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6" r:id="rId2"/>
    <p:sldId id="265" r:id="rId3"/>
    <p:sldId id="275" r:id="rId4"/>
    <p:sldId id="258" r:id="rId5"/>
    <p:sldId id="276" r:id="rId6"/>
    <p:sldId id="277"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71" d="100"/>
          <a:sy n="71" d="100"/>
        </p:scale>
        <p:origin x="1380" y="78"/>
      </p:cViewPr>
      <p:guideLst>
        <p:guide orient="horz" pos="2159"/>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95AE7A2-AB63-4828-AADE-2CD53DC8937D}" type="datetimeFigureOut">
              <a:rPr lang="en-US" smtClean="0"/>
              <a:t>5/6/2024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5AE7A2-AB63-4828-AADE-2CD53DC8937D}" type="datetimeFigureOut">
              <a:rPr lang="en-US" smtClean="0"/>
              <a:t>5/6/2024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5AE7A2-AB63-4828-AADE-2CD53DC8937D}" type="datetimeFigureOut">
              <a:rPr lang="en-US" smtClean="0"/>
              <a:t>5/6/2024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95AE7A2-AB63-4828-AADE-2CD53DC8937D}" type="datetimeFigureOut">
              <a:rPr lang="en-US" smtClean="0"/>
              <a:t>5/6/2024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95AE7A2-AB63-4828-AADE-2CD53DC8937D}" type="datetimeFigureOut">
              <a:rPr lang="en-US" smtClean="0"/>
              <a:t>5/6/2024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95AE7A2-AB63-4828-AADE-2CD53DC8937D}" type="datetimeFigureOut">
              <a:rPr lang="en-US" smtClean="0"/>
              <a:t>5/6/2024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95AE7A2-AB63-4828-AADE-2CD53DC8937D}" type="datetimeFigureOut">
              <a:rPr lang="en-US" smtClean="0"/>
              <a:t>5/6/2024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95AE7A2-AB63-4828-AADE-2CD53DC8937D}" type="datetimeFigureOut">
              <a:rPr lang="en-US" smtClean="0"/>
              <a:t>5/6/2024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5AE7A2-AB63-4828-AADE-2CD53DC8937D}" type="datetimeFigureOut">
              <a:rPr lang="en-US" smtClean="0"/>
              <a:t>5/6/2024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5AE7A2-AB63-4828-AADE-2CD53DC8937D}" type="datetimeFigureOut">
              <a:rPr lang="en-US" smtClean="0"/>
              <a:t>5/6/2024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5AE7A2-AB63-4828-AADE-2CD53DC8937D}" type="datetimeFigureOut">
              <a:rPr lang="en-US" smtClean="0"/>
              <a:t>5/6/2024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EE761B-CB2D-4987-AF2E-38939639790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5AE7A2-AB63-4828-AADE-2CD53DC8937D}" type="datetimeFigureOut">
              <a:rPr lang="en-US" smtClean="0"/>
              <a:t>5/6/2024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EE761B-CB2D-4987-AF2E-38939639790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052" name="Text Box 5"/>
          <p:cNvSpPr txBox="1">
            <a:spLocks noChangeArrowheads="1"/>
          </p:cNvSpPr>
          <p:nvPr/>
        </p:nvSpPr>
        <p:spPr bwMode="auto">
          <a:xfrm>
            <a:off x="457200" y="1295400"/>
            <a:ext cx="8915400" cy="646331"/>
          </a:xfrm>
          <a:prstGeom prst="rect">
            <a:avLst/>
          </a:prstGeom>
          <a:noFill/>
          <a:ln w="9525">
            <a:noFill/>
            <a:miter lim="800000"/>
          </a:ln>
        </p:spPr>
        <p:txBody>
          <a:bodyPr>
            <a:spAutoFit/>
            <a:scene3d>
              <a:camera prst="orthographicFront"/>
              <a:lightRig rig="threePt" dir="t"/>
            </a:scene3d>
          </a:bodyPr>
          <a:lstStyle/>
          <a:p>
            <a:pPr>
              <a:spcBef>
                <a:spcPct val="50000"/>
              </a:spcBef>
            </a:pPr>
            <a:r>
              <a:rPr lang="en-US" sz="3600" b="1" dirty="0">
                <a:ln/>
                <a:gradFill>
                  <a:gsLst>
                    <a:gs pos="0">
                      <a:srgbClr val="012D86"/>
                    </a:gs>
                    <a:gs pos="100000">
                      <a:srgbClr val="0E2557"/>
                    </a:gs>
                  </a:gsLst>
                  <a:lin scaled="0"/>
                </a:gradFill>
                <a:effectLst>
                  <a:outerShdw blurRad="38100" dist="25400" dir="5400000" algn="ctr" rotWithShape="0">
                    <a:srgbClr val="6E747A">
                      <a:alpha val="43000"/>
                    </a:srgbClr>
                  </a:outerShdw>
                </a:effectLst>
                <a:latin typeface="Times New Roman" panose="02020603050405020304" pitchFamily="18" charset="0"/>
              </a:rPr>
              <a:t>WELCOME TO OUR CLASS TODAY</a:t>
            </a:r>
          </a:p>
        </p:txBody>
      </p:sp>
      <p:sp>
        <p:nvSpPr>
          <p:cNvPr id="10" name="Rectangle 9"/>
          <p:cNvSpPr/>
          <p:nvPr/>
        </p:nvSpPr>
        <p:spPr>
          <a:xfrm>
            <a:off x="1219200" y="2590800"/>
            <a:ext cx="7010400" cy="1446550"/>
          </a:xfrm>
          <a:prstGeom prst="rect">
            <a:avLst/>
          </a:prstGeom>
          <a:solidFill>
            <a:schemeClr val="bg1"/>
          </a:solidFill>
        </p:spPr>
        <p:txBody>
          <a:bodyPr wrap="square" lIns="91440" tIns="45720" rIns="91440" bIns="45720">
            <a:spAutoFit/>
          </a:bodyPr>
          <a:lstStyle/>
          <a:p>
            <a:pPr algn="ctr"/>
            <a:r>
              <a:rPr lang="en-US" sz="4400" b="1" cap="all" dirty="0">
                <a:ln w="9000" cmpd="sng">
                  <a:solidFill>
                    <a:srgbClr val="FFFF00"/>
                  </a:solidFill>
                  <a:prstDash val="solid"/>
                </a:ln>
                <a:solidFill>
                  <a:srgbClr val="FF0000"/>
                </a:solidFill>
                <a:effectLst>
                  <a:reflection blurRad="12700" stA="28000" endPos="45000" dist="1000" dir="5400000" sy="-100000" algn="bl" rotWithShape="0"/>
                </a:effectLst>
              </a:rPr>
              <a:t>REVIEW 4</a:t>
            </a:r>
            <a:br>
              <a:rPr lang="en-US" sz="4400" b="1" cap="all" dirty="0">
                <a:ln w="9000" cmpd="sng">
                  <a:solidFill>
                    <a:srgbClr val="FFFF00"/>
                  </a:solidFill>
                  <a:prstDash val="solid"/>
                </a:ln>
                <a:solidFill>
                  <a:srgbClr val="FF0000"/>
                </a:solidFill>
                <a:effectLst>
                  <a:reflection blurRad="12700" stA="28000" endPos="45000" dist="1000" dir="5400000" sy="-100000" algn="bl" rotWithShape="0"/>
                </a:effectLst>
              </a:rPr>
            </a:br>
            <a:r>
              <a:rPr lang="en-US" sz="4400" b="1" cap="all">
                <a:ln w="9000" cmpd="sng">
                  <a:solidFill>
                    <a:srgbClr val="FFFF00"/>
                  </a:solidFill>
                  <a:prstDash val="solid"/>
                </a:ln>
                <a:solidFill>
                  <a:srgbClr val="FF0000"/>
                </a:solidFill>
                <a:effectLst>
                  <a:reflection blurRad="12700" stA="28000" endPos="45000" dist="1000" dir="5400000" sy="-100000" algn="bl" rotWithShape="0"/>
                </a:effectLst>
              </a:rPr>
              <a:t>LESSON 1: </a:t>
            </a:r>
            <a:r>
              <a:rPr lang="en-US" sz="4400" b="1" cap="all" dirty="0">
                <a:ln w="9000" cmpd="sng">
                  <a:solidFill>
                    <a:srgbClr val="FFFF00"/>
                  </a:solidFill>
                  <a:prstDash val="solid"/>
                </a:ln>
                <a:solidFill>
                  <a:srgbClr val="FF0000"/>
                </a:solidFill>
                <a:effectLst>
                  <a:reflection blurRad="12700" stA="28000" endPos="45000" dist="1000" dir="5400000" sy="-100000" algn="bl" rotWithShape="0"/>
                </a:effectLst>
              </a:rPr>
              <a:t>LANGUAGE</a:t>
            </a:r>
          </a:p>
        </p:txBody>
      </p:sp>
    </p:spTree>
  </p:cSld>
  <p:clrMapOvr>
    <a:masterClrMapping/>
  </p:clrMapOvr>
  <p:transition>
    <p:sndAc>
      <p:stSnd>
        <p:snd r:embed="rId2"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752600"/>
            <a:ext cx="8915400" cy="4420890"/>
          </a:xfrm>
          <a:prstGeom prst="rect">
            <a:avLst/>
          </a:prstGeom>
        </p:spPr>
        <p:txBody>
          <a:bodyPr wrap="square">
            <a:spAutoFit/>
          </a:bodyPr>
          <a:lstStyle/>
          <a:p>
            <a:pPr marL="514350" indent="-514350">
              <a:lnSpc>
                <a:spcPct val="200000"/>
              </a:lnSpc>
              <a:buClr>
                <a:srgbClr val="0070C0"/>
              </a:buClr>
              <a:buFont typeface="+mj-lt"/>
              <a:buAutoNum type="arabicPeriod"/>
            </a:pPr>
            <a:r>
              <a:rPr lang="en-US" sz="2400" dirty="0">
                <a:solidFill>
                  <a:srgbClr val="000000"/>
                </a:solidFill>
                <a:latin typeface="OpenSans"/>
              </a:rPr>
              <a:t>A. c</a:t>
            </a:r>
            <a:r>
              <a:rPr lang="en-US" sz="2400" u="sng" dirty="0">
                <a:solidFill>
                  <a:srgbClr val="000000"/>
                </a:solidFill>
                <a:latin typeface="OpenSans"/>
              </a:rPr>
              <a:t>a</a:t>
            </a:r>
            <a:r>
              <a:rPr lang="en-US" sz="2400" dirty="0">
                <a:solidFill>
                  <a:srgbClr val="000000"/>
                </a:solidFill>
                <a:latin typeface="OpenSans"/>
              </a:rPr>
              <a:t>lm       B. h</a:t>
            </a:r>
            <a:r>
              <a:rPr lang="en-US" sz="2400" u="sng" dirty="0">
                <a:solidFill>
                  <a:srgbClr val="000000"/>
                </a:solidFill>
                <a:latin typeface="OpenSans"/>
              </a:rPr>
              <a:t>a</a:t>
            </a:r>
            <a:r>
              <a:rPr lang="en-US" sz="2400" dirty="0">
                <a:solidFill>
                  <a:srgbClr val="000000"/>
                </a:solidFill>
                <a:latin typeface="OpenSans"/>
              </a:rPr>
              <a:t>nd        C. pl</a:t>
            </a:r>
            <a:r>
              <a:rPr lang="en-US" sz="2400" u="sng" dirty="0">
                <a:solidFill>
                  <a:srgbClr val="000000"/>
                </a:solidFill>
                <a:latin typeface="OpenSans"/>
              </a:rPr>
              <a:t>a</a:t>
            </a:r>
            <a:r>
              <a:rPr lang="en-US" sz="2400" dirty="0">
                <a:solidFill>
                  <a:srgbClr val="000000"/>
                </a:solidFill>
                <a:latin typeface="OpenSans"/>
              </a:rPr>
              <a:t>stic         D. c</a:t>
            </a:r>
            <a:r>
              <a:rPr lang="en-US" sz="2400" u="sng" dirty="0">
                <a:solidFill>
                  <a:srgbClr val="000000"/>
                </a:solidFill>
                <a:latin typeface="OpenSans"/>
              </a:rPr>
              <a:t>a</a:t>
            </a:r>
            <a:r>
              <a:rPr lang="en-US" sz="2400" dirty="0">
                <a:solidFill>
                  <a:srgbClr val="000000"/>
                </a:solidFill>
                <a:latin typeface="OpenSans"/>
              </a:rPr>
              <a:t>t</a:t>
            </a:r>
          </a:p>
          <a:p>
            <a:pPr marL="514350" indent="-514350">
              <a:lnSpc>
                <a:spcPct val="200000"/>
              </a:lnSpc>
              <a:buClr>
                <a:srgbClr val="0070C0"/>
              </a:buClr>
              <a:buFont typeface="+mj-lt"/>
              <a:buAutoNum type="arabicPeriod"/>
            </a:pPr>
            <a:r>
              <a:rPr lang="en-US" sz="2400" dirty="0">
                <a:solidFill>
                  <a:srgbClr val="000000"/>
                </a:solidFill>
                <a:latin typeface="OpenSans"/>
              </a:rPr>
              <a:t>A. t</a:t>
            </a:r>
            <a:r>
              <a:rPr lang="en-US" sz="2400" u="sng" dirty="0">
                <a:solidFill>
                  <a:srgbClr val="000000"/>
                </a:solidFill>
                <a:latin typeface="OpenSans"/>
              </a:rPr>
              <a:t>ow</a:t>
            </a:r>
            <a:r>
              <a:rPr lang="en-US" sz="2400" dirty="0">
                <a:solidFill>
                  <a:srgbClr val="000000"/>
                </a:solidFill>
                <a:latin typeface="OpenSans"/>
              </a:rPr>
              <a:t>n       B. c</a:t>
            </a:r>
            <a:r>
              <a:rPr lang="en-US" sz="2400" u="sng" dirty="0">
                <a:solidFill>
                  <a:srgbClr val="000000"/>
                </a:solidFill>
                <a:latin typeface="OpenSans"/>
              </a:rPr>
              <a:t>ow</a:t>
            </a:r>
            <a:r>
              <a:rPr lang="en-US" sz="2400" dirty="0">
                <a:solidFill>
                  <a:srgbClr val="000000"/>
                </a:solidFill>
                <a:latin typeface="OpenSans"/>
              </a:rPr>
              <a:t>          C. sn</a:t>
            </a:r>
            <a:r>
              <a:rPr lang="en-US" sz="2400" u="sng" dirty="0">
                <a:solidFill>
                  <a:srgbClr val="000000"/>
                </a:solidFill>
                <a:latin typeface="OpenSans"/>
              </a:rPr>
              <a:t>ow</a:t>
            </a:r>
            <a:r>
              <a:rPr lang="en-US" sz="2400" dirty="0">
                <a:solidFill>
                  <a:srgbClr val="000000"/>
                </a:solidFill>
                <a:latin typeface="OpenSans"/>
              </a:rPr>
              <a:t>          D. h</a:t>
            </a:r>
            <a:r>
              <a:rPr lang="en-US" sz="2400" u="sng" dirty="0">
                <a:solidFill>
                  <a:srgbClr val="000000"/>
                </a:solidFill>
                <a:latin typeface="OpenSans"/>
              </a:rPr>
              <a:t>ow</a:t>
            </a:r>
            <a:endParaRPr lang="en-US" sz="2400" dirty="0">
              <a:solidFill>
                <a:srgbClr val="000000"/>
              </a:solidFill>
              <a:latin typeface="OpenSans"/>
            </a:endParaRPr>
          </a:p>
          <a:p>
            <a:pPr marL="514350" indent="-514350">
              <a:lnSpc>
                <a:spcPct val="200000"/>
              </a:lnSpc>
              <a:buClr>
                <a:srgbClr val="0070C0"/>
              </a:buClr>
              <a:buFont typeface="+mj-lt"/>
              <a:buAutoNum type="arabicPeriod"/>
            </a:pPr>
            <a:r>
              <a:rPr lang="en-US" sz="2400" dirty="0">
                <a:solidFill>
                  <a:srgbClr val="000000"/>
                </a:solidFill>
                <a:latin typeface="OpenSans"/>
              </a:rPr>
              <a:t>A. h</a:t>
            </a:r>
            <a:r>
              <a:rPr lang="en-US" sz="2400" u="sng" dirty="0">
                <a:solidFill>
                  <a:srgbClr val="000000"/>
                </a:solidFill>
                <a:latin typeface="OpenSans"/>
              </a:rPr>
              <a:t>a</a:t>
            </a:r>
            <a:r>
              <a:rPr lang="en-US" sz="2400" dirty="0">
                <a:solidFill>
                  <a:srgbClr val="000000"/>
                </a:solidFill>
                <a:latin typeface="OpenSans"/>
              </a:rPr>
              <a:t>t          B. m</a:t>
            </a:r>
            <a:r>
              <a:rPr lang="en-US" sz="2400" u="sng" dirty="0">
                <a:solidFill>
                  <a:srgbClr val="000000"/>
                </a:solidFill>
                <a:latin typeface="OpenSans"/>
              </a:rPr>
              <a:t>a</a:t>
            </a:r>
            <a:r>
              <a:rPr lang="en-US" sz="2400" dirty="0">
                <a:solidFill>
                  <a:srgbClr val="000000"/>
                </a:solidFill>
                <a:latin typeface="OpenSans"/>
              </a:rPr>
              <a:t>ny       C. b</a:t>
            </a:r>
            <a:r>
              <a:rPr lang="en-US" sz="2400" u="sng" dirty="0">
                <a:solidFill>
                  <a:srgbClr val="000000"/>
                </a:solidFill>
                <a:latin typeface="OpenSans"/>
              </a:rPr>
              <a:t>a</a:t>
            </a:r>
            <a:r>
              <a:rPr lang="en-US" sz="2400" dirty="0">
                <a:solidFill>
                  <a:srgbClr val="000000"/>
                </a:solidFill>
                <a:latin typeface="OpenSans"/>
              </a:rPr>
              <a:t>d             D. </a:t>
            </a:r>
            <a:r>
              <a:rPr lang="en-US" sz="2400" u="sng" dirty="0">
                <a:solidFill>
                  <a:srgbClr val="000000"/>
                </a:solidFill>
                <a:latin typeface="OpenSans"/>
              </a:rPr>
              <a:t>a</a:t>
            </a:r>
            <a:r>
              <a:rPr lang="en-US" sz="2400" dirty="0">
                <a:solidFill>
                  <a:srgbClr val="000000"/>
                </a:solidFill>
                <a:latin typeface="OpenSans"/>
              </a:rPr>
              <a:t>pple</a:t>
            </a:r>
          </a:p>
          <a:p>
            <a:pPr marL="514350" indent="-514350">
              <a:lnSpc>
                <a:spcPct val="200000"/>
              </a:lnSpc>
              <a:buClr>
                <a:srgbClr val="0070C0"/>
              </a:buClr>
              <a:buFont typeface="+mj-lt"/>
              <a:buAutoNum type="arabicPeriod"/>
            </a:pPr>
            <a:r>
              <a:rPr lang="en-US" sz="2400" dirty="0">
                <a:solidFill>
                  <a:srgbClr val="000000"/>
                </a:solidFill>
                <a:latin typeface="OpenSans"/>
              </a:rPr>
              <a:t>A. b</a:t>
            </a:r>
            <a:r>
              <a:rPr lang="en-US" sz="2400" u="sng" dirty="0">
                <a:solidFill>
                  <a:srgbClr val="000000"/>
                </a:solidFill>
                <a:latin typeface="OpenSans"/>
              </a:rPr>
              <a:t>ou</a:t>
            </a:r>
            <a:r>
              <a:rPr lang="en-US" sz="2400" dirty="0">
                <a:solidFill>
                  <a:srgbClr val="000000"/>
                </a:solidFill>
                <a:latin typeface="OpenSans"/>
              </a:rPr>
              <a:t>ght    B. c</a:t>
            </a:r>
            <a:r>
              <a:rPr lang="en-US" sz="2400" u="sng" dirty="0">
                <a:solidFill>
                  <a:srgbClr val="000000"/>
                </a:solidFill>
                <a:latin typeface="OpenSans"/>
              </a:rPr>
              <a:t>ou</a:t>
            </a:r>
            <a:r>
              <a:rPr lang="en-US" sz="2400" dirty="0">
                <a:solidFill>
                  <a:srgbClr val="000000"/>
                </a:solidFill>
                <a:latin typeface="OpenSans"/>
              </a:rPr>
              <a:t>ch      C. s</a:t>
            </a:r>
            <a:r>
              <a:rPr lang="en-US" sz="2400" u="sng" dirty="0">
                <a:solidFill>
                  <a:srgbClr val="000000"/>
                </a:solidFill>
                <a:latin typeface="OpenSans"/>
              </a:rPr>
              <a:t>ou</a:t>
            </a:r>
            <a:r>
              <a:rPr lang="en-US" sz="2400" dirty="0">
                <a:solidFill>
                  <a:srgbClr val="000000"/>
                </a:solidFill>
                <a:latin typeface="OpenSans"/>
              </a:rPr>
              <a:t>nd         D. m</a:t>
            </a:r>
            <a:r>
              <a:rPr lang="en-US" sz="2400" u="sng" dirty="0">
                <a:solidFill>
                  <a:srgbClr val="000000"/>
                </a:solidFill>
                <a:latin typeface="OpenSans"/>
              </a:rPr>
              <a:t>ou</a:t>
            </a:r>
            <a:r>
              <a:rPr lang="en-US" sz="2400" dirty="0">
                <a:solidFill>
                  <a:srgbClr val="000000"/>
                </a:solidFill>
                <a:latin typeface="OpenSans"/>
              </a:rPr>
              <a:t>th</a:t>
            </a:r>
          </a:p>
          <a:p>
            <a:pPr marL="514350" indent="-514350">
              <a:lnSpc>
                <a:spcPct val="200000"/>
              </a:lnSpc>
              <a:buClr>
                <a:srgbClr val="0070C0"/>
              </a:buClr>
              <a:buFont typeface="+mj-lt"/>
              <a:buAutoNum type="arabicPeriod"/>
            </a:pPr>
            <a:r>
              <a:rPr lang="en-US" sz="2400" dirty="0">
                <a:solidFill>
                  <a:srgbClr val="000000"/>
                </a:solidFill>
                <a:latin typeface="OpenSans"/>
              </a:rPr>
              <a:t>A. ban</a:t>
            </a:r>
            <a:r>
              <a:rPr lang="en-US" sz="2400" u="sng" dirty="0">
                <a:solidFill>
                  <a:srgbClr val="000000"/>
                </a:solidFill>
                <a:latin typeface="OpenSans"/>
              </a:rPr>
              <a:t>a</a:t>
            </a:r>
            <a:r>
              <a:rPr lang="en-US" sz="2400" dirty="0">
                <a:solidFill>
                  <a:srgbClr val="000000"/>
                </a:solidFill>
                <a:latin typeface="OpenSans"/>
              </a:rPr>
              <a:t>na   B. c</a:t>
            </a:r>
            <a:r>
              <a:rPr lang="en-US" sz="2400" u="sng" dirty="0">
                <a:solidFill>
                  <a:srgbClr val="000000"/>
                </a:solidFill>
                <a:latin typeface="OpenSans"/>
              </a:rPr>
              <a:t>a</a:t>
            </a:r>
            <a:r>
              <a:rPr lang="en-US" sz="2400" dirty="0">
                <a:solidFill>
                  <a:srgbClr val="000000"/>
                </a:solidFill>
                <a:latin typeface="OpenSans"/>
              </a:rPr>
              <a:t>mera    C. fant</a:t>
            </a:r>
            <a:r>
              <a:rPr lang="en-US" sz="2400" u="sng" dirty="0">
                <a:solidFill>
                  <a:srgbClr val="000000"/>
                </a:solidFill>
                <a:latin typeface="OpenSans"/>
              </a:rPr>
              <a:t>a</a:t>
            </a:r>
            <a:r>
              <a:rPr lang="en-US" sz="2400" dirty="0">
                <a:solidFill>
                  <a:srgbClr val="000000"/>
                </a:solidFill>
                <a:latin typeface="OpenSans"/>
              </a:rPr>
              <a:t>stic     D. p</a:t>
            </a:r>
            <a:r>
              <a:rPr lang="en-US" sz="2400" u="sng" dirty="0">
                <a:solidFill>
                  <a:srgbClr val="000000"/>
                </a:solidFill>
                <a:latin typeface="OpenSans"/>
              </a:rPr>
              <a:t>a</a:t>
            </a:r>
            <a:r>
              <a:rPr lang="en-US" sz="2400" dirty="0">
                <a:solidFill>
                  <a:srgbClr val="000000"/>
                </a:solidFill>
                <a:latin typeface="OpenSans"/>
              </a:rPr>
              <a:t>ssenger</a:t>
            </a:r>
          </a:p>
          <a:p>
            <a:pPr marL="514350" indent="-514350">
              <a:lnSpc>
                <a:spcPct val="200000"/>
              </a:lnSpc>
              <a:buClr>
                <a:srgbClr val="0070C0"/>
              </a:buClr>
              <a:buFont typeface="+mj-lt"/>
              <a:buAutoNum type="arabicPeriod"/>
            </a:pPr>
            <a:endParaRPr lang="en-US" sz="2400" dirty="0"/>
          </a:p>
        </p:txBody>
      </p:sp>
      <p:sp>
        <p:nvSpPr>
          <p:cNvPr id="4" name="Rectangle 3"/>
          <p:cNvSpPr/>
          <p:nvPr/>
        </p:nvSpPr>
        <p:spPr>
          <a:xfrm>
            <a:off x="304800" y="762000"/>
            <a:ext cx="8458200" cy="830997"/>
          </a:xfrm>
          <a:prstGeom prst="rect">
            <a:avLst/>
          </a:prstGeom>
        </p:spPr>
        <p:txBody>
          <a:bodyPr wrap="square">
            <a:spAutoFit/>
          </a:bodyPr>
          <a:lstStyle/>
          <a:p>
            <a:r>
              <a:rPr lang="en-US" sz="2400" b="1" dirty="0">
                <a:solidFill>
                  <a:srgbClr val="000000"/>
                </a:solidFill>
                <a:latin typeface="OpenSans"/>
              </a:rPr>
              <a:t>1. Circle the word with the different underlined sound. Listen, check and repeat the words.</a:t>
            </a:r>
            <a:endParaRPr lang="en-US" sz="2400" b="1" dirty="0"/>
          </a:p>
        </p:txBody>
      </p:sp>
      <p:sp>
        <p:nvSpPr>
          <p:cNvPr id="6" name="TextBox 5"/>
          <p:cNvSpPr txBox="1"/>
          <p:nvPr/>
        </p:nvSpPr>
        <p:spPr>
          <a:xfrm>
            <a:off x="623248" y="177225"/>
            <a:ext cx="3505200" cy="584775"/>
          </a:xfrm>
          <a:prstGeom prst="rect">
            <a:avLst/>
          </a:prstGeom>
          <a:noFill/>
        </p:spPr>
        <p:txBody>
          <a:bodyPr wrap="square" rtlCol="0">
            <a:spAutoFit/>
          </a:bodyPr>
          <a:lstStyle/>
          <a:p>
            <a:r>
              <a:rPr lang="en-US" sz="3200" b="1" dirty="0">
                <a:solidFill>
                  <a:srgbClr val="FF0000"/>
                </a:solidFill>
              </a:rPr>
              <a:t>I/ Pronunciation</a:t>
            </a:r>
          </a:p>
        </p:txBody>
      </p:sp>
      <p:sp>
        <p:nvSpPr>
          <p:cNvPr id="16" name="Oval 15"/>
          <p:cNvSpPr/>
          <p:nvPr/>
        </p:nvSpPr>
        <p:spPr>
          <a:xfrm>
            <a:off x="623248" y="19812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038600" y="27432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209800" y="3497083"/>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23248" y="41910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623248" y="4953000"/>
            <a:ext cx="45720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review 4 languag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77200" y="2743200"/>
            <a:ext cx="609600" cy="60960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165276" fill="hold"/>
                                        <p:tgtEl>
                                          <p:spTgt spid="2"/>
                                        </p:tgtEl>
                                      </p:cBhvr>
                                    </p:cmd>
                                  </p:childTnLst>
                                </p:cTn>
                              </p:par>
                            </p:childTnLst>
                          </p:cTn>
                        </p:par>
                      </p:childTnLst>
                    </p:cTn>
                  </p:par>
                </p:childTnLst>
              </p:cTn>
              <p:nextCondLst>
                <p:cond evt="onClick" delay="0">
                  <p:tgtEl>
                    <p:spTgt spid="2"/>
                  </p:tgtEl>
                </p:cond>
              </p:nextCondLst>
            </p:seq>
            <p:audio>
              <p:cMediaNode vol="100000">
                <p:cTn id="33" fill="hold" display="0">
                  <p:stCondLst>
                    <p:cond delay="indefinite"/>
                  </p:stCondLst>
                  <p:endCondLst>
                    <p:cond evt="onStopAudio" delay="0">
                      <p:tgtEl>
                        <p:sldTgt/>
                      </p:tgtEl>
                    </p:cond>
                  </p:endCondLst>
                </p:cTn>
                <p:tgtEl>
                  <p:spTgt spid="2"/>
                </p:tgtEl>
              </p:cMediaNode>
            </p:audio>
          </p:childTnLst>
        </p:cTn>
      </p:par>
    </p:tnLst>
    <p:bldLst>
      <p:bldP spid="16" grpId="0" animBg="1"/>
      <p:bldP spid="17" grpId="0" animBg="1"/>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756" y="913783"/>
            <a:ext cx="8759825" cy="657225"/>
          </a:xfrm>
        </p:spPr>
        <p:txBody>
          <a:bodyPr>
            <a:noAutofit/>
          </a:bodyPr>
          <a:lstStyle/>
          <a:p>
            <a:pPr algn="l"/>
            <a:r>
              <a:rPr lang="en-US" sz="2800" b="1" dirty="0">
                <a:solidFill>
                  <a:srgbClr val="FF0000"/>
                </a:solidFill>
              </a:rPr>
              <a:t>2. </a:t>
            </a:r>
            <a:r>
              <a:rPr lang="en-US" sz="2800" b="1" dirty="0"/>
              <a:t>Complete each sentence with a suitable word from the box.</a:t>
            </a:r>
          </a:p>
        </p:txBody>
      </p:sp>
      <p:sp>
        <p:nvSpPr>
          <p:cNvPr id="4" name="Text Box 3"/>
          <p:cNvSpPr txBox="1"/>
          <p:nvPr/>
        </p:nvSpPr>
        <p:spPr>
          <a:xfrm>
            <a:off x="250977" y="1784152"/>
            <a:ext cx="8683625" cy="4616648"/>
          </a:xfrm>
          <a:prstGeom prst="rect">
            <a:avLst/>
          </a:prstGeom>
          <a:noFill/>
        </p:spPr>
        <p:txBody>
          <a:bodyPr wrap="square" rtlCol="0" anchor="t">
            <a:spAutoFit/>
          </a:bodyPr>
          <a:lstStyle/>
          <a:p>
            <a:pPr>
              <a:lnSpc>
                <a:spcPct val="150000"/>
              </a:lnSpc>
            </a:pPr>
            <a:r>
              <a:rPr lang="en-US" sz="2800" b="1" dirty="0">
                <a:latin typeface="Times New Roman" panose="02020603050405020304" pitchFamily="18" charset="0"/>
                <a:cs typeface="Times New Roman" panose="02020603050405020304" pitchFamily="18" charset="0"/>
              </a:rPr>
              <a:t>1._____________is bad for our planet.</a:t>
            </a:r>
          </a:p>
          <a:p>
            <a:pPr>
              <a:lnSpc>
                <a:spcPct val="150000"/>
              </a:lnSpc>
            </a:pPr>
            <a:r>
              <a:rPr lang="en-US" sz="2800" b="1" dirty="0">
                <a:latin typeface="Times New Roman" panose="02020603050405020304" pitchFamily="18" charset="0"/>
                <a:cs typeface="Times New Roman" panose="02020603050405020304" pitchFamily="18" charset="0"/>
              </a:rPr>
              <a:t>2.__________pollution can cause breathing problems for some people.</a:t>
            </a:r>
          </a:p>
          <a:p>
            <a:pPr>
              <a:lnSpc>
                <a:spcPct val="150000"/>
              </a:lnSpc>
            </a:pPr>
            <a:r>
              <a:rPr lang="en-US" sz="2800" b="1" dirty="0">
                <a:latin typeface="Times New Roman" panose="02020603050405020304" pitchFamily="18" charset="0"/>
                <a:cs typeface="Times New Roman" panose="02020603050405020304" pitchFamily="18" charset="0"/>
              </a:rPr>
              <a:t>3.A plane engine can make a lot of noise, so the new airport will increase _____________ pollution here.</a:t>
            </a:r>
          </a:p>
          <a:p>
            <a:pPr>
              <a:lnSpc>
                <a:spcPct val="150000"/>
              </a:lnSpc>
            </a:pPr>
            <a:r>
              <a:rPr lang="en-US" sz="2800" b="1" dirty="0">
                <a:latin typeface="Times New Roman" panose="02020603050405020304" pitchFamily="18" charset="0"/>
                <a:cs typeface="Times New Roman" panose="02020603050405020304" pitchFamily="18" charset="0"/>
              </a:rPr>
              <a:t>4.We can’t plant any trees because the levels of ________ pollution here are very high.</a:t>
            </a:r>
          </a:p>
        </p:txBody>
      </p:sp>
      <p:sp>
        <p:nvSpPr>
          <p:cNvPr id="100" name="Text Box 99"/>
          <p:cNvSpPr txBox="1"/>
          <p:nvPr/>
        </p:nvSpPr>
        <p:spPr>
          <a:xfrm>
            <a:off x="711517" y="1883423"/>
            <a:ext cx="2350135" cy="521970"/>
          </a:xfrm>
          <a:prstGeom prst="rect">
            <a:avLst/>
          </a:prstGeom>
          <a:noFill/>
          <a:ln w="9525">
            <a:noFill/>
          </a:ln>
        </p:spPr>
        <p:txBody>
          <a:bodyPr wrap="square">
            <a:spAutoFit/>
          </a:bodyPr>
          <a:lstStyle/>
          <a:p>
            <a:pPr indent="0"/>
            <a:r>
              <a:rPr lang="en-US" sz="2800" b="1" dirty="0">
                <a:solidFill>
                  <a:srgbClr val="FF0000"/>
                </a:solidFill>
                <a:latin typeface="Times New Roman" panose="02020603050405020304" pitchFamily="18" charset="0"/>
              </a:rPr>
              <a:t>deforestation </a:t>
            </a:r>
          </a:p>
        </p:txBody>
      </p:sp>
      <p:sp>
        <p:nvSpPr>
          <p:cNvPr id="5" name="Text Box 4"/>
          <p:cNvSpPr txBox="1"/>
          <p:nvPr/>
        </p:nvSpPr>
        <p:spPr>
          <a:xfrm>
            <a:off x="2032000" y="4625670"/>
            <a:ext cx="5080000" cy="306705"/>
          </a:xfrm>
          <a:prstGeom prst="rect">
            <a:avLst/>
          </a:prstGeom>
          <a:noFill/>
          <a:ln w="9525">
            <a:noFill/>
          </a:ln>
        </p:spPr>
        <p:txBody>
          <a:bodyPr>
            <a:spAutoFit/>
          </a:bodyPr>
          <a:lstStyle/>
          <a:p>
            <a:pPr indent="0"/>
            <a:r>
              <a:rPr lang="en-US" sz="1400" b="1">
                <a:latin typeface="Times New Roman" panose="02020603050405020304" pitchFamily="18" charset="0"/>
              </a:rPr>
              <a:t>.            3.            4. </a:t>
            </a:r>
            <a:endParaRPr lang="en-US" b="1"/>
          </a:p>
        </p:txBody>
      </p:sp>
      <p:sp>
        <p:nvSpPr>
          <p:cNvPr id="6" name="Text Box 5"/>
          <p:cNvSpPr txBox="1"/>
          <p:nvPr/>
        </p:nvSpPr>
        <p:spPr>
          <a:xfrm>
            <a:off x="1038225" y="2582555"/>
            <a:ext cx="1108710" cy="583565"/>
          </a:xfrm>
          <a:prstGeom prst="rect">
            <a:avLst/>
          </a:prstGeom>
          <a:noFill/>
        </p:spPr>
        <p:txBody>
          <a:bodyPr wrap="square" rtlCol="0" anchor="t">
            <a:spAutoFit/>
          </a:bodyPr>
          <a:lstStyle/>
          <a:p>
            <a:r>
              <a:rPr lang="en-US" sz="3200" b="1" dirty="0">
                <a:solidFill>
                  <a:srgbClr val="FF0000"/>
                </a:solidFill>
                <a:latin typeface="Times New Roman" panose="02020603050405020304" pitchFamily="18" charset="0"/>
                <a:sym typeface="+mn-ea"/>
              </a:rPr>
              <a:t>air  </a:t>
            </a:r>
          </a:p>
        </p:txBody>
      </p:sp>
      <p:sp>
        <p:nvSpPr>
          <p:cNvPr id="7" name="Text Box 6"/>
          <p:cNvSpPr txBox="1"/>
          <p:nvPr/>
        </p:nvSpPr>
        <p:spPr>
          <a:xfrm>
            <a:off x="4267200" y="4518037"/>
            <a:ext cx="1051891" cy="523220"/>
          </a:xfrm>
          <a:prstGeom prst="rect">
            <a:avLst/>
          </a:prstGeom>
          <a:noFill/>
        </p:spPr>
        <p:txBody>
          <a:bodyPr wrap="none" rtlCol="0" anchor="t">
            <a:spAutoFit/>
          </a:bodyPr>
          <a:lstStyle/>
          <a:p>
            <a:r>
              <a:rPr lang="en-US" sz="2800" b="1" dirty="0">
                <a:solidFill>
                  <a:srgbClr val="FF0000"/>
                </a:solidFill>
                <a:latin typeface="Times New Roman" panose="02020603050405020304" pitchFamily="18" charset="0"/>
                <a:sym typeface="+mn-ea"/>
              </a:rPr>
              <a:t>noise </a:t>
            </a:r>
          </a:p>
        </p:txBody>
      </p:sp>
      <p:sp>
        <p:nvSpPr>
          <p:cNvPr id="8" name="Text Box 7"/>
          <p:cNvSpPr txBox="1"/>
          <p:nvPr/>
        </p:nvSpPr>
        <p:spPr>
          <a:xfrm>
            <a:off x="814459" y="5762122"/>
            <a:ext cx="697230" cy="521970"/>
          </a:xfrm>
          <a:prstGeom prst="rect">
            <a:avLst/>
          </a:prstGeom>
          <a:noFill/>
        </p:spPr>
        <p:txBody>
          <a:bodyPr wrap="none" rtlCol="0" anchor="t">
            <a:spAutoFit/>
          </a:bodyPr>
          <a:lstStyle/>
          <a:p>
            <a:r>
              <a:rPr lang="en-US" sz="2800" b="1" dirty="0">
                <a:solidFill>
                  <a:srgbClr val="FF0000"/>
                </a:solidFill>
                <a:latin typeface="Times New Roman" panose="02020603050405020304" pitchFamily="18" charset="0"/>
                <a:sym typeface="+mn-ea"/>
              </a:rPr>
              <a:t>soil</a:t>
            </a:r>
          </a:p>
        </p:txBody>
      </p:sp>
      <p:sp>
        <p:nvSpPr>
          <p:cNvPr id="11" name="TextBox 10"/>
          <p:cNvSpPr txBox="1"/>
          <p:nvPr/>
        </p:nvSpPr>
        <p:spPr>
          <a:xfrm>
            <a:off x="250977" y="139955"/>
            <a:ext cx="2949423"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II/ Vocabulary </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ppt_x</p:attrName>
                                        </p:attrNameLst>
                                      </p:cBhvr>
                                      <p:tavLst>
                                        <p:tav tm="0">
                                          <p:val>
                                            <p:strVal val="#ppt_x-.2"/>
                                          </p:val>
                                        </p:tav>
                                        <p:tav tm="100000">
                                          <p:val>
                                            <p:strVal val="#ppt_x"/>
                                          </p:val>
                                        </p:tav>
                                      </p:tavLst>
                                    </p:anim>
                                    <p:anim calcmode="lin" valueType="num">
                                      <p:cBhvr>
                                        <p:cTn id="8" dur="1000" fill="hold"/>
                                        <p:tgtEl>
                                          <p:spTgt spid="10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0"/>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 calcmode="lin" valueType="num">
                                      <p:cBhvr>
                                        <p:cTn id="28" dur="1000" fill="hold"/>
                                        <p:tgtEl>
                                          <p:spTgt spid="8"/>
                                        </p:tgtEl>
                                        <p:attrNameLst>
                                          <p:attrName>style.rotation</p:attrName>
                                        </p:attrNameLst>
                                      </p:cBhvr>
                                      <p:tavLst>
                                        <p:tav tm="0">
                                          <p:val>
                                            <p:fltVal val="90"/>
                                          </p:val>
                                        </p:tav>
                                        <p:tav tm="100000">
                                          <p:val>
                                            <p:fltVal val="0"/>
                                          </p:val>
                                        </p:tav>
                                      </p:tavLst>
                                    </p:anim>
                                    <p:animEffect transition="in" filter="fade">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6" grpId="0"/>
      <p:bldP spid="6" grpId="1"/>
      <p:bldP spid="7" grpId="0"/>
      <p:bldP spid="7" grpId="1"/>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228600" y="959404"/>
            <a:ext cx="8991600" cy="4524315"/>
          </a:xfrm>
          <a:prstGeom prst="rect">
            <a:avLst/>
          </a:prstGeom>
          <a:noFill/>
        </p:spPr>
        <p:txBody>
          <a:bodyPr wrap="square" rtlCol="0" anchor="t">
            <a:spAutoFit/>
          </a:bodyPr>
          <a:lstStyle/>
          <a:p>
            <a:pPr>
              <a:lnSpc>
                <a:spcPct val="150000"/>
              </a:lnSpc>
            </a:pPr>
            <a:r>
              <a:rPr lang="en-US" sz="3200" dirty="0"/>
              <a:t>1.I couldn’t </a:t>
            </a:r>
            <a:r>
              <a:rPr lang="en-US" sz="3200" b="1" dirty="0" err="1"/>
              <a:t>recognise</a:t>
            </a:r>
            <a:r>
              <a:rPr lang="en-US" sz="3200" b="1" dirty="0"/>
              <a:t>/understand</a:t>
            </a:r>
            <a:r>
              <a:rPr lang="en-US" sz="3200" dirty="0"/>
              <a:t> him in his uniform.</a:t>
            </a:r>
          </a:p>
          <a:p>
            <a:pPr>
              <a:lnSpc>
                <a:spcPct val="150000"/>
              </a:lnSpc>
            </a:pPr>
            <a:r>
              <a:rPr lang="en-US" sz="3200" dirty="0"/>
              <a:t>2.A robot </a:t>
            </a:r>
            <a:r>
              <a:rPr lang="en-US" sz="3200" b="1" dirty="0"/>
              <a:t>recycles/guards</a:t>
            </a:r>
            <a:r>
              <a:rPr lang="en-US" sz="3200" dirty="0"/>
              <a:t> their house every night.</a:t>
            </a:r>
          </a:p>
          <a:p>
            <a:pPr>
              <a:lnSpc>
                <a:spcPct val="150000"/>
              </a:lnSpc>
            </a:pPr>
            <a:r>
              <a:rPr lang="en-US" sz="3200" dirty="0"/>
              <a:t>3.Don’t forget to </a:t>
            </a:r>
            <a:r>
              <a:rPr lang="en-US" sz="3200" b="1" dirty="0"/>
              <a:t>do/make </a:t>
            </a:r>
            <a:r>
              <a:rPr lang="en-US" sz="3200" dirty="0"/>
              <a:t>the bed before you go to school.</a:t>
            </a:r>
          </a:p>
          <a:p>
            <a:pPr>
              <a:lnSpc>
                <a:spcPct val="150000"/>
              </a:lnSpc>
            </a:pPr>
            <a:r>
              <a:rPr lang="en-US" sz="3200" dirty="0"/>
              <a:t>4.It’s your turn to </a:t>
            </a:r>
            <a:r>
              <a:rPr lang="en-US" sz="3200" b="1" dirty="0"/>
              <a:t>make/do</a:t>
            </a:r>
            <a:r>
              <a:rPr lang="en-US" sz="3200" dirty="0"/>
              <a:t> the dishes, Nick!</a:t>
            </a:r>
          </a:p>
        </p:txBody>
      </p:sp>
      <p:sp>
        <p:nvSpPr>
          <p:cNvPr id="100" name="Text Box 99"/>
          <p:cNvSpPr txBox="1"/>
          <p:nvPr/>
        </p:nvSpPr>
        <p:spPr>
          <a:xfrm>
            <a:off x="488950" y="439211"/>
            <a:ext cx="5080000" cy="521970"/>
          </a:xfrm>
          <a:prstGeom prst="rect">
            <a:avLst/>
          </a:prstGeom>
          <a:noFill/>
          <a:ln w="9525">
            <a:noFill/>
          </a:ln>
        </p:spPr>
        <p:txBody>
          <a:bodyPr>
            <a:spAutoFit/>
          </a:bodyPr>
          <a:lstStyle/>
          <a:p>
            <a:pPr indent="0"/>
            <a:r>
              <a:rPr lang="en-US" sz="2800" b="1" dirty="0">
                <a:solidFill>
                  <a:srgbClr val="FF0000"/>
                </a:solidFill>
                <a:latin typeface="Times New Roman" panose="02020603050405020304" pitchFamily="18" charset="0"/>
              </a:rPr>
              <a:t>3. </a:t>
            </a:r>
            <a:r>
              <a:rPr lang="en-US" sz="2800" b="1" dirty="0">
                <a:latin typeface="Times New Roman" panose="02020603050405020304" pitchFamily="18" charset="0"/>
              </a:rPr>
              <a:t>Choose the correct words.</a:t>
            </a:r>
          </a:p>
        </p:txBody>
      </p:sp>
      <p:cxnSp>
        <p:nvCxnSpPr>
          <p:cNvPr id="13" name="Straight Connector 12"/>
          <p:cNvCxnSpPr/>
          <p:nvPr/>
        </p:nvCxnSpPr>
        <p:spPr>
          <a:xfrm>
            <a:off x="2209800" y="1600200"/>
            <a:ext cx="1676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398520" y="3124200"/>
            <a:ext cx="11887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733800" y="3810000"/>
            <a:ext cx="10058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343400" y="5334000"/>
            <a:ext cx="6400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15" y="767224"/>
            <a:ext cx="8985885" cy="1143000"/>
          </a:xfrm>
        </p:spPr>
        <p:txBody>
          <a:bodyPr>
            <a:noAutofit/>
          </a:bodyPr>
          <a:lstStyle/>
          <a:p>
            <a:pPr algn="l"/>
            <a:r>
              <a:rPr lang="en-US" sz="2400" b="1" dirty="0">
                <a:solidFill>
                  <a:srgbClr val="FF0000"/>
                </a:solidFill>
              </a:rPr>
              <a:t>4. </a:t>
            </a:r>
            <a:r>
              <a:rPr lang="en-US" sz="2400" b="1" dirty="0"/>
              <a:t>Complete the text using the verbs from the box and the correct form of </a:t>
            </a:r>
            <a:r>
              <a:rPr lang="en-US" sz="2400" b="1" i="1" dirty="0"/>
              <a:t>will.</a:t>
            </a:r>
          </a:p>
        </p:txBody>
      </p:sp>
      <p:sp>
        <p:nvSpPr>
          <p:cNvPr id="4" name="Text Box 3"/>
          <p:cNvSpPr txBox="1"/>
          <p:nvPr/>
        </p:nvSpPr>
        <p:spPr>
          <a:xfrm>
            <a:off x="187960" y="2667000"/>
            <a:ext cx="8782050" cy="3970318"/>
          </a:xfrm>
          <a:prstGeom prst="rect">
            <a:avLst/>
          </a:prstGeom>
          <a:noFill/>
        </p:spPr>
        <p:txBody>
          <a:bodyPr wrap="square" rtlCol="0" anchor="t">
            <a:spAutoFit/>
          </a:bodyPr>
          <a:lstStyle/>
          <a:p>
            <a:pPr algn="l">
              <a:lnSpc>
                <a:spcPct val="150000"/>
              </a:lnSpc>
            </a:pPr>
            <a:r>
              <a:rPr lang="en-US" sz="2400" dirty="0">
                <a:latin typeface="Arial" panose="020B0604020202020204" pitchFamily="34" charset="0"/>
                <a:cs typeface="Arial" panose="020B0604020202020204" pitchFamily="34" charset="0"/>
              </a:rPr>
              <a:t>By the end of this century, we will have to explore the Moon to find important minerals. It  (1)..............dangerous for people so we  (2)...............robots instead of humans. It  (3)............... very expensive because robots  (4)  ................ money, food, air or water. They will only use solar energy. Robots will get minerals from the Moon and they  (5) .......................  them back to the Earth.</a:t>
            </a:r>
          </a:p>
        </p:txBody>
      </p:sp>
      <p:pic>
        <p:nvPicPr>
          <p:cNvPr id="6" name="Content Placeholder 5" descr="R4-L0-4-1"/>
          <p:cNvPicPr>
            <a:picLocks noGrp="1" noChangeAspect="1"/>
          </p:cNvPicPr>
          <p:nvPr>
            <p:ph idx="1"/>
          </p:nvPr>
        </p:nvPicPr>
        <p:blipFill>
          <a:blip r:embed="rId2"/>
          <a:stretch>
            <a:fillRect/>
          </a:stretch>
        </p:blipFill>
        <p:spPr>
          <a:xfrm>
            <a:off x="1851310" y="1185887"/>
            <a:ext cx="5796583" cy="3367747"/>
          </a:xfrm>
          <a:prstGeom prst="rect">
            <a:avLst/>
          </a:prstGeom>
        </p:spPr>
      </p:pic>
      <p:sp>
        <p:nvSpPr>
          <p:cNvPr id="7" name="Text Box 6"/>
          <p:cNvSpPr txBox="1"/>
          <p:nvPr/>
        </p:nvSpPr>
        <p:spPr>
          <a:xfrm>
            <a:off x="366556" y="2003572"/>
            <a:ext cx="8596630" cy="521970"/>
          </a:xfrm>
          <a:prstGeom prst="rect">
            <a:avLst/>
          </a:prstGeom>
          <a:noFill/>
          <a:ln w="12700" cmpd="sng">
            <a:solidFill>
              <a:srgbClr val="FFC000"/>
            </a:solidFill>
            <a:prstDash val="solid"/>
          </a:ln>
        </p:spPr>
        <p:txBody>
          <a:bodyPr wrap="square" rtlCol="0" anchor="t">
            <a:spAutoFit/>
          </a:bodyPr>
          <a:lstStyle/>
          <a:p>
            <a:r>
              <a:rPr lang="en-US" sz="2800"/>
              <a:t>be   	not need		not be	bring		use</a:t>
            </a:r>
          </a:p>
        </p:txBody>
      </p:sp>
      <p:sp>
        <p:nvSpPr>
          <p:cNvPr id="8" name="Text Box 7"/>
          <p:cNvSpPr txBox="1"/>
          <p:nvPr/>
        </p:nvSpPr>
        <p:spPr>
          <a:xfrm>
            <a:off x="4343400" y="3163669"/>
            <a:ext cx="1568058" cy="646331"/>
          </a:xfrm>
          <a:prstGeom prst="rect">
            <a:avLst/>
          </a:prstGeom>
          <a:noFill/>
        </p:spPr>
        <p:txBody>
          <a:bodyPr wrap="none" rtlCol="0" anchor="t">
            <a:spAutoFit/>
          </a:bodyPr>
          <a:lstStyle/>
          <a:p>
            <a:pPr>
              <a:lnSpc>
                <a:spcPct val="150000"/>
              </a:lnSpc>
            </a:pPr>
            <a:r>
              <a:rPr lang="en-US" sz="2400" dirty="0">
                <a:solidFill>
                  <a:srgbClr val="FF0000"/>
                </a:solidFill>
                <a:latin typeface="Times New Roman" panose="02020603050405020304" pitchFamily="18" charset="0"/>
                <a:sym typeface="+mn-ea"/>
              </a:rPr>
              <a:t>will be       </a:t>
            </a:r>
          </a:p>
        </p:txBody>
      </p:sp>
      <p:sp>
        <p:nvSpPr>
          <p:cNvPr id="9" name="Text Box 8"/>
          <p:cNvSpPr txBox="1"/>
          <p:nvPr/>
        </p:nvSpPr>
        <p:spPr>
          <a:xfrm>
            <a:off x="1134094" y="3697069"/>
            <a:ext cx="1380506" cy="646331"/>
          </a:xfrm>
          <a:prstGeom prst="rect">
            <a:avLst/>
          </a:prstGeom>
          <a:noFill/>
        </p:spPr>
        <p:txBody>
          <a:bodyPr wrap="none" rtlCol="0" anchor="t">
            <a:spAutoFit/>
          </a:bodyPr>
          <a:lstStyle/>
          <a:p>
            <a:pPr>
              <a:lnSpc>
                <a:spcPct val="150000"/>
              </a:lnSpc>
            </a:pPr>
            <a:r>
              <a:rPr lang="en-US" sz="2400" dirty="0">
                <a:solidFill>
                  <a:srgbClr val="FF0000"/>
                </a:solidFill>
                <a:latin typeface="Times New Roman" panose="02020603050405020304" pitchFamily="18" charset="0"/>
                <a:sym typeface="+mn-ea"/>
              </a:rPr>
              <a:t> will use  </a:t>
            </a:r>
          </a:p>
        </p:txBody>
      </p:sp>
      <p:sp>
        <p:nvSpPr>
          <p:cNvPr id="10" name="Text Box 9"/>
          <p:cNvSpPr txBox="1"/>
          <p:nvPr/>
        </p:nvSpPr>
        <p:spPr>
          <a:xfrm>
            <a:off x="6736680" y="3697069"/>
            <a:ext cx="1264320" cy="646331"/>
          </a:xfrm>
          <a:prstGeom prst="rect">
            <a:avLst/>
          </a:prstGeom>
          <a:noFill/>
        </p:spPr>
        <p:txBody>
          <a:bodyPr wrap="none" rtlCol="0" anchor="t">
            <a:spAutoFit/>
          </a:bodyPr>
          <a:lstStyle/>
          <a:p>
            <a:pPr>
              <a:lnSpc>
                <a:spcPct val="150000"/>
              </a:lnSpc>
            </a:pPr>
            <a:r>
              <a:rPr lang="en-US" sz="2400" dirty="0">
                <a:solidFill>
                  <a:srgbClr val="FF0000"/>
                </a:solidFill>
                <a:latin typeface="Times New Roman" panose="02020603050405020304" pitchFamily="18" charset="0"/>
                <a:sym typeface="+mn-ea"/>
              </a:rPr>
              <a:t>won’t be</a:t>
            </a:r>
          </a:p>
        </p:txBody>
      </p:sp>
      <p:sp>
        <p:nvSpPr>
          <p:cNvPr id="11" name="Text Box 10"/>
          <p:cNvSpPr txBox="1"/>
          <p:nvPr/>
        </p:nvSpPr>
        <p:spPr>
          <a:xfrm>
            <a:off x="4385483" y="4280385"/>
            <a:ext cx="1631409" cy="646331"/>
          </a:xfrm>
          <a:prstGeom prst="rect">
            <a:avLst/>
          </a:prstGeom>
          <a:noFill/>
        </p:spPr>
        <p:txBody>
          <a:bodyPr wrap="none" rtlCol="0" anchor="t">
            <a:spAutoFit/>
          </a:bodyPr>
          <a:lstStyle/>
          <a:p>
            <a:pPr>
              <a:lnSpc>
                <a:spcPct val="150000"/>
              </a:lnSpc>
            </a:pPr>
            <a:r>
              <a:rPr lang="en-US" sz="2400" dirty="0">
                <a:solidFill>
                  <a:srgbClr val="FF0000"/>
                </a:solidFill>
                <a:latin typeface="Times New Roman" panose="02020603050405020304" pitchFamily="18" charset="0"/>
                <a:sym typeface="+mn-ea"/>
              </a:rPr>
              <a:t>won’t need </a:t>
            </a:r>
          </a:p>
        </p:txBody>
      </p:sp>
      <p:sp>
        <p:nvSpPr>
          <p:cNvPr id="12" name="Text Box 11"/>
          <p:cNvSpPr txBox="1"/>
          <p:nvPr/>
        </p:nvSpPr>
        <p:spPr>
          <a:xfrm>
            <a:off x="4378449" y="5297269"/>
            <a:ext cx="1542410" cy="646331"/>
          </a:xfrm>
          <a:prstGeom prst="rect">
            <a:avLst/>
          </a:prstGeom>
          <a:noFill/>
        </p:spPr>
        <p:txBody>
          <a:bodyPr wrap="none" rtlCol="0" anchor="t">
            <a:spAutoFit/>
          </a:bodyPr>
          <a:lstStyle/>
          <a:p>
            <a:pPr>
              <a:lnSpc>
                <a:spcPct val="150000"/>
              </a:lnSpc>
            </a:pPr>
            <a:r>
              <a:rPr lang="en-US" sz="2400" dirty="0">
                <a:solidFill>
                  <a:srgbClr val="FF0000"/>
                </a:solidFill>
                <a:latin typeface="Times New Roman" panose="02020603050405020304" pitchFamily="18" charset="0"/>
                <a:sym typeface="+mn-ea"/>
              </a:rPr>
              <a:t>will bring  </a:t>
            </a:r>
          </a:p>
        </p:txBody>
      </p:sp>
      <p:sp>
        <p:nvSpPr>
          <p:cNvPr id="3" name="TextBox 2"/>
          <p:cNvSpPr txBox="1"/>
          <p:nvPr/>
        </p:nvSpPr>
        <p:spPr>
          <a:xfrm>
            <a:off x="762000" y="152400"/>
            <a:ext cx="2819400" cy="523220"/>
          </a:xfrm>
          <a:prstGeom prst="rect">
            <a:avLst/>
          </a:prstGeom>
          <a:noFill/>
        </p:spPr>
        <p:txBody>
          <a:bodyPr wrap="square" rtlCol="0">
            <a:spAutoFit/>
          </a:bodyPr>
          <a:lstStyle/>
          <a:p>
            <a:r>
              <a:rPr lang="en-US" sz="2800" b="1" dirty="0">
                <a:solidFill>
                  <a:srgbClr val="FF0000"/>
                </a:solidFill>
              </a:rPr>
              <a:t>III/ Grammar:</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xit" presetSubtype="10" fill="hold" nodeType="clickEffect">
                                  <p:stCondLst>
                                    <p:cond delay="0"/>
                                  </p:stCondLst>
                                  <p:childTnLst>
                                    <p:animEffect transition="out" filter="randombar(horizontal)">
                                      <p:cBhvr>
                                        <p:cTn id="13" dur="500"/>
                                        <p:tgtEl>
                                          <p:spTgt spid="6"/>
                                        </p:tgtEl>
                                      </p:cBhvr>
                                    </p:animEffect>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3"/>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checkerboard(across)">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0" grpId="0"/>
      <p:bldP spid="10" grpId="1"/>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110" y="122238"/>
            <a:ext cx="8898890" cy="1143000"/>
          </a:xfrm>
        </p:spPr>
        <p:txBody>
          <a:bodyPr>
            <a:noAutofit/>
          </a:bodyPr>
          <a:lstStyle/>
          <a:p>
            <a:pPr algn="l"/>
            <a:r>
              <a:rPr lang="en-US" sz="2800" b="1" dirty="0">
                <a:solidFill>
                  <a:srgbClr val="FF0000"/>
                </a:solidFill>
              </a:rPr>
              <a:t>5. </a:t>
            </a:r>
            <a:r>
              <a:rPr lang="en-US" sz="2800" b="1" dirty="0"/>
              <a:t>Write conditional sentences – type 1, using the suggested phrases in the box</a:t>
            </a:r>
          </a:p>
        </p:txBody>
      </p:sp>
      <p:sp>
        <p:nvSpPr>
          <p:cNvPr id="3" name="Content Placeholder 2"/>
          <p:cNvSpPr>
            <a:spLocks noGrp="1"/>
          </p:cNvSpPr>
          <p:nvPr>
            <p:ph idx="1"/>
          </p:nvPr>
        </p:nvSpPr>
        <p:spPr>
          <a:xfrm>
            <a:off x="4799965" y="1494790"/>
            <a:ext cx="4157980" cy="2244725"/>
          </a:xfrm>
          <a:solidFill>
            <a:schemeClr val="accent5">
              <a:lumMod val="20000"/>
              <a:lumOff val="80000"/>
            </a:schemeClr>
          </a:solidFill>
        </p:spPr>
        <p:txBody>
          <a:bodyPr>
            <a:normAutofit fontScale="90000" lnSpcReduction="20000"/>
          </a:bodyPr>
          <a:lstStyle/>
          <a:p>
            <a:pPr marL="0" indent="0" algn="ctr">
              <a:buNone/>
            </a:pPr>
            <a:r>
              <a:rPr lang="en-US" b="1">
                <a:sym typeface="+mn-ea"/>
              </a:rPr>
              <a:t>Possible result</a:t>
            </a:r>
            <a:endParaRPr lang="en-US"/>
          </a:p>
          <a:p>
            <a:pPr marL="0" indent="0">
              <a:buNone/>
            </a:pPr>
            <a:r>
              <a:rPr lang="en-US">
                <a:sym typeface="+mn-ea"/>
              </a:rPr>
              <a:t>- have breathing problems</a:t>
            </a:r>
            <a:endParaRPr lang="en-US"/>
          </a:p>
          <a:p>
            <a:pPr marL="0" indent="0">
              <a:buNone/>
            </a:pPr>
            <a:r>
              <a:rPr lang="en-US">
                <a:sym typeface="+mn-ea"/>
              </a:rPr>
              <a:t>- save a lot of materials</a:t>
            </a:r>
            <a:endParaRPr lang="en-US"/>
          </a:p>
          <a:p>
            <a:pPr marL="0" indent="0">
              <a:buNone/>
            </a:pPr>
            <a:r>
              <a:rPr lang="en-US">
                <a:sym typeface="+mn-ea"/>
              </a:rPr>
              <a:t>- help animals and the planet</a:t>
            </a:r>
            <a:endParaRPr lang="en-US"/>
          </a:p>
          <a:p>
            <a:pPr marL="0" indent="0">
              <a:buNone/>
            </a:pPr>
            <a:endParaRPr lang="en-US"/>
          </a:p>
        </p:txBody>
      </p:sp>
      <p:sp>
        <p:nvSpPr>
          <p:cNvPr id="4" name="Text Box 3"/>
          <p:cNvSpPr txBox="1"/>
          <p:nvPr/>
        </p:nvSpPr>
        <p:spPr>
          <a:xfrm>
            <a:off x="245110" y="1494155"/>
            <a:ext cx="4554220" cy="2245360"/>
          </a:xfrm>
          <a:prstGeom prst="rect">
            <a:avLst/>
          </a:prstGeom>
          <a:gradFill>
            <a:gsLst>
              <a:gs pos="0">
                <a:schemeClr val="accent4">
                  <a:lumMod val="40000"/>
                  <a:lumOff val="60000"/>
                </a:schemeClr>
              </a:gs>
              <a:gs pos="100000">
                <a:schemeClr val="accent4">
                  <a:lumMod val="60000"/>
                  <a:lumOff val="40000"/>
                </a:schemeClr>
              </a:gs>
            </a:gsLst>
            <a:lin ang="5400000" scaled="0"/>
          </a:gradFill>
        </p:spPr>
        <p:txBody>
          <a:bodyPr wrap="square" rtlCol="0" anchor="t">
            <a:spAutoFit/>
          </a:bodyPr>
          <a:lstStyle/>
          <a:p>
            <a:pPr algn="ctr"/>
            <a:r>
              <a:rPr lang="en-US" sz="2800" b="1"/>
              <a:t>Condition</a:t>
            </a:r>
            <a:endParaRPr lang="en-US" sz="2800"/>
          </a:p>
          <a:p>
            <a:r>
              <a:rPr lang="en-US" sz="2800" b="1">
                <a:gradFill>
                  <a:gsLst>
                    <a:gs pos="0">
                      <a:srgbClr val="007BD3"/>
                    </a:gs>
                    <a:gs pos="100000">
                      <a:srgbClr val="034373"/>
                    </a:gs>
                  </a:gsLst>
                  <a:lin scaled="0"/>
                </a:gradFill>
              </a:rPr>
              <a:t>1. </a:t>
            </a:r>
            <a:r>
              <a:rPr lang="en-US" sz="2800"/>
              <a:t>continue to pollute the air</a:t>
            </a:r>
          </a:p>
          <a:p>
            <a:r>
              <a:rPr lang="en-US" sz="2800" b="1">
                <a:solidFill>
                  <a:schemeClr val="tx2">
                    <a:lumMod val="60000"/>
                    <a:lumOff val="40000"/>
                  </a:schemeClr>
                </a:solidFill>
              </a:rPr>
              <a:t>2.</a:t>
            </a:r>
            <a:r>
              <a:rPr lang="en-US" sz="2800"/>
              <a:t> prevent deforestation</a:t>
            </a:r>
          </a:p>
          <a:p>
            <a:r>
              <a:rPr lang="en-US" sz="2800" b="1">
                <a:ln/>
                <a:solidFill>
                  <a:schemeClr val="accent1"/>
                </a:solidFill>
                <a:effectLst>
                  <a:outerShdw blurRad="38100" dist="25400" dir="5400000" algn="ctr" rotWithShape="0">
                    <a:srgbClr val="6E747A">
                      <a:alpha val="43000"/>
                    </a:srgbClr>
                  </a:outerShdw>
                </a:effectLst>
              </a:rPr>
              <a:t>3.</a:t>
            </a:r>
            <a:r>
              <a:rPr lang="en-US" sz="2800"/>
              <a:t> recycle more</a:t>
            </a:r>
          </a:p>
          <a:p>
            <a:endParaRPr lang="en-US" sz="2800"/>
          </a:p>
        </p:txBody>
      </p:sp>
      <p:sp>
        <p:nvSpPr>
          <p:cNvPr id="5" name="Text Box 4"/>
          <p:cNvSpPr txBox="1"/>
          <p:nvPr/>
        </p:nvSpPr>
        <p:spPr>
          <a:xfrm>
            <a:off x="245110" y="4114800"/>
            <a:ext cx="8568055" cy="2246769"/>
          </a:xfrm>
          <a:prstGeom prst="rect">
            <a:avLst/>
          </a:prstGeom>
          <a:noFill/>
        </p:spPr>
        <p:txBody>
          <a:bodyPr wrap="square" rtlCol="0" anchor="t">
            <a:spAutoFit/>
          </a:bodyPr>
          <a:lstStyle/>
          <a:p>
            <a:r>
              <a:rPr lang="en-US" sz="2800" dirty="0">
                <a:latin typeface="Times New Roman" panose="02020603050405020304" pitchFamily="18" charset="0"/>
                <a:cs typeface="Times New Roman" panose="02020603050405020304" pitchFamily="18" charset="0"/>
              </a:rPr>
              <a:t>1. </a:t>
            </a:r>
            <a:r>
              <a:rPr lang="en-US" sz="2800" dirty="0">
                <a:solidFill>
                  <a:srgbClr val="FF0000"/>
                </a:solidFill>
                <a:latin typeface="Times New Roman" panose="02020603050405020304" pitchFamily="18" charset="0"/>
                <a:cs typeface="Times New Roman" panose="02020603050405020304" pitchFamily="18" charset="0"/>
              </a:rPr>
              <a:t>If we </a:t>
            </a:r>
            <a:r>
              <a:rPr lang="en-US" sz="2800" dirty="0">
                <a:latin typeface="Times New Roman" panose="02020603050405020304" pitchFamily="18" charset="0"/>
                <a:cs typeface="Times New Roman" panose="02020603050405020304" pitchFamily="18" charset="0"/>
              </a:rPr>
              <a:t>continue to pollute the air, </a:t>
            </a:r>
            <a:r>
              <a:rPr lang="en-US" sz="2800" dirty="0">
                <a:solidFill>
                  <a:srgbClr val="FF0000"/>
                </a:solidFill>
                <a:latin typeface="Times New Roman" panose="02020603050405020304" pitchFamily="18" charset="0"/>
                <a:cs typeface="Times New Roman" panose="02020603050405020304" pitchFamily="18" charset="0"/>
              </a:rPr>
              <a:t>we will </a:t>
            </a:r>
            <a:r>
              <a:rPr lang="en-US" sz="2800" dirty="0">
                <a:latin typeface="Times New Roman" panose="02020603050405020304" pitchFamily="18" charset="0"/>
                <a:cs typeface="Times New Roman" panose="02020603050405020304" pitchFamily="18" charset="0"/>
              </a:rPr>
              <a:t>have breathing problems.</a:t>
            </a:r>
          </a:p>
          <a:p>
            <a:r>
              <a:rPr lang="en-US" sz="2800" dirty="0">
                <a:latin typeface="Times New Roman" panose="02020603050405020304" pitchFamily="18" charset="0"/>
                <a:cs typeface="Times New Roman" panose="02020603050405020304" pitchFamily="18" charset="0"/>
              </a:rPr>
              <a:t>2. </a:t>
            </a:r>
            <a:r>
              <a:rPr lang="en-US" sz="2800" dirty="0">
                <a:solidFill>
                  <a:srgbClr val="FF0000"/>
                </a:solidFill>
                <a:latin typeface="Times New Roman" panose="02020603050405020304" pitchFamily="18" charset="0"/>
                <a:cs typeface="Times New Roman" panose="02020603050405020304" pitchFamily="18" charset="0"/>
              </a:rPr>
              <a:t>If we </a:t>
            </a:r>
            <a:r>
              <a:rPr lang="en-US" sz="2800" dirty="0">
                <a:latin typeface="Times New Roman" panose="02020603050405020304" pitchFamily="18" charset="0"/>
                <a:cs typeface="Times New Roman" panose="02020603050405020304" pitchFamily="18" charset="0"/>
              </a:rPr>
              <a:t>can prevent the deforestation, </a:t>
            </a:r>
            <a:r>
              <a:rPr lang="en-US" sz="2800" dirty="0">
                <a:solidFill>
                  <a:srgbClr val="FF0000"/>
                </a:solidFill>
                <a:latin typeface="Times New Roman" panose="02020603050405020304" pitchFamily="18" charset="0"/>
                <a:cs typeface="Times New Roman" panose="02020603050405020304" pitchFamily="18" charset="0"/>
              </a:rPr>
              <a:t>we will </a:t>
            </a:r>
            <a:r>
              <a:rPr lang="en-US" sz="2800" dirty="0">
                <a:latin typeface="Times New Roman" panose="02020603050405020304" pitchFamily="18" charset="0"/>
                <a:cs typeface="Times New Roman" panose="02020603050405020304" pitchFamily="18" charset="0"/>
              </a:rPr>
              <a:t>help animals and the planet </a:t>
            </a:r>
          </a:p>
          <a:p>
            <a:r>
              <a:rPr lang="en-US" sz="2800" dirty="0">
                <a:latin typeface="Times New Roman" panose="02020603050405020304" pitchFamily="18" charset="0"/>
                <a:cs typeface="Times New Roman" panose="02020603050405020304" pitchFamily="18" charset="0"/>
              </a:rPr>
              <a:t>3. </a:t>
            </a:r>
            <a:r>
              <a:rPr lang="en-US" sz="2800" dirty="0">
                <a:solidFill>
                  <a:srgbClr val="FF0000"/>
                </a:solidFill>
                <a:latin typeface="Times New Roman" panose="02020603050405020304" pitchFamily="18" charset="0"/>
                <a:cs typeface="Times New Roman" panose="02020603050405020304" pitchFamily="18" charset="0"/>
              </a:rPr>
              <a:t>If we </a:t>
            </a:r>
            <a:r>
              <a:rPr lang="en-US" sz="2800" dirty="0">
                <a:latin typeface="Times New Roman" panose="02020603050405020304" pitchFamily="18" charset="0"/>
                <a:cs typeface="Times New Roman" panose="02020603050405020304" pitchFamily="18" charset="0"/>
              </a:rPr>
              <a:t>recycle more, </a:t>
            </a:r>
            <a:r>
              <a:rPr lang="en-US" sz="2800" dirty="0">
                <a:solidFill>
                  <a:srgbClr val="FF0000"/>
                </a:solidFill>
                <a:latin typeface="Times New Roman" panose="02020603050405020304" pitchFamily="18" charset="0"/>
                <a:cs typeface="Times New Roman" panose="02020603050405020304" pitchFamily="18" charset="0"/>
              </a:rPr>
              <a:t>we will </a:t>
            </a:r>
            <a:r>
              <a:rPr lang="en-US" sz="2800" dirty="0">
                <a:latin typeface="Times New Roman" panose="02020603050405020304" pitchFamily="18" charset="0"/>
                <a:cs typeface="Times New Roman" panose="02020603050405020304" pitchFamily="18" charset="0"/>
              </a:rPr>
              <a:t>save a lot of materials.</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p:cTn id="11"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2"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3"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4" dur="1000"/>
                                        <p:tgtEl>
                                          <p:spTgt spid="5">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4686647"/>
            <a:ext cx="1905000" cy="461665"/>
          </a:xfrm>
          <a:prstGeom prst="rect">
            <a:avLst/>
          </a:prstGeom>
          <a:noFill/>
        </p:spPr>
        <p:txBody>
          <a:bodyPr wrap="square" rtlCol="0">
            <a:spAutoFit/>
          </a:bodyPr>
          <a:lstStyle/>
          <a:p>
            <a:r>
              <a:rPr lang="en-US" sz="2400" b="1" dirty="0">
                <a:solidFill>
                  <a:srgbClr val="FF0000"/>
                </a:solidFill>
              </a:rPr>
              <a:t>might meet</a:t>
            </a:r>
          </a:p>
        </p:txBody>
      </p:sp>
      <p:sp>
        <p:nvSpPr>
          <p:cNvPr id="6" name="TextBox 5"/>
          <p:cNvSpPr txBox="1"/>
          <p:nvPr/>
        </p:nvSpPr>
        <p:spPr>
          <a:xfrm>
            <a:off x="838200" y="5421357"/>
            <a:ext cx="1905000" cy="461665"/>
          </a:xfrm>
          <a:prstGeom prst="rect">
            <a:avLst/>
          </a:prstGeom>
          <a:noFill/>
        </p:spPr>
        <p:txBody>
          <a:bodyPr wrap="square" rtlCol="0">
            <a:spAutoFit/>
          </a:bodyPr>
          <a:lstStyle/>
          <a:p>
            <a:r>
              <a:rPr lang="en-US" sz="2400" b="1" dirty="0">
                <a:solidFill>
                  <a:srgbClr val="FF0000"/>
                </a:solidFill>
              </a:rPr>
              <a:t>will leave</a:t>
            </a:r>
          </a:p>
        </p:txBody>
      </p:sp>
      <p:sp>
        <p:nvSpPr>
          <p:cNvPr id="7" name="TextBox 6"/>
          <p:cNvSpPr txBox="1"/>
          <p:nvPr/>
        </p:nvSpPr>
        <p:spPr>
          <a:xfrm>
            <a:off x="5939466" y="4491334"/>
            <a:ext cx="1905000" cy="461665"/>
          </a:xfrm>
          <a:prstGeom prst="rect">
            <a:avLst/>
          </a:prstGeom>
          <a:noFill/>
        </p:spPr>
        <p:txBody>
          <a:bodyPr wrap="square" rtlCol="0">
            <a:spAutoFit/>
          </a:bodyPr>
          <a:lstStyle/>
          <a:p>
            <a:r>
              <a:rPr lang="en-US" sz="2400" b="1" dirty="0">
                <a:solidFill>
                  <a:srgbClr val="FF0000"/>
                </a:solidFill>
              </a:rPr>
              <a:t>will go</a:t>
            </a:r>
          </a:p>
        </p:txBody>
      </p:sp>
      <p:sp>
        <p:nvSpPr>
          <p:cNvPr id="8" name="TextBox 7"/>
          <p:cNvSpPr txBox="1"/>
          <p:nvPr/>
        </p:nvSpPr>
        <p:spPr>
          <a:xfrm>
            <a:off x="5859270" y="5055069"/>
            <a:ext cx="1905000" cy="461665"/>
          </a:xfrm>
          <a:prstGeom prst="rect">
            <a:avLst/>
          </a:prstGeom>
          <a:noFill/>
        </p:spPr>
        <p:txBody>
          <a:bodyPr wrap="square" rtlCol="0">
            <a:spAutoFit/>
          </a:bodyPr>
          <a:lstStyle/>
          <a:p>
            <a:r>
              <a:rPr lang="en-US" sz="2400" b="1" dirty="0">
                <a:solidFill>
                  <a:srgbClr val="FF0000"/>
                </a:solidFill>
              </a:rPr>
              <a:t>might visit</a:t>
            </a:r>
          </a:p>
        </p:txBody>
      </p:sp>
      <p:sp>
        <p:nvSpPr>
          <p:cNvPr id="9" name="TextBox 8"/>
          <p:cNvSpPr txBox="1"/>
          <p:nvPr/>
        </p:nvSpPr>
        <p:spPr>
          <a:xfrm>
            <a:off x="5968443" y="5614497"/>
            <a:ext cx="1905000" cy="461665"/>
          </a:xfrm>
          <a:prstGeom prst="rect">
            <a:avLst/>
          </a:prstGeom>
          <a:noFill/>
        </p:spPr>
        <p:txBody>
          <a:bodyPr wrap="square" rtlCol="0">
            <a:spAutoFit/>
          </a:bodyPr>
          <a:lstStyle/>
          <a:p>
            <a:r>
              <a:rPr lang="en-US" sz="2400" b="1" dirty="0">
                <a:solidFill>
                  <a:srgbClr val="FF0000"/>
                </a:solidFill>
              </a:rPr>
              <a:t>might go</a:t>
            </a: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5338" y="1766213"/>
            <a:ext cx="4379890" cy="245424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5228" y="1815947"/>
            <a:ext cx="4673477" cy="2404515"/>
          </a:xfrm>
          <a:prstGeom prst="rect">
            <a:avLst/>
          </a:prstGeom>
        </p:spPr>
      </p:pic>
      <p:sp>
        <p:nvSpPr>
          <p:cNvPr id="10" name="Rectangle 9"/>
          <p:cNvSpPr/>
          <p:nvPr/>
        </p:nvSpPr>
        <p:spPr>
          <a:xfrm>
            <a:off x="175338" y="206116"/>
            <a:ext cx="8587662" cy="830997"/>
          </a:xfrm>
          <a:prstGeom prst="rect">
            <a:avLst/>
          </a:prstGeom>
        </p:spPr>
        <p:txBody>
          <a:bodyPr wrap="square">
            <a:spAutoFit/>
          </a:bodyPr>
          <a:lstStyle/>
          <a:p>
            <a:r>
              <a:rPr lang="en-US" sz="2400" b="1" dirty="0">
                <a:solidFill>
                  <a:srgbClr val="FF0000"/>
                </a:solidFill>
                <a:latin typeface="Times New Roman" panose="02020603050405020304" pitchFamily="18" charset="0"/>
                <a:cs typeface="Times New Roman" panose="02020603050405020304" pitchFamily="18" charset="0"/>
              </a:rPr>
              <a:t>6. </a:t>
            </a:r>
            <a:r>
              <a:rPr lang="en-US" sz="2400" b="1" dirty="0">
                <a:solidFill>
                  <a:srgbClr val="000000"/>
                </a:solidFill>
                <a:latin typeface="Times New Roman" panose="02020603050405020304" pitchFamily="18" charset="0"/>
                <a:cs typeface="Times New Roman" panose="02020603050405020304" pitchFamily="18" charset="0"/>
              </a:rPr>
              <a:t>Read e-mails from Nick and </a:t>
            </a:r>
            <a:r>
              <a:rPr lang="en-US" sz="2400" b="1" dirty="0" err="1">
                <a:solidFill>
                  <a:srgbClr val="000000"/>
                </a:solidFill>
                <a:latin typeface="Times New Roman" panose="02020603050405020304" pitchFamily="18" charset="0"/>
                <a:cs typeface="Times New Roman" panose="02020603050405020304" pitchFamily="18" charset="0"/>
              </a:rPr>
              <a:t>Phong</a:t>
            </a:r>
            <a:r>
              <a:rPr lang="en-US" sz="2400" b="1" dirty="0">
                <a:solidFill>
                  <a:srgbClr val="000000"/>
                </a:solidFill>
                <a:latin typeface="Times New Roman" panose="02020603050405020304" pitchFamily="18" charset="0"/>
                <a:cs typeface="Times New Roman" panose="02020603050405020304" pitchFamily="18" charset="0"/>
              </a:rPr>
              <a:t>. Fill each gap with might + the verb in brackets or will + the verb in brackets.</a:t>
            </a:r>
            <a:endParaRPr lang="en-US" sz="2400" b="1"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175338" y="4586407"/>
            <a:ext cx="4097220" cy="1569660"/>
          </a:xfrm>
          <a:prstGeom prst="rect">
            <a:avLst/>
          </a:prstGeom>
          <a:noFill/>
        </p:spPr>
        <p:txBody>
          <a:bodyPr wrap="square" rtlCol="0">
            <a:spAutoFit/>
          </a:bodyPr>
          <a:lstStyle/>
          <a:p>
            <a:pPr>
              <a:lnSpc>
                <a:spcPct val="200000"/>
              </a:lnSpc>
            </a:pPr>
            <a:r>
              <a:rPr lang="en-US" sz="2400" b="1" dirty="0"/>
              <a:t>1 …….........………….. (meet) </a:t>
            </a:r>
          </a:p>
          <a:p>
            <a:pPr>
              <a:lnSpc>
                <a:spcPct val="200000"/>
              </a:lnSpc>
            </a:pPr>
            <a:r>
              <a:rPr lang="en-US" sz="2400" b="1" dirty="0"/>
              <a:t>2………………..……….(leave) </a:t>
            </a:r>
          </a:p>
        </p:txBody>
      </p:sp>
      <p:sp>
        <p:nvSpPr>
          <p:cNvPr id="13" name="TextBox 12"/>
          <p:cNvSpPr txBox="1"/>
          <p:nvPr/>
        </p:nvSpPr>
        <p:spPr>
          <a:xfrm>
            <a:off x="4953000" y="4494074"/>
            <a:ext cx="4673477" cy="1754326"/>
          </a:xfrm>
          <a:prstGeom prst="rect">
            <a:avLst/>
          </a:prstGeom>
          <a:noFill/>
        </p:spPr>
        <p:txBody>
          <a:bodyPr wrap="square" rtlCol="0">
            <a:spAutoFit/>
          </a:bodyPr>
          <a:lstStyle/>
          <a:p>
            <a:pPr>
              <a:lnSpc>
                <a:spcPct val="150000"/>
              </a:lnSpc>
            </a:pPr>
            <a:r>
              <a:rPr lang="en-US" sz="2400" b="1" dirty="0"/>
              <a:t>3…………………………………(go)</a:t>
            </a:r>
          </a:p>
          <a:p>
            <a:pPr>
              <a:lnSpc>
                <a:spcPct val="150000"/>
              </a:lnSpc>
            </a:pPr>
            <a:r>
              <a:rPr lang="en-US" sz="2400" b="1" dirty="0"/>
              <a:t>4…………………………………..(visit)</a:t>
            </a:r>
          </a:p>
          <a:p>
            <a:pPr>
              <a:lnSpc>
                <a:spcPct val="150000"/>
              </a:lnSpc>
            </a:pPr>
            <a:r>
              <a:rPr lang="en-US" sz="2400" b="1" dirty="0"/>
              <a:t>5…………………………………..(go)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
                                        </p:tgtEl>
                                        <p:attrNameLst>
                                          <p:attrName>style.visibility</p:attrName>
                                        </p:attrNameLst>
                                      </p:cBhvr>
                                      <p:to>
                                        <p:strVal val="visible"/>
                                      </p:to>
                                    </p:set>
                                    <p:anim calcmode="discrete" valueType="clr">
                                      <p:cBhvr override="childStyle">
                                        <p:cTn id="14"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
                                        </p:tgtEl>
                                        <p:attrNameLst>
                                          <p:attrName>fillcolor</p:attrName>
                                        </p:attrNameLst>
                                      </p:cBhvr>
                                      <p:tavLst>
                                        <p:tav tm="0">
                                          <p:val>
                                            <p:clrVal>
                                              <a:schemeClr val="accent2"/>
                                            </p:clrVal>
                                          </p:val>
                                        </p:tav>
                                        <p:tav tm="50000">
                                          <p:val>
                                            <p:clrVal>
                                              <a:schemeClr val="hlink"/>
                                            </p:clrVal>
                                          </p:val>
                                        </p:tav>
                                      </p:tavLst>
                                    </p:anim>
                                    <p:set>
                                      <p:cBhvr>
                                        <p:cTn id="16" dur="80"/>
                                        <p:tgtEl>
                                          <p:spTgt spid="6"/>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7"/>
                                        </p:tgtEl>
                                        <p:attrNameLst>
                                          <p:attrName>style.visibility</p:attrName>
                                        </p:attrNameLst>
                                      </p:cBhvr>
                                      <p:to>
                                        <p:strVal val="visible"/>
                                      </p:to>
                                    </p:set>
                                    <p:anim calcmode="discrete" valueType="clr">
                                      <p:cBhvr override="childStyle">
                                        <p:cTn id="21"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7"/>
                                        </p:tgtEl>
                                        <p:attrNameLst>
                                          <p:attrName>fillcolor</p:attrName>
                                        </p:attrNameLst>
                                      </p:cBhvr>
                                      <p:tavLst>
                                        <p:tav tm="0">
                                          <p:val>
                                            <p:clrVal>
                                              <a:schemeClr val="accent2"/>
                                            </p:clrVal>
                                          </p:val>
                                        </p:tav>
                                        <p:tav tm="50000">
                                          <p:val>
                                            <p:clrVal>
                                              <a:schemeClr val="hlink"/>
                                            </p:clrVal>
                                          </p:val>
                                        </p:tav>
                                      </p:tavLst>
                                    </p:anim>
                                    <p:set>
                                      <p:cBhvr>
                                        <p:cTn id="23" dur="80"/>
                                        <p:tgtEl>
                                          <p:spTgt spid="7"/>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8"/>
                                        </p:tgtEl>
                                        <p:attrNameLst>
                                          <p:attrName>style.visibility</p:attrName>
                                        </p:attrNameLst>
                                      </p:cBhvr>
                                      <p:to>
                                        <p:strVal val="visible"/>
                                      </p:to>
                                    </p:set>
                                    <p:anim calcmode="discrete" valueType="clr">
                                      <p:cBhvr override="childStyle">
                                        <p:cTn id="28"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8"/>
                                        </p:tgtEl>
                                        <p:attrNameLst>
                                          <p:attrName>fillcolor</p:attrName>
                                        </p:attrNameLst>
                                      </p:cBhvr>
                                      <p:tavLst>
                                        <p:tav tm="0">
                                          <p:val>
                                            <p:clrVal>
                                              <a:schemeClr val="accent2"/>
                                            </p:clrVal>
                                          </p:val>
                                        </p:tav>
                                        <p:tav tm="50000">
                                          <p:val>
                                            <p:clrVal>
                                              <a:schemeClr val="hlink"/>
                                            </p:clrVal>
                                          </p:val>
                                        </p:tav>
                                      </p:tavLst>
                                    </p:anim>
                                    <p:set>
                                      <p:cBhvr>
                                        <p:cTn id="30" dur="80"/>
                                        <p:tgtEl>
                                          <p:spTgt spid="8"/>
                                        </p:tgtEl>
                                        <p:attrNameLst>
                                          <p:attrName>fill.type</p:attrName>
                                        </p:attrNameLst>
                                      </p:cBhvr>
                                      <p:to>
                                        <p:strVal val="solid"/>
                                      </p:to>
                                    </p:set>
                                  </p:childTnLst>
                                </p:cTn>
                              </p:par>
                            </p:childTnLst>
                          </p:cTn>
                        </p:par>
                      </p:childTnLst>
                    </p:cTn>
                  </p:par>
                  <p:par>
                    <p:cTn id="31" fill="hold">
                      <p:stCondLst>
                        <p:cond delay="indefinite"/>
                      </p:stCondLst>
                      <p:childTnLst>
                        <p:par>
                          <p:cTn id="32" fill="hold">
                            <p:stCondLst>
                              <p:cond delay="0"/>
                            </p:stCondLst>
                            <p:childTnLst>
                              <p:par>
                                <p:cTn id="33" presetID="27" presetClass="entr" presetSubtype="0" fill="hold" grpId="0" nodeType="clickEffect">
                                  <p:stCondLst>
                                    <p:cond delay="0"/>
                                  </p:stCondLst>
                                  <p:iterate type="lt">
                                    <p:tmPct val="50000"/>
                                  </p:iterate>
                                  <p:childTnLst>
                                    <p:set>
                                      <p:cBhvr>
                                        <p:cTn id="34" dur="1" fill="hold">
                                          <p:stCondLst>
                                            <p:cond delay="0"/>
                                          </p:stCondLst>
                                        </p:cTn>
                                        <p:tgtEl>
                                          <p:spTgt spid="9"/>
                                        </p:tgtEl>
                                        <p:attrNameLst>
                                          <p:attrName>style.visibility</p:attrName>
                                        </p:attrNameLst>
                                      </p:cBhvr>
                                      <p:to>
                                        <p:strVal val="visible"/>
                                      </p:to>
                                    </p:set>
                                    <p:anim calcmode="discrete" valueType="clr">
                                      <p:cBhvr override="childStyle">
                                        <p:cTn id="35"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9"/>
                                        </p:tgtEl>
                                        <p:attrNameLst>
                                          <p:attrName>fillcolor</p:attrName>
                                        </p:attrNameLst>
                                      </p:cBhvr>
                                      <p:tavLst>
                                        <p:tav tm="0">
                                          <p:val>
                                            <p:clrVal>
                                              <a:schemeClr val="accent2"/>
                                            </p:clrVal>
                                          </p:val>
                                        </p:tav>
                                        <p:tav tm="50000">
                                          <p:val>
                                            <p:clrVal>
                                              <a:schemeClr val="hlink"/>
                                            </p:clrVal>
                                          </p:val>
                                        </p:tav>
                                      </p:tavLst>
                                    </p:anim>
                                    <p:set>
                                      <p:cBhvr>
                                        <p:cTn id="37" dur="80"/>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295376388"/>
              </p:ext>
            </p:extLst>
          </p:nvPr>
        </p:nvGraphicFramePr>
        <p:xfrm>
          <a:off x="152400" y="1828800"/>
          <a:ext cx="8534400" cy="3675570"/>
        </p:xfrm>
        <a:graphic>
          <a:graphicData uri="http://schemas.openxmlformats.org/drawingml/2006/table">
            <a:tbl>
              <a:tblPr/>
              <a:tblGrid>
                <a:gridCol w="4227320">
                  <a:extLst>
                    <a:ext uri="{9D8B030D-6E8A-4147-A177-3AD203B41FA5}">
                      <a16:colId xmlns:a16="http://schemas.microsoft.com/office/drawing/2014/main" val="20000"/>
                    </a:ext>
                  </a:extLst>
                </a:gridCol>
                <a:gridCol w="4307080">
                  <a:extLst>
                    <a:ext uri="{9D8B030D-6E8A-4147-A177-3AD203B41FA5}">
                      <a16:colId xmlns:a16="http://schemas.microsoft.com/office/drawing/2014/main" val="20001"/>
                    </a:ext>
                  </a:extLst>
                </a:gridCol>
              </a:tblGrid>
              <a:tr h="589948">
                <a:tc>
                  <a:txBody>
                    <a:bodyPr/>
                    <a:lstStyle/>
                    <a:p>
                      <a:pPr fontAlgn="t"/>
                      <a:r>
                        <a:rPr lang="en-US" sz="2800" b="0" dirty="0">
                          <a:effectLst/>
                          <a:latin typeface="Times New Roman" panose="02020603050405020304" pitchFamily="18" charset="0"/>
                          <a:cs typeface="Times New Roman" panose="02020603050405020304" pitchFamily="18" charset="0"/>
                        </a:rPr>
                        <a:t>1. If we use reusable bags, we'll help the environment.</a:t>
                      </a:r>
                    </a:p>
                  </a:txBody>
                  <a:tcPr marL="43635" marR="43635" marT="43635" marB="43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fontAlgn="t"/>
                      <a:r>
                        <a:rPr lang="en-US" sz="2800" b="0" dirty="0">
                          <a:effectLst/>
                          <a:latin typeface="Times New Roman" panose="02020603050405020304" pitchFamily="18" charset="0"/>
                          <a:cs typeface="Times New Roman" panose="02020603050405020304" pitchFamily="18" charset="0"/>
                        </a:rPr>
                        <a:t>A. Oh, I see. I'll buy some reusable bags for my mum.</a:t>
                      </a:r>
                    </a:p>
                  </a:txBody>
                  <a:tcPr marL="43635" marR="43635" marT="43635" marB="43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89948">
                <a:tc>
                  <a:txBody>
                    <a:bodyPr/>
                    <a:lstStyle/>
                    <a:p>
                      <a:pPr fontAlgn="t"/>
                      <a:endParaRPr lang="en-US" sz="2800" b="0" dirty="0">
                        <a:effectLst/>
                        <a:latin typeface="Times New Roman" panose="02020603050405020304" pitchFamily="18" charset="0"/>
                        <a:cs typeface="Times New Roman" panose="02020603050405020304" pitchFamily="18" charset="0"/>
                      </a:endParaRPr>
                    </a:p>
                    <a:p>
                      <a:pPr fontAlgn="t"/>
                      <a:r>
                        <a:rPr lang="en-US" sz="2800" b="0" dirty="0">
                          <a:effectLst/>
                          <a:latin typeface="Times New Roman" panose="02020603050405020304" pitchFamily="18" charset="0"/>
                          <a:cs typeface="Times New Roman" panose="02020603050405020304" pitchFamily="18" charset="0"/>
                        </a:rPr>
                        <a:t>2. I'm drawing my dream house.</a:t>
                      </a:r>
                    </a:p>
                  </a:txBody>
                  <a:tcPr marL="43635" marR="43635" marT="43635" marB="43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fontAlgn="t"/>
                      <a:r>
                        <a:rPr lang="en-US" sz="2800" b="0" dirty="0">
                          <a:effectLst/>
                          <a:latin typeface="Times New Roman" panose="02020603050405020304" pitchFamily="18" charset="0"/>
                          <a:cs typeface="Times New Roman" panose="02020603050405020304" pitchFamily="18" charset="0"/>
                        </a:rPr>
                        <a:t>B. I don't agree with you. If they do all of our work, we'll become very lazy.</a:t>
                      </a:r>
                    </a:p>
                  </a:txBody>
                  <a:tcPr marL="43635" marR="43635" marT="43635" marB="43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89948">
                <a:tc>
                  <a:txBody>
                    <a:bodyPr/>
                    <a:lstStyle/>
                    <a:p>
                      <a:pPr fontAlgn="t"/>
                      <a:r>
                        <a:rPr lang="en-US" sz="2800" b="0" dirty="0">
                          <a:effectLst/>
                          <a:latin typeface="Times New Roman" panose="02020603050405020304" pitchFamily="18" charset="0"/>
                          <a:cs typeface="Times New Roman" panose="02020603050405020304" pitchFamily="18" charset="0"/>
                        </a:rPr>
                        <a:t>3. I think in the future we should make robots do all of our work.</a:t>
                      </a:r>
                    </a:p>
                  </a:txBody>
                  <a:tcPr marL="43635" marR="43635" marT="43635" marB="43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fontAlgn="t"/>
                      <a:r>
                        <a:rPr lang="en-US" sz="2800" b="0" dirty="0">
                          <a:effectLst/>
                          <a:latin typeface="Times New Roman" panose="02020603050405020304" pitchFamily="18" charset="0"/>
                          <a:cs typeface="Times New Roman" panose="02020603050405020304" pitchFamily="18" charset="0"/>
                        </a:rPr>
                        <a:t>C. Wow! It's so big!</a:t>
                      </a:r>
                    </a:p>
                  </a:txBody>
                  <a:tcPr marL="43635" marR="43635" marT="43635" marB="43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12" name="Rectangle 11"/>
          <p:cNvSpPr/>
          <p:nvPr/>
        </p:nvSpPr>
        <p:spPr>
          <a:xfrm>
            <a:off x="152400" y="838200"/>
            <a:ext cx="8153400" cy="523220"/>
          </a:xfrm>
          <a:prstGeom prst="rect">
            <a:avLst/>
          </a:prstGeom>
        </p:spPr>
        <p:txBody>
          <a:bodyPr wrap="square">
            <a:spAutoFit/>
          </a:bodyPr>
          <a:lstStyle/>
          <a:p>
            <a:r>
              <a:rPr lang="en-US" sz="2800" b="1" dirty="0">
                <a:solidFill>
                  <a:srgbClr val="FF0000"/>
                </a:solidFill>
                <a:latin typeface="Times New Roman" panose="02020603050405020304" pitchFamily="18" charset="0"/>
                <a:cs typeface="Times New Roman" panose="02020603050405020304" pitchFamily="18" charset="0"/>
              </a:rPr>
              <a:t>7. </a:t>
            </a:r>
            <a:r>
              <a:rPr lang="en-US" sz="2800" b="1" dirty="0">
                <a:solidFill>
                  <a:srgbClr val="000000"/>
                </a:solidFill>
                <a:latin typeface="Times New Roman" panose="02020603050405020304" pitchFamily="18" charset="0"/>
                <a:cs typeface="Times New Roman" panose="02020603050405020304" pitchFamily="18" charset="0"/>
              </a:rPr>
              <a:t>Match the sentences (</a:t>
            </a:r>
            <a:r>
              <a:rPr lang="en-US" sz="2800" b="1" dirty="0">
                <a:solidFill>
                  <a:srgbClr val="0070C0"/>
                </a:solidFill>
                <a:latin typeface="Times New Roman" panose="02020603050405020304" pitchFamily="18" charset="0"/>
                <a:cs typeface="Times New Roman" panose="02020603050405020304" pitchFamily="18" charset="0"/>
              </a:rPr>
              <a:t>1 -3</a:t>
            </a:r>
            <a:r>
              <a:rPr lang="en-US" sz="2800" b="1" dirty="0">
                <a:solidFill>
                  <a:srgbClr val="000000"/>
                </a:solidFill>
                <a:latin typeface="Times New Roman" panose="02020603050405020304" pitchFamily="18" charset="0"/>
                <a:cs typeface="Times New Roman" panose="02020603050405020304" pitchFamily="18" charset="0"/>
              </a:rPr>
              <a:t>) to the responses (</a:t>
            </a:r>
            <a:r>
              <a:rPr lang="en-US" sz="2800" b="1" dirty="0">
                <a:solidFill>
                  <a:srgbClr val="0070C0"/>
                </a:solidFill>
                <a:latin typeface="Times New Roman" panose="02020603050405020304" pitchFamily="18" charset="0"/>
                <a:cs typeface="Times New Roman" panose="02020603050405020304" pitchFamily="18" charset="0"/>
              </a:rPr>
              <a:t>a-c</a:t>
            </a:r>
            <a:r>
              <a:rPr lang="en-US" sz="2800" b="1" dirty="0">
                <a:solidFill>
                  <a:srgbClr val="000000"/>
                </a:solidFill>
                <a:latin typeface="Times New Roman" panose="02020603050405020304" pitchFamily="18" charset="0"/>
                <a:cs typeface="Times New Roman" panose="02020603050405020304" pitchFamily="18" charset="0"/>
              </a:rPr>
              <a:t>).</a:t>
            </a:r>
            <a:endParaRPr lang="en-US" sz="2800" b="1"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152400" y="152400"/>
            <a:ext cx="4572000" cy="523220"/>
          </a:xfrm>
          <a:prstGeom prst="rect">
            <a:avLst/>
          </a:prstGeom>
          <a:noFill/>
        </p:spPr>
        <p:txBody>
          <a:bodyPr wrap="square" rtlCol="0">
            <a:spAutoFit/>
          </a:bodyPr>
          <a:lstStyle/>
          <a:p>
            <a:r>
              <a:rPr lang="en-US" sz="2800" b="1" dirty="0">
                <a:solidFill>
                  <a:srgbClr val="FF0000"/>
                </a:solidFill>
              </a:rPr>
              <a:t>IV/ Everyday English </a:t>
            </a:r>
          </a:p>
        </p:txBody>
      </p:sp>
      <p:cxnSp>
        <p:nvCxnSpPr>
          <p:cNvPr id="15" name="Straight Arrow Connector 14"/>
          <p:cNvCxnSpPr/>
          <p:nvPr/>
        </p:nvCxnSpPr>
        <p:spPr>
          <a:xfrm>
            <a:off x="3962400" y="2286000"/>
            <a:ext cx="76200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066800" y="3962400"/>
            <a:ext cx="3657600" cy="533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600200" y="3048000"/>
            <a:ext cx="2819400" cy="22860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1371600"/>
            <a:ext cx="8458200" cy="954107"/>
          </a:xfrm>
          <a:prstGeom prst="rect">
            <a:avLst/>
          </a:prstGeom>
          <a:solidFill>
            <a:schemeClr val="bg1"/>
          </a:solidFill>
        </p:spPr>
        <p:txBody>
          <a:bodyPr wrap="square" lIns="91440" tIns="45720" rIns="91440" bIns="45720">
            <a:spAutoFit/>
          </a:bodyPr>
          <a:lstStyle/>
          <a:p>
            <a:pPr algn="ctr"/>
            <a:r>
              <a:rPr lang="en-US" sz="2800" b="1" cap="all" dirty="0">
                <a:ln w="9000" cmpd="sng">
                  <a:solidFill>
                    <a:srgbClr val="FFFF00"/>
                  </a:solidFill>
                  <a:prstDash val="solid"/>
                </a:ln>
                <a:solidFill>
                  <a:srgbClr val="FF0000"/>
                </a:solidFill>
                <a:effectLst>
                  <a:reflection blurRad="12700" stA="28000" endPos="45000" dist="1000" dir="5400000" sy="-100000" algn="bl" rotWithShape="0"/>
                </a:effectLst>
              </a:rPr>
              <a:t>Homework</a:t>
            </a:r>
          </a:p>
          <a:p>
            <a:pPr algn="ctr"/>
            <a:r>
              <a:rPr lang="en-US" sz="2800" b="1" cap="all" dirty="0">
                <a:ln w="9000" cmpd="sng">
                  <a:solidFill>
                    <a:srgbClr val="FFFF00"/>
                  </a:solidFill>
                  <a:prstDash val="solid"/>
                </a:ln>
                <a:solidFill>
                  <a:srgbClr val="FF0000"/>
                </a:solidFill>
                <a:effectLst>
                  <a:reflection blurRad="12700" stA="28000" endPos="45000" dist="1000" dir="5400000" sy="-100000" algn="bl" rotWithShape="0"/>
                </a:effectLst>
              </a:rPr>
              <a:t>Prepare for skills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555</Words>
  <Application>Microsoft Office PowerPoint</Application>
  <PresentationFormat>On-screen Show (4:3)</PresentationFormat>
  <Paragraphs>68</Paragraphs>
  <Slides>9</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OpenSans</vt:lpstr>
      <vt:lpstr>Times New Roman</vt:lpstr>
      <vt:lpstr>Office Theme</vt:lpstr>
      <vt:lpstr>PowerPoint Presentation</vt:lpstr>
      <vt:lpstr>PowerPoint Presentation</vt:lpstr>
      <vt:lpstr>2. Complete each sentence with a suitable word from the box.</vt:lpstr>
      <vt:lpstr>PowerPoint Presentation</vt:lpstr>
      <vt:lpstr>4. Complete the text using the verbs from the box and the correct form of will.</vt:lpstr>
      <vt:lpstr>5. Write conditional sentences – type 1, using the suggested phrases in the box</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HP</cp:lastModifiedBy>
  <cp:revision>16</cp:revision>
  <dcterms:created xsi:type="dcterms:W3CDTF">2017-05-03T14:19:00Z</dcterms:created>
  <dcterms:modified xsi:type="dcterms:W3CDTF">2024-05-05T23:26:25Z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1033-11.2.0.9396</vt:lpwstr>
  </property>
</Properties>
</file>