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1" r:id="rId2"/>
    <p:sldId id="281" r:id="rId3"/>
    <p:sldId id="258" r:id="rId4"/>
    <p:sldId id="312" r:id="rId5"/>
    <p:sldId id="260" r:id="rId6"/>
    <p:sldId id="309" r:id="rId7"/>
    <p:sldId id="310" r:id="rId8"/>
    <p:sldId id="291" r:id="rId9"/>
    <p:sldId id="283" r:id="rId10"/>
    <p:sldId id="262" r:id="rId11"/>
    <p:sldId id="301" r:id="rId12"/>
    <p:sldId id="284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2" userDrawn="1">
          <p15:clr>
            <a:srgbClr val="A4A3A4"/>
          </p15:clr>
        </p15:guide>
        <p15:guide id="2" pos="2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6649"/>
    <a:srgbClr val="0FB7BD"/>
    <a:srgbClr val="57B7FF"/>
    <a:srgbClr val="D5F4FF"/>
    <a:srgbClr val="A3E7FF"/>
    <a:srgbClr val="005AAB"/>
    <a:srgbClr val="FFE89F"/>
    <a:srgbClr val="0088EE"/>
    <a:srgbClr val="CFD5EA"/>
    <a:srgbClr val="75D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53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1350" y="78"/>
      </p:cViewPr>
      <p:guideLst>
        <p:guide orient="horz" pos="2232"/>
        <p:guide pos="28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5/6/2024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Kết quả hình ảnh cho welcom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906" y="1535114"/>
            <a:ext cx="8838188" cy="349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TextBox 2"/>
          <p:cNvSpPr txBox="1">
            <a:spLocks noChangeArrowheads="1"/>
          </p:cNvSpPr>
          <p:nvPr/>
        </p:nvSpPr>
        <p:spPr bwMode="auto">
          <a:xfrm>
            <a:off x="292100" y="457201"/>
            <a:ext cx="82550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 eaLnBrk="1" hangingPunct="1"/>
            <a:r>
              <a:rPr lang="en-US" sz="3200">
                <a:cs typeface="Times New Roman" pitchFamily="18" charset="0"/>
              </a:rPr>
              <a:t>UNIT 12: ROBOTS</a:t>
            </a:r>
          </a:p>
          <a:p>
            <a:pPr algn="ctr" eaLnBrk="1" hangingPunct="1"/>
            <a:r>
              <a:rPr lang="en-US" sz="3200">
                <a:cs typeface="Times New Roman" pitchFamily="18" charset="0"/>
              </a:rPr>
              <a:t>Lesson 4: Skills 1</a:t>
            </a:r>
          </a:p>
        </p:txBody>
      </p:sp>
    </p:spTree>
    <p:extLst>
      <p:ext uri="{BB962C8B-B14F-4D97-AF65-F5344CB8AC3E}">
        <p14:creationId xmlns:p14="http://schemas.microsoft.com/office/powerpoint/2010/main" val="232574364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25452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4" y="113416"/>
            <a:ext cx="587409" cy="60435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48331" y="42732"/>
            <a:ext cx="758260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Work in pairs. Discuss what you think robots can do in the following places.</a:t>
            </a:r>
          </a:p>
        </p:txBody>
      </p:sp>
      <p:graphicFrame>
        <p:nvGraphicFramePr>
          <p:cNvPr id="45" name="Table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517976"/>
              </p:ext>
            </p:extLst>
          </p:nvPr>
        </p:nvGraphicFramePr>
        <p:xfrm>
          <a:off x="483177" y="1397000"/>
          <a:ext cx="8177646" cy="3746502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40888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888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24417">
                <a:tc>
                  <a:txBody>
                    <a:bodyPr/>
                    <a:lstStyle/>
                    <a:p>
                      <a:pPr algn="ctr"/>
                      <a:r>
                        <a:rPr lang="en-US" sz="2400"/>
                        <a:t>Places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/>
                        <a:t>What</a:t>
                      </a:r>
                      <a:r>
                        <a:rPr lang="en-US" sz="2400" baseline="0"/>
                        <a:t> robots can do</a:t>
                      </a:r>
                      <a:endParaRPr lang="en-US" sz="240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4417">
                <a:tc>
                  <a:txBody>
                    <a:bodyPr/>
                    <a:lstStyle/>
                    <a:p>
                      <a:pPr algn="ctr"/>
                      <a:r>
                        <a:rPr lang="en-US" sz="2400"/>
                        <a:t>Home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b="1">
                        <a:solidFill>
                          <a:srgbClr val="F16649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4417">
                <a:tc>
                  <a:txBody>
                    <a:bodyPr/>
                    <a:lstStyle/>
                    <a:p>
                      <a:pPr algn="ctr"/>
                      <a:r>
                        <a:rPr lang="en-US" sz="2400"/>
                        <a:t>Schools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b="1">
                        <a:solidFill>
                          <a:srgbClr val="F16649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4417">
                <a:tc>
                  <a:txBody>
                    <a:bodyPr/>
                    <a:lstStyle/>
                    <a:p>
                      <a:pPr algn="ctr"/>
                      <a:r>
                        <a:rPr lang="en-US" sz="2400"/>
                        <a:t>Factory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b="1">
                        <a:solidFill>
                          <a:srgbClr val="F16649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4417">
                <a:tc>
                  <a:txBody>
                    <a:bodyPr/>
                    <a:lstStyle/>
                    <a:p>
                      <a:pPr algn="ctr"/>
                      <a:r>
                        <a:rPr lang="en-US" sz="2400"/>
                        <a:t>Hospital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b="1">
                        <a:solidFill>
                          <a:srgbClr val="F16649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4417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Garden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b="1" dirty="0">
                        <a:solidFill>
                          <a:srgbClr val="F16649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98764" y="5320145"/>
            <a:ext cx="1943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Example:</a:t>
            </a:r>
          </a:p>
        </p:txBody>
      </p:sp>
      <p:sp>
        <p:nvSpPr>
          <p:cNvPr id="4" name="Rectangle 3"/>
          <p:cNvSpPr/>
          <p:nvPr/>
        </p:nvSpPr>
        <p:spPr>
          <a:xfrm>
            <a:off x="2247900" y="545864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i="1"/>
              <a:t>A:  </a:t>
            </a:r>
            <a:r>
              <a:rPr lang="en-US" sz="2400"/>
              <a:t>What can robots do at home?</a:t>
            </a:r>
          </a:p>
          <a:p>
            <a:pPr>
              <a:lnSpc>
                <a:spcPct val="150000"/>
              </a:lnSpc>
            </a:pPr>
            <a:r>
              <a:rPr lang="en-US" sz="2400" b="1" i="1"/>
              <a:t>B:  </a:t>
            </a:r>
            <a:r>
              <a:rPr lang="en-US" sz="2400"/>
              <a:t>They can take care of children.</a:t>
            </a:r>
          </a:p>
        </p:txBody>
      </p:sp>
    </p:spTree>
    <p:extLst>
      <p:ext uri="{BB962C8B-B14F-4D97-AF65-F5344CB8AC3E}">
        <p14:creationId xmlns:p14="http://schemas.microsoft.com/office/powerpoint/2010/main" val="11181354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165295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4" y="138671"/>
            <a:ext cx="587409" cy="55384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65203" y="42732"/>
            <a:ext cx="7925506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Work in groups. Take turns to talk about robots and what you think they can do. Can you think of other types of robots?</a:t>
            </a:r>
          </a:p>
        </p:txBody>
      </p:sp>
    </p:spTree>
    <p:extLst>
      <p:ext uri="{BB962C8B-B14F-4D97-AF65-F5344CB8AC3E}">
        <p14:creationId xmlns:p14="http://schemas.microsoft.com/office/powerpoint/2010/main" val="17137733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49" y="19902"/>
            <a:ext cx="9095102" cy="6803136"/>
          </a:xfr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879C85B-8CF1-467C-90E2-2EFA7DD634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066" y="3490844"/>
            <a:ext cx="1327361" cy="1862055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A8DCC60-7CC6-4BB5-93C9-B6ABD7122B4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147" y="3490392"/>
            <a:ext cx="1319185" cy="1862962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953C47D-F5F3-4C8B-95AB-CB1D25CCA43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0482" y="3494196"/>
            <a:ext cx="1323683" cy="1855354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3DF6CF5-0997-49BE-A637-2641803BF9F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3180" y="3490390"/>
            <a:ext cx="1329112" cy="1862964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0B541C0-B76C-43AB-9EAF-B49801DFF85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1900" y="3490391"/>
            <a:ext cx="1329112" cy="1862962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</p:spTree>
    <p:extLst>
      <p:ext uri="{BB962C8B-B14F-4D97-AF65-F5344CB8AC3E}">
        <p14:creationId xmlns:p14="http://schemas.microsoft.com/office/powerpoint/2010/main" val="384247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-0.07878 2.22222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7.40741E-7 L -0.07878 -7.40741E-7 " pathEditMode="relative" rAng="0" ptsTypes="AA">
                                      <p:cBhvr>
                                        <p:cTn id="14" dur="2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7.40741E-7 L -0.07878 -7.40741E-7 " pathEditMode="relative" rAng="0" ptsTypes="AA">
                                      <p:cBhvr>
                                        <p:cTn id="19" dur="2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-0.07878 2.22222E-6 " pathEditMode="relative" rAng="0" ptsTypes="AA">
                                      <p:cBhvr>
                                        <p:cTn id="24" dur="2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-0.07878 2.22222E-6 " pathEditMode="relative" rAng="0" ptsTypes="AA">
                                      <p:cBhvr>
                                        <p:cTn id="29" dur="2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9144000" cy="6858000"/>
            <a:chOff x="193701" y="1590291"/>
            <a:chExt cx="8653859" cy="5137079"/>
          </a:xfrm>
        </p:grpSpPr>
        <p:sp>
          <p:nvSpPr>
            <p:cNvPr id="15" name="Rounded Rectangle 14"/>
            <p:cNvSpPr/>
            <p:nvPr/>
          </p:nvSpPr>
          <p:spPr>
            <a:xfrm>
              <a:off x="193701" y="1590291"/>
              <a:ext cx="8653859" cy="5137079"/>
            </a:xfrm>
            <a:prstGeom prst="roundRect">
              <a:avLst/>
            </a:prstGeom>
            <a:solidFill>
              <a:srgbClr val="C0E6EA"/>
            </a:solidFill>
            <a:ln>
              <a:solidFill>
                <a:srgbClr val="C0E6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277403" y="1674687"/>
              <a:ext cx="8444374" cy="4900773"/>
            </a:xfrm>
            <a:prstGeom prst="roundRect">
              <a:avLst/>
            </a:prstGeom>
            <a:solidFill>
              <a:srgbClr val="05A0B8"/>
            </a:solidFill>
            <a:ln>
              <a:solidFill>
                <a:srgbClr val="05A0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314872" y="1767152"/>
              <a:ext cx="8369436" cy="4952146"/>
            </a:xfrm>
            <a:prstGeom prst="roundRect">
              <a:avLst/>
            </a:prstGeom>
            <a:solidFill>
              <a:srgbClr val="E2F4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094743" y="2567087"/>
            <a:ext cx="4954515" cy="1723827"/>
            <a:chOff x="2094743" y="1820050"/>
            <a:chExt cx="4954515" cy="1723827"/>
          </a:xfrm>
        </p:grpSpPr>
        <p:grpSp>
          <p:nvGrpSpPr>
            <p:cNvPr id="12" name="Group 11"/>
            <p:cNvGrpSpPr/>
            <p:nvPr/>
          </p:nvGrpSpPr>
          <p:grpSpPr>
            <a:xfrm>
              <a:off x="2094743" y="1820050"/>
              <a:ext cx="4954515" cy="784398"/>
              <a:chOff x="2100847" y="1820050"/>
              <a:chExt cx="4954515" cy="784398"/>
            </a:xfrm>
          </p:grpSpPr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79262" y="1820050"/>
                <a:ext cx="4176100" cy="752752"/>
              </a:xfrm>
              <a:prstGeom prst="rect">
                <a:avLst/>
              </a:prstGeom>
            </p:spPr>
          </p:pic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00847" y="1826837"/>
                <a:ext cx="961782" cy="777611"/>
              </a:xfrm>
              <a:prstGeom prst="rect">
                <a:avLst/>
              </a:prstGeom>
            </p:spPr>
          </p:pic>
        </p:grpSp>
        <p:sp>
          <p:nvSpPr>
            <p:cNvPr id="6" name="TextBox 5"/>
            <p:cNvSpPr txBox="1"/>
            <p:nvPr/>
          </p:nvSpPr>
          <p:spPr>
            <a:xfrm>
              <a:off x="2796464" y="2835991"/>
              <a:ext cx="355717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>
                  <a:solidFill>
                    <a:srgbClr val="0084B1"/>
                  </a:solidFill>
                </a:rPr>
                <a:t>Reading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17168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9227127" cy="108065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38" y="74839"/>
            <a:ext cx="627229" cy="68150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902706" y="169371"/>
            <a:ext cx="834687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spc="-10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Work in pairs. Discuss the following questions.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1704681" y="2640182"/>
            <a:ext cx="6264833" cy="470318"/>
            <a:chOff x="363373" y="1262747"/>
            <a:chExt cx="6264833" cy="470318"/>
          </a:xfrm>
        </p:grpSpPr>
        <p:sp>
          <p:nvSpPr>
            <p:cNvPr id="14" name="TextBox 13"/>
            <p:cNvSpPr txBox="1"/>
            <p:nvPr/>
          </p:nvSpPr>
          <p:spPr>
            <a:xfrm>
              <a:off x="363373" y="126274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1.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27314" y="1271400"/>
              <a:ext cx="58008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What types of robots are there?</a:t>
              </a:r>
              <a:endParaRPr lang="en-US" sz="2400" i="1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704681" y="3543300"/>
            <a:ext cx="6264833" cy="470318"/>
            <a:chOff x="363373" y="1262747"/>
            <a:chExt cx="6264833" cy="470318"/>
          </a:xfrm>
        </p:grpSpPr>
        <p:sp>
          <p:nvSpPr>
            <p:cNvPr id="22" name="TextBox 21"/>
            <p:cNvSpPr txBox="1"/>
            <p:nvPr/>
          </p:nvSpPr>
          <p:spPr>
            <a:xfrm>
              <a:off x="363373" y="126274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2.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27314" y="1271400"/>
              <a:ext cx="58008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What robots are children interested in?</a:t>
              </a:r>
              <a:endParaRPr lang="en-US" sz="2400" i="1"/>
            </a:p>
          </p:txBody>
        </p:sp>
      </p:grpSp>
    </p:spTree>
    <p:extLst>
      <p:ext uri="{BB962C8B-B14F-4D97-AF65-F5344CB8AC3E}">
        <p14:creationId xmlns:p14="http://schemas.microsoft.com/office/powerpoint/2010/main" val="32405644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FF0000"/>
                </a:solidFill>
              </a:rPr>
              <a:t>Vocabulary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/>
              <a:t>international (a): thuộc quốc tế</a:t>
            </a:r>
          </a:p>
          <a:p>
            <a:pPr marL="0" indent="0">
              <a:buNone/>
            </a:pPr>
            <a:r>
              <a:rPr lang="en-US"/>
              <a:t>choice (n): sự lựa chọn</a:t>
            </a:r>
          </a:p>
          <a:p>
            <a:pPr marL="0" indent="0">
              <a:buNone/>
            </a:pPr>
            <a:r>
              <a:rPr lang="en-US"/>
              <a:t>improve (v): cải thiện, nâng cao</a:t>
            </a:r>
          </a:p>
          <a:p>
            <a:pPr marL="0" indent="0">
              <a:buNone/>
            </a:pPr>
            <a:r>
              <a:rPr lang="en-US"/>
              <a:t>look after (v): chăm sóc</a:t>
            </a:r>
          </a:p>
          <a:p>
            <a:pPr marL="0" indent="0">
              <a:buNone/>
            </a:pPr>
            <a:r>
              <a:rPr lang="en-US"/>
              <a:t>space station: trạm vũ trụ</a:t>
            </a:r>
          </a:p>
          <a:p>
            <a:pPr marL="0" indent="0">
              <a:buNone/>
            </a:pPr>
            <a:r>
              <a:rPr lang="en-US"/>
              <a:t>planet (n): hành tinh</a:t>
            </a:r>
          </a:p>
          <a:p>
            <a:pPr marL="0" indent="0">
              <a:buNone/>
            </a:pPr>
            <a:r>
              <a:rPr lang="en-US"/>
              <a:t>type (n): loại</a:t>
            </a:r>
          </a:p>
        </p:txBody>
      </p:sp>
    </p:spTree>
    <p:extLst>
      <p:ext uri="{BB962C8B-B14F-4D97-AF65-F5344CB8AC3E}">
        <p14:creationId xmlns:p14="http://schemas.microsoft.com/office/powerpoint/2010/main" val="3011875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7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9362209" cy="96635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84" y="83997"/>
            <a:ext cx="627229" cy="6216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27398" y="63437"/>
            <a:ext cx="7547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 spc="-5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the text and choose the best answer to each of the questions.</a:t>
            </a:r>
          </a:p>
        </p:txBody>
      </p:sp>
      <p:sp>
        <p:nvSpPr>
          <p:cNvPr id="4" name="Rectangle 3"/>
          <p:cNvSpPr/>
          <p:nvPr/>
        </p:nvSpPr>
        <p:spPr>
          <a:xfrm>
            <a:off x="200084" y="2466584"/>
            <a:ext cx="9071264" cy="4385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spc="-50" dirty="0"/>
              <a:t>Today there is an international robot show in Ha </a:t>
            </a:r>
            <a:r>
              <a:rPr lang="en-US" sz="2400" spc="-50" dirty="0" err="1"/>
              <a:t>Noi</a:t>
            </a:r>
            <a:r>
              <a:rPr lang="en-US" sz="2400" spc="-50" dirty="0"/>
              <a:t>. People can see many types of robots there.</a:t>
            </a:r>
          </a:p>
          <a:p>
            <a:pPr>
              <a:spcAft>
                <a:spcPts val="600"/>
              </a:spcAft>
            </a:pPr>
            <a:r>
              <a:rPr lang="en-US" sz="2400" spc="-50" dirty="0"/>
              <a:t>Home robots are useful for housework. They can do most of the housework: cook meals, clean the house, do the washing, and iron clothes.</a:t>
            </a:r>
          </a:p>
          <a:p>
            <a:pPr>
              <a:spcAft>
                <a:spcPts val="600"/>
              </a:spcAft>
            </a:pPr>
            <a:r>
              <a:rPr lang="en-US" sz="2400" spc="-50" dirty="0"/>
              <a:t>Teacher robots are the best choice for children. They can help them to study. They can teach them English, literature, </a:t>
            </a:r>
            <a:r>
              <a:rPr lang="en-US" sz="2400" spc="-50" dirty="0" err="1"/>
              <a:t>maths</a:t>
            </a:r>
            <a:r>
              <a:rPr lang="en-US" sz="2400" spc="-50" dirty="0"/>
              <a:t> and other subjects. They can also help children to improve their English pronunciation.</a:t>
            </a:r>
          </a:p>
          <a:p>
            <a:pPr>
              <a:spcAft>
                <a:spcPts val="600"/>
              </a:spcAft>
            </a:pPr>
            <a:r>
              <a:rPr lang="en-US" sz="2400" spc="-50" dirty="0"/>
              <a:t>People are also interested in other types of robots at the show. Worker robots can build houses and move heavy things; doctor robots can look after sick people and space robots can build space stations on the Moon and on planets.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390" y="974312"/>
            <a:ext cx="2628905" cy="14770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1278" y="892872"/>
            <a:ext cx="2187955" cy="1639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2887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43530" y="3006562"/>
            <a:ext cx="7523765" cy="461665"/>
            <a:chOff x="-59760" y="2142097"/>
            <a:chExt cx="7523765" cy="461665"/>
          </a:xfrm>
        </p:grpSpPr>
        <p:sp>
          <p:nvSpPr>
            <p:cNvPr id="3" name="TextBox 2"/>
            <p:cNvSpPr txBox="1"/>
            <p:nvPr/>
          </p:nvSpPr>
          <p:spPr>
            <a:xfrm>
              <a:off x="-59760" y="214209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3.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37953" y="2142097"/>
              <a:ext cx="71260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Doctor robots can _______.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43530" y="4664917"/>
            <a:ext cx="7523765" cy="830997"/>
            <a:chOff x="-66290" y="4026312"/>
            <a:chExt cx="7523765" cy="830997"/>
          </a:xfrm>
        </p:grpSpPr>
        <p:sp>
          <p:nvSpPr>
            <p:cNvPr id="6" name="TextBox 5"/>
            <p:cNvSpPr txBox="1"/>
            <p:nvPr/>
          </p:nvSpPr>
          <p:spPr>
            <a:xfrm>
              <a:off x="-66290" y="4034965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4.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75492" y="4026312"/>
              <a:ext cx="708198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Which of the following sentences is NOT true according to the passage?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43530" y="1445796"/>
            <a:ext cx="7523765" cy="461665"/>
            <a:chOff x="-59760" y="2142097"/>
            <a:chExt cx="7523765" cy="461665"/>
          </a:xfrm>
        </p:grpSpPr>
        <p:sp>
          <p:nvSpPr>
            <p:cNvPr id="18" name="TextBox 17"/>
            <p:cNvSpPr txBox="1"/>
            <p:nvPr/>
          </p:nvSpPr>
          <p:spPr>
            <a:xfrm>
              <a:off x="-59760" y="214209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2.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37953" y="2142097"/>
              <a:ext cx="71260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Which type of robots can help children in their study?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43530" y="270892"/>
            <a:ext cx="7523765" cy="461665"/>
            <a:chOff x="-59760" y="2142097"/>
            <a:chExt cx="7523765" cy="461665"/>
          </a:xfrm>
        </p:grpSpPr>
        <p:sp>
          <p:nvSpPr>
            <p:cNvPr id="39" name="TextBox 38"/>
            <p:cNvSpPr txBox="1"/>
            <p:nvPr/>
          </p:nvSpPr>
          <p:spPr>
            <a:xfrm>
              <a:off x="-59760" y="214209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1.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37953" y="2142097"/>
              <a:ext cx="71260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What show is on in Ha Noi now?</a:t>
              </a: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718759" y="831327"/>
            <a:ext cx="2543986" cy="461665"/>
            <a:chOff x="1230086" y="1785257"/>
            <a:chExt cx="2543986" cy="461665"/>
          </a:xfrm>
        </p:grpSpPr>
        <p:sp>
          <p:nvSpPr>
            <p:cNvPr id="42" name="TextBox 41"/>
            <p:cNvSpPr txBox="1"/>
            <p:nvPr/>
          </p:nvSpPr>
          <p:spPr>
            <a:xfrm>
              <a:off x="1230086" y="1785257"/>
              <a:ext cx="566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>
                  <a:solidFill>
                    <a:srgbClr val="0070C0"/>
                  </a:solidFill>
                </a:rPr>
                <a:t>A.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611086" y="1785257"/>
              <a:ext cx="2162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A fashion show</a:t>
              </a: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3619092" y="824989"/>
            <a:ext cx="2258485" cy="461665"/>
            <a:chOff x="1230086" y="1785257"/>
            <a:chExt cx="2258485" cy="461665"/>
          </a:xfrm>
        </p:grpSpPr>
        <p:sp>
          <p:nvSpPr>
            <p:cNvPr id="45" name="TextBox 44"/>
            <p:cNvSpPr txBox="1"/>
            <p:nvPr/>
          </p:nvSpPr>
          <p:spPr>
            <a:xfrm>
              <a:off x="1230086" y="1785257"/>
              <a:ext cx="566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>
                  <a:solidFill>
                    <a:srgbClr val="0070C0"/>
                  </a:solidFill>
                </a:rPr>
                <a:t>B.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611086" y="1785257"/>
              <a:ext cx="18774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A robot show</a:t>
              </a: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272435" y="844376"/>
            <a:ext cx="2841162" cy="461665"/>
            <a:chOff x="1230086" y="1785257"/>
            <a:chExt cx="2841162" cy="461665"/>
          </a:xfrm>
        </p:grpSpPr>
        <p:sp>
          <p:nvSpPr>
            <p:cNvPr id="48" name="TextBox 47"/>
            <p:cNvSpPr txBox="1"/>
            <p:nvPr/>
          </p:nvSpPr>
          <p:spPr>
            <a:xfrm>
              <a:off x="1230086" y="1785257"/>
              <a:ext cx="566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>
                  <a:solidFill>
                    <a:srgbClr val="0070C0"/>
                  </a:solidFill>
                </a:rPr>
                <a:t>C.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611086" y="1785257"/>
              <a:ext cx="24601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A pet show</a:t>
              </a: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97192" y="1974256"/>
            <a:ext cx="2264217" cy="461665"/>
            <a:chOff x="1230086" y="1785257"/>
            <a:chExt cx="2264217" cy="461665"/>
          </a:xfrm>
        </p:grpSpPr>
        <p:sp>
          <p:nvSpPr>
            <p:cNvPr id="51" name="TextBox 50"/>
            <p:cNvSpPr txBox="1"/>
            <p:nvPr/>
          </p:nvSpPr>
          <p:spPr>
            <a:xfrm>
              <a:off x="1230086" y="1785257"/>
              <a:ext cx="566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>
                  <a:solidFill>
                    <a:srgbClr val="0070C0"/>
                  </a:solidFill>
                </a:rPr>
                <a:t>A.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611087" y="1785257"/>
              <a:ext cx="18832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Home robots</a:t>
              </a: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3624833" y="1978652"/>
            <a:ext cx="4166550" cy="461665"/>
            <a:chOff x="1230086" y="1785257"/>
            <a:chExt cx="4166550" cy="461665"/>
          </a:xfrm>
        </p:grpSpPr>
        <p:sp>
          <p:nvSpPr>
            <p:cNvPr id="54" name="TextBox 53"/>
            <p:cNvSpPr txBox="1"/>
            <p:nvPr/>
          </p:nvSpPr>
          <p:spPr>
            <a:xfrm>
              <a:off x="1230086" y="1785257"/>
              <a:ext cx="566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>
                  <a:solidFill>
                    <a:srgbClr val="0070C0"/>
                  </a:solidFill>
                </a:rPr>
                <a:t>B.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611085" y="1785257"/>
              <a:ext cx="37855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Worker robots</a:t>
              </a: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686101" y="2481812"/>
            <a:ext cx="2590088" cy="461665"/>
            <a:chOff x="1230086" y="1785257"/>
            <a:chExt cx="2590088" cy="461665"/>
          </a:xfrm>
        </p:grpSpPr>
        <p:sp>
          <p:nvSpPr>
            <p:cNvPr id="57" name="TextBox 56"/>
            <p:cNvSpPr txBox="1"/>
            <p:nvPr/>
          </p:nvSpPr>
          <p:spPr>
            <a:xfrm>
              <a:off x="1230086" y="1785257"/>
              <a:ext cx="566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>
                  <a:solidFill>
                    <a:srgbClr val="0070C0"/>
                  </a:solidFill>
                </a:rPr>
                <a:t>C.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611085" y="1785257"/>
              <a:ext cx="22090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Teacher robots</a:t>
              </a: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685369" y="5429571"/>
            <a:ext cx="7667827" cy="461665"/>
            <a:chOff x="1230086" y="1785257"/>
            <a:chExt cx="7667827" cy="461665"/>
          </a:xfrm>
        </p:grpSpPr>
        <p:sp>
          <p:nvSpPr>
            <p:cNvPr id="60" name="TextBox 59"/>
            <p:cNvSpPr txBox="1"/>
            <p:nvPr/>
          </p:nvSpPr>
          <p:spPr>
            <a:xfrm>
              <a:off x="1230086" y="1785257"/>
              <a:ext cx="566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>
                  <a:solidFill>
                    <a:srgbClr val="0070C0"/>
                  </a:solidFill>
                </a:rPr>
                <a:t>A.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1611086" y="1785257"/>
              <a:ext cx="72868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Worker robots can build houses and move heavy things.</a:t>
              </a: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74278" y="5864390"/>
            <a:ext cx="8241122" cy="461665"/>
            <a:chOff x="1230086" y="1785257"/>
            <a:chExt cx="8241122" cy="461665"/>
          </a:xfrm>
        </p:grpSpPr>
        <p:sp>
          <p:nvSpPr>
            <p:cNvPr id="63" name="TextBox 62"/>
            <p:cNvSpPr txBox="1"/>
            <p:nvPr/>
          </p:nvSpPr>
          <p:spPr>
            <a:xfrm>
              <a:off x="1230086" y="1785257"/>
              <a:ext cx="566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>
                  <a:solidFill>
                    <a:srgbClr val="0070C0"/>
                  </a:solidFill>
                </a:rPr>
                <a:t>B.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611085" y="1785257"/>
              <a:ext cx="78601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Space robots can build space stations on the Moon.</a:t>
              </a: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674278" y="6317565"/>
            <a:ext cx="7691167" cy="461665"/>
            <a:chOff x="1230086" y="1785257"/>
            <a:chExt cx="7691167" cy="461665"/>
          </a:xfrm>
        </p:grpSpPr>
        <p:sp>
          <p:nvSpPr>
            <p:cNvPr id="66" name="TextBox 65"/>
            <p:cNvSpPr txBox="1"/>
            <p:nvPr/>
          </p:nvSpPr>
          <p:spPr>
            <a:xfrm>
              <a:off x="1230086" y="1785257"/>
              <a:ext cx="566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>
                  <a:solidFill>
                    <a:srgbClr val="0070C0"/>
                  </a:solidFill>
                </a:rPr>
                <a:t>C.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611085" y="1785257"/>
              <a:ext cx="73101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Home robots can’t do much of the housework.</a:t>
              </a: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708283" y="3625372"/>
            <a:ext cx="3308639" cy="461665"/>
            <a:chOff x="1230086" y="1785257"/>
            <a:chExt cx="3308639" cy="461665"/>
          </a:xfrm>
        </p:grpSpPr>
        <p:sp>
          <p:nvSpPr>
            <p:cNvPr id="69" name="TextBox 68"/>
            <p:cNvSpPr txBox="1"/>
            <p:nvPr/>
          </p:nvSpPr>
          <p:spPr>
            <a:xfrm>
              <a:off x="1230086" y="1785257"/>
              <a:ext cx="566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>
                  <a:solidFill>
                    <a:srgbClr val="0070C0"/>
                  </a:solidFill>
                </a:rPr>
                <a:t>A.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1611086" y="1785257"/>
              <a:ext cx="292763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help children to study</a:t>
              </a: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4186646" y="3629768"/>
            <a:ext cx="4166550" cy="461665"/>
            <a:chOff x="1230086" y="1785257"/>
            <a:chExt cx="4166550" cy="461665"/>
          </a:xfrm>
        </p:grpSpPr>
        <p:sp>
          <p:nvSpPr>
            <p:cNvPr id="72" name="TextBox 71"/>
            <p:cNvSpPr txBox="1"/>
            <p:nvPr/>
          </p:nvSpPr>
          <p:spPr>
            <a:xfrm>
              <a:off x="1230086" y="1785257"/>
              <a:ext cx="566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>
                  <a:solidFill>
                    <a:srgbClr val="0070C0"/>
                  </a:solidFill>
                </a:rPr>
                <a:t>B.</a:t>
              </a: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1611085" y="1785257"/>
              <a:ext cx="37855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build houses</a:t>
              </a: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697192" y="4132928"/>
            <a:ext cx="3487957" cy="461665"/>
            <a:chOff x="1230086" y="1785257"/>
            <a:chExt cx="3487957" cy="461665"/>
          </a:xfrm>
        </p:grpSpPr>
        <p:sp>
          <p:nvSpPr>
            <p:cNvPr id="75" name="TextBox 74"/>
            <p:cNvSpPr txBox="1"/>
            <p:nvPr/>
          </p:nvSpPr>
          <p:spPr>
            <a:xfrm>
              <a:off x="1230086" y="1785257"/>
              <a:ext cx="566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>
                  <a:solidFill>
                    <a:srgbClr val="0070C0"/>
                  </a:solidFill>
                </a:rPr>
                <a:t>C.</a:t>
              </a: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1611085" y="1785257"/>
              <a:ext cx="3106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take care of sick people</a:t>
              </a:r>
            </a:p>
          </p:txBody>
        </p:sp>
      </p:grpSp>
      <p:sp>
        <p:nvSpPr>
          <p:cNvPr id="8" name="Oval 7">
            <a:extLst>
              <a:ext uri="{FF2B5EF4-FFF2-40B4-BE49-F238E27FC236}">
                <a16:creationId xmlns:a16="http://schemas.microsoft.com/office/drawing/2014/main" id="{AEAB5498-B916-477A-9575-5CC10AF1B5AD}"/>
              </a:ext>
            </a:extLst>
          </p:cNvPr>
          <p:cNvSpPr/>
          <p:nvPr/>
        </p:nvSpPr>
        <p:spPr>
          <a:xfrm>
            <a:off x="3605234" y="838806"/>
            <a:ext cx="4572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499DA961-52A5-4051-A1BE-59BA6CB5413E}"/>
              </a:ext>
            </a:extLst>
          </p:cNvPr>
          <p:cNvSpPr/>
          <p:nvPr/>
        </p:nvSpPr>
        <p:spPr>
          <a:xfrm>
            <a:off x="671528" y="2503471"/>
            <a:ext cx="4572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959293C3-0981-4626-A050-E11321850A99}"/>
              </a:ext>
            </a:extLst>
          </p:cNvPr>
          <p:cNvSpPr/>
          <p:nvPr/>
        </p:nvSpPr>
        <p:spPr>
          <a:xfrm>
            <a:off x="687261" y="4128532"/>
            <a:ext cx="4572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131F21B2-7188-4C5F-A9DB-92E46011E128}"/>
              </a:ext>
            </a:extLst>
          </p:cNvPr>
          <p:cNvSpPr/>
          <p:nvPr/>
        </p:nvSpPr>
        <p:spPr>
          <a:xfrm>
            <a:off x="670680" y="6340578"/>
            <a:ext cx="4572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037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7" grpId="0" animBg="1"/>
      <p:bldP spid="78" grpId="0" animBg="1"/>
      <p:bldP spid="7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7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9362209" cy="96635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84" y="83997"/>
            <a:ext cx="627229" cy="6216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27398" y="63437"/>
            <a:ext cx="7547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 spc="-5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the text and choose the best answer to each of the questions.</a:t>
            </a:r>
          </a:p>
        </p:txBody>
      </p:sp>
      <p:sp>
        <p:nvSpPr>
          <p:cNvPr id="4" name="Rectangle 3"/>
          <p:cNvSpPr/>
          <p:nvPr/>
        </p:nvSpPr>
        <p:spPr>
          <a:xfrm>
            <a:off x="200084" y="2466584"/>
            <a:ext cx="9071264" cy="4385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spc="-50" dirty="0"/>
              <a:t>Today there is an international robot show in Ha </a:t>
            </a:r>
            <a:r>
              <a:rPr lang="en-US" sz="2400" spc="-50" dirty="0" err="1"/>
              <a:t>Noi</a:t>
            </a:r>
            <a:r>
              <a:rPr lang="en-US" sz="2400" spc="-50" dirty="0"/>
              <a:t>. People can see many types of robots there.</a:t>
            </a:r>
          </a:p>
          <a:p>
            <a:pPr>
              <a:spcAft>
                <a:spcPts val="600"/>
              </a:spcAft>
            </a:pPr>
            <a:r>
              <a:rPr lang="en-US" sz="2400" spc="-50" dirty="0"/>
              <a:t>Home robots are useful for housework. They can do most of the housework: cook meals, clean the house, do the washing, and iron clothes.</a:t>
            </a:r>
          </a:p>
          <a:p>
            <a:pPr>
              <a:spcAft>
                <a:spcPts val="600"/>
              </a:spcAft>
            </a:pPr>
            <a:r>
              <a:rPr lang="en-US" sz="2400" spc="-50" dirty="0"/>
              <a:t>Teacher robots are the best choice for children. They can help them to study. They can teach them English, literature, </a:t>
            </a:r>
            <a:r>
              <a:rPr lang="en-US" sz="2400" spc="-50" dirty="0" err="1"/>
              <a:t>maths</a:t>
            </a:r>
            <a:r>
              <a:rPr lang="en-US" sz="2400" spc="-50" dirty="0"/>
              <a:t> and other subjects. They can also help children to improve their English pronunciation.</a:t>
            </a:r>
          </a:p>
          <a:p>
            <a:pPr>
              <a:spcAft>
                <a:spcPts val="600"/>
              </a:spcAft>
            </a:pPr>
            <a:r>
              <a:rPr lang="en-US" sz="2400" spc="-50" dirty="0"/>
              <a:t>People are also interested in other types of robots at the show. Worker robots can build houses and move heavy things; doctor robots can look after sick people and space robots can build space stations on the Moon and on planets.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390" y="974312"/>
            <a:ext cx="2628905" cy="14770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1278" y="892872"/>
            <a:ext cx="2187955" cy="1639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2056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103400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4" y="104779"/>
            <a:ext cx="587409" cy="6216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07403" y="176722"/>
            <a:ext cx="822373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the text again and fill the table below.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5382313"/>
              </p:ext>
            </p:extLst>
          </p:nvPr>
        </p:nvGraphicFramePr>
        <p:xfrm>
          <a:off x="483177" y="1046023"/>
          <a:ext cx="8177646" cy="530352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23339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437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4315">
                <a:tc>
                  <a:txBody>
                    <a:bodyPr/>
                    <a:lstStyle/>
                    <a:p>
                      <a:pPr algn="ctr"/>
                      <a:r>
                        <a:rPr lang="en-US" sz="2400"/>
                        <a:t>Types of</a:t>
                      </a:r>
                      <a:r>
                        <a:rPr lang="en-US" sz="2400" baseline="0"/>
                        <a:t> robots</a:t>
                      </a:r>
                      <a:endParaRPr lang="en-US" sz="240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/>
                        <a:t>What</a:t>
                      </a:r>
                      <a:r>
                        <a:rPr lang="en-US" sz="2400" baseline="0"/>
                        <a:t> they can do</a:t>
                      </a:r>
                      <a:endParaRPr lang="en-US" sz="240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4315">
                <a:tc>
                  <a:txBody>
                    <a:bodyPr/>
                    <a:lstStyle/>
                    <a:p>
                      <a:r>
                        <a:rPr lang="en-US" sz="2400"/>
                        <a:t>Home robots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b="0" dirty="0">
                        <a:solidFill>
                          <a:srgbClr val="F16649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1945">
                <a:tc>
                  <a:txBody>
                    <a:bodyPr/>
                    <a:lstStyle/>
                    <a:p>
                      <a:r>
                        <a:rPr lang="en-US" sz="2400"/>
                        <a:t>Teacher robots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b="1">
                        <a:solidFill>
                          <a:srgbClr val="F16649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4315">
                <a:tc>
                  <a:txBody>
                    <a:bodyPr/>
                    <a:lstStyle/>
                    <a:p>
                      <a:r>
                        <a:rPr lang="en-US" sz="2400"/>
                        <a:t>Worker</a:t>
                      </a:r>
                      <a:r>
                        <a:rPr lang="en-US" sz="2400" baseline="0"/>
                        <a:t> robots</a:t>
                      </a:r>
                      <a:endParaRPr lang="en-US" sz="240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b="1">
                        <a:solidFill>
                          <a:srgbClr val="F16649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4315">
                <a:tc>
                  <a:txBody>
                    <a:bodyPr/>
                    <a:lstStyle/>
                    <a:p>
                      <a:r>
                        <a:rPr lang="en-US" sz="2400"/>
                        <a:t>Doctor robots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b="1">
                        <a:solidFill>
                          <a:srgbClr val="F16649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34315">
                <a:tc>
                  <a:txBody>
                    <a:bodyPr/>
                    <a:lstStyle/>
                    <a:p>
                      <a:r>
                        <a:rPr lang="en-US" sz="2400"/>
                        <a:t>Space robots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b="1" dirty="0">
                        <a:solidFill>
                          <a:srgbClr val="F16649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Action Button: Return 2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825BCF11-0A00-438C-A75B-96CFCE7A93CC}"/>
              </a:ext>
            </a:extLst>
          </p:cNvPr>
          <p:cNvSpPr/>
          <p:nvPr/>
        </p:nvSpPr>
        <p:spPr>
          <a:xfrm>
            <a:off x="4285673" y="6428511"/>
            <a:ext cx="572655" cy="383308"/>
          </a:xfrm>
          <a:prstGeom prst="actionButtonReturn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62B127D-4CDD-4DD6-A2BE-E1F154E374F8}"/>
              </a:ext>
            </a:extLst>
          </p:cNvPr>
          <p:cNvSpPr txBox="1"/>
          <p:nvPr/>
        </p:nvSpPr>
        <p:spPr>
          <a:xfrm>
            <a:off x="2927926" y="1884995"/>
            <a:ext cx="573289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0" i="0" dirty="0">
                <a:solidFill>
                  <a:srgbClr val="F16649"/>
                </a:solidFill>
                <a:effectLst/>
              </a:rPr>
              <a:t>cook meals, clean the house, do the washing and iron clothes</a:t>
            </a:r>
            <a:endParaRPr lang="en-US" sz="2400" dirty="0">
              <a:solidFill>
                <a:srgbClr val="F16649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AE5BD49-4F6A-4265-A1EF-563AFF278BE3}"/>
              </a:ext>
            </a:extLst>
          </p:cNvPr>
          <p:cNvSpPr txBox="1"/>
          <p:nvPr/>
        </p:nvSpPr>
        <p:spPr>
          <a:xfrm>
            <a:off x="2927926" y="2680718"/>
            <a:ext cx="592051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F16649"/>
                </a:solidFill>
              </a:rPr>
              <a:t>help children study, teach English, literature, </a:t>
            </a:r>
            <a:r>
              <a:rPr lang="en-US" sz="2400" dirty="0" err="1">
                <a:solidFill>
                  <a:srgbClr val="F16649"/>
                </a:solidFill>
              </a:rPr>
              <a:t>maths</a:t>
            </a:r>
            <a:r>
              <a:rPr lang="en-US" sz="2400" dirty="0">
                <a:solidFill>
                  <a:srgbClr val="F16649"/>
                </a:solidFill>
              </a:rPr>
              <a:t> and other subjects, help children improve English pronunciation</a:t>
            </a:r>
            <a:endParaRPr lang="en-US" sz="3200" dirty="0">
              <a:solidFill>
                <a:srgbClr val="F16649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50F1E8-487D-4C45-9F7A-739731B99ABA}"/>
              </a:ext>
            </a:extLst>
          </p:cNvPr>
          <p:cNvSpPr txBox="1"/>
          <p:nvPr/>
        </p:nvSpPr>
        <p:spPr>
          <a:xfrm>
            <a:off x="2927925" y="3997805"/>
            <a:ext cx="57328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F16649"/>
                </a:solidFill>
              </a:rPr>
              <a:t>build houses, move heavy things</a:t>
            </a:r>
            <a:endParaRPr lang="en-US" sz="3200" dirty="0">
              <a:solidFill>
                <a:srgbClr val="F16649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EA91528-6CE3-402C-B56D-81773E2C3B42}"/>
              </a:ext>
            </a:extLst>
          </p:cNvPr>
          <p:cNvSpPr txBox="1"/>
          <p:nvPr/>
        </p:nvSpPr>
        <p:spPr>
          <a:xfrm>
            <a:off x="2927925" y="4884462"/>
            <a:ext cx="57328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F16649"/>
                </a:solidFill>
              </a:rPr>
              <a:t>look after sick people</a:t>
            </a:r>
            <a:endParaRPr lang="en-US" sz="3200" dirty="0">
              <a:solidFill>
                <a:srgbClr val="F16649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26ECF31-1C3B-4769-8009-71D68178F049}"/>
              </a:ext>
            </a:extLst>
          </p:cNvPr>
          <p:cNvSpPr txBox="1"/>
          <p:nvPr/>
        </p:nvSpPr>
        <p:spPr>
          <a:xfrm>
            <a:off x="2927924" y="5527761"/>
            <a:ext cx="573289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F16649"/>
                </a:solidFill>
              </a:rPr>
              <a:t>build space stations on the Moon and on planets</a:t>
            </a:r>
            <a:endParaRPr lang="en-US" sz="4000" dirty="0">
              <a:solidFill>
                <a:srgbClr val="F1664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68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9144000" cy="6858000"/>
            <a:chOff x="193701" y="1590291"/>
            <a:chExt cx="8653859" cy="5137079"/>
          </a:xfrm>
        </p:grpSpPr>
        <p:sp>
          <p:nvSpPr>
            <p:cNvPr id="15" name="Rounded Rectangle 14"/>
            <p:cNvSpPr/>
            <p:nvPr/>
          </p:nvSpPr>
          <p:spPr>
            <a:xfrm>
              <a:off x="193701" y="1590291"/>
              <a:ext cx="8653859" cy="5137079"/>
            </a:xfrm>
            <a:prstGeom prst="roundRect">
              <a:avLst/>
            </a:prstGeom>
            <a:solidFill>
              <a:srgbClr val="C0E6EA"/>
            </a:solidFill>
            <a:ln>
              <a:solidFill>
                <a:srgbClr val="C0E6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277403" y="1674687"/>
              <a:ext cx="8444374" cy="4900773"/>
            </a:xfrm>
            <a:prstGeom prst="roundRect">
              <a:avLst/>
            </a:prstGeom>
            <a:solidFill>
              <a:srgbClr val="05A0B8"/>
            </a:solidFill>
            <a:ln>
              <a:solidFill>
                <a:srgbClr val="05A0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314872" y="1767152"/>
              <a:ext cx="8369436" cy="4952146"/>
            </a:xfrm>
            <a:prstGeom prst="roundRect">
              <a:avLst/>
            </a:prstGeom>
            <a:solidFill>
              <a:srgbClr val="E2F4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091691" y="2567087"/>
            <a:ext cx="4954515" cy="1723827"/>
            <a:chOff x="2094743" y="1820050"/>
            <a:chExt cx="4954515" cy="1723827"/>
          </a:xfrm>
        </p:grpSpPr>
        <p:grpSp>
          <p:nvGrpSpPr>
            <p:cNvPr id="12" name="Group 11"/>
            <p:cNvGrpSpPr/>
            <p:nvPr/>
          </p:nvGrpSpPr>
          <p:grpSpPr>
            <a:xfrm>
              <a:off x="2094743" y="1820050"/>
              <a:ext cx="4954515" cy="784398"/>
              <a:chOff x="2100847" y="1820050"/>
              <a:chExt cx="4954515" cy="784398"/>
            </a:xfrm>
          </p:grpSpPr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79262" y="1820050"/>
                <a:ext cx="4176100" cy="752752"/>
              </a:xfrm>
              <a:prstGeom prst="rect">
                <a:avLst/>
              </a:prstGeom>
            </p:spPr>
          </p:pic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00847" y="1826837"/>
                <a:ext cx="961782" cy="777611"/>
              </a:xfrm>
              <a:prstGeom prst="rect">
                <a:avLst/>
              </a:prstGeom>
            </p:spPr>
          </p:pic>
        </p:grpSp>
        <p:sp>
          <p:nvSpPr>
            <p:cNvPr id="6" name="TextBox 5"/>
            <p:cNvSpPr txBox="1"/>
            <p:nvPr/>
          </p:nvSpPr>
          <p:spPr>
            <a:xfrm>
              <a:off x="2796464" y="2835991"/>
              <a:ext cx="355717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>
                  <a:solidFill>
                    <a:srgbClr val="0084B1"/>
                  </a:solidFill>
                </a:rPr>
                <a:t>Speaking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588095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1621</TotalTime>
  <Words>657</Words>
  <Application>Microsoft Office PowerPoint</Application>
  <PresentationFormat>On-screen Show (4:3)</PresentationFormat>
  <Paragraphs>84</Paragraphs>
  <Slides>12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Vocabulary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HP</cp:lastModifiedBy>
  <cp:revision>128</cp:revision>
  <dcterms:created xsi:type="dcterms:W3CDTF">2020-12-09T02:04:09Z</dcterms:created>
  <dcterms:modified xsi:type="dcterms:W3CDTF">2024-05-05T23:23:57Z</dcterms:modified>
</cp:coreProperties>
</file>