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320" r:id="rId2"/>
    <p:sldId id="324" r:id="rId3"/>
    <p:sldId id="264" r:id="rId4"/>
    <p:sldId id="325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297" r:id="rId15"/>
    <p:sldId id="260" r:id="rId16"/>
    <p:sldId id="261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7" r:id="rId26"/>
    <p:sldId id="338" r:id="rId27"/>
    <p:sldId id="295" r:id="rId28"/>
    <p:sldId id="339" r:id="rId29"/>
    <p:sldId id="340" r:id="rId30"/>
  </p:sldIdLst>
  <p:sldSz cx="14173200" cy="7772400"/>
  <p:notesSz cx="6858000" cy="9144000"/>
  <p:defaultTextStyle>
    <a:defPPr>
      <a:defRPr lang="en-US"/>
    </a:defPPr>
    <a:lvl1pPr marL="0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1272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2544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3817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5090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6362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7634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8906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90179" algn="l" defTabSz="12225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16" userDrawn="1">
          <p15:clr>
            <a:srgbClr val="A4A3A4"/>
          </p15:clr>
        </p15:guide>
        <p15:guide id="3" orient="horz" pos="2503">
          <p15:clr>
            <a:srgbClr val="A4A3A4"/>
          </p15:clr>
        </p15:guide>
        <p15:guide id="4" pos="3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7CE"/>
    <a:srgbClr val="ED1E27"/>
    <a:srgbClr val="4D3887"/>
    <a:srgbClr val="F16649"/>
    <a:srgbClr val="FF99FF"/>
    <a:srgbClr val="00FF00"/>
    <a:srgbClr val="DF6926"/>
    <a:srgbClr val="DAE3F3"/>
    <a:srgbClr val="2D2110"/>
    <a:srgbClr val="F2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684" y="60"/>
      </p:cViewPr>
      <p:guideLst>
        <p:guide orient="horz" pos="2208"/>
        <p:guide pos="216"/>
        <p:guide orient="horz" pos="2503"/>
        <p:guide pos="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F1FC7-70F6-402D-BECA-107FEE17B525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15950" y="1143000"/>
            <a:ext cx="562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89326-CA7F-4AC7-A28A-D38F40EC3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1272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2544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3817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5090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6362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7634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8906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90179" algn="l" defTabSz="12225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07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3C95B2-B1CA-4322-90F8-604A7AEB1DEA}" type="slidenum">
              <a:rPr lang="en-US" altLang="en-US" sz="1200">
                <a:solidFill>
                  <a:schemeClr val="tx1"/>
                </a:solidFill>
              </a:rPr>
              <a:pPr eaLnBrk="1" hangingPunct="1"/>
              <a:t>13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67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87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4B66C3-DFC7-4EFD-A5D2-A9A9F6C26C28}" type="slidenum">
              <a:rPr lang="en-US" altLang="en-US" sz="1200">
                <a:solidFill>
                  <a:schemeClr val="tx1"/>
                </a:solidFill>
              </a:rPr>
              <a:pPr eaLnBrk="1" hangingPunct="1"/>
              <a:t>5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15950" y="1143000"/>
            <a:ext cx="562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87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5ED79A-F3B6-43A1-8ECA-2ED6603A6556}" type="slidenum">
              <a:rPr lang="en-US" altLang="en-US" sz="1200">
                <a:solidFill>
                  <a:schemeClr val="tx1"/>
                </a:solidFill>
              </a:rPr>
              <a:pPr eaLnBrk="1" hangingPunct="1"/>
              <a:t>6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BEA94A2-56B8-4148-B51E-1839F6641233}" type="slidenum">
              <a:rPr lang="en-US" altLang="en-US" sz="1200">
                <a:solidFill>
                  <a:schemeClr val="tx1"/>
                </a:solidFill>
              </a:rPr>
              <a:pPr eaLnBrk="1" hangingPunct="1"/>
              <a:t>7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C86DE7C-28D5-4297-BBD4-A53397FDAEC5}" type="slidenum">
              <a:rPr lang="en-US" altLang="en-US" sz="1200">
                <a:solidFill>
                  <a:schemeClr val="tx1"/>
                </a:solidFill>
              </a:rPr>
              <a:pPr eaLnBrk="1" hangingPunct="1"/>
              <a:t>8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1213992-00C5-4ACA-89CE-732687029BDE}" type="slidenum">
              <a:rPr lang="en-US" altLang="en-US" sz="1200">
                <a:solidFill>
                  <a:schemeClr val="tx1"/>
                </a:solidFill>
              </a:rPr>
              <a:pPr eaLnBrk="1" hangingPunct="1"/>
              <a:t>9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0B6725B-A00F-4951-9AB9-4BBB4228B104}" type="slidenum">
              <a:rPr lang="en-US" altLang="en-US" sz="1200">
                <a:solidFill>
                  <a:schemeClr val="tx1"/>
                </a:solidFill>
              </a:rPr>
              <a:pPr eaLnBrk="1" hangingPunct="1"/>
              <a:t>10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3059E3-88DC-4E8D-B691-A76994F795DD}" type="slidenum">
              <a:rPr lang="en-US" altLang="en-US" sz="1200">
                <a:solidFill>
                  <a:schemeClr val="tx1"/>
                </a:solidFill>
              </a:rPr>
              <a:pPr eaLnBrk="1" hangingPunct="1"/>
              <a:t>11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5B42F4-FC2E-47DE-BFA1-3CE72880CED7}" type="slidenum">
              <a:rPr lang="en-US" altLang="en-US" sz="1200">
                <a:solidFill>
                  <a:schemeClr val="tx1"/>
                </a:solidFill>
              </a:rPr>
              <a:pPr eaLnBrk="1" hangingPunct="1"/>
              <a:t>12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2990" y="2159001"/>
            <a:ext cx="11692890" cy="2939838"/>
          </a:xfrm>
        </p:spPr>
        <p:txBody>
          <a:bodyPr anchor="b"/>
          <a:lstStyle>
            <a:lvl1pPr>
              <a:defRPr sz="91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2990" y="5181600"/>
            <a:ext cx="10015728" cy="120904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2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54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8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08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3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62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89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16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75570" y="311257"/>
            <a:ext cx="2716530" cy="6631728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660" y="311257"/>
            <a:ext cx="9330690" cy="66317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586" y="6217920"/>
            <a:ext cx="11872515" cy="1324187"/>
          </a:xfrm>
        </p:spPr>
        <p:txBody>
          <a:bodyPr anchor="t"/>
          <a:lstStyle>
            <a:lvl1pPr algn="l">
              <a:defRPr sz="49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586" y="4366578"/>
            <a:ext cx="9510315" cy="1851343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2700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5400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8101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5080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1350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620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890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501603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660" y="1741018"/>
            <a:ext cx="5669280" cy="5202326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7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0380" y="1741018"/>
            <a:ext cx="5669280" cy="5202326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7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60" y="1739795"/>
            <a:ext cx="5669280" cy="725064"/>
          </a:xfrm>
        </p:spPr>
        <p:txBody>
          <a:bodyPr anchor="b">
            <a:noAutofit/>
          </a:bodyPr>
          <a:lstStyle>
            <a:lvl1pPr marL="0" indent="0" algn="ctr">
              <a:buNone/>
              <a:defRPr sz="2700" b="1">
                <a:solidFill>
                  <a:schemeClr val="tx2"/>
                </a:solidFill>
              </a:defRPr>
            </a:lvl1pPr>
            <a:lvl2pPr marL="627004" indent="0">
              <a:buNone/>
              <a:defRPr sz="2700" b="1"/>
            </a:lvl2pPr>
            <a:lvl3pPr marL="1254008" indent="0">
              <a:buNone/>
              <a:defRPr sz="2500" b="1"/>
            </a:lvl3pPr>
            <a:lvl4pPr marL="1881012" indent="0">
              <a:buNone/>
              <a:defRPr sz="2200" b="1"/>
            </a:lvl4pPr>
            <a:lvl5pPr marL="2508016" indent="0">
              <a:buNone/>
              <a:defRPr sz="2200" b="1"/>
            </a:lvl5pPr>
            <a:lvl6pPr marL="3135020" indent="0">
              <a:buNone/>
              <a:defRPr sz="2200" b="1"/>
            </a:lvl6pPr>
            <a:lvl7pPr marL="3762024" indent="0">
              <a:buNone/>
              <a:defRPr sz="2200" b="1"/>
            </a:lvl7pPr>
            <a:lvl8pPr marL="4389029" indent="0">
              <a:buNone/>
              <a:defRPr sz="2200" b="1"/>
            </a:lvl8pPr>
            <a:lvl9pPr marL="501603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60" y="2464859"/>
            <a:ext cx="5669280" cy="4478126"/>
          </a:xfrm>
        </p:spPr>
        <p:txBody>
          <a:bodyPr/>
          <a:lstStyle>
            <a:lvl1pPr>
              <a:defRPr sz="3300"/>
            </a:lvl1pPr>
            <a:lvl2pPr>
              <a:defRPr sz="27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50380" y="1739795"/>
            <a:ext cx="5669280" cy="725064"/>
          </a:xfrm>
        </p:spPr>
        <p:txBody>
          <a:bodyPr anchor="b">
            <a:noAutofit/>
          </a:bodyPr>
          <a:lstStyle>
            <a:lvl1pPr marL="0" indent="0" algn="ctr">
              <a:buNone/>
              <a:defRPr sz="2700" b="1">
                <a:solidFill>
                  <a:schemeClr val="tx2"/>
                </a:solidFill>
              </a:defRPr>
            </a:lvl1pPr>
            <a:lvl2pPr marL="627004" indent="0">
              <a:buNone/>
              <a:defRPr sz="2700" b="1"/>
            </a:lvl2pPr>
            <a:lvl3pPr marL="1254008" indent="0">
              <a:buNone/>
              <a:defRPr sz="2500" b="1"/>
            </a:lvl3pPr>
            <a:lvl4pPr marL="1881012" indent="0">
              <a:buNone/>
              <a:defRPr sz="2200" b="1"/>
            </a:lvl4pPr>
            <a:lvl5pPr marL="2508016" indent="0">
              <a:buNone/>
              <a:defRPr sz="2200" b="1"/>
            </a:lvl5pPr>
            <a:lvl6pPr marL="3135020" indent="0">
              <a:buNone/>
              <a:defRPr sz="2200" b="1"/>
            </a:lvl6pPr>
            <a:lvl7pPr marL="3762024" indent="0">
              <a:buNone/>
              <a:defRPr sz="2200" b="1"/>
            </a:lvl7pPr>
            <a:lvl8pPr marL="4389029" indent="0">
              <a:buNone/>
              <a:defRPr sz="2200" b="1"/>
            </a:lvl8pPr>
            <a:lvl9pPr marL="501603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50380" y="2464859"/>
            <a:ext cx="5669280" cy="4478126"/>
          </a:xfrm>
        </p:spPr>
        <p:txBody>
          <a:bodyPr/>
          <a:lstStyle>
            <a:lvl1pPr>
              <a:defRPr sz="3300"/>
            </a:lvl1pPr>
            <a:lvl2pPr>
              <a:defRPr sz="27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2" y="6228283"/>
            <a:ext cx="12047220" cy="673608"/>
          </a:xfrm>
        </p:spPr>
        <p:txBody>
          <a:bodyPr anchor="b"/>
          <a:lstStyle>
            <a:lvl1pPr algn="ctr">
              <a:defRPr sz="3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439" y="6908800"/>
            <a:ext cx="12047222" cy="690880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627004" indent="0">
              <a:buNone/>
              <a:defRPr sz="1600"/>
            </a:lvl2pPr>
            <a:lvl3pPr marL="1254008" indent="0">
              <a:buNone/>
              <a:defRPr sz="1400"/>
            </a:lvl3pPr>
            <a:lvl4pPr marL="1881012" indent="0">
              <a:buNone/>
              <a:defRPr sz="1200"/>
            </a:lvl4pPr>
            <a:lvl5pPr marL="2508016" indent="0">
              <a:buNone/>
              <a:defRPr sz="1200"/>
            </a:lvl5pPr>
            <a:lvl6pPr marL="3135020" indent="0">
              <a:buNone/>
              <a:defRPr sz="1200"/>
            </a:lvl6pPr>
            <a:lvl7pPr marL="3762024" indent="0">
              <a:buNone/>
              <a:defRPr sz="1200"/>
            </a:lvl7pPr>
            <a:lvl8pPr marL="4389029" indent="0">
              <a:buNone/>
              <a:defRPr sz="1200"/>
            </a:lvl8pPr>
            <a:lvl9pPr marL="501603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2440" y="431800"/>
            <a:ext cx="12047220" cy="5601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716" y="6227982"/>
            <a:ext cx="12047220" cy="673909"/>
          </a:xfrm>
        </p:spPr>
        <p:txBody>
          <a:bodyPr anchor="b"/>
          <a:lstStyle>
            <a:lvl1pPr algn="ctr">
              <a:defRPr sz="30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3110210" cy="6217920"/>
          </a:xfrm>
        </p:spPr>
        <p:txBody>
          <a:bodyPr/>
          <a:lstStyle>
            <a:lvl1pPr marL="0" indent="0">
              <a:buNone/>
              <a:defRPr sz="4400"/>
            </a:lvl1pPr>
            <a:lvl2pPr marL="627004" indent="0">
              <a:buNone/>
              <a:defRPr sz="3800"/>
            </a:lvl2pPr>
            <a:lvl3pPr marL="1254008" indent="0">
              <a:buNone/>
              <a:defRPr sz="3300"/>
            </a:lvl3pPr>
            <a:lvl4pPr marL="1881012" indent="0">
              <a:buNone/>
              <a:defRPr sz="2700"/>
            </a:lvl4pPr>
            <a:lvl5pPr marL="2508016" indent="0">
              <a:buNone/>
              <a:defRPr sz="2700"/>
            </a:lvl5pPr>
            <a:lvl6pPr marL="3135020" indent="0">
              <a:buNone/>
              <a:defRPr sz="2700"/>
            </a:lvl6pPr>
            <a:lvl7pPr marL="3762024" indent="0">
              <a:buNone/>
              <a:defRPr sz="2700"/>
            </a:lvl7pPr>
            <a:lvl8pPr marL="4389029" indent="0">
              <a:buNone/>
              <a:defRPr sz="2700"/>
            </a:lvl8pPr>
            <a:lvl9pPr marL="5016033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716" y="6908800"/>
            <a:ext cx="12047220" cy="694334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627004" indent="0">
              <a:buNone/>
              <a:defRPr sz="1600"/>
            </a:lvl2pPr>
            <a:lvl3pPr marL="1254008" indent="0">
              <a:buNone/>
              <a:defRPr sz="1400"/>
            </a:lvl3pPr>
            <a:lvl4pPr marL="1881012" indent="0">
              <a:buNone/>
              <a:defRPr sz="1200"/>
            </a:lvl4pPr>
            <a:lvl5pPr marL="2508016" indent="0">
              <a:buNone/>
              <a:defRPr sz="1200"/>
            </a:lvl5pPr>
            <a:lvl6pPr marL="3135020" indent="0">
              <a:buNone/>
              <a:defRPr sz="1200"/>
            </a:lvl6pPr>
            <a:lvl7pPr marL="3762024" indent="0">
              <a:buNone/>
              <a:defRPr sz="1200"/>
            </a:lvl7pPr>
            <a:lvl8pPr marL="4389029" indent="0">
              <a:buNone/>
              <a:defRPr sz="1200"/>
            </a:lvl8pPr>
            <a:lvl9pPr marL="501603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8660" y="311256"/>
            <a:ext cx="11811000" cy="1295400"/>
          </a:xfrm>
          <a:prstGeom prst="rect">
            <a:avLst/>
          </a:prstGeom>
        </p:spPr>
        <p:txBody>
          <a:bodyPr vert="horz" lIns="125401" tIns="62700" rIns="125401" bIns="6270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60" y="1813560"/>
            <a:ext cx="11811000" cy="5440680"/>
          </a:xfrm>
          <a:prstGeom prst="rect">
            <a:avLst/>
          </a:prstGeom>
        </p:spPr>
        <p:txBody>
          <a:bodyPr vert="horz" lIns="125401" tIns="62700" rIns="125401" bIns="627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110210" y="0"/>
            <a:ext cx="1062990" cy="777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401" tIns="62700" rIns="125401" bIns="62700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110210" y="6217920"/>
            <a:ext cx="1062990" cy="777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401" tIns="62700" rIns="125401" bIns="62700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224271" y="6402155"/>
            <a:ext cx="850392" cy="449072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2500">
                <a:solidFill>
                  <a:srgbClr val="FFFFFF"/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2252895" y="4512395"/>
            <a:ext cx="2682918" cy="566928"/>
          </a:xfrm>
          <a:prstGeom prst="rect">
            <a:avLst/>
          </a:prstGeom>
        </p:spPr>
        <p:txBody>
          <a:bodyPr vert="horz" lIns="125401" tIns="62700" rIns="125401" bIns="6270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2212595" y="1789176"/>
            <a:ext cx="2763519" cy="566928"/>
          </a:xfrm>
          <a:prstGeom prst="rect">
            <a:avLst/>
          </a:prstGeom>
        </p:spPr>
        <p:txBody>
          <a:bodyPr vert="horz" lIns="125401" tIns="62700" rIns="125401" bIns="6270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5/4/2024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54008" rtl="0" eaLnBrk="1" latinLnBrk="0" hangingPunct="1">
        <a:spcBef>
          <a:spcPct val="0"/>
        </a:spcBef>
        <a:buNone/>
        <a:defRPr sz="6300" kern="1200" cap="none" spc="-137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470253" indent="-313502" algn="l" defTabSz="1254008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77806" indent="-313502" algn="l" defTabSz="1254008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9409" indent="-313502" algn="l" defTabSz="1254008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755611" indent="-313502" algn="l" defTabSz="1254008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31814" indent="-313502" algn="l" defTabSz="1254008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9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382616" indent="-250802" algn="l" defTabSz="1254008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33417" indent="-250802" algn="l" defTabSz="1254008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2884219" indent="-250802" algn="l" defTabSz="1254008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135020" indent="-250802" algn="l" defTabSz="1254008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7004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54008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81012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08016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5020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62024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89029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16033" algn="l" defTabSz="125400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21.xml"/><Relationship Id="rId7" Type="http://schemas.openxmlformats.org/officeDocument/2006/relationships/slide" Target="slide1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20.xml"/><Relationship Id="rId4" Type="http://schemas.openxmlformats.org/officeDocument/2006/relationships/slide" Target="slide23.xml"/><Relationship Id="rId9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84"/>
            <a:ext cx="14173200" cy="77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42902" y="154499"/>
            <a:ext cx="9532619" cy="785170"/>
          </a:xfrm>
          <a:prstGeom prst="rect">
            <a:avLst/>
          </a:prstGeom>
        </p:spPr>
        <p:txBody>
          <a:bodyPr wrap="square" lIns="122254" tIns="61128" rIns="122254" bIns="61128">
            <a:spAutoFit/>
          </a:bodyPr>
          <a:lstStyle/>
          <a:p>
            <a:r>
              <a:rPr lang="en-US" sz="4300" b="1" i="1" dirty="0">
                <a:solidFill>
                  <a:srgbClr val="002060"/>
                </a:solidFill>
                <a:latin typeface=".VnArial Narrow" pitchFamily="34" charset="0"/>
              </a:rPr>
              <a:t>*  </a:t>
            </a:r>
            <a:r>
              <a:rPr lang="en-US" sz="4300" b="1" dirty="0">
                <a:solidFill>
                  <a:srgbClr val="002060"/>
                </a:solidFill>
                <a:latin typeface=".VnArial Narrow" pitchFamily="34" charset="0"/>
              </a:rPr>
              <a:t> Game:  </a:t>
            </a:r>
            <a:r>
              <a:rPr lang="en-US" sz="4300" b="1" dirty="0">
                <a:solidFill>
                  <a:srgbClr val="ED1E27"/>
                </a:solidFill>
                <a:latin typeface=".VnArial Narrow" pitchFamily="34" charset="0"/>
              </a:rPr>
              <a:t>Sentence racing.</a:t>
            </a:r>
            <a:endParaRPr lang="en-US" sz="4300" dirty="0">
              <a:solidFill>
                <a:srgbClr val="ED1E27"/>
              </a:solidFill>
              <a:latin typeface=".Vn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83080" y="1147207"/>
            <a:ext cx="7086600" cy="3078105"/>
          </a:xfrm>
          <a:prstGeom prst="rect">
            <a:avLst/>
          </a:prstGeom>
        </p:spPr>
        <p:txBody>
          <a:bodyPr lIns="122254" tIns="61128" rIns="122254" bIns="61128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rgbClr val="0070C0"/>
                </a:solidFill>
              </a:rPr>
              <a:t>- the tallest</a:t>
            </a:r>
          </a:p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rgbClr val="0070C0"/>
                </a:solidFill>
              </a:rPr>
              <a:t>- the shortest</a:t>
            </a:r>
          </a:p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rgbClr val="0070C0"/>
                </a:solidFill>
              </a:rPr>
              <a:t>- the biggest</a:t>
            </a:r>
          </a:p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rgbClr val="0070C0"/>
                </a:solidFill>
              </a:rPr>
              <a:t>- the smallest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1" y="4197809"/>
            <a:ext cx="5778859" cy="615892"/>
          </a:xfrm>
          <a:prstGeom prst="rect">
            <a:avLst/>
          </a:prstGeom>
        </p:spPr>
        <p:txBody>
          <a:bodyPr wrap="none" lIns="122254" tIns="61128" rIns="122254" bIns="61128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  <a:latin typeface=".VnArial Narrow" pitchFamily="34" charset="0"/>
              </a:rPr>
              <a:t>Ex:  Minh is the tallest in my class.</a:t>
            </a:r>
          </a:p>
        </p:txBody>
      </p:sp>
    </p:spTree>
    <p:extLst>
      <p:ext uri="{BB962C8B-B14F-4D97-AF65-F5344CB8AC3E}">
        <p14:creationId xmlns:p14="http://schemas.microsoft.com/office/powerpoint/2010/main" val="296052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AF00F22-3391-4CA2-AB49-59432D9D0B44}" type="slidenum">
              <a:rPr lang="en-US" altLang="en-US" sz="1900">
                <a:solidFill>
                  <a:schemeClr val="tx1"/>
                </a:solidFill>
              </a:rPr>
              <a:pPr eaLnBrk="1" hangingPunct="1"/>
              <a:t>10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944880" y="1554481"/>
            <a:ext cx="12401550" cy="236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>
              <a:solidFill>
                <a:schemeClr val="tx1"/>
              </a:solidFill>
            </a:endParaRPr>
          </a:p>
          <a:p>
            <a:pPr algn="ctr" eaLnBrk="1" hangingPunct="1">
              <a:lnSpc>
                <a:spcPct val="115000"/>
              </a:lnSpc>
            </a:pPr>
            <a:r>
              <a:rPr lang="en-US" altLang="en-US" dirty="0">
                <a:solidFill>
                  <a:schemeClr val="tx1"/>
                </a:solidFill>
              </a:rPr>
              <a:t>Justine is</a:t>
            </a:r>
            <a:r>
              <a:rPr lang="en-US" altLang="en-US" b="1" dirty="0">
                <a:solidFill>
                  <a:schemeClr val="tx1"/>
                </a:solidFill>
              </a:rPr>
              <a:t> ______</a:t>
            </a:r>
            <a:r>
              <a:rPr lang="en-US" altLang="en-US" dirty="0">
                <a:solidFill>
                  <a:schemeClr val="tx1"/>
                </a:solidFill>
              </a:rPr>
              <a:t>than Paris.</a:t>
            </a:r>
          </a:p>
          <a:p>
            <a:pPr algn="ctr" eaLnBrk="1" hangingPunct="1">
              <a:lnSpc>
                <a:spcPct val="115000"/>
              </a:lnSpc>
            </a:pPr>
            <a:r>
              <a:rPr lang="en-US" altLang="en-US" dirty="0">
                <a:solidFill>
                  <a:schemeClr val="tx1"/>
                </a:solidFill>
              </a:rPr>
              <a:t>Ivana is the</a:t>
            </a:r>
            <a:r>
              <a:rPr lang="en-US" altLang="en-US" b="1" dirty="0">
                <a:solidFill>
                  <a:schemeClr val="tx1"/>
                </a:solidFill>
              </a:rPr>
              <a:t> ____________ </a:t>
            </a:r>
            <a:r>
              <a:rPr lang="en-US" altLang="en-US" dirty="0">
                <a:solidFill>
                  <a:schemeClr val="tx1"/>
                </a:solidFill>
              </a:rPr>
              <a:t>the sisters. </a:t>
            </a:r>
          </a:p>
        </p:txBody>
      </p:sp>
      <p:sp>
        <p:nvSpPr>
          <p:cNvPr id="484356" name="Rectangle 4"/>
          <p:cNvSpPr>
            <a:spLocks noChangeArrowheads="1"/>
          </p:cNvSpPr>
          <p:nvPr/>
        </p:nvSpPr>
        <p:spPr bwMode="auto">
          <a:xfrm>
            <a:off x="5535667" y="3034961"/>
            <a:ext cx="3742611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tallest of all</a:t>
            </a:r>
          </a:p>
        </p:txBody>
      </p:sp>
      <p:pic>
        <p:nvPicPr>
          <p:cNvPr id="34821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630" y="3754862"/>
            <a:ext cx="6663373" cy="362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2952750" y="4533901"/>
            <a:ext cx="1636316" cy="711400"/>
          </a:xfrm>
          <a:prstGeom prst="rect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800">
                <a:solidFill>
                  <a:srgbClr val="FFFFFF"/>
                </a:solidFill>
              </a:rPr>
              <a:t>Ivana</a:t>
            </a:r>
          </a:p>
        </p:txBody>
      </p:sp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7086600" y="3627121"/>
            <a:ext cx="1636316" cy="711400"/>
          </a:xfrm>
          <a:prstGeom prst="rect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800">
                <a:solidFill>
                  <a:srgbClr val="FFFFFF"/>
                </a:solidFill>
              </a:rPr>
              <a:t>Paris</a:t>
            </a: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9803130" y="5095241"/>
            <a:ext cx="2244090" cy="711400"/>
          </a:xfrm>
          <a:prstGeom prst="rect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800">
                <a:solidFill>
                  <a:srgbClr val="FFFFFF"/>
                </a:solidFill>
              </a:rPr>
              <a:t>Justine</a:t>
            </a:r>
          </a:p>
        </p:txBody>
      </p:sp>
      <p:sp>
        <p:nvSpPr>
          <p:cNvPr id="34825" name="Text Box 10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 Let’s Practice</a:t>
            </a:r>
            <a:endParaRPr lang="en-US" altLang="en-US" sz="2700" i="1">
              <a:solidFill>
                <a:schemeClr val="bg1"/>
              </a:solidFill>
            </a:endParaRPr>
          </a:p>
        </p:txBody>
      </p:sp>
      <p:sp>
        <p:nvSpPr>
          <p:cNvPr id="34826" name="AutoShape 11"/>
          <p:cNvSpPr>
            <a:spLocks noChangeArrowheads="1"/>
          </p:cNvSpPr>
          <p:nvPr/>
        </p:nvSpPr>
        <p:spPr bwMode="auto">
          <a:xfrm>
            <a:off x="5787390" y="1295400"/>
            <a:ext cx="1771650" cy="77724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chemeClr val="tx1"/>
                </a:solidFill>
              </a:rPr>
              <a:t>tall</a:t>
            </a:r>
            <a:endParaRPr lang="en-US" altLang="en-US" b="1"/>
          </a:p>
        </p:txBody>
      </p:sp>
      <p:sp>
        <p:nvSpPr>
          <p:cNvPr id="484365" name="Rectangle 13"/>
          <p:cNvSpPr>
            <a:spLocks noChangeArrowheads="1"/>
          </p:cNvSpPr>
          <p:nvPr/>
        </p:nvSpPr>
        <p:spPr bwMode="auto">
          <a:xfrm>
            <a:off x="6114655" y="2173394"/>
            <a:ext cx="1941432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taller</a:t>
            </a:r>
          </a:p>
        </p:txBody>
      </p:sp>
    </p:spTree>
    <p:extLst>
      <p:ext uri="{BB962C8B-B14F-4D97-AF65-F5344CB8AC3E}">
        <p14:creationId xmlns:p14="http://schemas.microsoft.com/office/powerpoint/2010/main" val="54675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356" grpId="0"/>
      <p:bldP spid="484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289A3D-58DD-4049-81F6-9C487E659136}" type="slidenum">
              <a:rPr lang="en-US" altLang="en-US" sz="1900">
                <a:solidFill>
                  <a:schemeClr val="tx1"/>
                </a:solidFill>
              </a:rPr>
              <a:pPr eaLnBrk="1" hangingPunct="1"/>
              <a:t>11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590550" y="777240"/>
            <a:ext cx="12401550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              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653540" y="2281343"/>
            <a:ext cx="9581126" cy="178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en-US" sz="4900" dirty="0">
                <a:solidFill>
                  <a:schemeClr val="tx1"/>
                </a:solidFill>
              </a:rPr>
              <a:t>A horse is ________than a dog.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4900" dirty="0">
                <a:solidFill>
                  <a:schemeClr val="tx1"/>
                </a:solidFill>
              </a:rPr>
              <a:t>An elephant is __________ of all.</a:t>
            </a:r>
          </a:p>
        </p:txBody>
      </p:sp>
      <p:sp>
        <p:nvSpPr>
          <p:cNvPr id="488454" name="Rectangle 6"/>
          <p:cNvSpPr>
            <a:spLocks noChangeArrowheads="1"/>
          </p:cNvSpPr>
          <p:nvPr/>
        </p:nvSpPr>
        <p:spPr bwMode="auto">
          <a:xfrm>
            <a:off x="5806801" y="3214800"/>
            <a:ext cx="3641999" cy="88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900" dirty="0">
                <a:solidFill>
                  <a:schemeClr val="tx1"/>
                </a:solidFill>
              </a:rPr>
              <a:t>the heaviest</a:t>
            </a:r>
          </a:p>
        </p:txBody>
      </p:sp>
      <p:pic>
        <p:nvPicPr>
          <p:cNvPr id="36870" name="Picture 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453" y="4015740"/>
            <a:ext cx="3403045" cy="315214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1" name="Picture 8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10" y="4490720"/>
            <a:ext cx="4606290" cy="224536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9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4274820"/>
            <a:ext cx="3644186" cy="267716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3" name="Text Box 10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 Let’s Practice</a:t>
            </a:r>
            <a:endParaRPr lang="en-US" altLang="en-US" sz="2700" i="1">
              <a:solidFill>
                <a:schemeClr val="bg1"/>
              </a:solidFill>
            </a:endParaRPr>
          </a:p>
        </p:txBody>
      </p:sp>
      <p:sp>
        <p:nvSpPr>
          <p:cNvPr id="36874" name="AutoShape 11"/>
          <p:cNvSpPr>
            <a:spLocks noChangeArrowheads="1"/>
          </p:cNvSpPr>
          <p:nvPr/>
        </p:nvSpPr>
        <p:spPr bwMode="auto">
          <a:xfrm>
            <a:off x="5433060" y="1381760"/>
            <a:ext cx="2952750" cy="863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chemeClr val="tx1"/>
                </a:solidFill>
              </a:rPr>
              <a:t>heavy</a:t>
            </a:r>
            <a:endParaRPr lang="en-US" altLang="en-US" b="1"/>
          </a:p>
        </p:txBody>
      </p:sp>
      <p:sp>
        <p:nvSpPr>
          <p:cNvPr id="488461" name="Rectangle 13"/>
          <p:cNvSpPr>
            <a:spLocks noChangeArrowheads="1"/>
          </p:cNvSpPr>
          <p:nvPr/>
        </p:nvSpPr>
        <p:spPr bwMode="auto">
          <a:xfrm>
            <a:off x="5061189" y="2362717"/>
            <a:ext cx="2314713" cy="88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900" dirty="0">
                <a:solidFill>
                  <a:schemeClr val="tx1"/>
                </a:solidFill>
              </a:rPr>
              <a:t>heavier</a:t>
            </a:r>
          </a:p>
        </p:txBody>
      </p:sp>
    </p:spTree>
    <p:extLst>
      <p:ext uri="{BB962C8B-B14F-4D97-AF65-F5344CB8AC3E}">
        <p14:creationId xmlns:p14="http://schemas.microsoft.com/office/powerpoint/2010/main" val="230716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4" grpId="0"/>
      <p:bldP spid="4884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DCFD172-4FDD-4F6E-9669-B92A5DDFBED7}" type="slidenum">
              <a:rPr lang="en-US" altLang="en-US" sz="1900">
                <a:solidFill>
                  <a:schemeClr val="tx1"/>
                </a:solidFill>
              </a:rPr>
              <a:pPr eaLnBrk="1" hangingPunct="1"/>
              <a:t>12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40963" name="Text Box 10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16-5  Let’s Practice</a:t>
            </a:r>
            <a:endParaRPr lang="en-US" altLang="en-US" sz="2700" i="1">
              <a:solidFill>
                <a:schemeClr val="bg1"/>
              </a:solidFill>
            </a:endParaRPr>
          </a:p>
        </p:txBody>
      </p:sp>
      <p:sp>
        <p:nvSpPr>
          <p:cNvPr id="40964" name="AutoShape 12"/>
          <p:cNvSpPr>
            <a:spLocks noChangeArrowheads="1"/>
          </p:cNvSpPr>
          <p:nvPr/>
        </p:nvSpPr>
        <p:spPr bwMode="auto">
          <a:xfrm>
            <a:off x="4606290" y="1640840"/>
            <a:ext cx="4960620" cy="241808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/>
              <a:t>Bo’s Barbeque</a:t>
            </a:r>
          </a:p>
          <a:p>
            <a:pPr algn="ctr" eaLnBrk="1" hangingPunct="1"/>
            <a:r>
              <a:rPr lang="en-US" altLang="en-US" b="1"/>
              <a:t>in this town</a:t>
            </a:r>
          </a:p>
          <a:p>
            <a:pPr algn="ctr" eaLnBrk="1" hangingPunct="1"/>
            <a:r>
              <a:rPr lang="en-US" altLang="en-US" b="1"/>
              <a:t>restaurants</a:t>
            </a:r>
          </a:p>
          <a:p>
            <a:pPr algn="ctr" eaLnBrk="1" hangingPunct="1"/>
            <a:r>
              <a:rPr lang="en-US" altLang="en-US" b="1"/>
              <a:t>worst</a:t>
            </a:r>
          </a:p>
        </p:txBody>
      </p:sp>
      <p:sp>
        <p:nvSpPr>
          <p:cNvPr id="40965" name="Text Box 13"/>
          <p:cNvSpPr txBox="1">
            <a:spLocks noChangeArrowheads="1"/>
          </p:cNvSpPr>
          <p:nvPr/>
        </p:nvSpPr>
        <p:spPr bwMode="auto">
          <a:xfrm>
            <a:off x="688976" y="4231640"/>
            <a:ext cx="11814108" cy="188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en-US">
                <a:solidFill>
                  <a:schemeClr val="tx1"/>
                </a:solidFill>
              </a:rPr>
              <a:t>____________ is one of the 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>
                <a:solidFill>
                  <a:schemeClr val="tx1"/>
                </a:solidFill>
              </a:rPr>
              <a:t>_________________.</a:t>
            </a:r>
            <a:endParaRPr lang="en-US" altLang="en-US"/>
          </a:p>
        </p:txBody>
      </p:sp>
      <p:sp>
        <p:nvSpPr>
          <p:cNvPr id="496654" name="Text Box 14"/>
          <p:cNvSpPr txBox="1">
            <a:spLocks noChangeArrowheads="1"/>
          </p:cNvSpPr>
          <p:nvPr/>
        </p:nvSpPr>
        <p:spPr bwMode="auto">
          <a:xfrm>
            <a:off x="708660" y="4361180"/>
            <a:ext cx="4488180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Bo’s Barbecue</a:t>
            </a:r>
          </a:p>
        </p:txBody>
      </p:sp>
      <p:sp>
        <p:nvSpPr>
          <p:cNvPr id="496655" name="Text Box 15"/>
          <p:cNvSpPr txBox="1">
            <a:spLocks noChangeArrowheads="1"/>
          </p:cNvSpPr>
          <p:nvPr/>
        </p:nvSpPr>
        <p:spPr bwMode="auto">
          <a:xfrm>
            <a:off x="7920121" y="4361179"/>
            <a:ext cx="4582963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worst restaurants</a:t>
            </a:r>
          </a:p>
        </p:txBody>
      </p:sp>
      <p:sp>
        <p:nvSpPr>
          <p:cNvPr id="496656" name="Text Box 16"/>
          <p:cNvSpPr txBox="1">
            <a:spLocks noChangeArrowheads="1"/>
          </p:cNvSpPr>
          <p:nvPr/>
        </p:nvSpPr>
        <p:spPr bwMode="auto">
          <a:xfrm>
            <a:off x="944880" y="5066454"/>
            <a:ext cx="4370070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in this town</a:t>
            </a:r>
          </a:p>
        </p:txBody>
      </p:sp>
    </p:spTree>
    <p:extLst>
      <p:ext uri="{BB962C8B-B14F-4D97-AF65-F5344CB8AC3E}">
        <p14:creationId xmlns:p14="http://schemas.microsoft.com/office/powerpoint/2010/main" val="140252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54" grpId="0"/>
      <p:bldP spid="496655" grpId="0"/>
      <p:bldP spid="4966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ED51010-1602-459B-A7D2-45DE732AE6C8}" type="slidenum">
              <a:rPr lang="en-US" altLang="en-US" sz="1900">
                <a:solidFill>
                  <a:schemeClr val="tx1"/>
                </a:solidFill>
              </a:rPr>
              <a:pPr eaLnBrk="1" hangingPunct="1"/>
              <a:t>13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pic>
        <p:nvPicPr>
          <p:cNvPr id="41987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1" y="1381760"/>
            <a:ext cx="3223419" cy="328168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8" name="Text Box 9"/>
          <p:cNvSpPr txBox="1">
            <a:spLocks noChangeArrowheads="1"/>
          </p:cNvSpPr>
          <p:nvPr/>
        </p:nvSpPr>
        <p:spPr bwMode="auto">
          <a:xfrm>
            <a:off x="433070" y="5095240"/>
            <a:ext cx="12128297" cy="188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en-US">
                <a:solidFill>
                  <a:schemeClr val="tx1"/>
                </a:solidFill>
              </a:rPr>
              <a:t>_____________ is one of the 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>
                <a:solidFill>
                  <a:schemeClr val="tx1"/>
                </a:solidFill>
              </a:rPr>
              <a:t>_________________.</a:t>
            </a:r>
          </a:p>
        </p:txBody>
      </p:sp>
      <p:sp>
        <p:nvSpPr>
          <p:cNvPr id="41989" name="Text Box 11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16-5  Let’s Practice</a:t>
            </a:r>
            <a:endParaRPr lang="en-US" altLang="en-US" sz="2700" i="1">
              <a:solidFill>
                <a:schemeClr val="bg1"/>
              </a:solidFill>
            </a:endParaRPr>
          </a:p>
        </p:txBody>
      </p:sp>
      <p:sp>
        <p:nvSpPr>
          <p:cNvPr id="498702" name="Text Box 14"/>
          <p:cNvSpPr txBox="1">
            <a:spLocks noChangeArrowheads="1"/>
          </p:cNvSpPr>
          <p:nvPr/>
        </p:nvSpPr>
        <p:spPr bwMode="auto">
          <a:xfrm>
            <a:off x="354330" y="5224780"/>
            <a:ext cx="4960620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The Eiffel Tower</a:t>
            </a:r>
          </a:p>
        </p:txBody>
      </p:sp>
      <p:sp>
        <p:nvSpPr>
          <p:cNvPr id="498703" name="Text Box 15"/>
          <p:cNvSpPr txBox="1">
            <a:spLocks noChangeArrowheads="1"/>
          </p:cNvSpPr>
          <p:nvPr/>
        </p:nvSpPr>
        <p:spPr bwMode="auto">
          <a:xfrm>
            <a:off x="8052048" y="5241454"/>
            <a:ext cx="4113282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tallest buildings</a:t>
            </a:r>
          </a:p>
        </p:txBody>
      </p:sp>
      <p:sp>
        <p:nvSpPr>
          <p:cNvPr id="498704" name="Text Box 16"/>
          <p:cNvSpPr txBox="1">
            <a:spLocks noChangeArrowheads="1"/>
          </p:cNvSpPr>
          <p:nvPr/>
        </p:nvSpPr>
        <p:spPr bwMode="auto">
          <a:xfrm>
            <a:off x="1198325" y="6125414"/>
            <a:ext cx="4370070" cy="80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in the world</a:t>
            </a:r>
          </a:p>
        </p:txBody>
      </p:sp>
      <p:sp>
        <p:nvSpPr>
          <p:cNvPr id="41993" name="AutoShape 17"/>
          <p:cNvSpPr>
            <a:spLocks noChangeArrowheads="1"/>
          </p:cNvSpPr>
          <p:nvPr/>
        </p:nvSpPr>
        <p:spPr bwMode="auto">
          <a:xfrm>
            <a:off x="7204710" y="1640840"/>
            <a:ext cx="4960620" cy="241808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/>
              <a:t>buildings</a:t>
            </a:r>
          </a:p>
          <a:p>
            <a:pPr algn="ctr" eaLnBrk="1" hangingPunct="1"/>
            <a:r>
              <a:rPr lang="en-US" altLang="en-US" b="1"/>
              <a:t>the Eiffel Tower</a:t>
            </a:r>
          </a:p>
          <a:p>
            <a:pPr algn="ctr" eaLnBrk="1" hangingPunct="1"/>
            <a:r>
              <a:rPr lang="en-US" altLang="en-US" b="1"/>
              <a:t>tallest</a:t>
            </a:r>
          </a:p>
          <a:p>
            <a:pPr algn="ctr" eaLnBrk="1" hangingPunct="1"/>
            <a:r>
              <a:rPr lang="en-US" altLang="en-US" b="1"/>
              <a:t>in France</a:t>
            </a:r>
          </a:p>
        </p:txBody>
      </p:sp>
    </p:spTree>
    <p:extLst>
      <p:ext uri="{BB962C8B-B14F-4D97-AF65-F5344CB8AC3E}">
        <p14:creationId xmlns:p14="http://schemas.microsoft.com/office/powerpoint/2010/main" val="108464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02" grpId="0"/>
      <p:bldP spid="498703" grpId="0"/>
      <p:bldP spid="4987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3" y="84820"/>
            <a:ext cx="787148" cy="77237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1282336" y="133001"/>
            <a:ext cx="12299591" cy="1200668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the superlative form of the adjectives in the table below.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518656"/>
              </p:ext>
            </p:extLst>
          </p:nvPr>
        </p:nvGraphicFramePr>
        <p:xfrm>
          <a:off x="2060521" y="1431925"/>
          <a:ext cx="10052160" cy="604555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67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dirty="0"/>
                        <a:t>Adjectives</a:t>
                      </a:r>
                    </a:p>
                  </a:txBody>
                  <a:tcPr marL="141732" marR="141732" marT="51816" marB="51816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100" dirty="0"/>
                        <a:t>Superlative</a:t>
                      </a:r>
                      <a:r>
                        <a:rPr lang="en-US" sz="3100" baseline="0" dirty="0"/>
                        <a:t> form</a:t>
                      </a:r>
                      <a:endParaRPr lang="en-US" sz="3100" dirty="0"/>
                    </a:p>
                  </a:txBody>
                  <a:tcPr marL="141732" marR="141732" marT="51816" marB="51816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/>
                        <a:t>fast</a:t>
                      </a:r>
                      <a:endParaRPr lang="en-US" sz="3100" b="0" dirty="0"/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tall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noisy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nice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hot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light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quiet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heavy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en-US" sz="3100" b="0" dirty="0"/>
                        <a:t>large</a:t>
                      </a:r>
                    </a:p>
                  </a:txBody>
                  <a:tcPr marL="141732" marR="141732" marT="51816" marB="51816" anchor="ctr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141732" marR="141732" marT="51816" marB="51816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AD7B2AB-57E2-4086-8A76-196D2CEA967E}"/>
              </a:ext>
            </a:extLst>
          </p:cNvPr>
          <p:cNvSpPr txBox="1"/>
          <p:nvPr/>
        </p:nvSpPr>
        <p:spPr>
          <a:xfrm>
            <a:off x="8473443" y="2016924"/>
            <a:ext cx="1554946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fastest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E3697A-A610-49BA-8E75-58E9EBD19C4F}"/>
              </a:ext>
            </a:extLst>
          </p:cNvPr>
          <p:cNvSpPr txBox="1"/>
          <p:nvPr/>
        </p:nvSpPr>
        <p:spPr>
          <a:xfrm>
            <a:off x="8473441" y="2644300"/>
            <a:ext cx="1463254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tallest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35909F-0141-43F1-9984-38EA6196953B}"/>
              </a:ext>
            </a:extLst>
          </p:cNvPr>
          <p:cNvSpPr txBox="1"/>
          <p:nvPr/>
        </p:nvSpPr>
        <p:spPr>
          <a:xfrm>
            <a:off x="8334261" y="3228155"/>
            <a:ext cx="1767633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noisiest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9E81AD-6C08-45FC-A165-A3B6BE9306F1}"/>
              </a:ext>
            </a:extLst>
          </p:cNvPr>
          <p:cNvSpPr txBox="1"/>
          <p:nvPr/>
        </p:nvSpPr>
        <p:spPr>
          <a:xfrm>
            <a:off x="8547617" y="3853579"/>
            <a:ext cx="1405354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nicest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AAF1B8-C642-4CB9-A09F-BF84668BCB34}"/>
              </a:ext>
            </a:extLst>
          </p:cNvPr>
          <p:cNvSpPr txBox="1"/>
          <p:nvPr/>
        </p:nvSpPr>
        <p:spPr>
          <a:xfrm>
            <a:off x="8440940" y="4454914"/>
            <a:ext cx="1663309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hottest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DC073B-2408-49A0-85AE-B62FEE7B4FD7}"/>
              </a:ext>
            </a:extLst>
          </p:cNvPr>
          <p:cNvSpPr txBox="1"/>
          <p:nvPr/>
        </p:nvSpPr>
        <p:spPr>
          <a:xfrm>
            <a:off x="8467058" y="5056325"/>
            <a:ext cx="1702935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lightest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B4A8F9-0E34-45E0-97B2-CA34927114AE}"/>
              </a:ext>
            </a:extLst>
          </p:cNvPr>
          <p:cNvSpPr txBox="1"/>
          <p:nvPr/>
        </p:nvSpPr>
        <p:spPr>
          <a:xfrm>
            <a:off x="8410460" y="5669704"/>
            <a:ext cx="1856375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quietest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0ACD46-C2EC-401C-A785-D18B47CDDCC0}"/>
              </a:ext>
            </a:extLst>
          </p:cNvPr>
          <p:cNvSpPr txBox="1"/>
          <p:nvPr/>
        </p:nvSpPr>
        <p:spPr>
          <a:xfrm>
            <a:off x="8440941" y="6283083"/>
            <a:ext cx="1897156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heaviest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80402C-49F9-4553-83B2-0C85B2669544}"/>
              </a:ext>
            </a:extLst>
          </p:cNvPr>
          <p:cNvSpPr txBox="1"/>
          <p:nvPr/>
        </p:nvSpPr>
        <p:spPr>
          <a:xfrm>
            <a:off x="8588975" y="6904890"/>
            <a:ext cx="1567835" cy="692837"/>
          </a:xfrm>
          <a:prstGeom prst="rect">
            <a:avLst/>
          </a:prstGeom>
          <a:noFill/>
        </p:spPr>
        <p:txBody>
          <a:bodyPr wrap="none" lIns="122254" tIns="61128" rIns="122254" bIns="61128" rtlCol="0">
            <a:spAutoFit/>
          </a:bodyPr>
          <a:lstStyle/>
          <a:p>
            <a:r>
              <a:rPr lang="en-US" sz="3700" dirty="0">
                <a:solidFill>
                  <a:srgbClr val="FF0000"/>
                </a:solidFill>
              </a:rPr>
              <a:t>largest</a:t>
            </a:r>
          </a:p>
        </p:txBody>
      </p:sp>
    </p:spTree>
    <p:extLst>
      <p:ext uri="{BB962C8B-B14F-4D97-AF65-F5344CB8AC3E}">
        <p14:creationId xmlns:p14="http://schemas.microsoft.com/office/powerpoint/2010/main" val="10880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3" y="118750"/>
            <a:ext cx="837024" cy="704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82336" y="91936"/>
            <a:ext cx="12339034" cy="1108335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superlative form of the adjectives in brackets. </a:t>
            </a:r>
            <a:r>
              <a:rPr lang="en-US" sz="3200" b="1">
                <a:solidFill>
                  <a:srgbClr val="0070C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32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an example.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4038" y="1492644"/>
            <a:ext cx="735987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70024" y="1485304"/>
            <a:ext cx="10369211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Bonbon can move 10 tons; it’s the </a:t>
            </a:r>
            <a:r>
              <a:rPr lang="en-US" sz="3200" b="1" dirty="0">
                <a:solidFill>
                  <a:srgbClr val="FF0000"/>
                </a:solidFill>
              </a:rPr>
              <a:t>strongest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of all. (strong)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038" y="2477966"/>
            <a:ext cx="735987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4038" y="3612564"/>
            <a:ext cx="735987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0025" y="3602757"/>
            <a:ext cx="8449222" cy="1108335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He is the</a:t>
            </a:r>
          </a:p>
          <a:p>
            <a:r>
              <a:rPr lang="en-US" sz="3200" dirty="0"/>
              <a:t>he is about 1.8 m tall. (tall)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4039" y="4749836"/>
            <a:ext cx="735987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0027" y="4740030"/>
            <a:ext cx="8197409" cy="1108335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This is the </a:t>
            </a:r>
          </a:p>
          <a:p>
            <a:r>
              <a:rPr lang="en-US" sz="3200" dirty="0"/>
              <a:t>we can put it in our bag. (small)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4038" y="5910734"/>
            <a:ext cx="735987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0027" y="5910735"/>
            <a:ext cx="8675533" cy="1108335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This robot is only 200 dollars. </a:t>
            </a:r>
          </a:p>
          <a:p>
            <a:r>
              <a:rPr lang="en-US" sz="3200" dirty="0"/>
              <a:t>It’s the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0026" y="2487772"/>
            <a:ext cx="9068286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This robot can understand all of what we say. It’s the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067436" y="2902909"/>
            <a:ext cx="4976284" cy="4803772"/>
            <a:chOff x="5975739" y="3079401"/>
            <a:chExt cx="3073707" cy="3612529"/>
          </a:xfrm>
        </p:grpSpPr>
        <p:sp>
          <p:nvSpPr>
            <p:cNvPr id="3" name="Oval 2"/>
            <p:cNvSpPr/>
            <p:nvPr/>
          </p:nvSpPr>
          <p:spPr>
            <a:xfrm>
              <a:off x="5975739" y="3079401"/>
              <a:ext cx="3073707" cy="36125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417" y="3400849"/>
              <a:ext cx="2722141" cy="3039637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1ACD894-0432-40E9-B65E-C9B5855BCDC3}"/>
              </a:ext>
            </a:extLst>
          </p:cNvPr>
          <p:cNvSpPr txBox="1"/>
          <p:nvPr/>
        </p:nvSpPr>
        <p:spPr>
          <a:xfrm>
            <a:off x="2256164" y="2899469"/>
            <a:ext cx="9014459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/>
              <a:t>_______ in the robot show. (smart)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7D8D2D-D52D-4B36-B801-AF207A831E61}"/>
              </a:ext>
            </a:extLst>
          </p:cNvPr>
          <p:cNvSpPr txBox="1"/>
          <p:nvPr/>
        </p:nvSpPr>
        <p:spPr>
          <a:xfrm>
            <a:off x="2224777" y="2917273"/>
            <a:ext cx="9014459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smartest</a:t>
            </a:r>
            <a:r>
              <a:rPr lang="en-US" sz="3200" dirty="0"/>
              <a:t> in the robot show. (smart)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1509B7-3972-4285-97C6-74787E7162E6}"/>
              </a:ext>
            </a:extLst>
          </p:cNvPr>
          <p:cNvSpPr txBox="1"/>
          <p:nvPr/>
        </p:nvSpPr>
        <p:spPr>
          <a:xfrm>
            <a:off x="2606386" y="3602757"/>
            <a:ext cx="4724687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/>
              <a:t>_______ in our class;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B470EB-5251-4429-80D7-B33F999A9A23}"/>
              </a:ext>
            </a:extLst>
          </p:cNvPr>
          <p:cNvSpPr txBox="1"/>
          <p:nvPr/>
        </p:nvSpPr>
        <p:spPr>
          <a:xfrm>
            <a:off x="3041825" y="3593098"/>
            <a:ext cx="4724687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tallest </a:t>
            </a:r>
            <a:r>
              <a:rPr lang="en-US" sz="3200" dirty="0"/>
              <a:t>in our class;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9217D1-1E59-449D-9452-B77F728449C6}"/>
              </a:ext>
            </a:extLst>
          </p:cNvPr>
          <p:cNvSpPr txBox="1"/>
          <p:nvPr/>
        </p:nvSpPr>
        <p:spPr>
          <a:xfrm>
            <a:off x="2920714" y="4749836"/>
            <a:ext cx="5788122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/>
              <a:t>_______ of all home robots;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E07ADC-2A56-4CEB-BEF1-11EA7665690C}"/>
              </a:ext>
            </a:extLst>
          </p:cNvPr>
          <p:cNvSpPr txBox="1"/>
          <p:nvPr/>
        </p:nvSpPr>
        <p:spPr>
          <a:xfrm>
            <a:off x="2980095" y="4737779"/>
            <a:ext cx="5788122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smallest </a:t>
            </a:r>
            <a:r>
              <a:rPr lang="en-US" sz="3200" dirty="0"/>
              <a:t>of all home robots;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820350-D484-4CF6-96AC-54AA6D7BFD57}"/>
              </a:ext>
            </a:extLst>
          </p:cNvPr>
          <p:cNvSpPr txBox="1"/>
          <p:nvPr/>
        </p:nvSpPr>
        <p:spPr>
          <a:xfrm>
            <a:off x="2227963" y="6331593"/>
            <a:ext cx="6028477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/>
              <a:t>_______ in our shop. (cheap)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1179F6-428F-461F-B0B0-D04C7A4478A2}"/>
              </a:ext>
            </a:extLst>
          </p:cNvPr>
          <p:cNvSpPr txBox="1"/>
          <p:nvPr/>
        </p:nvSpPr>
        <p:spPr>
          <a:xfrm>
            <a:off x="2170777" y="6331593"/>
            <a:ext cx="6028477" cy="615892"/>
          </a:xfrm>
          <a:prstGeom prst="rect">
            <a:avLst/>
          </a:prstGeom>
          <a:noFill/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cheapest </a:t>
            </a:r>
            <a:r>
              <a:rPr lang="en-US" sz="3200" dirty="0"/>
              <a:t>in our shop. (cheap)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2" y="1123504"/>
            <a:ext cx="115210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1. My brother has a ............  room than me. (tidy)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2. The ........... desert of all is Sahara and it’s in </a:t>
            </a:r>
            <a:r>
              <a:rPr lang="en-GB" sz="3200" dirty="0" err="1">
                <a:latin typeface=".VnArial Narrow" pitchFamily="34" charset="0"/>
              </a:rPr>
              <a:t>Afnca</a:t>
            </a:r>
            <a:r>
              <a:rPr lang="en-GB" sz="3200" dirty="0">
                <a:latin typeface=".VnArial Narrow" pitchFamily="34" charset="0"/>
              </a:rPr>
              <a:t>. (hot)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3. Travelling by plane is ......... than going by car. (fast)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4. Who is the .................. in your family? (tall)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5. I think dogs are ........... than cats. (smart)</a:t>
            </a:r>
          </a:p>
          <a:p>
            <a:pPr>
              <a:lnSpc>
                <a:spcPct val="150000"/>
              </a:lnSpc>
            </a:pPr>
            <a:r>
              <a:rPr lang="en-GB" sz="3200" dirty="0"/>
              <a:t>6. The Nile is the ……………river in the world. (long)</a:t>
            </a:r>
            <a:endParaRPr lang="en-US" sz="3200" dirty="0">
              <a:latin typeface=".VnArial Narrow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4871256" y="5874256"/>
            <a:ext cx="3059086" cy="154069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b="1" dirty="0">
                <a:solidFill>
                  <a:schemeClr val="tx1"/>
                </a:solidFill>
              </a:rPr>
              <a:t>Game: </a:t>
            </a:r>
          </a:p>
          <a:p>
            <a:r>
              <a:rPr lang="en-US" sz="2500" b="1" dirty="0">
                <a:solidFill>
                  <a:srgbClr val="FFFF00"/>
                </a:solidFill>
              </a:rPr>
              <a:t>The big Wheel.</a:t>
            </a:r>
            <a:br>
              <a:rPr lang="en-US" sz="2500" b="1" dirty="0">
                <a:solidFill>
                  <a:srgbClr val="FFFF00"/>
                </a:solidFill>
              </a:rPr>
            </a:br>
            <a:endParaRPr lang="en-US" sz="2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>
            <a:off x="5541919" y="3636736"/>
            <a:ext cx="1375738" cy="100591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US" sz="3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36716" y="1628497"/>
            <a:ext cx="6058544" cy="53666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US" sz="3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3817" y="324130"/>
            <a:ext cx="5863340" cy="7113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125383" tIns="62692" rIns="125383" bIns="62692" rtlCol="0">
            <a:spAutoFit/>
          </a:bodyPr>
          <a:lstStyle/>
          <a:p>
            <a:r>
              <a:rPr lang="en-US" sz="3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BIG WHEEL GAME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934467" y="1745673"/>
            <a:ext cx="4983190" cy="4688378"/>
            <a:chOff x="1664057" y="1470874"/>
            <a:chExt cx="4553755" cy="455375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4057" y="1470874"/>
              <a:ext cx="4553755" cy="455375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 rot="8423036">
              <a:off x="5049517" y="2423918"/>
              <a:ext cx="578046" cy="796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 rot="10800000">
              <a:off x="5563318" y="3391805"/>
              <a:ext cx="578046" cy="796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 rot="13924436">
              <a:off x="4975080" y="4461809"/>
              <a:ext cx="981039" cy="58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-20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5260811">
              <a:off x="4162814" y="5082514"/>
              <a:ext cx="790564" cy="58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60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17460542">
              <a:off x="3169199" y="5097824"/>
              <a:ext cx="790564" cy="58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05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19555165">
              <a:off x="2408263" y="4396376"/>
              <a:ext cx="717319" cy="796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latin typeface="Times New Roman" pitchFamily="18" charset="0"/>
                  <a:cs typeface="Times New Roman" pitchFamily="18" charset="0"/>
                </a:rPr>
                <a:t>-15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01338" y="3468021"/>
              <a:ext cx="578046" cy="796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20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2072863">
              <a:off x="2363806" y="2337473"/>
              <a:ext cx="578046" cy="796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30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3722183">
              <a:off x="3165410" y="1788113"/>
              <a:ext cx="790564" cy="58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6338192">
              <a:off x="4174457" y="1802837"/>
              <a:ext cx="790564" cy="58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40</a:t>
              </a:r>
            </a:p>
          </p:txBody>
        </p:sp>
      </p:grpSp>
      <p:sp>
        <p:nvSpPr>
          <p:cNvPr id="16" name="Isosceles Triangle 15"/>
          <p:cNvSpPr/>
          <p:nvPr/>
        </p:nvSpPr>
        <p:spPr>
          <a:xfrm rot="5400000">
            <a:off x="1275741" y="3429542"/>
            <a:ext cx="448829" cy="1420304"/>
          </a:xfrm>
          <a:prstGeom prst="triangl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US" sz="3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1434" y="917113"/>
            <a:ext cx="3096942" cy="711384"/>
          </a:xfrm>
          <a:prstGeom prst="rect">
            <a:avLst/>
          </a:prstGeom>
          <a:noFill/>
        </p:spPr>
        <p:txBody>
          <a:bodyPr wrap="none" lIns="125383" tIns="62692" rIns="125383" bIns="62692" rtlCol="0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QUESTIONS</a:t>
            </a:r>
          </a:p>
        </p:txBody>
      </p:sp>
      <p:sp>
        <p:nvSpPr>
          <p:cNvPr id="18" name="Oval 17"/>
          <p:cNvSpPr/>
          <p:nvPr/>
        </p:nvSpPr>
        <p:spPr>
          <a:xfrm>
            <a:off x="3727910" y="3473294"/>
            <a:ext cx="1373514" cy="116935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SPIN</a:t>
            </a:r>
          </a:p>
        </p:txBody>
      </p:sp>
      <p:sp>
        <p:nvSpPr>
          <p:cNvPr id="22" name="Heptagon 21">
            <a:hlinkClick r:id="rId3" action="ppaction://hlinksldjump"/>
          </p:cNvPr>
          <p:cNvSpPr/>
          <p:nvPr/>
        </p:nvSpPr>
        <p:spPr>
          <a:xfrm>
            <a:off x="9776555" y="3481732"/>
            <a:ext cx="1369202" cy="1140278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3" name="Heptagon 22">
            <a:hlinkClick r:id="rId4" action="ppaction://hlinksldjump"/>
          </p:cNvPr>
          <p:cNvSpPr/>
          <p:nvPr/>
        </p:nvSpPr>
        <p:spPr>
          <a:xfrm>
            <a:off x="9685020" y="4732217"/>
            <a:ext cx="1369202" cy="1139844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4" name="Heptagon 23">
            <a:hlinkClick r:id="rId5" action="ppaction://hlinksldjump"/>
          </p:cNvPr>
          <p:cNvSpPr/>
          <p:nvPr/>
        </p:nvSpPr>
        <p:spPr>
          <a:xfrm>
            <a:off x="11206565" y="4732218"/>
            <a:ext cx="1369202" cy="1139844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" name="Heptagon 27">
            <a:hlinkClick r:id="rId6" action="ppaction://hlinksldjump"/>
          </p:cNvPr>
          <p:cNvSpPr/>
          <p:nvPr/>
        </p:nvSpPr>
        <p:spPr>
          <a:xfrm>
            <a:off x="11189940" y="2213614"/>
            <a:ext cx="1369202" cy="1139844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" name="Heptagon 28">
            <a:hlinkClick r:id="rId7" action="ppaction://hlinksldjump"/>
          </p:cNvPr>
          <p:cNvSpPr/>
          <p:nvPr/>
        </p:nvSpPr>
        <p:spPr>
          <a:xfrm>
            <a:off x="9708105" y="2206191"/>
            <a:ext cx="1369202" cy="1139844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0" name="Heptagon 29">
            <a:hlinkClick r:id="rId8" action="ppaction://hlinksldjump"/>
          </p:cNvPr>
          <p:cNvSpPr/>
          <p:nvPr/>
        </p:nvSpPr>
        <p:spPr>
          <a:xfrm>
            <a:off x="11223190" y="3473294"/>
            <a:ext cx="1369202" cy="1139844"/>
          </a:xfrm>
          <a:prstGeom prst="heptago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r>
              <a:rPr lang="en-US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10461156" y="7148945"/>
            <a:ext cx="993782" cy="62345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bldLvl="0" animBg="1"/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2" y="1356254"/>
            <a:ext cx="11521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1. My brother has a ...............  room than me. (tidy)</a:t>
            </a:r>
          </a:p>
        </p:txBody>
      </p:sp>
      <p:sp>
        <p:nvSpPr>
          <p:cNvPr id="4" name="Rectangle 3"/>
          <p:cNvSpPr/>
          <p:nvPr/>
        </p:nvSpPr>
        <p:spPr>
          <a:xfrm>
            <a:off x="4662523" y="14793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</a:rPr>
              <a:t>tidier </a:t>
            </a:r>
            <a:endParaRPr lang="en-US" sz="3200" b="1" dirty="0"/>
          </a:p>
        </p:txBody>
      </p:sp>
      <p:sp>
        <p:nvSpPr>
          <p:cNvPr id="9" name="5-Point Star 8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63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1" y="1491714"/>
            <a:ext cx="11521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2. The ................. desert of all is Sahara and it’s in </a:t>
            </a:r>
            <a:r>
              <a:rPr lang="en-GB" sz="3200" dirty="0" err="1">
                <a:latin typeface=".VnArial Narrow" pitchFamily="34" charset="0"/>
              </a:rPr>
              <a:t>Afnca</a:t>
            </a:r>
            <a:r>
              <a:rPr lang="en-GB" sz="3200" dirty="0">
                <a:latin typeface=".VnArial Narrow" pitchFamily="34" charset="0"/>
              </a:rPr>
              <a:t>. (hot)</a:t>
            </a:r>
          </a:p>
        </p:txBody>
      </p:sp>
      <p:sp>
        <p:nvSpPr>
          <p:cNvPr id="6" name="5-Point Star 5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2334802" y="1584061"/>
            <a:ext cx="1398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</a:rPr>
              <a:t>hottest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1163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94524" y="347117"/>
            <a:ext cx="11002208" cy="13545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22254" tIns="61128" rIns="122254" bIns="61128">
            <a:spAutoFit/>
          </a:bodyPr>
          <a:lstStyle/>
          <a:p>
            <a:pPr>
              <a:defRPr/>
            </a:pPr>
            <a:r>
              <a:rPr lang="en-US" sz="8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 12. ROBOTS</a:t>
            </a:r>
            <a:endParaRPr lang="en-US" sz="8000" b="1" dirty="0">
              <a:ln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20195" y="2012654"/>
            <a:ext cx="4627013" cy="692818"/>
          </a:xfrm>
          <a:prstGeom prst="rect">
            <a:avLst/>
          </a:prstGeom>
          <a:solidFill>
            <a:srgbClr val="79D1D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122237" tIns="61119" rIns="122237" bIns="61119" rtlCol="0">
            <a:spAutoFit/>
          </a:bodyPr>
          <a:lstStyle/>
          <a:p>
            <a:pPr algn="ctr"/>
            <a:r>
              <a:rPr lang="en-US" sz="3700" b="1" dirty="0">
                <a:solidFill>
                  <a:srgbClr val="FF0000"/>
                </a:solidFill>
                <a:latin typeface=".VnArial" pitchFamily="34" charset="0"/>
              </a:rPr>
              <a:t>LESSON 3: </a:t>
            </a:r>
            <a:endParaRPr lang="en-GB" sz="3700" b="1" dirty="0">
              <a:solidFill>
                <a:srgbClr val="FF0000"/>
              </a:solidFill>
              <a:latin typeface=".Vn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58" y="3127197"/>
            <a:ext cx="6472955" cy="8165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4" y="3116618"/>
            <a:ext cx="1490762" cy="88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75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611279" y="1506213"/>
            <a:ext cx="11521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3. Travelling by plane is ............... than going by car. (fast)</a:t>
            </a:r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5357259" y="1598560"/>
            <a:ext cx="1170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</a:rPr>
              <a:t>faster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972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1" y="1468062"/>
            <a:ext cx="11521023" cy="73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4. Who is the .................. in your family? (tall)</a:t>
            </a:r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645220" y="1558514"/>
            <a:ext cx="1242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</a:rPr>
              <a:t>tallest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972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2" y="1517938"/>
            <a:ext cx="11521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5. I think dogs are …............ than cats. (smart)</a:t>
            </a:r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254474" y="1610285"/>
            <a:ext cx="15227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</a:rPr>
              <a:t>smarter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2" y="1508526"/>
            <a:ext cx="11521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/>
              <a:t>6. The Nile is the ..……………river in the world. (long)</a:t>
            </a:r>
            <a:endParaRPr lang="en-US" sz="3200" dirty="0">
              <a:latin typeface=".VnArial Narrow" pitchFamily="34" charset="0"/>
            </a:endParaRPr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10545812" y="6989156"/>
            <a:ext cx="1062990" cy="783244"/>
          </a:xfrm>
          <a:prstGeom prst="star5">
            <a:avLst/>
          </a:prstGeom>
          <a:solidFill>
            <a:srgbClr val="F16649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25383" tIns="62692" rIns="125383" bIns="62692"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699197" y="1603241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i="1" dirty="0">
                <a:solidFill>
                  <a:srgbClr val="FF0000"/>
                </a:solidFill>
              </a:rPr>
              <a:t>longest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18750"/>
            <a:ext cx="806582" cy="70451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51475" y="38107"/>
            <a:ext cx="12460670" cy="1169890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comparative or superlative form of the adjectives in brackets.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44282" y="1123504"/>
            <a:ext cx="115210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1. My brother has a ............  room than me. (tidy)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2. The ........... desert of all is Sahara and it’s in Africa. (hot)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3. Travelling by plane is ......... than going by car. (fast)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4. Who is the .................. in your family? (tall)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.VnArial Narrow" pitchFamily="34" charset="0"/>
              </a:rPr>
              <a:t>5. I think dogs are ........... than cats. (smart)</a:t>
            </a:r>
          </a:p>
          <a:p>
            <a:pPr>
              <a:lnSpc>
                <a:spcPct val="150000"/>
              </a:lnSpc>
            </a:pPr>
            <a:r>
              <a:rPr lang="en-GB" sz="3200" dirty="0"/>
              <a:t>6. The Nile is the ……………river in the world. (long)</a:t>
            </a:r>
            <a:endParaRPr lang="en-US" sz="3200" dirty="0">
              <a:latin typeface=".VnArial Narrow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34208" y="5683114"/>
            <a:ext cx="890751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4400" b="1" i="1" dirty="0">
                <a:solidFill>
                  <a:srgbClr val="FF0000"/>
                </a:solidFill>
              </a:rPr>
              <a:t>Tidier     2. hottest        3. faster      </a:t>
            </a:r>
          </a:p>
          <a:p>
            <a:r>
              <a:rPr lang="en-US" sz="4400" b="1" i="1" dirty="0">
                <a:solidFill>
                  <a:srgbClr val="FF0000"/>
                </a:solidFill>
              </a:rPr>
              <a:t>4. tallest     5. smarter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51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102F16-3B55-46F5-9E45-57E9ED35E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02" y="-83121"/>
            <a:ext cx="12347915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77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102F16-3B55-46F5-9E45-57E9ED35E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6" t="20185" r="1004" b="33567"/>
          <a:stretch/>
        </p:blipFill>
        <p:spPr>
          <a:xfrm>
            <a:off x="1606433" y="0"/>
            <a:ext cx="10105107" cy="3047111"/>
          </a:xfrm>
          <a:prstGeom prst="rect">
            <a:avLst/>
          </a:prstGeom>
        </p:spPr>
      </p:pic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id="{5CEC0A97-6C07-4AA0-97A4-F07C455D8DF9}"/>
              </a:ext>
            </a:extLst>
          </p:cNvPr>
          <p:cNvSpPr/>
          <p:nvPr/>
        </p:nvSpPr>
        <p:spPr>
          <a:xfrm>
            <a:off x="1226074" y="4004273"/>
            <a:ext cx="2168037" cy="3481671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  <a:sym typeface="Arial"/>
              </a:rPr>
              <a:t>Tallest</a:t>
            </a: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shortest</a:t>
            </a:r>
            <a:endParaRPr lang="en-US" sz="2800" dirty="0">
              <a:solidFill>
                <a:schemeClr val="tx1"/>
              </a:solidFill>
              <a:latin typeface="Mali Medium" panose="020B0604020202020204" charset="-34"/>
              <a:cs typeface="Mali Medium" panose="020B0604020202020204" charset="-34"/>
              <a:sym typeface="Arial"/>
            </a:endParaRP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Youngest</a:t>
            </a: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Oldest </a:t>
            </a: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Cheapest</a:t>
            </a: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Heaviest</a:t>
            </a:r>
          </a:p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Lightest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687E12-DF00-4198-83D7-7A73DEF5E6C6}"/>
              </a:ext>
            </a:extLst>
          </p:cNvPr>
          <p:cNvSpPr txBox="1"/>
          <p:nvPr/>
        </p:nvSpPr>
        <p:spPr>
          <a:xfrm>
            <a:off x="-46332" y="3229200"/>
            <a:ext cx="5118846" cy="598809"/>
          </a:xfrm>
          <a:prstGeom prst="rect">
            <a:avLst/>
          </a:prstGeom>
          <a:noFill/>
        </p:spPr>
        <p:txBody>
          <a:bodyPr wrap="square" lIns="105339" tIns="52669" rIns="105339" bIns="52669">
            <a:spAutoFit/>
          </a:bodyPr>
          <a:lstStyle/>
          <a:p>
            <a:pPr algn="ctr" defTabSz="1053389">
              <a:defRPr/>
            </a:pPr>
            <a:r>
              <a:rPr lang="en-US" sz="3200" b="1" dirty="0">
                <a:latin typeface="Mali Medium" panose="020B0604020202020204" charset="-34"/>
                <a:cs typeface="Mali Medium" panose="020B0604020202020204" charset="-34"/>
              </a:rPr>
              <a:t>* Suggested adjectives</a:t>
            </a:r>
          </a:p>
        </p:txBody>
      </p:sp>
      <p:sp>
        <p:nvSpPr>
          <p:cNvPr id="7" name="Скругленный прямоугольник 8">
            <a:extLst>
              <a:ext uri="{FF2B5EF4-FFF2-40B4-BE49-F238E27FC236}">
                <a16:creationId xmlns:a16="http://schemas.microsoft.com/office/drawing/2014/main" id="{2D2C50F6-AEC1-411E-9C9B-991DE96230D2}"/>
              </a:ext>
            </a:extLst>
          </p:cNvPr>
          <p:cNvSpPr/>
          <p:nvPr/>
        </p:nvSpPr>
        <p:spPr>
          <a:xfrm>
            <a:off x="3699729" y="4197272"/>
            <a:ext cx="8011814" cy="592983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A3 is the heaviest of 3 robots. </a:t>
            </a:r>
          </a:p>
        </p:txBody>
      </p:sp>
      <p:sp>
        <p:nvSpPr>
          <p:cNvPr id="8" name="Скругленный прямоугольник 8">
            <a:extLst>
              <a:ext uri="{FF2B5EF4-FFF2-40B4-BE49-F238E27FC236}">
                <a16:creationId xmlns:a16="http://schemas.microsoft.com/office/drawing/2014/main" id="{21975F59-EAC0-44BE-B7F2-1284F482304D}"/>
              </a:ext>
            </a:extLst>
          </p:cNvPr>
          <p:cNvSpPr/>
          <p:nvPr/>
        </p:nvSpPr>
        <p:spPr>
          <a:xfrm>
            <a:off x="3699729" y="4752141"/>
            <a:ext cx="8011814" cy="592983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A3 is the tallest of 3 robots. 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BDB0E558-57B3-4558-BB16-C881AE13C078}"/>
              </a:ext>
            </a:extLst>
          </p:cNvPr>
          <p:cNvSpPr/>
          <p:nvPr/>
        </p:nvSpPr>
        <p:spPr>
          <a:xfrm>
            <a:off x="3699728" y="5381380"/>
            <a:ext cx="8011814" cy="592983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H9 is the cheapest of 3 robots. </a:t>
            </a:r>
          </a:p>
        </p:txBody>
      </p:sp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id="{453C8EF6-57D7-427F-B78C-67F0454E1D59}"/>
              </a:ext>
            </a:extLst>
          </p:cNvPr>
          <p:cNvSpPr/>
          <p:nvPr/>
        </p:nvSpPr>
        <p:spPr>
          <a:xfrm>
            <a:off x="3699727" y="6010620"/>
            <a:ext cx="8011814" cy="592983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M10 is the shortest of 3 robots. </a:t>
            </a:r>
          </a:p>
        </p:txBody>
      </p:sp>
      <p:sp>
        <p:nvSpPr>
          <p:cNvPr id="11" name="Скругленный прямоугольник 8">
            <a:extLst>
              <a:ext uri="{FF2B5EF4-FFF2-40B4-BE49-F238E27FC236}">
                <a16:creationId xmlns:a16="http://schemas.microsoft.com/office/drawing/2014/main" id="{CAF16EEC-5273-4530-A10C-E97FD14EE286}"/>
              </a:ext>
            </a:extLst>
          </p:cNvPr>
          <p:cNvSpPr/>
          <p:nvPr/>
        </p:nvSpPr>
        <p:spPr>
          <a:xfrm>
            <a:off x="3699725" y="6549438"/>
            <a:ext cx="8011814" cy="592983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5339" tIns="52669" rIns="105339" bIns="52669" rtlCol="0" anchor="ctr"/>
          <a:lstStyle/>
          <a:p>
            <a:pPr algn="ctr" defTabSz="1053389">
              <a:defRPr/>
            </a:pPr>
            <a:r>
              <a:rPr lang="en-US" sz="2800" dirty="0">
                <a:solidFill>
                  <a:schemeClr val="tx1"/>
                </a:solidFill>
                <a:latin typeface="Mali Medium" panose="020B0604020202020204" charset="-34"/>
                <a:cs typeface="Mali Medium" panose="020B0604020202020204" charset="-34"/>
              </a:rPr>
              <a:t>M10 is the lightest of 3 robots. </a:t>
            </a:r>
          </a:p>
        </p:txBody>
      </p:sp>
    </p:spTree>
    <p:extLst>
      <p:ext uri="{BB962C8B-B14F-4D97-AF65-F5344CB8AC3E}">
        <p14:creationId xmlns:p14="http://schemas.microsoft.com/office/powerpoint/2010/main" val="275838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1" y="157161"/>
            <a:ext cx="683578" cy="62768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75" y="226746"/>
            <a:ext cx="2346192" cy="5014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25060" y="210952"/>
            <a:ext cx="6586476" cy="662059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 someone who…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494" y="1008834"/>
            <a:ext cx="12124062" cy="1262223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7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your partner to find in your class someone who is</a:t>
            </a:r>
          </a:p>
        </p:txBody>
      </p:sp>
      <p:sp>
        <p:nvSpPr>
          <p:cNvPr id="4" name="Rectangle 3"/>
          <p:cNvSpPr/>
          <p:nvPr/>
        </p:nvSpPr>
        <p:spPr>
          <a:xfrm>
            <a:off x="717494" y="2406730"/>
            <a:ext cx="4083655" cy="2940247"/>
          </a:xfrm>
          <a:prstGeom prst="rect">
            <a:avLst/>
          </a:prstGeom>
        </p:spPr>
        <p:txBody>
          <a:bodyPr wrap="square" lIns="122254" tIns="61128" rIns="122254" bIns="61128">
            <a:spAutoFit/>
          </a:bodyPr>
          <a:lstStyle/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tallest </a:t>
            </a:r>
          </a:p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oldest</a:t>
            </a:r>
          </a:p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smartest</a:t>
            </a:r>
          </a:p>
        </p:txBody>
      </p:sp>
      <p:sp>
        <p:nvSpPr>
          <p:cNvPr id="9" name="Rectangle 8"/>
          <p:cNvSpPr/>
          <p:nvPr/>
        </p:nvSpPr>
        <p:spPr>
          <a:xfrm>
            <a:off x="7373281" y="2452644"/>
            <a:ext cx="4083655" cy="2940247"/>
          </a:xfrm>
          <a:prstGeom prst="rect">
            <a:avLst/>
          </a:prstGeom>
        </p:spPr>
        <p:txBody>
          <a:bodyPr wrap="square" lIns="122254" tIns="61128" rIns="122254" bIns="61128">
            <a:spAutoFit/>
          </a:bodyPr>
          <a:lstStyle/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shortest</a:t>
            </a:r>
          </a:p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biggest</a:t>
            </a:r>
          </a:p>
          <a:p>
            <a:pPr marL="458454" indent="-458454">
              <a:lnSpc>
                <a:spcPct val="200000"/>
              </a:lnSpc>
              <a:buFontTx/>
              <a:buChar char="-"/>
            </a:pPr>
            <a:r>
              <a:rPr lang="en-US" sz="3200" b="1" dirty="0"/>
              <a:t>the smallest</a:t>
            </a:r>
          </a:p>
        </p:txBody>
      </p:sp>
      <p:sp>
        <p:nvSpPr>
          <p:cNvPr id="3" name="Rectangle 2"/>
          <p:cNvSpPr/>
          <p:nvPr/>
        </p:nvSpPr>
        <p:spPr>
          <a:xfrm>
            <a:off x="3597667" y="5298994"/>
            <a:ext cx="70866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b="1" dirty="0"/>
          </a:p>
          <a:p>
            <a:r>
              <a:rPr lang="en-GB" b="1" dirty="0">
                <a:solidFill>
                  <a:srgbClr val="ED1E27"/>
                </a:solidFill>
              </a:rPr>
              <a:t>* MODELLING</a:t>
            </a:r>
          </a:p>
          <a:p>
            <a:r>
              <a:rPr lang="en-GB" dirty="0"/>
              <a:t>A: </a:t>
            </a:r>
            <a:r>
              <a:rPr lang="en-GB" sz="2800" dirty="0"/>
              <a:t>Who is the tallest in our class?</a:t>
            </a:r>
          </a:p>
          <a:p>
            <a:r>
              <a:rPr lang="en-GB" sz="3200" dirty="0"/>
              <a:t>B: Minh is the tallest in our class.</a:t>
            </a:r>
          </a:p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97667" y="2826325"/>
            <a:ext cx="1661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ED1E27"/>
                </a:solidFill>
              </a:rPr>
              <a:t>Minh</a:t>
            </a:r>
            <a:endParaRPr lang="en-US" b="1" dirty="0">
              <a:solidFill>
                <a:srgbClr val="ED1E27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5" y="2826325"/>
            <a:ext cx="28162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50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7711" y="795792"/>
            <a:ext cx="6313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.VnArial Narrow" pitchFamily="34" charset="0"/>
              </a:rPr>
              <a:t>Calls some pairs to report their findings.</a:t>
            </a:r>
            <a:endParaRPr lang="en-US" sz="3200" dirty="0">
              <a:latin typeface=".Vn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3732" y="166255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D1E27"/>
                </a:solidFill>
              </a:rPr>
              <a:t>* Production</a:t>
            </a:r>
            <a:endParaRPr lang="en-US" sz="2800" b="1" dirty="0">
              <a:solidFill>
                <a:srgbClr val="ED1E27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09327" y="2125826"/>
            <a:ext cx="4711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i="1" dirty="0">
                <a:solidFill>
                  <a:srgbClr val="6087CE"/>
                </a:solidFill>
                <a:latin typeface=".VnArial Narrow" pitchFamily="34" charset="0"/>
              </a:rPr>
              <a:t>In our class, </a:t>
            </a:r>
            <a:r>
              <a:rPr lang="en-GB" sz="2800" b="1" i="1" dirty="0" err="1">
                <a:solidFill>
                  <a:srgbClr val="6087CE"/>
                </a:solidFill>
                <a:latin typeface=".VnArial Narrow" pitchFamily="34" charset="0"/>
              </a:rPr>
              <a:t>Khoi</a:t>
            </a:r>
            <a:r>
              <a:rPr lang="en-GB" sz="2800" b="1" i="1" dirty="0">
                <a:solidFill>
                  <a:srgbClr val="6087CE"/>
                </a:solidFill>
                <a:latin typeface=".VnArial Narrow" pitchFamily="34" charset="0"/>
              </a:rPr>
              <a:t> is the tallest…</a:t>
            </a:r>
            <a:endParaRPr lang="en-US" sz="2800" b="1" i="1" dirty="0">
              <a:solidFill>
                <a:srgbClr val="6087CE"/>
              </a:solidFill>
              <a:latin typeface=".Vn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41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Kết quả hình ảnh cho nền powerpoint don gia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517" y="0"/>
            <a:ext cx="14173200" cy="7772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5" name="Content Placeholder 2"/>
          <p:cNvSpPr txBox="1">
            <a:spLocks/>
          </p:cNvSpPr>
          <p:nvPr/>
        </p:nvSpPr>
        <p:spPr>
          <a:xfrm rot="21424557">
            <a:off x="799543" y="2912067"/>
            <a:ext cx="12734473" cy="3972560"/>
          </a:xfrm>
          <a:prstGeom prst="rect">
            <a:avLst/>
          </a:prstGeom>
        </p:spPr>
        <p:txBody>
          <a:bodyPr vert="horz" lIns="125383" tIns="62692" rIns="125383" bIns="62692" rtlCol="0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400" dirty="0">
              <a:solidFill>
                <a:schemeClr val="tx1"/>
              </a:solidFill>
              <a:latin typeface="+mj-lt"/>
            </a:endParaRPr>
          </a:p>
          <a:p>
            <a:r>
              <a:rPr lang="en-US" sz="5400" dirty="0">
                <a:solidFill>
                  <a:schemeClr val="tx1"/>
                </a:solidFill>
                <a:latin typeface="+mj-lt"/>
              </a:rPr>
              <a:t>- Do exercises in the </a:t>
            </a:r>
            <a:r>
              <a:rPr lang="en-US" sz="5400">
                <a:solidFill>
                  <a:schemeClr val="tx1"/>
                </a:solidFill>
                <a:latin typeface="+mj-lt"/>
              </a:rPr>
              <a:t>workbook.</a:t>
            </a:r>
            <a:endParaRPr lang="en-US" sz="5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 rot="21441880">
            <a:off x="3025281" y="1288133"/>
            <a:ext cx="7820156" cy="1533401"/>
          </a:xfrm>
          <a:prstGeom prst="rect">
            <a:avLst/>
          </a:prstGeom>
          <a:noFill/>
        </p:spPr>
        <p:txBody>
          <a:bodyPr wrap="square" lIns="125383" tIns="62692" rIns="125383" bIns="62692" rtlCol="0">
            <a:prstTxWarp prst="textInflate">
              <a:avLst/>
            </a:prstTxWarp>
            <a:spAutoFit/>
          </a:bodyPr>
          <a:lstStyle/>
          <a:p>
            <a:r>
              <a:rPr lang="en-GB" sz="9900" b="1" spc="823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.VnMonotype corsiva" pitchFamily="34" charset="0"/>
              </a:rPr>
              <a:t>Homework</a:t>
            </a:r>
            <a:endParaRPr lang="en-US" sz="9900" b="1" spc="823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.VnMonotype corsiva" pitchFamily="34" charset="0"/>
            </a:endParaRPr>
          </a:p>
        </p:txBody>
      </p:sp>
      <p:pic>
        <p:nvPicPr>
          <p:cNvPr id="6" name="Picture 2" descr="Kết quả hình ảnh cho dấu chấm hỏi độ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12" y="1417188"/>
            <a:ext cx="1997338" cy="194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8858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821"/>
            <a:ext cx="2593571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 u="sng" dirty="0">
                <a:solidFill>
                  <a:srgbClr val="0070C0"/>
                </a:solidFill>
              </a:rPr>
              <a:t>* Grammar</a:t>
            </a:r>
          </a:p>
        </p:txBody>
      </p:sp>
      <p:sp>
        <p:nvSpPr>
          <p:cNvPr id="7" name="Rectangle 6"/>
          <p:cNvSpPr/>
          <p:nvPr/>
        </p:nvSpPr>
        <p:spPr>
          <a:xfrm>
            <a:off x="2273087" y="20957"/>
            <a:ext cx="6874608" cy="615892"/>
          </a:xfrm>
          <a:prstGeom prst="rect">
            <a:avLst/>
          </a:prstGeom>
        </p:spPr>
        <p:txBody>
          <a:bodyPr wrap="none" lIns="122254" tIns="61128" rIns="122254" bIns="61128">
            <a:spAutoFit/>
          </a:bodyPr>
          <a:lstStyle/>
          <a:p>
            <a:r>
              <a:rPr lang="en-US" sz="3200" b="1" dirty="0"/>
              <a:t>Superlative adjectives: short adjectives</a:t>
            </a:r>
          </a:p>
        </p:txBody>
      </p:sp>
      <p:sp>
        <p:nvSpPr>
          <p:cNvPr id="8" name="Rectangle 7"/>
          <p:cNvSpPr/>
          <p:nvPr/>
        </p:nvSpPr>
        <p:spPr>
          <a:xfrm>
            <a:off x="7323391" y="619714"/>
            <a:ext cx="6508987" cy="6778614"/>
          </a:xfrm>
          <a:prstGeom prst="rect">
            <a:avLst/>
          </a:prstGeom>
          <a:solidFill>
            <a:srgbClr val="FDE1D8"/>
          </a:solidFill>
          <a:ln>
            <a:solidFill>
              <a:srgbClr val="FDE1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254" tIns="61128" rIns="122254" bIns="61128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3" y="619713"/>
            <a:ext cx="3411697" cy="89724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74656" y="1537393"/>
            <a:ext cx="6288574" cy="1600777"/>
          </a:xfrm>
          <a:prstGeom prst="rect">
            <a:avLst/>
          </a:prstGeom>
        </p:spPr>
        <p:txBody>
          <a:bodyPr wrap="square" lIns="122254" tIns="61128" rIns="122254" bIns="61128">
            <a:spAutoFit/>
          </a:bodyPr>
          <a:lstStyle/>
          <a:p>
            <a:r>
              <a:rPr lang="en-US" sz="3200" dirty="0"/>
              <a:t>We use superlative adjectives to compare three or more people or things.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0684" y="3195982"/>
            <a:ext cx="2083290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23391" y="3701075"/>
            <a:ext cx="6035646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- Tom is the tallest in his class.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5751" y="6436382"/>
            <a:ext cx="7523824" cy="615892"/>
          </a:xfrm>
          <a:prstGeom prst="rect">
            <a:avLst/>
          </a:prstGeom>
          <a:noFill/>
        </p:spPr>
        <p:txBody>
          <a:bodyPr wrap="square" lIns="122254" tIns="61128" rIns="122254" bIns="61128" rtlCol="0">
            <a:spAutoFit/>
          </a:bodyPr>
          <a:lstStyle/>
          <a:p>
            <a:r>
              <a:rPr lang="en-US" sz="3200" dirty="0"/>
              <a:t>- This is the biggest of the three bags.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51"/>
          <a:stretch/>
        </p:blipFill>
        <p:spPr>
          <a:xfrm>
            <a:off x="8129329" y="619713"/>
            <a:ext cx="4306511" cy="28842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471" y="4202196"/>
            <a:ext cx="5185384" cy="240434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74656" y="3196620"/>
            <a:ext cx="51616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u="sng" dirty="0">
                <a:solidFill>
                  <a:srgbClr val="FF0000"/>
                </a:solidFill>
              </a:rPr>
              <a:t>* Form:</a:t>
            </a:r>
          </a:p>
          <a:p>
            <a:r>
              <a:rPr lang="en-GB" dirty="0"/>
              <a:t>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9403" y="4100146"/>
            <a:ext cx="4251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The + short </a:t>
            </a:r>
            <a:r>
              <a:rPr lang="en-US" sz="3600" b="1" dirty="0" err="1">
                <a:solidFill>
                  <a:srgbClr val="0070C0"/>
                </a:solidFill>
              </a:rPr>
              <a:t>adj</a:t>
            </a:r>
            <a:r>
              <a:rPr lang="en-US" sz="3600" b="1" dirty="0">
                <a:solidFill>
                  <a:srgbClr val="0070C0"/>
                </a:solidFill>
              </a:rPr>
              <a:t> + </a:t>
            </a:r>
            <a:r>
              <a:rPr lang="en-US" sz="3600" b="1" dirty="0" err="1">
                <a:solidFill>
                  <a:srgbClr val="0070C0"/>
                </a:solidFill>
              </a:rPr>
              <a:t>est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5" y="0"/>
            <a:ext cx="12768349" cy="77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702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867835C-FC91-450F-862C-7CF9929FFA40}" type="slidenum">
              <a:rPr lang="en-US" altLang="en-US" sz="1900">
                <a:solidFill>
                  <a:schemeClr val="tx1"/>
                </a:solidFill>
              </a:rPr>
              <a:pPr eaLnBrk="1" hangingPunct="1"/>
              <a:t>5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1609249" y="134851"/>
            <a:ext cx="11033443" cy="3173613"/>
          </a:xfrm>
          <a:prstGeom prst="rect">
            <a:avLst/>
          </a:prstGeom>
          <a:solidFill>
            <a:srgbClr val="800080">
              <a:alpha val="1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en-US" sz="5500">
                <a:solidFill>
                  <a:schemeClr val="tx1"/>
                </a:solidFill>
                <a:latin typeface="Comic Sans MS" panose="030F0702030302020204" pitchFamily="66" charset="0"/>
              </a:rPr>
              <a:t>We have a big family.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en-US" sz="5500">
                <a:solidFill>
                  <a:schemeClr val="tx1"/>
                </a:solidFill>
                <a:latin typeface="Comic Sans MS" panose="030F0702030302020204" pitchFamily="66" charset="0"/>
              </a:rPr>
              <a:t>My brother is older than me.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en-US" sz="5500">
                <a:solidFill>
                  <a:schemeClr val="tx1"/>
                </a:solidFill>
                <a:latin typeface="Comic Sans MS" panose="030F0702030302020204" pitchFamily="66" charset="0"/>
              </a:rPr>
              <a:t>Grandpa is the oldest of all.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THE SUPERLATIVE: USING </a:t>
            </a:r>
            <a:r>
              <a:rPr lang="en-US" altLang="en-US" sz="2700" i="1">
                <a:solidFill>
                  <a:schemeClr val="bg1"/>
                </a:solidFill>
              </a:rPr>
              <a:t>-EST </a:t>
            </a:r>
            <a:r>
              <a:rPr lang="en-US" altLang="en-US" sz="2700">
                <a:solidFill>
                  <a:schemeClr val="bg1"/>
                </a:solidFill>
              </a:rPr>
              <a:t>AND </a:t>
            </a:r>
            <a:r>
              <a:rPr lang="en-US" altLang="en-US" sz="2700" i="1">
                <a:solidFill>
                  <a:schemeClr val="bg1"/>
                </a:solidFill>
              </a:rPr>
              <a:t>MOST</a:t>
            </a:r>
            <a:endParaRPr lang="en-US" altLang="en-US" sz="2700">
              <a:solidFill>
                <a:schemeClr val="bg1"/>
              </a:solidFill>
            </a:endParaRPr>
          </a:p>
        </p:txBody>
      </p:sp>
      <p:pic>
        <p:nvPicPr>
          <p:cNvPr id="28677" name="Picture 6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970" y="3630790"/>
            <a:ext cx="5787390" cy="3107161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11102340" y="5181600"/>
            <a:ext cx="1889760" cy="97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5500">
                <a:latin typeface="Comic Sans MS" panose="030F0702030302020204" pitchFamily="66" charset="0"/>
              </a:rPr>
              <a:t>Me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354330" y="5095240"/>
            <a:ext cx="3425190" cy="181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5500">
                <a:latin typeface="Comic Sans MS" panose="030F0702030302020204" pitchFamily="66" charset="0"/>
              </a:rPr>
              <a:t>My brother</a:t>
            </a:r>
          </a:p>
        </p:txBody>
      </p:sp>
      <p:sp>
        <p:nvSpPr>
          <p:cNvPr id="28680" name="Line 9"/>
          <p:cNvSpPr>
            <a:spLocks noChangeShapeType="1"/>
          </p:cNvSpPr>
          <p:nvPr/>
        </p:nvSpPr>
        <p:spPr bwMode="auto">
          <a:xfrm flipH="1">
            <a:off x="7581207" y="5786120"/>
            <a:ext cx="3521133" cy="73105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28681" name="Line 10"/>
          <p:cNvSpPr>
            <a:spLocks noChangeShapeType="1"/>
          </p:cNvSpPr>
          <p:nvPr/>
        </p:nvSpPr>
        <p:spPr bwMode="auto">
          <a:xfrm>
            <a:off x="3307080" y="6390640"/>
            <a:ext cx="266145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43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6C66882-802A-4BC4-8A10-DAB4F0DF8787}" type="slidenum">
              <a:rPr lang="en-US" altLang="en-US" sz="1900">
                <a:solidFill>
                  <a:schemeClr val="tx1"/>
                </a:solidFill>
              </a:rPr>
              <a:pPr eaLnBrk="1" hangingPunct="1"/>
              <a:t>6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590550" y="1381760"/>
            <a:ext cx="4576358" cy="118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(a) </a:t>
            </a:r>
            <a:r>
              <a:rPr lang="en-US" altLang="en-US" sz="3800">
                <a:solidFill>
                  <a:schemeClr val="tx1"/>
                </a:solidFill>
              </a:rPr>
              <a:t>COMPARATIVE</a:t>
            </a:r>
          </a:p>
          <a:p>
            <a:pPr eaLnBrk="1" hangingPunct="1"/>
            <a:endParaRPr lang="en-US" altLang="en-US" sz="2500">
              <a:solidFill>
                <a:schemeClr val="tx1"/>
              </a:solidFill>
            </a:endParaRPr>
          </a:p>
        </p:txBody>
      </p:sp>
      <p:sp>
        <p:nvSpPr>
          <p:cNvPr id="478211" name="Text Box 3"/>
          <p:cNvSpPr txBox="1">
            <a:spLocks noChangeArrowheads="1"/>
          </p:cNvSpPr>
          <p:nvPr/>
        </p:nvSpPr>
        <p:spPr bwMode="auto">
          <a:xfrm>
            <a:off x="3307080" y="1899920"/>
            <a:ext cx="8321165" cy="88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900">
                <a:solidFill>
                  <a:schemeClr val="tx1"/>
                </a:solidFill>
              </a:rPr>
              <a:t>My brother is </a:t>
            </a:r>
            <a:r>
              <a:rPr lang="en-US" altLang="en-US" sz="4900" b="1" i="1">
                <a:solidFill>
                  <a:srgbClr val="3333FF"/>
                </a:solidFill>
              </a:rPr>
              <a:t>older than</a:t>
            </a:r>
            <a:r>
              <a:rPr lang="en-US" altLang="en-US" sz="4900">
                <a:solidFill>
                  <a:schemeClr val="tx1"/>
                </a:solidFill>
              </a:rPr>
              <a:t> me.</a:t>
            </a:r>
          </a:p>
        </p:txBody>
      </p:sp>
      <p:sp>
        <p:nvSpPr>
          <p:cNvPr id="478212" name="Text Box 4"/>
          <p:cNvSpPr txBox="1">
            <a:spLocks noChangeArrowheads="1"/>
          </p:cNvSpPr>
          <p:nvPr/>
        </p:nvSpPr>
        <p:spPr bwMode="auto">
          <a:xfrm>
            <a:off x="590550" y="2849880"/>
            <a:ext cx="4424971" cy="118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(b) </a:t>
            </a:r>
            <a:r>
              <a:rPr lang="en-US" altLang="en-US" sz="3800">
                <a:solidFill>
                  <a:schemeClr val="tx1"/>
                </a:solidFill>
              </a:rPr>
              <a:t>SUPERLATIVE</a:t>
            </a:r>
          </a:p>
          <a:p>
            <a:pPr eaLnBrk="1" hangingPunct="1"/>
            <a:endParaRPr lang="en-US" altLang="en-US" sz="2500">
              <a:solidFill>
                <a:schemeClr val="tx1"/>
              </a:solidFill>
            </a:endParaRPr>
          </a:p>
        </p:txBody>
      </p:sp>
      <p:sp>
        <p:nvSpPr>
          <p:cNvPr id="478213" name="Text Box 5"/>
          <p:cNvSpPr txBox="1">
            <a:spLocks noChangeArrowheads="1"/>
          </p:cNvSpPr>
          <p:nvPr/>
        </p:nvSpPr>
        <p:spPr bwMode="auto">
          <a:xfrm>
            <a:off x="3307080" y="3368040"/>
            <a:ext cx="8146438" cy="88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900">
                <a:solidFill>
                  <a:schemeClr val="tx1"/>
                </a:solidFill>
              </a:rPr>
              <a:t>Grandpa is </a:t>
            </a:r>
            <a:r>
              <a:rPr lang="en-US" altLang="en-US" sz="4900" b="1" i="1">
                <a:solidFill>
                  <a:srgbClr val="800080"/>
                </a:solidFill>
              </a:rPr>
              <a:t>the oldest</a:t>
            </a:r>
            <a:r>
              <a:rPr lang="en-US" altLang="en-US" sz="4900" b="1" i="1">
                <a:solidFill>
                  <a:schemeClr val="accent2"/>
                </a:solidFill>
              </a:rPr>
              <a:t> </a:t>
            </a:r>
            <a:r>
              <a:rPr lang="en-US" altLang="en-US" sz="4900">
                <a:solidFill>
                  <a:schemeClr val="tx1"/>
                </a:solidFill>
              </a:rPr>
              <a:t>of all.</a:t>
            </a:r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THE SUPERLATIVE: USING </a:t>
            </a:r>
            <a:r>
              <a:rPr lang="en-US" altLang="en-US" sz="2700" i="1">
                <a:solidFill>
                  <a:schemeClr val="bg1"/>
                </a:solidFill>
              </a:rPr>
              <a:t>-EST </a:t>
            </a:r>
            <a:r>
              <a:rPr lang="en-US" altLang="en-US" sz="2700">
                <a:solidFill>
                  <a:schemeClr val="bg1"/>
                </a:solidFill>
              </a:rPr>
              <a:t>AND </a:t>
            </a:r>
            <a:r>
              <a:rPr lang="en-US" altLang="en-US" sz="2700" i="1">
                <a:solidFill>
                  <a:schemeClr val="bg1"/>
                </a:solidFill>
              </a:rPr>
              <a:t>MOST</a:t>
            </a:r>
            <a:endParaRPr lang="en-US" altLang="en-US" sz="2700">
              <a:solidFill>
                <a:schemeClr val="bg1"/>
              </a:solidFill>
            </a:endParaRPr>
          </a:p>
        </p:txBody>
      </p:sp>
      <p:pic>
        <p:nvPicPr>
          <p:cNvPr id="29704" name="Picture 14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20" y="4341390"/>
            <a:ext cx="5669280" cy="304239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32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5" name="Rectangle 3"/>
          <p:cNvSpPr>
            <a:spLocks noChangeArrowheads="1"/>
          </p:cNvSpPr>
          <p:nvPr/>
        </p:nvSpPr>
        <p:spPr bwMode="auto">
          <a:xfrm>
            <a:off x="7268686" y="2342516"/>
            <a:ext cx="1978082" cy="283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older</a:t>
            </a:r>
          </a:p>
          <a:p>
            <a:pPr eaLnBrk="1" hangingPunct="1"/>
            <a:endParaRPr lang="en-US" altLang="en-US" b="1" i="1" dirty="0">
              <a:solidFill>
                <a:srgbClr val="3333FF"/>
              </a:solidFill>
            </a:endParaRPr>
          </a:p>
          <a:p>
            <a:pPr eaLnBrk="1" hangingPunct="1"/>
            <a:endParaRPr lang="en-US" altLang="en-US" b="1" i="1" dirty="0">
              <a:solidFill>
                <a:srgbClr val="3333FF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bigger</a:t>
            </a: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10317401" y="2342515"/>
            <a:ext cx="253316" cy="3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</p:txBody>
      </p:sp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354330" y="2936241"/>
            <a:ext cx="3543300" cy="274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ADJECTIVES</a:t>
            </a:r>
          </a:p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 WITH ONE </a:t>
            </a:r>
          </a:p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 SYLLABLE</a:t>
            </a:r>
          </a:p>
          <a:p>
            <a:pPr eaLnBrk="1" hangingPunct="1"/>
            <a:endParaRPr lang="en-US" altLang="en-US" sz="3300">
              <a:solidFill>
                <a:schemeClr val="tx1"/>
              </a:solidFill>
            </a:endParaRPr>
          </a:p>
          <a:p>
            <a:pPr eaLnBrk="1" hangingPunct="1"/>
            <a:endParaRPr lang="en-US" altLang="en-US" sz="3800">
              <a:solidFill>
                <a:schemeClr val="tx1"/>
              </a:solidFill>
            </a:endParaRPr>
          </a:p>
        </p:txBody>
      </p:sp>
      <p:sp>
        <p:nvSpPr>
          <p:cNvPr id="566282" name="Text Box 10"/>
          <p:cNvSpPr txBox="1">
            <a:spLocks noChangeArrowheads="1"/>
          </p:cNvSpPr>
          <p:nvPr/>
        </p:nvSpPr>
        <p:spPr bwMode="auto">
          <a:xfrm>
            <a:off x="4370071" y="2342515"/>
            <a:ext cx="1099637" cy="3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 dirty="0">
                <a:solidFill>
                  <a:srgbClr val="FF0066"/>
                </a:solidFill>
              </a:rPr>
              <a:t>old</a:t>
            </a:r>
          </a:p>
          <a:p>
            <a:pPr eaLnBrk="1" hangingPunct="1"/>
            <a:endParaRPr lang="en-US" altLang="en-US" b="1" i="1" dirty="0">
              <a:solidFill>
                <a:srgbClr val="FF0066"/>
              </a:solidFill>
            </a:endParaRPr>
          </a:p>
          <a:p>
            <a:pPr eaLnBrk="1" hangingPunct="1"/>
            <a:endParaRPr lang="en-US" altLang="en-US" b="1" i="1" dirty="0">
              <a:solidFill>
                <a:srgbClr val="FF0066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FF0066"/>
                </a:solidFill>
              </a:rPr>
              <a:t>big</a:t>
            </a:r>
          </a:p>
          <a:p>
            <a:pPr eaLnBrk="1" hangingPunct="1"/>
            <a:endParaRPr lang="en-US" altLang="en-US" b="1" i="1" dirty="0">
              <a:solidFill>
                <a:srgbClr val="FF0066"/>
              </a:solidFill>
            </a:endParaRPr>
          </a:p>
        </p:txBody>
      </p:sp>
      <p:sp>
        <p:nvSpPr>
          <p:cNvPr id="30727" name="Line 17"/>
          <p:cNvSpPr>
            <a:spLocks noChangeShapeType="1"/>
          </p:cNvSpPr>
          <p:nvPr/>
        </p:nvSpPr>
        <p:spPr bwMode="auto">
          <a:xfrm>
            <a:off x="354330" y="1986280"/>
            <a:ext cx="1278495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0728" name="Line 18"/>
          <p:cNvSpPr>
            <a:spLocks noChangeShapeType="1"/>
          </p:cNvSpPr>
          <p:nvPr/>
        </p:nvSpPr>
        <p:spPr bwMode="auto">
          <a:xfrm>
            <a:off x="3661410" y="1381760"/>
            <a:ext cx="0" cy="41452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0729" name="Line 19"/>
          <p:cNvSpPr>
            <a:spLocks noChangeShapeType="1"/>
          </p:cNvSpPr>
          <p:nvPr/>
        </p:nvSpPr>
        <p:spPr bwMode="auto">
          <a:xfrm>
            <a:off x="6496050" y="1381760"/>
            <a:ext cx="0" cy="41452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0730" name="Line 21"/>
          <p:cNvSpPr>
            <a:spLocks noChangeShapeType="1"/>
          </p:cNvSpPr>
          <p:nvPr/>
        </p:nvSpPr>
        <p:spPr bwMode="auto">
          <a:xfrm>
            <a:off x="9739806" y="1468120"/>
            <a:ext cx="0" cy="40589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566294" name="Rectangle 22"/>
          <p:cNvSpPr>
            <a:spLocks noChangeArrowheads="1"/>
          </p:cNvSpPr>
          <p:nvPr/>
        </p:nvSpPr>
        <p:spPr bwMode="auto">
          <a:xfrm>
            <a:off x="9875596" y="2339131"/>
            <a:ext cx="3263691" cy="283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oldest</a:t>
            </a:r>
          </a:p>
          <a:p>
            <a:pPr eaLnBrk="1" hangingPunct="1"/>
            <a:endParaRPr lang="en-US" altLang="en-US" b="1" i="1" dirty="0">
              <a:solidFill>
                <a:srgbClr val="800080"/>
              </a:solidFill>
            </a:endParaRPr>
          </a:p>
          <a:p>
            <a:pPr eaLnBrk="1" hangingPunct="1"/>
            <a:endParaRPr lang="en-US" altLang="en-US" b="1" i="1" dirty="0">
              <a:solidFill>
                <a:srgbClr val="800080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biggest</a:t>
            </a:r>
          </a:p>
        </p:txBody>
      </p:sp>
      <p:sp>
        <p:nvSpPr>
          <p:cNvPr id="30732" name="Text Box 25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THE SUPERLATIVE: USING </a:t>
            </a:r>
            <a:r>
              <a:rPr lang="en-US" altLang="en-US" sz="2700" i="1">
                <a:solidFill>
                  <a:schemeClr val="bg1"/>
                </a:solidFill>
              </a:rPr>
              <a:t>-EST </a:t>
            </a:r>
            <a:r>
              <a:rPr lang="en-US" altLang="en-US" sz="2700">
                <a:solidFill>
                  <a:schemeClr val="bg1"/>
                </a:solidFill>
              </a:rPr>
              <a:t>AND </a:t>
            </a:r>
            <a:r>
              <a:rPr lang="en-US" altLang="en-US" sz="2700" i="1">
                <a:solidFill>
                  <a:schemeClr val="bg1"/>
                </a:solidFill>
              </a:rPr>
              <a:t>MOST</a:t>
            </a:r>
            <a:endParaRPr lang="en-US" altLang="en-US" sz="2700">
              <a:solidFill>
                <a:schemeClr val="bg1"/>
              </a:solidFill>
            </a:endParaRPr>
          </a:p>
        </p:txBody>
      </p:sp>
      <p:sp>
        <p:nvSpPr>
          <p:cNvPr id="30733" name="Text Box 26"/>
          <p:cNvSpPr txBox="1">
            <a:spLocks noChangeArrowheads="1"/>
          </p:cNvSpPr>
          <p:nvPr/>
        </p:nvSpPr>
        <p:spPr bwMode="auto">
          <a:xfrm>
            <a:off x="3661411" y="1381760"/>
            <a:ext cx="9552592" cy="711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dirty="0">
                <a:solidFill>
                  <a:srgbClr val="FF0066"/>
                </a:solidFill>
              </a:rPr>
              <a:t>ADJECTIVE     </a:t>
            </a:r>
            <a:r>
              <a:rPr lang="en-US" altLang="en-US" sz="3300" dirty="0">
                <a:solidFill>
                  <a:srgbClr val="3333CC"/>
                </a:solidFill>
              </a:rPr>
              <a:t>COMPARATIVE  </a:t>
            </a:r>
            <a:r>
              <a:rPr lang="en-US" altLang="en-US" sz="3300" dirty="0">
                <a:solidFill>
                  <a:srgbClr val="800080"/>
                </a:solidFill>
              </a:rPr>
              <a:t>SUPERLATIVE</a:t>
            </a:r>
            <a:r>
              <a:rPr lang="en-US" altLang="en-US" sz="3800" dirty="0">
                <a:solidFill>
                  <a:srgbClr val="800080"/>
                </a:solidFill>
              </a:rPr>
              <a:t> </a:t>
            </a:r>
          </a:p>
        </p:txBody>
      </p:sp>
      <p:sp>
        <p:nvSpPr>
          <p:cNvPr id="30734" name="Rectangle 27"/>
          <p:cNvSpPr>
            <a:spLocks noChangeArrowheads="1"/>
          </p:cNvSpPr>
          <p:nvPr/>
        </p:nvSpPr>
        <p:spPr bwMode="auto">
          <a:xfrm>
            <a:off x="356792" y="1381760"/>
            <a:ext cx="12857211" cy="414528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431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6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6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6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6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6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6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0710ED2-0056-4B08-A3D0-8691053AA36D}" type="slidenum">
              <a:rPr lang="en-US" altLang="en-US" sz="1900">
                <a:solidFill>
                  <a:schemeClr val="tx1"/>
                </a:solidFill>
              </a:rPr>
              <a:pPr eaLnBrk="1" hangingPunct="1"/>
              <a:t>8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354330" y="1986281"/>
            <a:ext cx="2979960" cy="274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300">
              <a:solidFill>
                <a:schemeClr val="tx1"/>
              </a:solidFill>
            </a:endParaRPr>
          </a:p>
          <a:p>
            <a:pPr eaLnBrk="1" hangingPunct="1"/>
            <a:endParaRPr lang="en-US" altLang="en-US" sz="380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ADJECTIVES </a:t>
            </a:r>
            <a:br>
              <a:rPr lang="en-US" altLang="en-US" sz="3300">
                <a:solidFill>
                  <a:schemeClr val="tx1"/>
                </a:solidFill>
              </a:rPr>
            </a:br>
            <a:r>
              <a:rPr lang="en-US" altLang="en-US" sz="3300">
                <a:solidFill>
                  <a:schemeClr val="tx1"/>
                </a:solidFill>
              </a:rPr>
              <a:t>THAT END </a:t>
            </a:r>
          </a:p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IN -Y</a:t>
            </a:r>
          </a:p>
        </p:txBody>
      </p:sp>
      <p:sp>
        <p:nvSpPr>
          <p:cNvPr id="31748" name="Line 8"/>
          <p:cNvSpPr>
            <a:spLocks noChangeShapeType="1"/>
          </p:cNvSpPr>
          <p:nvPr/>
        </p:nvSpPr>
        <p:spPr bwMode="auto">
          <a:xfrm>
            <a:off x="354330" y="1986280"/>
            <a:ext cx="1346454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1749" name="Line 9"/>
          <p:cNvSpPr>
            <a:spLocks noChangeShapeType="1"/>
          </p:cNvSpPr>
          <p:nvPr/>
        </p:nvSpPr>
        <p:spPr bwMode="auto">
          <a:xfrm>
            <a:off x="3661410" y="1381760"/>
            <a:ext cx="0" cy="41452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1750" name="Line 10"/>
          <p:cNvSpPr>
            <a:spLocks noChangeShapeType="1"/>
          </p:cNvSpPr>
          <p:nvPr/>
        </p:nvSpPr>
        <p:spPr bwMode="auto">
          <a:xfrm>
            <a:off x="6496050" y="1381760"/>
            <a:ext cx="0" cy="41452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1751" name="Line 11"/>
          <p:cNvSpPr>
            <a:spLocks noChangeShapeType="1"/>
          </p:cNvSpPr>
          <p:nvPr/>
        </p:nvSpPr>
        <p:spPr bwMode="auto">
          <a:xfrm>
            <a:off x="10039350" y="1381760"/>
            <a:ext cx="0" cy="41452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1752" name="Text Box 14"/>
          <p:cNvSpPr txBox="1">
            <a:spLocks noChangeArrowheads="1"/>
          </p:cNvSpPr>
          <p:nvPr/>
        </p:nvSpPr>
        <p:spPr bwMode="auto">
          <a:xfrm>
            <a:off x="1609249" y="345440"/>
            <a:ext cx="11072813" cy="5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marL="519113" indent="-519113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>
                <a:solidFill>
                  <a:schemeClr val="bg1"/>
                </a:solidFill>
              </a:rPr>
              <a:t>16-4 THE SUPERLATIVE: USING </a:t>
            </a:r>
            <a:r>
              <a:rPr lang="en-US" altLang="en-US" sz="2700" i="1">
                <a:solidFill>
                  <a:schemeClr val="bg1"/>
                </a:solidFill>
              </a:rPr>
              <a:t>-EST </a:t>
            </a:r>
            <a:r>
              <a:rPr lang="en-US" altLang="en-US" sz="2700">
                <a:solidFill>
                  <a:schemeClr val="bg1"/>
                </a:solidFill>
              </a:rPr>
              <a:t>AND </a:t>
            </a:r>
            <a:r>
              <a:rPr lang="en-US" altLang="en-US" sz="2700" i="1">
                <a:solidFill>
                  <a:schemeClr val="bg1"/>
                </a:solidFill>
              </a:rPr>
              <a:t>MOST</a:t>
            </a:r>
            <a:endParaRPr lang="en-US" altLang="en-US" sz="2700">
              <a:solidFill>
                <a:schemeClr val="bg1"/>
              </a:solidFill>
            </a:endParaRPr>
          </a:p>
        </p:txBody>
      </p:sp>
      <p:sp>
        <p:nvSpPr>
          <p:cNvPr id="31753" name="Text Box 15"/>
          <p:cNvSpPr txBox="1">
            <a:spLocks noChangeArrowheads="1"/>
          </p:cNvSpPr>
          <p:nvPr/>
        </p:nvSpPr>
        <p:spPr bwMode="auto">
          <a:xfrm>
            <a:off x="3661411" y="1381760"/>
            <a:ext cx="9786630" cy="711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dirty="0">
                <a:solidFill>
                  <a:srgbClr val="FF0066"/>
                </a:solidFill>
              </a:rPr>
              <a:t>ADJECTIVE     </a:t>
            </a:r>
            <a:r>
              <a:rPr lang="en-US" altLang="en-US" sz="3300" dirty="0">
                <a:solidFill>
                  <a:srgbClr val="3333CC"/>
                </a:solidFill>
              </a:rPr>
              <a:t>COMPARATIVE    </a:t>
            </a:r>
            <a:r>
              <a:rPr lang="en-US" altLang="en-US" sz="3300" dirty="0">
                <a:solidFill>
                  <a:srgbClr val="800080"/>
                </a:solidFill>
              </a:rPr>
              <a:t>SUPERLATIVE</a:t>
            </a:r>
            <a:r>
              <a:rPr lang="en-US" altLang="en-US" sz="3800" dirty="0">
                <a:solidFill>
                  <a:srgbClr val="800080"/>
                </a:solidFill>
              </a:rPr>
              <a:t> </a:t>
            </a:r>
          </a:p>
        </p:txBody>
      </p:sp>
      <p:sp>
        <p:nvSpPr>
          <p:cNvPr id="31754" name="Rectangle 18"/>
          <p:cNvSpPr>
            <a:spLocks noChangeArrowheads="1"/>
          </p:cNvSpPr>
          <p:nvPr/>
        </p:nvSpPr>
        <p:spPr bwMode="auto">
          <a:xfrm>
            <a:off x="356792" y="1381760"/>
            <a:ext cx="13459619" cy="414528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02131" name="Text Box 19"/>
          <p:cNvSpPr txBox="1">
            <a:spLocks noChangeArrowheads="1"/>
          </p:cNvSpPr>
          <p:nvPr/>
        </p:nvSpPr>
        <p:spPr bwMode="auto">
          <a:xfrm>
            <a:off x="4311016" y="2365905"/>
            <a:ext cx="1820988" cy="3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>
                <a:solidFill>
                  <a:srgbClr val="FF0066"/>
                </a:solidFill>
              </a:rPr>
              <a:t>pretty</a:t>
            </a:r>
          </a:p>
          <a:p>
            <a:pPr eaLnBrk="1" hangingPunct="1"/>
            <a:endParaRPr lang="en-US" altLang="en-US" b="1" i="1">
              <a:solidFill>
                <a:srgbClr val="FF0066"/>
              </a:solidFill>
            </a:endParaRPr>
          </a:p>
          <a:p>
            <a:pPr eaLnBrk="1" hangingPunct="1"/>
            <a:endParaRPr lang="en-US" altLang="en-US" b="1" i="1">
              <a:solidFill>
                <a:srgbClr val="FF0066"/>
              </a:solidFill>
            </a:endParaRPr>
          </a:p>
          <a:p>
            <a:pPr eaLnBrk="1" hangingPunct="1"/>
            <a:r>
              <a:rPr lang="en-US" altLang="en-US" b="1" i="1">
                <a:solidFill>
                  <a:srgbClr val="FF0066"/>
                </a:solidFill>
              </a:rPr>
              <a:t>easy</a:t>
            </a:r>
          </a:p>
          <a:p>
            <a:pPr eaLnBrk="1" hangingPunct="1"/>
            <a:endParaRPr lang="en-US" altLang="en-US" b="1" i="1">
              <a:solidFill>
                <a:srgbClr val="FF0066"/>
              </a:solidFill>
            </a:endParaRPr>
          </a:p>
        </p:txBody>
      </p:sp>
      <p:sp>
        <p:nvSpPr>
          <p:cNvPr id="602132" name="Rectangle 20"/>
          <p:cNvSpPr>
            <a:spLocks noChangeArrowheads="1"/>
          </p:cNvSpPr>
          <p:nvPr/>
        </p:nvSpPr>
        <p:spPr bwMode="auto">
          <a:xfrm>
            <a:off x="7268686" y="2342516"/>
            <a:ext cx="2197694" cy="283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>
                <a:solidFill>
                  <a:srgbClr val="3333FF"/>
                </a:solidFill>
              </a:rPr>
              <a:t>prettier</a:t>
            </a:r>
          </a:p>
          <a:p>
            <a:pPr eaLnBrk="1" hangingPunct="1"/>
            <a:endParaRPr lang="en-US" altLang="en-US" b="1" i="1">
              <a:solidFill>
                <a:srgbClr val="3333FF"/>
              </a:solidFill>
            </a:endParaRPr>
          </a:p>
          <a:p>
            <a:pPr eaLnBrk="1" hangingPunct="1"/>
            <a:endParaRPr lang="en-US" altLang="en-US" b="1" i="1">
              <a:solidFill>
                <a:srgbClr val="3333FF"/>
              </a:solidFill>
            </a:endParaRPr>
          </a:p>
          <a:p>
            <a:pPr eaLnBrk="1" hangingPunct="1"/>
            <a:r>
              <a:rPr lang="en-US" altLang="en-US" b="1" i="1">
                <a:solidFill>
                  <a:srgbClr val="3333FF"/>
                </a:solidFill>
              </a:rPr>
              <a:t>easier</a:t>
            </a:r>
          </a:p>
        </p:txBody>
      </p:sp>
      <p:sp>
        <p:nvSpPr>
          <p:cNvPr id="602134" name="Rectangle 22"/>
          <p:cNvSpPr>
            <a:spLocks noChangeArrowheads="1"/>
          </p:cNvSpPr>
          <p:nvPr/>
        </p:nvSpPr>
        <p:spPr bwMode="auto">
          <a:xfrm>
            <a:off x="10157460" y="2331721"/>
            <a:ext cx="2479823" cy="283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>
                <a:solidFill>
                  <a:srgbClr val="800080"/>
                </a:solidFill>
              </a:rPr>
              <a:t>prettiest</a:t>
            </a:r>
          </a:p>
          <a:p>
            <a:pPr eaLnBrk="1" hangingPunct="1"/>
            <a:endParaRPr lang="en-US" altLang="en-US" b="1" i="1">
              <a:solidFill>
                <a:srgbClr val="800080"/>
              </a:solidFill>
            </a:endParaRPr>
          </a:p>
          <a:p>
            <a:pPr eaLnBrk="1" hangingPunct="1"/>
            <a:endParaRPr lang="en-US" altLang="en-US" b="1" i="1">
              <a:solidFill>
                <a:srgbClr val="800080"/>
              </a:solidFill>
            </a:endParaRPr>
          </a:p>
          <a:p>
            <a:pPr eaLnBrk="1" hangingPunct="1"/>
            <a:r>
              <a:rPr lang="en-US" altLang="en-US" b="1" i="1">
                <a:solidFill>
                  <a:srgbClr val="800080"/>
                </a:solidFill>
              </a:rPr>
              <a:t>easiest</a:t>
            </a:r>
          </a:p>
        </p:txBody>
      </p:sp>
    </p:spTree>
    <p:extLst>
      <p:ext uri="{BB962C8B-B14F-4D97-AF65-F5344CB8AC3E}">
        <p14:creationId xmlns:p14="http://schemas.microsoft.com/office/powerpoint/2010/main" val="229860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2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2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2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2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2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2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2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2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2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2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2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2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1018882" indent="-391878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567510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2194514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821518" indent="-313502" eaLnBrk="0" hangingPunct="0"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3448522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4075527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4702531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5329535" indent="-313502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18D7306-A23E-4736-91AD-55805153365E}" type="slidenum">
              <a:rPr lang="en-US" altLang="en-US" sz="1900">
                <a:solidFill>
                  <a:schemeClr val="tx1"/>
                </a:solidFill>
              </a:rPr>
              <a:pPr eaLnBrk="1" hangingPunct="1"/>
              <a:t>9</a:t>
            </a:fld>
            <a:endParaRPr lang="en-US" altLang="en-US" sz="1900">
              <a:solidFill>
                <a:schemeClr val="tx1"/>
              </a:solidFill>
            </a:endParaRPr>
          </a:p>
        </p:txBody>
      </p:sp>
      <p:sp>
        <p:nvSpPr>
          <p:cNvPr id="568322" name="Rectangle 2"/>
          <p:cNvSpPr>
            <a:spLocks noChangeArrowheads="1"/>
          </p:cNvSpPr>
          <p:nvPr/>
        </p:nvSpPr>
        <p:spPr bwMode="auto">
          <a:xfrm>
            <a:off x="9780374" y="2438602"/>
            <a:ext cx="3483303" cy="41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best</a:t>
            </a:r>
          </a:p>
          <a:p>
            <a:pPr eaLnBrk="1" hangingPunct="1"/>
            <a:endParaRPr lang="en-US" altLang="en-US" b="1" i="1" dirty="0">
              <a:solidFill>
                <a:srgbClr val="800080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worst</a:t>
            </a:r>
          </a:p>
          <a:p>
            <a:pPr eaLnBrk="1" hangingPunct="1"/>
            <a:endParaRPr lang="en-US" altLang="en-US" b="1" i="1" dirty="0">
              <a:solidFill>
                <a:srgbClr val="800080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farthest/</a:t>
            </a:r>
          </a:p>
          <a:p>
            <a:pPr eaLnBrk="1" hangingPunct="1"/>
            <a:r>
              <a:rPr lang="en-US" altLang="en-US" b="1" i="1" dirty="0">
                <a:solidFill>
                  <a:srgbClr val="800080"/>
                </a:solidFill>
              </a:rPr>
              <a:t>the furthest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317401" y="2342515"/>
            <a:ext cx="253316" cy="3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  <a:p>
            <a:pPr eaLnBrk="1" hangingPunct="1"/>
            <a:endParaRPr lang="en-US" altLang="en-US" b="1" i="1">
              <a:solidFill>
                <a:schemeClr val="accent2"/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54330" y="2763520"/>
            <a:ext cx="3043794" cy="165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>
                <a:solidFill>
                  <a:schemeClr val="tx1"/>
                </a:solidFill>
              </a:rPr>
              <a:t>IRREGULAR</a:t>
            </a:r>
            <a:br>
              <a:rPr lang="en-US" altLang="en-US" sz="3300">
                <a:solidFill>
                  <a:schemeClr val="tx1"/>
                </a:solidFill>
              </a:rPr>
            </a:br>
            <a:r>
              <a:rPr lang="en-US" altLang="en-US" sz="3300">
                <a:solidFill>
                  <a:schemeClr val="tx1"/>
                </a:solidFill>
              </a:rPr>
              <a:t>FORMS</a:t>
            </a:r>
          </a:p>
          <a:p>
            <a:pPr eaLnBrk="1" hangingPunct="1"/>
            <a:endParaRPr lang="en-US" altLang="en-US" sz="3300">
              <a:solidFill>
                <a:schemeClr val="tx1"/>
              </a:solidFill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661411" y="1381761"/>
            <a:ext cx="9201535" cy="7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dirty="0">
                <a:solidFill>
                  <a:srgbClr val="FF0066"/>
                </a:solidFill>
              </a:rPr>
              <a:t>ADJECTIVE </a:t>
            </a:r>
            <a:r>
              <a:rPr lang="en-US" altLang="en-US" sz="3300" dirty="0">
                <a:solidFill>
                  <a:schemeClr val="tx1"/>
                </a:solidFill>
              </a:rPr>
              <a:t>  </a:t>
            </a:r>
            <a:r>
              <a:rPr lang="en-US" altLang="en-US" sz="3300" dirty="0">
                <a:solidFill>
                  <a:srgbClr val="3333CC"/>
                </a:solidFill>
              </a:rPr>
              <a:t>COMPARATIVE  </a:t>
            </a:r>
            <a:r>
              <a:rPr lang="en-US" altLang="en-US" sz="3300" dirty="0">
                <a:solidFill>
                  <a:srgbClr val="800080"/>
                </a:solidFill>
              </a:rPr>
              <a:t>SUPERLATIVE</a:t>
            </a:r>
            <a:r>
              <a:rPr lang="en-US" altLang="en-US" sz="3800" dirty="0">
                <a:solidFill>
                  <a:srgbClr val="800080"/>
                </a:solidFill>
              </a:rPr>
              <a:t> </a:t>
            </a:r>
          </a:p>
        </p:txBody>
      </p:sp>
      <p:sp>
        <p:nvSpPr>
          <p:cNvPr id="568327" name="Text Box 7"/>
          <p:cNvSpPr txBox="1">
            <a:spLocks noChangeArrowheads="1"/>
          </p:cNvSpPr>
          <p:nvPr/>
        </p:nvSpPr>
        <p:spPr bwMode="auto">
          <a:xfrm>
            <a:off x="4066242" y="2504440"/>
            <a:ext cx="2042203" cy="42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700" b="1" i="1">
              <a:solidFill>
                <a:srgbClr val="FF0066"/>
              </a:solidFill>
            </a:endParaRPr>
          </a:p>
          <a:p>
            <a:pPr algn="ctr" eaLnBrk="1" hangingPunct="1"/>
            <a:r>
              <a:rPr lang="en-US" altLang="en-US" b="1" i="1">
                <a:solidFill>
                  <a:srgbClr val="FF0066"/>
                </a:solidFill>
              </a:rPr>
              <a:t>good </a:t>
            </a:r>
          </a:p>
          <a:p>
            <a:pPr algn="ctr" eaLnBrk="1" hangingPunct="1"/>
            <a:endParaRPr lang="en-US" altLang="en-US" b="1" i="1">
              <a:solidFill>
                <a:srgbClr val="FF0066"/>
              </a:solidFill>
            </a:endParaRPr>
          </a:p>
          <a:p>
            <a:pPr algn="ctr" eaLnBrk="1" hangingPunct="1"/>
            <a:r>
              <a:rPr lang="en-US" altLang="en-US" b="1" i="1">
                <a:solidFill>
                  <a:srgbClr val="FF0066"/>
                </a:solidFill>
              </a:rPr>
              <a:t>  bad   </a:t>
            </a:r>
          </a:p>
          <a:p>
            <a:pPr algn="ctr" eaLnBrk="1" hangingPunct="1"/>
            <a:r>
              <a:rPr lang="en-US" altLang="en-US" b="1" i="1">
                <a:solidFill>
                  <a:srgbClr val="FF0066"/>
                </a:solidFill>
              </a:rPr>
              <a:t>  </a:t>
            </a:r>
          </a:p>
          <a:p>
            <a:pPr algn="ctr" eaLnBrk="1" hangingPunct="1"/>
            <a:r>
              <a:rPr lang="en-US" altLang="en-US" b="1" i="1">
                <a:solidFill>
                  <a:srgbClr val="FF0066"/>
                </a:solidFill>
              </a:rPr>
              <a:t> far     </a:t>
            </a:r>
          </a:p>
          <a:p>
            <a:pPr algn="ctr" eaLnBrk="1" hangingPunct="1"/>
            <a:endParaRPr lang="en-US" altLang="en-US" b="1" i="1">
              <a:solidFill>
                <a:srgbClr val="FF0066"/>
              </a:solidFill>
            </a:endParaRPr>
          </a:p>
        </p:txBody>
      </p:sp>
      <p:sp>
        <p:nvSpPr>
          <p:cNvPr id="33800" name="Line 9"/>
          <p:cNvSpPr>
            <a:spLocks noChangeShapeType="1"/>
          </p:cNvSpPr>
          <p:nvPr/>
        </p:nvSpPr>
        <p:spPr bwMode="auto">
          <a:xfrm>
            <a:off x="354330" y="1986279"/>
            <a:ext cx="12652222" cy="10688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3801" name="Line 10"/>
          <p:cNvSpPr>
            <a:spLocks noChangeShapeType="1"/>
          </p:cNvSpPr>
          <p:nvPr/>
        </p:nvSpPr>
        <p:spPr bwMode="auto">
          <a:xfrm>
            <a:off x="3425190" y="1381760"/>
            <a:ext cx="0" cy="54406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3802" name="Line 11"/>
          <p:cNvSpPr>
            <a:spLocks noChangeShapeType="1"/>
          </p:cNvSpPr>
          <p:nvPr/>
        </p:nvSpPr>
        <p:spPr bwMode="auto">
          <a:xfrm>
            <a:off x="6363301" y="1360757"/>
            <a:ext cx="0" cy="54406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33803" name="Line 12"/>
          <p:cNvSpPr>
            <a:spLocks noChangeShapeType="1"/>
          </p:cNvSpPr>
          <p:nvPr/>
        </p:nvSpPr>
        <p:spPr bwMode="auto">
          <a:xfrm>
            <a:off x="9587287" y="1391571"/>
            <a:ext cx="51674" cy="54406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5401" tIns="62700" rIns="125401" bIns="62700" anchor="ctr"/>
          <a:lstStyle/>
          <a:p>
            <a:endParaRPr lang="en-US"/>
          </a:p>
        </p:txBody>
      </p:sp>
      <p:sp>
        <p:nvSpPr>
          <p:cNvPr id="568334" name="Rectangle 14"/>
          <p:cNvSpPr>
            <a:spLocks noChangeArrowheads="1"/>
          </p:cNvSpPr>
          <p:nvPr/>
        </p:nvSpPr>
        <p:spPr bwMode="auto">
          <a:xfrm>
            <a:off x="7086600" y="2642976"/>
            <a:ext cx="2197694" cy="41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5401" tIns="62700" rIns="125401" bIns="62700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better</a:t>
            </a:r>
          </a:p>
          <a:p>
            <a:pPr eaLnBrk="1" hangingPunct="1"/>
            <a:endParaRPr lang="en-US" altLang="en-US" b="1" i="1" dirty="0">
              <a:solidFill>
                <a:srgbClr val="3333FF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worse</a:t>
            </a:r>
          </a:p>
          <a:p>
            <a:pPr eaLnBrk="1" hangingPunct="1"/>
            <a:endParaRPr lang="en-US" altLang="en-US" b="1" i="1" dirty="0">
              <a:solidFill>
                <a:srgbClr val="3333FF"/>
              </a:solidFill>
            </a:endParaRPr>
          </a:p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farther/</a:t>
            </a:r>
          </a:p>
          <a:p>
            <a:pPr eaLnBrk="1" hangingPunct="1"/>
            <a:r>
              <a:rPr lang="en-US" altLang="en-US" b="1" i="1" dirty="0">
                <a:solidFill>
                  <a:srgbClr val="3333FF"/>
                </a:solidFill>
              </a:rPr>
              <a:t>further</a:t>
            </a:r>
          </a:p>
        </p:txBody>
      </p:sp>
      <p:sp>
        <p:nvSpPr>
          <p:cNvPr id="33806" name="Rectangle 17"/>
          <p:cNvSpPr>
            <a:spLocks noChangeArrowheads="1"/>
          </p:cNvSpPr>
          <p:nvPr/>
        </p:nvSpPr>
        <p:spPr bwMode="auto">
          <a:xfrm>
            <a:off x="354331" y="1360757"/>
            <a:ext cx="12793634" cy="5471494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5401" tIns="62700" rIns="125401" bIns="62700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44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8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8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8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8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8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8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8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8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8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8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8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8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8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8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8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8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8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8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8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8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8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8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8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8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8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8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8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8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8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8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8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8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8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8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8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8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8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8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8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8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8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8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8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8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8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8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8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8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2213</TotalTime>
  <Words>1063</Words>
  <Application>Microsoft Office PowerPoint</Application>
  <PresentationFormat>Custom</PresentationFormat>
  <Paragraphs>286</Paragraphs>
  <Slides>29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.VnArial</vt:lpstr>
      <vt:lpstr>.VnArial Narrow</vt:lpstr>
      <vt:lpstr>.VnMonotype corsiva</vt:lpstr>
      <vt:lpstr>Arial</vt:lpstr>
      <vt:lpstr>Calibri</vt:lpstr>
      <vt:lpstr>Cambria</vt:lpstr>
      <vt:lpstr>Comic Sans MS</vt:lpstr>
      <vt:lpstr>Mali Medium</vt:lpstr>
      <vt:lpstr>Times New Roman</vt:lpstr>
      <vt:lpstr>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146</cp:revision>
  <dcterms:created xsi:type="dcterms:W3CDTF">2020-12-09T02:04:09Z</dcterms:created>
  <dcterms:modified xsi:type="dcterms:W3CDTF">2024-05-04T03:22:18Z</dcterms:modified>
</cp:coreProperties>
</file>