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2" r:id="rId1"/>
  </p:sldMasterIdLst>
  <p:notesMasterIdLst>
    <p:notesMasterId r:id="rId24"/>
  </p:notesMasterIdLst>
  <p:sldIdLst>
    <p:sldId id="343" r:id="rId2"/>
    <p:sldId id="344" r:id="rId3"/>
    <p:sldId id="298" r:id="rId4"/>
    <p:sldId id="299" r:id="rId5"/>
    <p:sldId id="300" r:id="rId6"/>
    <p:sldId id="302" r:id="rId7"/>
    <p:sldId id="303" r:id="rId8"/>
    <p:sldId id="328" r:id="rId9"/>
    <p:sldId id="329" r:id="rId10"/>
    <p:sldId id="330" r:id="rId11"/>
    <p:sldId id="331" r:id="rId12"/>
    <p:sldId id="320" r:id="rId13"/>
    <p:sldId id="306" r:id="rId14"/>
    <p:sldId id="335" r:id="rId15"/>
    <p:sldId id="336" r:id="rId16"/>
    <p:sldId id="346" r:id="rId17"/>
    <p:sldId id="348" r:id="rId18"/>
    <p:sldId id="307" r:id="rId19"/>
    <p:sldId id="309" r:id="rId20"/>
    <p:sldId id="345" r:id="rId21"/>
    <p:sldId id="304" r:id="rId22"/>
    <p:sldId id="305" r:id="rId23"/>
  </p:sldIdLst>
  <p:sldSz cx="6858000" cy="51435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Barlow SemiBold" panose="020B060402020202020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1105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960CA2F-AD4F-43A7-B7A6-27E5CA5AA7E8}">
  <a:tblStyle styleId="{E960CA2F-AD4F-43A7-B7A6-27E5CA5AA7E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31679FC-7606-471D-BB11-6C18445E7FC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01" autoAdjust="0"/>
  </p:normalViewPr>
  <p:slideViewPr>
    <p:cSldViewPr snapToGrid="0">
      <p:cViewPr varScale="1">
        <p:scale>
          <a:sx n="90" d="100"/>
          <a:sy n="90" d="100"/>
        </p:scale>
        <p:origin x="1458" y="90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6777739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7820"/>
            <a:ext cx="58293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2914650"/>
            <a:ext cx="48006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BEB3CC-76AF-49FF-94C4-3A594C4920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05979"/>
            <a:ext cx="154305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05979"/>
            <a:ext cx="451485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variant 2">
  <p:cSld name="Blank variant 2"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2"/>
          <p:cNvSpPr txBox="1">
            <a:spLocks noGrp="1"/>
          </p:cNvSpPr>
          <p:nvPr>
            <p:ph type="sldNum" idx="12"/>
          </p:nvPr>
        </p:nvSpPr>
        <p:spPr>
          <a:xfrm>
            <a:off x="6367878" y="4489800"/>
            <a:ext cx="490275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"/>
          <p:cNvSpPr txBox="1">
            <a:spLocks noGrp="1"/>
          </p:cNvSpPr>
          <p:nvPr>
            <p:ph type="body" idx="1"/>
          </p:nvPr>
        </p:nvSpPr>
        <p:spPr>
          <a:xfrm>
            <a:off x="1274250" y="660475"/>
            <a:ext cx="3784050" cy="3829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342900" lvl="0" indent="-342900" rtl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▪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marL="68580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marL="1028700" lvl="2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marL="1371600" lvl="3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marL="1714500" lvl="4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marL="2057400" lvl="5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marL="2400300" lvl="6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marL="2743200" lvl="7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marL="3086100" lvl="8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endParaRPr/>
          </a:p>
        </p:txBody>
      </p:sp>
      <p:sp>
        <p:nvSpPr>
          <p:cNvPr id="255" name="Google Shape;255;p4"/>
          <p:cNvSpPr txBox="1">
            <a:spLocks noGrp="1"/>
          </p:cNvSpPr>
          <p:nvPr>
            <p:ph type="sldNum" idx="12"/>
          </p:nvPr>
        </p:nvSpPr>
        <p:spPr>
          <a:xfrm>
            <a:off x="6378191" y="4489800"/>
            <a:ext cx="490275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">
  <p:cSld name="Title + 1 column + Image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6"/>
          <p:cNvSpPr txBox="1">
            <a:spLocks noGrp="1"/>
          </p:cNvSpPr>
          <p:nvPr>
            <p:ph type="title"/>
          </p:nvPr>
        </p:nvSpPr>
        <p:spPr>
          <a:xfrm>
            <a:off x="381525" y="646500"/>
            <a:ext cx="3213225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9pPr>
          </a:lstStyle>
          <a:p>
            <a:endParaRPr/>
          </a:p>
        </p:txBody>
      </p:sp>
      <p:sp>
        <p:nvSpPr>
          <p:cNvPr id="319" name="Google Shape;319;p6"/>
          <p:cNvSpPr txBox="1">
            <a:spLocks noGrp="1"/>
          </p:cNvSpPr>
          <p:nvPr>
            <p:ph type="body" idx="1"/>
          </p:nvPr>
        </p:nvSpPr>
        <p:spPr>
          <a:xfrm>
            <a:off x="381525" y="1599700"/>
            <a:ext cx="3213225" cy="288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342900" lvl="0" indent="-285750" rtl="0">
              <a:spcBef>
                <a:spcPts val="450"/>
              </a:spcBef>
              <a:spcAft>
                <a:spcPts val="0"/>
              </a:spcAft>
              <a:buSzPts val="2400"/>
              <a:buChar char="▪"/>
              <a:defRPr/>
            </a:lvl1pPr>
            <a:lvl2pPr marL="685800" lvl="1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2pPr>
            <a:lvl3pPr marL="1028700" lvl="2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3pPr>
            <a:lvl4pPr marL="1371600" lvl="3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4pPr>
            <a:lvl5pPr marL="1714500" lvl="4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5pPr>
            <a:lvl6pPr marL="2057400" lvl="5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6pPr>
            <a:lvl7pPr marL="2400300" lvl="6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7pPr>
            <a:lvl8pPr marL="2743200" lvl="7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8pPr>
            <a:lvl9pPr marL="3086100" lvl="8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9pPr>
          </a:lstStyle>
          <a:p>
            <a:endParaRPr/>
          </a:p>
        </p:txBody>
      </p:sp>
      <p:sp>
        <p:nvSpPr>
          <p:cNvPr id="320" name="Google Shape;320;p6"/>
          <p:cNvSpPr txBox="1">
            <a:spLocks noGrp="1"/>
          </p:cNvSpPr>
          <p:nvPr>
            <p:ph type="sldNum" idx="12"/>
          </p:nvPr>
        </p:nvSpPr>
        <p:spPr>
          <a:xfrm>
            <a:off x="6378191" y="4489800"/>
            <a:ext cx="490275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64ECF5-20D0-41D5-AD49-0BB54D680DD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151335"/>
            <a:ext cx="303014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1631156"/>
            <a:ext cx="303014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1151335"/>
            <a:ext cx="303133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1631156"/>
            <a:ext cx="303133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6" r:id="rId12"/>
    <p:sldLayoutId id="2147483677" r:id="rId13"/>
    <p:sldLayoutId id="2147483680" r:id="rId14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c_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46" y="1350335"/>
            <a:ext cx="4298694" cy="305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19115" y="261496"/>
            <a:ext cx="5087960" cy="826889"/>
          </a:xfrm>
        </p:spPr>
        <p:txBody>
          <a:bodyPr rtlCol="0">
            <a:normAutofit fontScale="90000"/>
          </a:bodyPr>
          <a:lstStyle/>
          <a:p>
            <a:pPr>
              <a:lnSpc>
                <a:spcPct val="150000"/>
              </a:lnSpc>
              <a:defRPr/>
            </a:pPr>
            <a:r>
              <a:rPr lang="en-US" sz="2250" b="1" dirty="0">
                <a:latin typeface="Times New Roman" pitchFamily="18" charset="0"/>
                <a:cs typeface="Times New Roman" pitchFamily="18" charset="0"/>
              </a:rPr>
              <a:t>CHÀO MỪNG THẦY CÔ VÀ CÁC EM ĐẾN VỚI TIẾT HỌC HÔM NAY!</a:t>
            </a:r>
            <a:endParaRPr lang="en-US" sz="2363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865193" y="4114025"/>
            <a:ext cx="5087960" cy="8268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  <a:buClrTx/>
              <a:buFontTx/>
              <a:defRPr/>
            </a:pP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Giáo viên: Trịnh Thị Thanh Mai</a:t>
            </a:r>
          </a:p>
          <a:p>
            <a:pPr algn="l">
              <a:lnSpc>
                <a:spcPct val="150000"/>
              </a:lnSpc>
              <a:buClrTx/>
              <a:buFontTx/>
              <a:defRPr/>
            </a:pP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Lớp: 6D3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95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Picture 7" descr="chuo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" y="1114425"/>
            <a:ext cx="3200400" cy="1628775"/>
          </a:xfrm>
          <a:prstGeom prst="rect">
            <a:avLst/>
          </a:prstGeom>
          <a:noFill/>
        </p:spPr>
      </p:pic>
      <p:pic>
        <p:nvPicPr>
          <p:cNvPr id="18440" name="Picture 8" descr="ran sa ma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1208" y="3048016"/>
            <a:ext cx="3200400" cy="1628775"/>
          </a:xfrm>
          <a:prstGeom prst="rect">
            <a:avLst/>
          </a:prstGeom>
          <a:noFill/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8101" y="2794100"/>
            <a:ext cx="923651" cy="2539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50" b="1" dirty="0" err="1"/>
              <a:t>Chuột</a:t>
            </a:r>
            <a:r>
              <a:rPr lang="en-US" sz="1050" b="1" dirty="0"/>
              <a:t> </a:t>
            </a:r>
            <a:r>
              <a:rPr lang="en-US" sz="1050" b="1" dirty="0" err="1"/>
              <a:t>nhảy</a:t>
            </a:r>
            <a:endParaRPr lang="en-US" sz="1050" b="1" dirty="0"/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1895254" y="4295554"/>
            <a:ext cx="1279517" cy="2539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50" b="1" dirty="0" err="1"/>
              <a:t>Rắn</a:t>
            </a:r>
            <a:r>
              <a:rPr lang="en-US" sz="1050" b="1" dirty="0"/>
              <a:t> </a:t>
            </a:r>
            <a:r>
              <a:rPr lang="en-US" sz="1050" b="1" dirty="0" err="1"/>
              <a:t>đuôi</a:t>
            </a:r>
            <a:r>
              <a:rPr lang="en-US" sz="1050" b="1" dirty="0"/>
              <a:t> </a:t>
            </a:r>
            <a:r>
              <a:rPr lang="en-US" sz="1050" b="1" dirty="0" err="1"/>
              <a:t>chuông</a:t>
            </a:r>
            <a:endParaRPr lang="en-US" sz="1050" b="1" dirty="0"/>
          </a:p>
        </p:txBody>
      </p:sp>
      <p:pic>
        <p:nvPicPr>
          <p:cNvPr id="18447" name="Picture 15" descr="LAC D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1149252"/>
            <a:ext cx="3200400" cy="1593949"/>
          </a:xfrm>
          <a:prstGeom prst="rect">
            <a:avLst/>
          </a:prstGeom>
          <a:noFill/>
        </p:spPr>
      </p:pic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5543551" y="2786063"/>
            <a:ext cx="611065" cy="2539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50" b="1" dirty="0" err="1"/>
              <a:t>Lạc</a:t>
            </a:r>
            <a:r>
              <a:rPr lang="en-US" sz="1050" b="1" dirty="0"/>
              <a:t> </a:t>
            </a:r>
            <a:r>
              <a:rPr lang="en-US" sz="1050" b="1" dirty="0" err="1"/>
              <a:t>đà</a:t>
            </a:r>
            <a:endParaRPr lang="en-US" sz="1050" b="1" dirty="0"/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38101" y="232528"/>
            <a:ext cx="6666614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15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 animBg="1"/>
      <p:bldP spid="18443" grpId="0" animBg="1"/>
      <p:bldP spid="184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5" name="Picture 7" descr="bo c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6150" y="499730"/>
            <a:ext cx="3314700" cy="3418997"/>
          </a:xfrm>
          <a:prstGeom prst="rect">
            <a:avLst/>
          </a:prstGeom>
          <a:noFill/>
        </p:spPr>
      </p:pic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4533879" y="4017961"/>
            <a:ext cx="633507" cy="2539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050" b="1" dirty="0" err="1"/>
              <a:t>Bọ</a:t>
            </a:r>
            <a:r>
              <a:rPr lang="en-US" sz="1050" b="1" dirty="0"/>
              <a:t> </a:t>
            </a:r>
            <a:r>
              <a:rPr lang="en-US" sz="1050" b="1" dirty="0" err="1"/>
              <a:t>cạp</a:t>
            </a:r>
            <a:endParaRPr lang="en-US" sz="1050" b="1" dirty="0"/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725927" y="4017961"/>
            <a:ext cx="1714500" cy="2539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50" b="1" dirty="0" err="1"/>
              <a:t>Thằn</a:t>
            </a:r>
            <a:r>
              <a:rPr lang="en-US" sz="1050" b="1" dirty="0"/>
              <a:t> </a:t>
            </a:r>
            <a:r>
              <a:rPr lang="en-US" sz="1050" b="1" dirty="0" err="1"/>
              <a:t>lằn</a:t>
            </a:r>
            <a:r>
              <a:rPr lang="en-US" sz="1050" b="1" dirty="0"/>
              <a:t> </a:t>
            </a:r>
            <a:r>
              <a:rPr lang="en-US" sz="1050" b="1" dirty="0" err="1"/>
              <a:t>gai</a:t>
            </a:r>
            <a:endParaRPr lang="en-US" sz="1050" b="1" dirty="0"/>
          </a:p>
        </p:txBody>
      </p:sp>
      <p:pic>
        <p:nvPicPr>
          <p:cNvPr id="53259" name="Picture 11" descr="than lan gai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" y="499730"/>
            <a:ext cx="3200400" cy="34189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 animBg="1"/>
      <p:bldP spid="532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12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610105" y="281432"/>
            <a:ext cx="6248048" cy="2682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vi-V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vi-VN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lang="en-US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Môi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sống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en-US" sz="24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đới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hậu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sz="24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nóng,lạnh</a:t>
            </a:r>
            <a:r>
              <a:rPr lang="en-US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algn="just">
              <a:spcBef>
                <a:spcPts val="150"/>
              </a:spcBef>
              <a:spcAft>
                <a:spcPts val="150"/>
              </a:spcAft>
            </a:pPr>
            <a:endParaRPr lang="en-US" sz="2100" dirty="0">
              <a:solidFill>
                <a:srgbClr val="0000CC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3303" y="380773"/>
            <a:ext cx="71045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Tx/>
              <a:defRPr/>
            </a:pPr>
            <a:r>
              <a:rPr lang="en-US" altLang="en-US" sz="4500" b="1" i="1" kern="1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rgbClr val="404040">
                      <a:alpha val="4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  <a:sym typeface="Wingdings" pitchFamily="2" charset="2"/>
              </a:rPr>
              <a:t></a:t>
            </a:r>
            <a:endParaRPr lang="vi-VN" sz="135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8884" y="2640557"/>
            <a:ext cx="61644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vi-V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dụ: 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chép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bò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ngựa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giun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dế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 </a:t>
            </a:r>
          </a:p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giun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vật.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0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63728" y="452389"/>
            <a:ext cx="5913956" cy="433018"/>
          </a:xfrm>
        </p:spPr>
        <p:txBody>
          <a:bodyPr/>
          <a:lstStyle/>
          <a:p>
            <a:pPr marL="0" indent="0" algn="ctr">
              <a:buNone/>
            </a:pP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IV. SINH VẬT ĐƯỢC GỌI TÊN NHƯ THẾ NÀO?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13</a:t>
            </a:fld>
            <a:endParaRPr lang="en"/>
          </a:p>
        </p:txBody>
      </p:sp>
      <p:sp>
        <p:nvSpPr>
          <p:cNvPr id="4" name="Rectangle 3"/>
          <p:cNvSpPr/>
          <p:nvPr/>
        </p:nvSpPr>
        <p:spPr>
          <a:xfrm>
            <a:off x="463620" y="1070420"/>
            <a:ext cx="61141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en" sz="24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 loài sinh vật có mấy cách gọi tên? Đó là những cách nào?</a:t>
            </a:r>
            <a:endParaRPr lang="en-US" sz="24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8977" y="2507059"/>
            <a:ext cx="64034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en" sz="24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 sinh vật có hai cách gọi tên: Tên địa phương và tên khoa học.</a:t>
            </a:r>
            <a:endParaRPr lang="en-US" sz="24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13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14</a:t>
            </a:fld>
            <a:endParaRPr lang="en"/>
          </a:p>
        </p:txBody>
      </p:sp>
      <p:sp>
        <p:nvSpPr>
          <p:cNvPr id="4" name="Rectangle 3"/>
          <p:cNvSpPr/>
          <p:nvPr/>
        </p:nvSpPr>
        <p:spPr>
          <a:xfrm>
            <a:off x="221577" y="430289"/>
            <a:ext cx="615661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26694">
              <a:buClrTx/>
            </a:pPr>
            <a:r>
              <a:rPr lang="en-US" sz="2100" kern="12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r>
              <a:rPr lang="vi-VN" sz="2100" b="1" kern="1200" dirty="0">
                <a:solidFill>
                  <a:srgbClr val="00319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Mỗi sinh vật có hai cách gọi tên</a:t>
            </a:r>
            <a:r>
              <a:rPr lang="vi-VN" sz="2100" kern="1200" dirty="0">
                <a:solidFill>
                  <a:srgbClr val="00319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algn="just" defTabSz="526694">
              <a:buClrTx/>
            </a:pPr>
            <a:r>
              <a:rPr lang="en-US" sz="2100" kern="1200" dirty="0">
                <a:solidFill>
                  <a:srgbClr val="00319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- </a:t>
            </a:r>
            <a:r>
              <a:rPr lang="vi-VN" sz="2100" kern="1200" dirty="0">
                <a:solidFill>
                  <a:srgbClr val="00319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Tên địa phương: mỗi địa phương có thể có nhiều tên để gọi cho một sinh vật.</a:t>
            </a:r>
          </a:p>
        </p:txBody>
      </p:sp>
      <p:sp>
        <p:nvSpPr>
          <p:cNvPr id="5" name="Rectangle 4"/>
          <p:cNvSpPr/>
          <p:nvPr/>
        </p:nvSpPr>
        <p:spPr>
          <a:xfrm>
            <a:off x="506557" y="1604102"/>
            <a:ext cx="63514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26694">
              <a:buClrTx/>
            </a:pPr>
            <a:r>
              <a:rPr lang="en-US" sz="2100" kern="1200" dirty="0">
                <a:solidFill>
                  <a:srgbClr val="00319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vi-VN" sz="2100" kern="1200" dirty="0">
                <a:solidFill>
                  <a:srgbClr val="00319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Tên khoa học: được đặt ra để thống nhất gọi tên cho sinh vật trên toàn thế giới.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503" y="2582340"/>
            <a:ext cx="5188688" cy="240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25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15</a:t>
            </a:fld>
            <a:endParaRPr lang="en"/>
          </a:p>
        </p:txBody>
      </p:sp>
      <p:sp>
        <p:nvSpPr>
          <p:cNvPr id="4" name="Rectangle 3"/>
          <p:cNvSpPr/>
          <p:nvPr/>
        </p:nvSpPr>
        <p:spPr>
          <a:xfrm>
            <a:off x="397452" y="862560"/>
            <a:ext cx="6094267" cy="323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algn="just" defTabSz="526694">
              <a:lnSpc>
                <a:spcPct val="115000"/>
              </a:lnSpc>
              <a:buClrTx/>
              <a:buFontTx/>
              <a:buChar char="-"/>
            </a:pPr>
            <a:r>
              <a:rPr lang="nl-NL" sz="1875" kern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 khoa học gồm 2 từ được viết in nghiêng, từ thứ nhất viết hoa chữ cái đầu, là tên chi, từ thứ hai viết thường, là tên loài.</a:t>
            </a:r>
            <a:r>
              <a:rPr lang="en-US" sz="1875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algn="just" defTabSz="526694">
              <a:lnSpc>
                <a:spcPct val="115000"/>
              </a:lnSpc>
              <a:buClrTx/>
            </a:pPr>
            <a:r>
              <a:rPr lang="en-US" sz="1875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en-US" sz="1875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V</a:t>
            </a:r>
            <a:r>
              <a:rPr lang="vi-VN" sz="1875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 dụ</a:t>
            </a:r>
            <a:r>
              <a:rPr lang="en-US" sz="1875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:</a:t>
            </a:r>
            <a:r>
              <a:rPr lang="vi-VN" sz="1875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en-US" sz="1875" b="1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526694">
              <a:lnSpc>
                <a:spcPct val="115000"/>
              </a:lnSpc>
              <a:buClrTx/>
            </a:pPr>
            <a:r>
              <a:rPr lang="fr-FR" sz="1875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fr-FR" sz="1875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fr-FR" sz="1875" b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fr-FR" sz="1875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875" b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táo</a:t>
            </a:r>
            <a:r>
              <a:rPr lang="fr-FR" sz="1875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fr-FR" sz="1875" b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Ziziplus</a:t>
            </a:r>
            <a:r>
              <a:rPr lang="fr-FR" sz="1875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875" b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mauritiana</a:t>
            </a:r>
            <a:r>
              <a:rPr lang="fr-FR" sz="1875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1875" b="1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defTabSz="526694">
              <a:lnSpc>
                <a:spcPct val="115000"/>
              </a:lnSpc>
              <a:buClrTx/>
            </a:pPr>
            <a:r>
              <a:rPr lang="fr-FR" sz="1875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fr-FR" sz="1875" i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Ziziplus</a:t>
            </a:r>
            <a:r>
              <a:rPr lang="fr-FR" sz="1875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là Chi</a:t>
            </a:r>
            <a:endParaRPr lang="en-US" sz="1875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defTabSz="526694">
              <a:buClrTx/>
            </a:pPr>
            <a:r>
              <a:rPr lang="en-US" sz="1875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+ </a:t>
            </a:r>
            <a:r>
              <a:rPr lang="en-US" sz="1875" i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mauritiana</a:t>
            </a:r>
            <a:r>
              <a:rPr lang="en-US" sz="1875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lang="en-US" sz="1875" i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là</a:t>
            </a:r>
            <a:r>
              <a:rPr lang="en-US" sz="1875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lang="en-US" sz="1875" i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loài</a:t>
            </a:r>
            <a:r>
              <a:rPr lang="en-US" sz="1875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.</a:t>
            </a:r>
          </a:p>
          <a:p>
            <a:pPr algn="just" defTabSz="526694">
              <a:buClrTx/>
            </a:pPr>
            <a:r>
              <a:rPr lang="en-US" sz="1875" b="1" kern="12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- H</a:t>
            </a:r>
            <a:r>
              <a:rPr lang="vi-VN" sz="1875" b="1" kern="12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ổ là </a:t>
            </a:r>
            <a:r>
              <a:rPr lang="vi-VN" sz="1875" b="1" i="1" kern="12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Panthera tigris</a:t>
            </a:r>
            <a:r>
              <a:rPr lang="vi-VN" sz="1875" b="1" kern="12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trong đó </a:t>
            </a:r>
            <a:endParaRPr lang="en-US" sz="1875" b="1" kern="1200" dirty="0">
              <a:solidFill>
                <a:srgbClr val="333333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 defTabSz="526694">
              <a:buClrTx/>
            </a:pPr>
            <a:r>
              <a:rPr lang="en-US" sz="1875" b="1" i="1" kern="12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en-US" sz="1875" i="1" kern="12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 </a:t>
            </a:r>
            <a:r>
              <a:rPr lang="vi-VN" sz="1875" i="1" kern="12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Panthera </a:t>
            </a:r>
            <a:r>
              <a:rPr lang="vi-VN" sz="1875" kern="12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 tên chi (giống), </a:t>
            </a:r>
            <a:endParaRPr lang="en-US" sz="1875" kern="1200" dirty="0">
              <a:solidFill>
                <a:srgbClr val="333333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 defTabSz="526694">
              <a:buClrTx/>
            </a:pPr>
            <a:r>
              <a:rPr lang="en-US" sz="1875" i="1" kern="12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+  </a:t>
            </a:r>
            <a:r>
              <a:rPr lang="vi-VN" sz="1875" i="1" kern="12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tigris</a:t>
            </a:r>
            <a:r>
              <a:rPr lang="vi-VN" sz="1875" kern="12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là tên loài. </a:t>
            </a:r>
            <a:endParaRPr lang="en-US" sz="1875" kern="1200" dirty="0">
              <a:solidFill>
                <a:srgbClr val="333333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2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16</a:t>
            </a:fld>
            <a:endParaRPr lang="en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9225" y="173458"/>
            <a:ext cx="6172200" cy="1390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en" sz="27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lấy ví dụ về cây hoặc con vật có </a:t>
            </a:r>
          </a:p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en" sz="27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tên địa phương khác nhau mà em </a:t>
            </a:r>
            <a:r>
              <a:rPr lang="en" sz="27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vi-VN" sz="27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Hoàn thành bảng sau</a:t>
            </a:r>
            <a:endParaRPr lang="en" sz="27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928372"/>
              </p:ext>
            </p:extLst>
          </p:nvPr>
        </p:nvGraphicFramePr>
        <p:xfrm>
          <a:off x="371876" y="1776618"/>
          <a:ext cx="6486124" cy="4246679"/>
        </p:xfrm>
        <a:graphic>
          <a:graphicData uri="http://schemas.openxmlformats.org/drawingml/2006/table">
            <a:tbl>
              <a:tblPr firstRow="1" bandRow="1"/>
              <a:tblGrid>
                <a:gridCol w="915289"/>
                <a:gridCol w="2056576"/>
                <a:gridCol w="3514259"/>
              </a:tblGrid>
              <a:tr h="645275">
                <a:tc>
                  <a:txBody>
                    <a:bodyPr/>
                    <a:lstStyle/>
                    <a:p>
                      <a:pPr algn="ctr"/>
                      <a:r>
                        <a:rPr lang="vi-VN" sz="2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sinh vật</a:t>
                      </a:r>
                      <a:endParaRPr lang="en-US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vi-VN" sz="2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gọi khác</a:t>
                      </a:r>
                      <a:endParaRPr lang="en-US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>
                          <a:latin typeface="+mj-lt"/>
                        </a:rPr>
                        <a:t>1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635954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>
                          <a:latin typeface="+mj-lt"/>
                        </a:rPr>
                        <a:t>2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>
                          <a:latin typeface="+mj-lt"/>
                        </a:rPr>
                        <a:t>3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>
                          <a:latin typeface="+mj-lt"/>
                        </a:rPr>
                        <a:t>4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>
                          <a:latin typeface="+mj-lt"/>
                        </a:rPr>
                        <a:t>5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>
                          <a:latin typeface="+mj-lt"/>
                        </a:rPr>
                        <a:t>6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18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6666" y="247050"/>
            <a:ext cx="1308815" cy="248585"/>
          </a:xfrm>
        </p:spPr>
        <p:txBody>
          <a:bodyPr>
            <a:noAutofit/>
          </a:bodyPr>
          <a:lstStyle/>
          <a:p>
            <a:r>
              <a:rPr lang="vi-VN" sz="2100" b="1" dirty="0">
                <a:latin typeface="+mj-lt"/>
              </a:rPr>
              <a:t>NHÓM....</a:t>
            </a:r>
            <a:endParaRPr lang="en-US" sz="2100" b="1" dirty="0">
              <a:latin typeface="+mj-lt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98012" y="723995"/>
          <a:ext cx="6486124" cy="4246679"/>
        </p:xfrm>
        <a:graphic>
          <a:graphicData uri="http://schemas.openxmlformats.org/drawingml/2006/table">
            <a:tbl>
              <a:tblPr firstRow="1" bandRow="1"/>
              <a:tblGrid>
                <a:gridCol w="915289"/>
                <a:gridCol w="2056576"/>
                <a:gridCol w="3514259"/>
              </a:tblGrid>
              <a:tr h="645275">
                <a:tc>
                  <a:txBody>
                    <a:bodyPr/>
                    <a:lstStyle/>
                    <a:p>
                      <a:pPr algn="ctr"/>
                      <a:r>
                        <a:rPr lang="vi-VN" sz="2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sinh vật</a:t>
                      </a:r>
                      <a:endParaRPr lang="en-US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vi-VN" sz="2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gọi khác</a:t>
                      </a:r>
                      <a:endParaRPr lang="en-US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>
                          <a:latin typeface="+mj-lt"/>
                        </a:rPr>
                        <a:t>1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635954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>
                          <a:latin typeface="+mj-lt"/>
                        </a:rPr>
                        <a:t>2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>
                          <a:latin typeface="+mj-lt"/>
                        </a:rPr>
                        <a:t>3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>
                          <a:latin typeface="+mj-lt"/>
                        </a:rPr>
                        <a:t>4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>
                          <a:latin typeface="+mj-lt"/>
                        </a:rPr>
                        <a:t>5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>
                          <a:latin typeface="+mj-lt"/>
                        </a:rPr>
                        <a:t>6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</a:tbl>
          </a:graphicData>
        </a:graphic>
      </p:graphicFrame>
      <p:pic>
        <p:nvPicPr>
          <p:cNvPr id="2" name="1 minute 30 Second Countdown Timer with Music For Kid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95481" y="3589583"/>
            <a:ext cx="2762519" cy="155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85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18</a:t>
            </a:fld>
            <a:endParaRPr lang="e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32" y="234545"/>
            <a:ext cx="3088064" cy="203745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1580" y="2279541"/>
            <a:ext cx="31032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" sz="2000" b="1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trinh nữ (cây xấu hổ)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495" y="234544"/>
            <a:ext cx="3273435" cy="203745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670404" y="2357333"/>
            <a:ext cx="28446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" sz="2000" b="1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ngô (bắp)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80" y="2696630"/>
            <a:ext cx="3088064" cy="198520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-81931" y="4681835"/>
            <a:ext cx="3188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" sz="2000" b="1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lợn (heo)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0469" y="2696630"/>
            <a:ext cx="3296461" cy="198520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980374" y="4697669"/>
            <a:ext cx="25347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" sz="2000" b="1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quất (cây tắc)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76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19</a:t>
            </a:fld>
            <a:endParaRPr lang="e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38" y="904434"/>
            <a:ext cx="3553197" cy="42390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558" y="0"/>
            <a:ext cx="3189768" cy="365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66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64ECF5-20D0-41D5-AD49-0BB54D680DD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5" name="Google Shape;516;p13"/>
          <p:cNvSpPr txBox="1">
            <a:spLocks/>
          </p:cNvSpPr>
          <p:nvPr/>
        </p:nvSpPr>
        <p:spPr>
          <a:xfrm>
            <a:off x="423974" y="82665"/>
            <a:ext cx="6275867" cy="1664582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  <a:buClrTx/>
              <a:buFontTx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CHỦ ĐỀ 8: ĐA DẠNG THẾ GIỚI SỐNG</a:t>
            </a:r>
            <a:r>
              <a:rPr lang="en-US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14. TIẾT 5</a:t>
            </a:r>
            <a:r>
              <a:rPr lang="vi-VN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 LOẠI THẾ GIỚI SỐNG</a:t>
            </a:r>
            <a:r>
              <a:rPr lang="vi-VN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 Tiếp theo)</a:t>
            </a:r>
            <a:endParaRPr lang="en-US" sz="21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07" y="1647752"/>
            <a:ext cx="5715000" cy="3219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60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20</a:t>
            </a:fld>
            <a:endParaRPr lang="e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693"/>
            <a:ext cx="6858000" cy="515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36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21</a:t>
            </a:fld>
            <a:endParaRPr lang="en"/>
          </a:p>
        </p:txBody>
      </p:sp>
      <p:sp>
        <p:nvSpPr>
          <p:cNvPr id="4" name="Rectangle 3"/>
          <p:cNvSpPr/>
          <p:nvPr/>
        </p:nvSpPr>
        <p:spPr>
          <a:xfrm>
            <a:off x="334925" y="856921"/>
            <a:ext cx="61961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i="1" dirty="0"/>
              <a:t>Nhận xét mức độ đa dạng số lượng loài ở </a:t>
            </a:r>
          </a:p>
          <a:p>
            <a:r>
              <a:rPr lang="en-US" sz="2100" i="1" dirty="0"/>
              <a:t>các môi trường sống khác nhau theo gợi ý sau: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874175"/>
              </p:ext>
            </p:extLst>
          </p:nvPr>
        </p:nvGraphicFramePr>
        <p:xfrm>
          <a:off x="350875" y="1727459"/>
          <a:ext cx="6402885" cy="2716088"/>
        </p:xfrm>
        <a:graphic>
          <a:graphicData uri="http://schemas.openxmlformats.org/drawingml/2006/table">
            <a:tbl>
              <a:tblPr firstRow="1" bandRow="1">
                <a:tableStyleId>{E960CA2F-AD4F-43A7-B7A6-27E5CA5AA7E8}</a:tableStyleId>
              </a:tblPr>
              <a:tblGrid>
                <a:gridCol w="1801529"/>
                <a:gridCol w="2993754"/>
                <a:gridCol w="1607602"/>
              </a:tblGrid>
              <a:tr h="866554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dirty="0" smtClean="0"/>
                        <a:t>Môi</a:t>
                      </a:r>
                      <a:r>
                        <a:rPr lang="en-US" sz="1400" b="1" baseline="0" dirty="0" smtClean="0"/>
                        <a:t> trường sống</a:t>
                      </a:r>
                      <a:endParaRPr lang="en-US" sz="1400" b="1" dirty="0"/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dirty="0" smtClean="0"/>
                        <a:t>Tên</a:t>
                      </a:r>
                      <a:r>
                        <a:rPr lang="en-US" sz="1400" b="1" baseline="0" dirty="0" smtClean="0"/>
                        <a:t> sinh vật</a:t>
                      </a:r>
                      <a:endParaRPr lang="en-US" sz="1400" b="1" dirty="0"/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dirty="0" smtClean="0"/>
                        <a:t>Mức</a:t>
                      </a:r>
                      <a:r>
                        <a:rPr lang="en-US" sz="1400" b="1" baseline="0" dirty="0" smtClean="0"/>
                        <a:t> độ đa dạng số lượng loài</a:t>
                      </a:r>
                      <a:endParaRPr lang="en-US" sz="1400" b="1" dirty="0"/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</a:tr>
              <a:tr h="866554"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 smtClean="0"/>
                        <a:t>Rừng</a:t>
                      </a:r>
                      <a:r>
                        <a:rPr lang="en-US" sz="1500" baseline="0" dirty="0" smtClean="0"/>
                        <a:t> nhiệt đới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 smtClean="0"/>
                        <a:t>?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 smtClean="0"/>
                        <a:t>?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</a:tr>
              <a:tr h="866554"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 smtClean="0"/>
                        <a:t>Sa mạc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 smtClean="0"/>
                        <a:t>?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 smtClean="0"/>
                        <a:t>?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488019" y="457200"/>
            <a:ext cx="2232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b="1" dirty="0" smtClean="0"/>
              <a:t>BÀI TẬP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430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22</a:t>
            </a:fld>
            <a:endParaRPr lang="en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898169"/>
              </p:ext>
            </p:extLst>
          </p:nvPr>
        </p:nvGraphicFramePr>
        <p:xfrm>
          <a:off x="72958" y="802426"/>
          <a:ext cx="6582045" cy="4177032"/>
        </p:xfrm>
        <a:graphic>
          <a:graphicData uri="http://schemas.openxmlformats.org/drawingml/2006/table">
            <a:tbl>
              <a:tblPr firstRow="1" bandRow="1">
                <a:tableStyleId>{E960CA2F-AD4F-43A7-B7A6-27E5CA5AA7E8}</a:tableStyleId>
              </a:tblPr>
              <a:tblGrid>
                <a:gridCol w="1765570"/>
                <a:gridCol w="2938795"/>
                <a:gridCol w="1877680"/>
              </a:tblGrid>
              <a:tr h="608615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dirty="0" smtClean="0"/>
                        <a:t>Môi</a:t>
                      </a:r>
                      <a:r>
                        <a:rPr lang="en-US" sz="1400" b="1" baseline="0" dirty="0" smtClean="0"/>
                        <a:t> trường sống</a:t>
                      </a:r>
                      <a:endParaRPr lang="en-US" sz="1400" b="1" dirty="0"/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dirty="0" smtClean="0"/>
                        <a:t>Tên</a:t>
                      </a:r>
                      <a:r>
                        <a:rPr lang="en-US" sz="1400" b="1" baseline="0" dirty="0" smtClean="0"/>
                        <a:t> sinh vật</a:t>
                      </a:r>
                      <a:endParaRPr lang="en-US" sz="1400" b="1" dirty="0"/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dirty="0" smtClean="0"/>
                        <a:t>Mức</a:t>
                      </a:r>
                      <a:r>
                        <a:rPr lang="en-US" sz="1400" b="1" baseline="0" dirty="0" smtClean="0"/>
                        <a:t> độ đa dạng số lượng loài</a:t>
                      </a:r>
                      <a:endParaRPr lang="en-US" sz="1400" b="1" dirty="0"/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</a:tr>
              <a:tr h="1271909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500" dirty="0" smtClean="0"/>
                    </a:p>
                    <a:p>
                      <a:pPr algn="ctr">
                        <a:lnSpc>
                          <a:spcPts val="34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 err="1" smtClean="0"/>
                        <a:t>Rừng</a:t>
                      </a:r>
                      <a:r>
                        <a:rPr lang="en-US" sz="1500" baseline="0" dirty="0" smtClean="0"/>
                        <a:t> nhiệt đới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ts val="34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H</a:t>
                      </a:r>
                      <a:r>
                        <a:rPr lang="vi-VN" sz="1800" b="1" dirty="0" smtClean="0">
                          <a:effectLst/>
                        </a:rPr>
                        <a:t>ươu</a:t>
                      </a:r>
                      <a:r>
                        <a:rPr lang="vi-VN" sz="1800" b="1" dirty="0">
                          <a:effectLst/>
                        </a:rPr>
                        <a:t>, nai, khỉ, giun, rắn, trăn, rêu, dương xỉ, dừa, chuối, xoài, tre, măng...</a:t>
                      </a:r>
                    </a:p>
                  </a:txBody>
                  <a:tcPr marL="23813" marR="23813" marT="23813" marB="23813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34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500" dirty="0" smtClean="0">
                        <a:effectLst/>
                      </a:endParaRPr>
                    </a:p>
                    <a:p>
                      <a:pPr algn="ctr" fontAlgn="t">
                        <a:lnSpc>
                          <a:spcPts val="34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 smtClean="0">
                          <a:effectLst/>
                        </a:rPr>
                        <a:t>Cao</a:t>
                      </a:r>
                      <a:endParaRPr lang="en-US" sz="1500" dirty="0">
                        <a:effectLst/>
                      </a:endParaRPr>
                    </a:p>
                  </a:txBody>
                  <a:tcPr marL="23813" marR="23813" marT="23813" marB="23813"/>
                </a:tc>
              </a:tr>
              <a:tr h="1676067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500" dirty="0" smtClean="0"/>
                    </a:p>
                    <a:p>
                      <a:pPr algn="ctr">
                        <a:lnSpc>
                          <a:spcPts val="34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 smtClean="0"/>
                        <a:t>Sa mạc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ts val="34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S</a:t>
                      </a:r>
                      <a:r>
                        <a:rPr lang="vi-VN" sz="1800" b="1" dirty="0" smtClean="0">
                          <a:effectLst/>
                        </a:rPr>
                        <a:t>óc</a:t>
                      </a:r>
                      <a:r>
                        <a:rPr lang="vi-VN" sz="1800" b="1" dirty="0">
                          <a:effectLst/>
                        </a:rPr>
                        <a:t>, chồn, chuột, sóc, lạc đà, dừa, cọ, xương rồng khổng lồ, cây lê gai, cây hoa thế kỉ, cây hoa hồng sa mạc, cây bụi...</a:t>
                      </a:r>
                    </a:p>
                  </a:txBody>
                  <a:tcPr marL="23813" marR="23813" marT="23813" marB="23813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34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500" dirty="0" smtClean="0">
                        <a:effectLst/>
                      </a:endParaRPr>
                    </a:p>
                    <a:p>
                      <a:pPr algn="ctr" fontAlgn="t">
                        <a:lnSpc>
                          <a:spcPts val="34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 err="1" smtClean="0">
                          <a:effectLst/>
                        </a:rPr>
                        <a:t>thấp</a:t>
                      </a:r>
                      <a:endParaRPr lang="en-US" sz="1500" dirty="0">
                        <a:effectLst/>
                      </a:endParaRPr>
                    </a:p>
                  </a:txBody>
                  <a:tcPr marL="23813" marR="23813" marT="23813" marB="2381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977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29444" y="0"/>
            <a:ext cx="6539022" cy="563519"/>
          </a:xfrm>
        </p:spPr>
        <p:txBody>
          <a:bodyPr/>
          <a:lstStyle/>
          <a:p>
            <a:pPr marL="0" indent="0">
              <a:lnSpc>
                <a:spcPts val="1875"/>
              </a:lnSpc>
              <a:spcBef>
                <a:spcPts val="150"/>
              </a:spcBef>
              <a:spcAft>
                <a:spcPts val="150"/>
              </a:spcAft>
              <a:buNone/>
            </a:pP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III. SỰ ĐA DẠNG VỀ SỐ LƯỢNG LOÀI VÀ MÔI TRƯỜNG SỐNG CỦA SINH </a:t>
            </a:r>
            <a:r>
              <a:rPr lang="en-US" sz="1650" b="1" dirty="0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vi-VN" sz="165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lnSpc>
                <a:spcPts val="1875"/>
              </a:lnSpc>
              <a:spcBef>
                <a:spcPts val="150"/>
              </a:spcBef>
              <a:spcAft>
                <a:spcPts val="150"/>
              </a:spcAft>
              <a:buNone/>
            </a:pPr>
            <a:r>
              <a:rPr lang="vi-VN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165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ts val="1875"/>
              </a:lnSpc>
              <a:spcBef>
                <a:spcPts val="150"/>
              </a:spcBef>
              <a:spcAft>
                <a:spcPts val="150"/>
              </a:spcAft>
              <a:buNone/>
            </a:pPr>
            <a:endParaRPr lang="vi-VN" sz="165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ts val="1875"/>
              </a:lnSpc>
              <a:spcBef>
                <a:spcPts val="150"/>
              </a:spcBef>
              <a:spcAft>
                <a:spcPts val="150"/>
              </a:spcAft>
              <a:buNone/>
            </a:pPr>
            <a:r>
              <a:rPr lang="vi-VN" sz="1650" b="1" dirty="0" smtClean="0">
                <a:latin typeface="Times New Roman" pitchFamily="18" charset="0"/>
                <a:cs typeface="Times New Roman" pitchFamily="18" charset="0"/>
              </a:rPr>
              <a:t>Video về sự đa dạng sinh vật trên thế giới</a:t>
            </a:r>
            <a:endParaRPr lang="en-US" sz="165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5638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4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631036" y="225539"/>
            <a:ext cx="586496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50" b="1" dirty="0"/>
              <a:t>MỘT SỐ HÌNH ẢNH VỀ CÁC LOÀI TRÊN TRÁI ĐẤT</a:t>
            </a:r>
            <a:endParaRPr lang="en-US" sz="165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23" y="659219"/>
            <a:ext cx="3296263" cy="37144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516" y="659219"/>
            <a:ext cx="3209423" cy="371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1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5</a:t>
            </a:fld>
            <a:endParaRPr lang="e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89" y="414670"/>
            <a:ext cx="3126866" cy="39779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142" y="414670"/>
            <a:ext cx="3307900" cy="397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79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317" y="565695"/>
            <a:ext cx="4139269" cy="1461129"/>
          </a:xfrm>
        </p:spPr>
        <p:txBody>
          <a:bodyPr/>
          <a:lstStyle/>
          <a:p>
            <a:pPr algn="just"/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 trường sống của sinh vật rất đa dạng: trên cạn, dưới nước, đất, sinh vật này có thể là môi trường sống của sinh vật khác. </a:t>
            </a:r>
          </a:p>
          <a:p>
            <a:pPr algn="just"/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 trường sống của sinh vật: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có khí hậu khô,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nóng,lạnh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6</a:t>
            </a:fld>
            <a:endParaRPr lang="e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3947" y="1150486"/>
            <a:ext cx="1794053" cy="303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4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7</a:t>
            </a:fld>
            <a:endParaRPr lang="e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799634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67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171450" y="4277321"/>
            <a:ext cx="1200150" cy="3231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500">
                <a:solidFill>
                  <a:srgbClr val="FF0000"/>
                </a:solidFill>
              </a:rPr>
              <a:t>CÚ TUYẾT</a:t>
            </a:r>
          </a:p>
        </p:txBody>
      </p:sp>
      <p:pic>
        <p:nvPicPr>
          <p:cNvPr id="30735" name="Picture 15" descr="CAO BAC CU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3300" y="1157287"/>
            <a:ext cx="2857500" cy="1585913"/>
          </a:xfrm>
          <a:prstGeom prst="rect">
            <a:avLst/>
          </a:prstGeom>
          <a:noFill/>
        </p:spPr>
      </p:pic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4000500" y="2507457"/>
            <a:ext cx="1600200" cy="32316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>
                <a:solidFill>
                  <a:srgbClr val="FF0000"/>
                </a:solidFill>
              </a:rPr>
              <a:t>CÁO BẮC CỰC</a:t>
            </a:r>
          </a:p>
        </p:txBody>
      </p:sp>
      <p:pic>
        <p:nvPicPr>
          <p:cNvPr id="30739" name="Picture 19" descr="CU TUYET 3"/>
          <p:cNvPicPr>
            <a:picLocks noChangeAspect="1" noChangeArrowheads="1"/>
          </p:cNvPicPr>
          <p:nvPr/>
        </p:nvPicPr>
        <p:blipFill>
          <a:blip r:embed="rId3"/>
          <a:srcRect b="12500"/>
          <a:stretch>
            <a:fillRect/>
          </a:stretch>
        </p:blipFill>
        <p:spPr bwMode="auto">
          <a:xfrm>
            <a:off x="1257300" y="2786063"/>
            <a:ext cx="1977629" cy="1714500"/>
          </a:xfrm>
          <a:prstGeom prst="rect">
            <a:avLst/>
          </a:prstGeom>
          <a:noFill/>
        </p:spPr>
      </p:pic>
      <p:pic>
        <p:nvPicPr>
          <p:cNvPr id="30740" name="Picture 20" descr="CHIM CANH CU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157287"/>
            <a:ext cx="3086100" cy="1585913"/>
          </a:xfrm>
          <a:prstGeom prst="rect">
            <a:avLst/>
          </a:prstGeom>
          <a:noFill/>
        </p:spPr>
      </p:pic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742950" y="2512815"/>
            <a:ext cx="1771650" cy="32316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>
                <a:solidFill>
                  <a:srgbClr val="FF0000"/>
                </a:solidFill>
              </a:rPr>
              <a:t>CHIM CÁNH CỤT</a:t>
            </a:r>
          </a:p>
        </p:txBody>
      </p:sp>
      <p:pic>
        <p:nvPicPr>
          <p:cNvPr id="30742" name="Picture 22" descr="GAU BAC CUC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3300" y="2757488"/>
            <a:ext cx="2857500" cy="1714500"/>
          </a:xfrm>
          <a:prstGeom prst="rect">
            <a:avLst/>
          </a:prstGeom>
          <a:noFill/>
        </p:spPr>
      </p:pic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3600450" y="4234458"/>
            <a:ext cx="2114550" cy="32316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>
                <a:solidFill>
                  <a:srgbClr val="FF0000"/>
                </a:solidFill>
              </a:rPr>
              <a:t>GẤU BẮC CỰC</a:t>
            </a:r>
          </a:p>
        </p:txBody>
      </p:sp>
      <p:sp>
        <p:nvSpPr>
          <p:cNvPr id="30744" name="Text Box 24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9303" y="381209"/>
            <a:ext cx="6610794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3" grpId="0" animBg="1"/>
      <p:bldP spid="30736" grpId="0" animBg="1"/>
      <p:bldP spid="30741" grpId="0" animBg="1"/>
      <p:bldP spid="307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GAU NGU DO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1900" y="1085850"/>
            <a:ext cx="2971800" cy="1791296"/>
          </a:xfrm>
          <a:prstGeom prst="rect">
            <a:avLst/>
          </a:prstGeom>
          <a:noFill/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4686300" y="3429001"/>
            <a:ext cx="228600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dirty="0">
                <a:solidFill>
                  <a:srgbClr val="006600"/>
                </a:solidFill>
              </a:rPr>
              <a:t>NGỦ ĐÔNG</a:t>
            </a:r>
          </a:p>
        </p:txBody>
      </p:sp>
      <p:pic>
        <p:nvPicPr>
          <p:cNvPr id="34822" name="Picture 6" descr="GAU NGU DONG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1084065"/>
            <a:ext cx="3143250" cy="1787723"/>
          </a:xfrm>
          <a:prstGeom prst="rect">
            <a:avLst/>
          </a:prstGeom>
          <a:noFill/>
        </p:spPr>
      </p:pic>
      <p:pic>
        <p:nvPicPr>
          <p:cNvPr id="34825" name="Picture 9" descr="CAO BAC CUC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5950" y="2886075"/>
            <a:ext cx="2743200" cy="1589485"/>
          </a:xfrm>
          <a:prstGeom prst="rect">
            <a:avLst/>
          </a:prstGeom>
          <a:noFill/>
        </p:spPr>
      </p:pic>
      <p:sp>
        <p:nvSpPr>
          <p:cNvPr id="34827" name="Text Box 11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642937"/>
            <a:ext cx="6714461" cy="4154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903</TotalTime>
  <Words>642</Words>
  <Application>Microsoft Office PowerPoint</Application>
  <PresentationFormat>Custom</PresentationFormat>
  <Paragraphs>137</Paragraphs>
  <Slides>22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Calibri</vt:lpstr>
      <vt:lpstr>Times New Roman</vt:lpstr>
      <vt:lpstr>Wingdings</vt:lpstr>
      <vt:lpstr>Arial</vt:lpstr>
      <vt:lpstr>Barlow SemiBold</vt:lpstr>
      <vt:lpstr>Office Theme</vt:lpstr>
      <vt:lpstr>CHÀO MỪNG THẦY CÔ VÀ CÁC EM ĐẾN VỚI TIẾT HỌC HÔM NAY!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Em hãy lấy ví dụ về cây hoặc con vật có  những tên địa phương khác nhau mà em biết? Hoàn thành bảng sau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Trần Bích Hà</dc:creator>
  <cp:lastModifiedBy>Windows User</cp:lastModifiedBy>
  <cp:revision>103</cp:revision>
  <dcterms:modified xsi:type="dcterms:W3CDTF">2024-01-12T23:55:55Z</dcterms:modified>
</cp:coreProperties>
</file>