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80" r:id="rId4"/>
  </p:sldMasterIdLst>
  <p:notesMasterIdLst>
    <p:notesMasterId r:id="rId26"/>
  </p:notesMasterIdLst>
  <p:sldIdLst>
    <p:sldId id="256" r:id="rId5"/>
    <p:sldId id="257" r:id="rId6"/>
    <p:sldId id="258" r:id="rId7"/>
    <p:sldId id="296" r:id="rId8"/>
    <p:sldId id="264" r:id="rId9"/>
    <p:sldId id="265" r:id="rId10"/>
    <p:sldId id="261" r:id="rId11"/>
    <p:sldId id="263" r:id="rId12"/>
    <p:sldId id="266" r:id="rId13"/>
    <p:sldId id="291" r:id="rId14"/>
    <p:sldId id="292" r:id="rId15"/>
    <p:sldId id="267" r:id="rId16"/>
    <p:sldId id="273" r:id="rId17"/>
    <p:sldId id="275" r:id="rId18"/>
    <p:sldId id="276" r:id="rId19"/>
    <p:sldId id="268" r:id="rId20"/>
    <p:sldId id="297" r:id="rId21"/>
    <p:sldId id="277" r:id="rId22"/>
    <p:sldId id="283" r:id="rId23"/>
    <p:sldId id="295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202621"/>
    <a:srgbClr val="414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81" autoAdjust="0"/>
  </p:normalViewPr>
  <p:slideViewPr>
    <p:cSldViewPr>
      <p:cViewPr varScale="1">
        <p:scale>
          <a:sx n="63" d="100"/>
          <a:sy n="63" d="100"/>
        </p:scale>
        <p:origin x="159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9EA49-3C1F-480F-AD4E-1693304EEEED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3E10E-6EE9-4924-85B2-C5B73FD4A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840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53E10E-6EE9-4924-85B2-C5B73FD4A4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18187-4104-47BD-B8EE-5582F4C349E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FF1C3-F322-4F0C-BE6D-4B028BBC1E1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1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1C480-B472-4271-B342-2115D6B1EF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C9E6F-6945-433A-8757-B7ED56AF90E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4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783C4-26A7-485D-BD19-3CAD654BA50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271DC-227F-4789-90BA-7B230AB3CE3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46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158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778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20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7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76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67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798D-EE77-47AC-B744-3604CEEAE9C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B806A-FFDC-4553-9D71-B0BA979FED2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717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93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1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728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95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462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532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92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496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34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26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D7132-174F-4F3B-A7D3-898BFB69A0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90EFF-7A73-424A-AB52-95292D43BB3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6290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130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326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18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058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D3DD0-5B5F-4CB6-8499-4CAB37AB06EF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A6E34-2E36-4C48-9563-F77C132AF8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9974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6B7EA-259E-48F2-A2C3-F90A9567A0D7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A6804-516B-48ED-9F93-934B73FAF3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693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6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9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C7BA6-3398-4095-9CAF-0C9A5D0D7A5A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EF20-3F60-40D6-AFAD-CCA4B6FA82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491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3740E-90F3-473A-972B-E1D10C9D079A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68CB-0D2A-43FD-8A0A-4F1DFA2306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271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8508E-A11D-4049-9857-644746503AF1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5D01D-8055-4E19-B89E-FE280F8740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1570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F7D53-7758-4D2A-A7AD-8A200BFC2321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D31A2-E041-4C26-B808-05EE2D16F4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637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D4D18-6F84-47D1-A1C0-BE423512097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77933-BFAC-45BF-8534-D613AE9199F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386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08ED5-52BB-4E97-BE90-F9259576006C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CF000-51A9-441B-A267-46CA2C9DED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768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5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2684-29D5-44EB-A50A-B8D5602D8959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232F-C5D5-41EB-BEB0-E43404BF3A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85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5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093F5-B978-46B0-BE91-93465ABBE671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65A02-8733-4599-962C-7EBC0E5AC3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923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679D8-4417-4801-9479-7B45FE718B67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09844-0697-4626-AA3A-F7EBB6DC5B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242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15160-DCD7-4AF2-8712-A911CE4370F1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CB9E9-FAAA-43E3-8860-55875527F7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139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17D62-C404-4BA2-863B-92645E411DB2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202A5-6257-4BD6-AAD6-25FA617D9C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501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DAB8-55C0-456D-A933-5A7D8308D8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8CB8D-EFF1-4C33-AD8C-02696E6356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5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85813-F81A-48D8-98E3-A141F8FF25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E32B6-7281-4639-9192-DA7CE113ECA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680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0A094-2AD1-4679-8527-226A0D3221D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3728-4922-4C0C-AC95-2FA736AD7B8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48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8298-957B-4D31-8EA2-5FB4BA2BD90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DAC8E-8FE9-4055-BF45-15D3B3C1AA2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144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1FCB7-1FB7-4F68-94BE-1BD1F2378D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8CA69-DFB6-416F-857D-44AF483F191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1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535E0B-D617-4FC7-AF89-C87D3620A5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9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9C70D1-1117-4AD9-B3F2-97D8BAF0345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8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9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303CA-D67C-4273-98D3-25FCB135EB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9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D3D8A-0C1D-4169-ABF4-5CE6E58407A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38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51BED5-32F9-4129-B4D5-DB762A65F7E1}" type="datetimeFigureOut">
              <a:rPr lang="en-US"/>
              <a:pPr>
                <a:defRPr/>
              </a:pPr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8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FECB5D8F-6F49-486C-8EC6-3ACCC6EED6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2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fif"/><Relationship Id="rId4" Type="http://schemas.openxmlformats.org/officeDocument/2006/relationships/image" Target="../media/image3.jf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696" y="511049"/>
            <a:ext cx="5760640" cy="108337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vi-VN" sz="2800" b="1" cap="all" dirty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BÀI </a:t>
            </a:r>
            <a:r>
              <a:rPr lang="en-US" sz="2800" b="1" cap="all" dirty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3:</a:t>
            </a:r>
            <a:endParaRPr lang="en-US" sz="2800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CỘI NGUỒN YÊU THƯƠNG </a:t>
            </a:r>
            <a:endParaRPr lang="en-US" sz="2800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7704" y="1844824"/>
            <a:ext cx="6876258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Tình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yêu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thương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trả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lời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mọi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thứ</a:t>
            </a:r>
            <a:endParaRPr lang="en-US" sz="2800" dirty="0">
              <a:effectLst/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( Ray Bradbury)</a:t>
            </a:r>
            <a:endParaRPr lang="en-US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340D19-6B5B-E09A-F343-A2AFE0957CC5}"/>
              </a:ext>
            </a:extLst>
          </p:cNvPr>
          <p:cNvSpPr/>
          <p:nvPr/>
        </p:nvSpPr>
        <p:spPr>
          <a:xfrm>
            <a:off x="143508" y="2957535"/>
            <a:ext cx="8856984" cy="12003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kern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14, 15, 16.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kern="0" noProof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kern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noProof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kern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noProof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kern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VỪA NHẮM MẮT, VỪA MỞ CỬA SỔ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62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ừa nhắm mắt">
            <a:extLst>
              <a:ext uri="{FF2B5EF4-FFF2-40B4-BE49-F238E27FC236}">
                <a16:creationId xmlns:a16="http://schemas.microsoft.com/office/drawing/2014/main" id="{58FD32CA-59BB-3370-0C0A-6AE65DD99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2016224" cy="272324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60E458-B8E9-18AF-E848-E34C3613C380}"/>
              </a:ext>
            </a:extLst>
          </p:cNvPr>
          <p:cNvSpPr/>
          <p:nvPr/>
        </p:nvSpPr>
        <p:spPr>
          <a:xfrm>
            <a:off x="3059832" y="49088"/>
            <a:ext cx="6018016" cy="90872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4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88F3FC-E708-965E-C863-8563E1D19B9B}"/>
              </a:ext>
            </a:extLst>
          </p:cNvPr>
          <p:cNvSpPr/>
          <p:nvPr/>
        </p:nvSpPr>
        <p:spPr>
          <a:xfrm>
            <a:off x="3043604" y="1340846"/>
            <a:ext cx="6018016" cy="55436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loại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Truyện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ngắn</a:t>
            </a:r>
            <a:endParaRPr lang="en-US" sz="24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D3DFC4-25C5-8FFB-8887-3EAF60953BC8}"/>
              </a:ext>
            </a:extLst>
          </p:cNvPr>
          <p:cNvSpPr/>
          <p:nvPr/>
        </p:nvSpPr>
        <p:spPr>
          <a:xfrm>
            <a:off x="3037316" y="2413705"/>
            <a:ext cx="5999180" cy="1139067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thằng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B1488C-97E6-B8D3-A18D-2C7D53C95405}"/>
              </a:ext>
            </a:extLst>
          </p:cNvPr>
          <p:cNvSpPr/>
          <p:nvPr/>
        </p:nvSpPr>
        <p:spPr>
          <a:xfrm>
            <a:off x="3037316" y="4005064"/>
            <a:ext cx="6057806" cy="259228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Từ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đầu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“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Cháu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mắt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thần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” :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Bố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dạy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“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”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nhắm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mắt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đoán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loài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vườn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+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Phần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 2: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Còn</a:t>
            </a:r>
            <a:r>
              <a:rPr lang="en-US" sz="24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Bố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dạy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“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tôi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”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cách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đón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nhận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trân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trọng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tình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cảm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mọi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xung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quanh</a:t>
            </a:r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US" sz="2400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0B24559-7B48-6289-EA9D-DE7A184E6AE3}"/>
              </a:ext>
            </a:extLst>
          </p:cNvPr>
          <p:cNvCxnSpPr>
            <a:cxnSpLocks/>
          </p:cNvCxnSpPr>
          <p:nvPr/>
        </p:nvCxnSpPr>
        <p:spPr>
          <a:xfrm flipV="1">
            <a:off x="2339752" y="620688"/>
            <a:ext cx="697564" cy="26642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4E6338B-0935-768E-0E0D-BE98D7445004}"/>
              </a:ext>
            </a:extLst>
          </p:cNvPr>
          <p:cNvCxnSpPr>
            <a:endCxn id="6" idx="1"/>
          </p:cNvCxnSpPr>
          <p:nvPr/>
        </p:nvCxnSpPr>
        <p:spPr>
          <a:xfrm flipV="1">
            <a:off x="2339752" y="1618026"/>
            <a:ext cx="703852" cy="182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69CDE03-B1D0-090F-60BC-7B1D479CC3F6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2336608" y="2983239"/>
            <a:ext cx="700708" cy="3017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AD64FE-072B-BE72-8A5E-93E951C5B0D1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2336608" y="3330403"/>
            <a:ext cx="700708" cy="19708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812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FB52F-6ED5-E859-CCEF-B97004C352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6632"/>
            <a:ext cx="6858000" cy="938485"/>
          </a:xfrm>
        </p:spPr>
        <p:txBody>
          <a:bodyPr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CẶP ĐÔI (2’)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93E9B2-3AD7-A395-7CD7-C4EA1F9B02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824" y="1068910"/>
            <a:ext cx="8964488" cy="691058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DF429C8-D42B-012E-0BBB-DA307281B536}"/>
              </a:ext>
            </a:extLst>
          </p:cNvPr>
          <p:cNvSpPr txBox="1">
            <a:spLocks/>
          </p:cNvSpPr>
          <p:nvPr/>
        </p:nvSpPr>
        <p:spPr bwMode="auto">
          <a:xfrm>
            <a:off x="89756" y="2420888"/>
            <a:ext cx="8964488" cy="3672408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&gt;&lt; 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Thông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dường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tò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mò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9911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752" y="1078871"/>
            <a:ext cx="9036495" cy="32548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1: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Tìm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chi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tiết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khả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năng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đặc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biệt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“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”.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Nhờ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đâu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“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”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năng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lực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</a:t>
            </a:r>
            <a:endParaRPr lang="en-US" sz="2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2: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Tìm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chi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tiết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xúc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suy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nghĩ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bố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Tí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xét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tính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cách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“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”?</a:t>
            </a:r>
            <a:endParaRPr lang="en-US" sz="28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53171"/>
            <a:ext cx="3384376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PHIẾU GIAO VIỆC</a:t>
            </a:r>
          </a:p>
        </p:txBody>
      </p:sp>
    </p:spTree>
    <p:extLst>
      <p:ext uri="{BB962C8B-B14F-4D97-AF65-F5344CB8AC3E}">
        <p14:creationId xmlns:p14="http://schemas.microsoft.com/office/powerpoint/2010/main" val="1148952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32240" y="4736381"/>
            <a:ext cx="2232248" cy="11339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nhìn</a:t>
            </a:r>
            <a:r>
              <a:rPr lang="en-US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đặc</a:t>
            </a:r>
            <a:r>
              <a:rPr lang="en-US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biệt</a:t>
            </a:r>
            <a:endParaRPr lang="en-US" sz="24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5630" y="548680"/>
            <a:ext cx="2848679" cy="3046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bông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vườn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không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phải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bằng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mắt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mà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bằng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cách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ngửi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mùi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hương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từ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đôi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bàn</a:t>
            </a: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tay</a:t>
            </a:r>
            <a:endParaRPr lang="en-US" sz="240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366" y="116632"/>
            <a:ext cx="5544009" cy="369331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“ “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nhắm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đi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mà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không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chạm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vào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”.</a:t>
            </a:r>
            <a:endParaRPr lang="en-US" sz="2600" b="1" dirty="0">
              <a:latin typeface="Calibri"/>
              <a:ea typeface="Calibri"/>
              <a:cs typeface="Times New Roman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“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diện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được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tất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cả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mùi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hương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loài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”.</a:t>
            </a:r>
            <a:endParaRPr lang="en-US" sz="2600" b="1" dirty="0">
              <a:latin typeface="Calibri"/>
              <a:ea typeface="Calibri"/>
              <a:cs typeface="Times New Roman"/>
            </a:endParaRPr>
          </a:p>
          <a:p>
            <a:pPr marL="342900" indent="-342900" algn="just" fontAlgn="base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“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còn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phân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biệt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đồng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một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lúc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đang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nở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Bố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nói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tôi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cái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mũi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tuyệt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nhất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thế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Times New Roman"/>
                <a:cs typeface="Times New Roman"/>
              </a:rPr>
              <a:t>giới</a:t>
            </a:r>
            <a:r>
              <a:rPr lang="en-US" sz="2600" b="1" dirty="0">
                <a:latin typeface="Times New Roman"/>
                <a:ea typeface="Times New Roman"/>
                <a:cs typeface="Times New Roman"/>
              </a:rPr>
              <a:t>!”</a:t>
            </a:r>
          </a:p>
          <a:p>
            <a:pPr marL="342900" indent="-342900" algn="just" fontAlgn="base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Chú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latin typeface="Times New Roman"/>
                <a:ea typeface="Calibri"/>
                <a:cs typeface="Times New Roman"/>
              </a:rPr>
              <a:t>H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ùng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nói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: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Thật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không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thể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tin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nổi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cháu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có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con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mắt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US" sz="2600" b="1" dirty="0" err="1">
                <a:effectLst/>
                <a:latin typeface="Times New Roman"/>
                <a:ea typeface="Calibri"/>
                <a:cs typeface="Times New Roman"/>
              </a:rPr>
              <a:t>thần</a:t>
            </a:r>
            <a:r>
              <a:rPr lang="en-US" sz="2600" b="1" dirty="0">
                <a:effectLst/>
                <a:latin typeface="Times New Roman"/>
                <a:ea typeface="Calibri"/>
                <a:cs typeface="Times New Roman"/>
              </a:rPr>
              <a:t>…</a:t>
            </a:r>
            <a:endParaRPr lang="en-US" sz="26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51CA069-3C72-B186-CF51-C1D05BF58948}"/>
              </a:ext>
            </a:extLst>
          </p:cNvPr>
          <p:cNvSpPr/>
          <p:nvPr/>
        </p:nvSpPr>
        <p:spPr>
          <a:xfrm>
            <a:off x="5716421" y="1598141"/>
            <a:ext cx="449494" cy="50405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3EC60844-EF56-E01D-812E-4845051D0FB9}"/>
              </a:ext>
            </a:extLst>
          </p:cNvPr>
          <p:cNvSpPr/>
          <p:nvPr/>
        </p:nvSpPr>
        <p:spPr>
          <a:xfrm>
            <a:off x="7524328" y="3639070"/>
            <a:ext cx="484632" cy="79804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E14B735-B98D-1509-98E0-0D5394B6CF1D}"/>
              </a:ext>
            </a:extLst>
          </p:cNvPr>
          <p:cNvSpPr/>
          <p:nvPr/>
        </p:nvSpPr>
        <p:spPr>
          <a:xfrm rot="10800000">
            <a:off x="5847603" y="5061047"/>
            <a:ext cx="6366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croll: Horizontal 17">
            <a:extLst>
              <a:ext uri="{FF2B5EF4-FFF2-40B4-BE49-F238E27FC236}">
                <a16:creationId xmlns:a16="http://schemas.microsoft.com/office/drawing/2014/main" id="{B47BE511-E199-41B5-A58E-E9582FAC7D4B}"/>
              </a:ext>
            </a:extLst>
          </p:cNvPr>
          <p:cNvSpPr/>
          <p:nvPr/>
        </p:nvSpPr>
        <p:spPr>
          <a:xfrm>
            <a:off x="491888" y="4148637"/>
            <a:ext cx="5214381" cy="2592731"/>
          </a:xfrm>
          <a:prstGeom prst="horizontalScroll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>
                <a:latin typeface="Times New Roman"/>
                <a:ea typeface="Times New Roman"/>
              </a:rPr>
              <a:t>Nhờ những trải nghiệm tuổi thơ thú vị cùng người cha bên khu vườn quen thuộc của mình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6570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22303" y="1872989"/>
            <a:ext cx="2880320" cy="105195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>
              <a:lnSpc>
                <a:spcPct val="115000"/>
              </a:lnSpc>
            </a:pP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Lắng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nghe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 fontAlgn="base">
              <a:lnSpc>
                <a:spcPct val="115000"/>
              </a:lnSpc>
            </a:pP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âm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thanh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tài</a:t>
            </a:r>
            <a:r>
              <a:rPr lang="en-US" sz="28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tình</a:t>
            </a:r>
            <a:endParaRPr lang="en-US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941959-D9F0-4606-41E2-CE1F6C775A2B}"/>
              </a:ext>
            </a:extLst>
          </p:cNvPr>
          <p:cNvSpPr/>
          <p:nvPr/>
        </p:nvSpPr>
        <p:spPr>
          <a:xfrm>
            <a:off x="9128" y="836712"/>
            <a:ext cx="5328592" cy="32403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 fontAlgn="base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“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Bây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giờ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đang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còn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vùi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đầu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mền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tôi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vẫn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bố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đang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xa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tôi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bao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nhiêu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mét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nghe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tiếng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chân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”</a:t>
            </a:r>
            <a:endParaRPr lang="en-US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chính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xác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tiến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kêu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cứu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Tí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vang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bờ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sông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1BBC159-4298-1BF4-55D6-F69BFE8DD54A}"/>
              </a:ext>
            </a:extLst>
          </p:cNvPr>
          <p:cNvSpPr/>
          <p:nvPr/>
        </p:nvSpPr>
        <p:spPr>
          <a:xfrm>
            <a:off x="5502528" y="2214576"/>
            <a:ext cx="597462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59F110A4-AC89-3F40-84A0-980B5D2C440D}"/>
              </a:ext>
            </a:extLst>
          </p:cNvPr>
          <p:cNvSpPr/>
          <p:nvPr/>
        </p:nvSpPr>
        <p:spPr>
          <a:xfrm>
            <a:off x="7297834" y="3212976"/>
            <a:ext cx="484632" cy="763922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uble Wave 8">
            <a:extLst>
              <a:ext uri="{FF2B5EF4-FFF2-40B4-BE49-F238E27FC236}">
                <a16:creationId xmlns:a16="http://schemas.microsoft.com/office/drawing/2014/main" id="{5C9669E6-85BE-646F-FE31-03DD81C9E35B}"/>
              </a:ext>
            </a:extLst>
          </p:cNvPr>
          <p:cNvSpPr/>
          <p:nvPr/>
        </p:nvSpPr>
        <p:spPr>
          <a:xfrm>
            <a:off x="4063965" y="4653136"/>
            <a:ext cx="4938658" cy="1966355"/>
          </a:xfrm>
          <a:prstGeom prst="doubleWave">
            <a:avLst>
              <a:gd name="adj1" fmla="val 6250"/>
              <a:gd name="adj2" fmla="val 567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 dirty="0" err="1">
                <a:latin typeface="Times New Roman"/>
                <a:ea typeface="Times New Roman"/>
              </a:rPr>
              <a:t>Nhờ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luyện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tập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mà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nghe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được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âm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thanh</a:t>
            </a:r>
            <a:r>
              <a:rPr lang="en-US" sz="2800" b="1" dirty="0">
                <a:latin typeface="Times New Roman"/>
                <a:ea typeface="Times New Roman"/>
              </a:rPr>
              <a:t> vang </a:t>
            </a:r>
            <a:r>
              <a:rPr lang="en-US" sz="2800" b="1" dirty="0" err="1">
                <a:latin typeface="Times New Roman"/>
                <a:ea typeface="Times New Roman"/>
              </a:rPr>
              <a:t>lên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từ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đâu</a:t>
            </a:r>
            <a:r>
              <a:rPr lang="en-US" sz="2800" b="1" dirty="0">
                <a:latin typeface="Times New Roman"/>
                <a:ea typeface="Times New Roman"/>
              </a:rPr>
              <a:t>, </a:t>
            </a:r>
            <a:r>
              <a:rPr lang="en-US" sz="2800" b="1" dirty="0" err="1">
                <a:latin typeface="Times New Roman"/>
                <a:ea typeface="Times New Roman"/>
              </a:rPr>
              <a:t>khoảng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cách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như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thế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nào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835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071961"/>
              </p:ext>
            </p:extLst>
          </p:nvPr>
        </p:nvGraphicFramePr>
        <p:xfrm>
          <a:off x="395536" y="116632"/>
          <a:ext cx="8640960" cy="4608512"/>
        </p:xfrm>
        <a:graphic>
          <a:graphicData uri="http://schemas.openxmlformats.org/drawingml/2006/table">
            <a:tbl>
              <a:tblPr firstRow="1" firstCol="1" bandRow="1"/>
              <a:tblGrid>
                <a:gridCol w="4120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0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002">
                <a:tc>
                  <a:txBody>
                    <a:bodyPr/>
                    <a:lstStyle/>
                    <a:p>
                      <a:pPr marR="17716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7150" algn="l"/>
                        </a:tabLs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Cảm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xúc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suy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nghĩ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“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tôi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về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“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bố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165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7150" algn="l"/>
                        </a:tabLs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Cảm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xúc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suy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nghĩ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“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tôi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”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về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“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Tí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”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510">
                <a:tc>
                  <a:txBody>
                    <a:bodyPr/>
                    <a:lstStyle/>
                    <a:p>
                      <a:pPr marR="177165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715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77165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715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1052736"/>
            <a:ext cx="38812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Đón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cử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chăm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sóc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bó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lòng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ơn</a:t>
            </a:r>
            <a:endParaRPr lang="en-US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âm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món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quà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bự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tôi</a:t>
            </a:r>
            <a:endParaRPr lang="en-US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052736"/>
            <a:ext cx="45365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C</a:t>
            </a:r>
            <a:r>
              <a:rPr lang="vi-VN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oi Tí là người bạn thân nhất, sẵn sàng chia sẻ với bạn bí mật ngọt ngào, hạnh phúc của hai bố con; </a:t>
            </a:r>
            <a:endParaRPr lang="en-US" sz="28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T</a:t>
            </a:r>
            <a:r>
              <a:rPr lang="vi-VN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hấy tên bạn Tí đẹp và hay hơn mọi </a:t>
            </a:r>
            <a:r>
              <a:rPr lang="en-US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â</a:t>
            </a:r>
            <a:r>
              <a:rPr lang="vi-VN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m thanh, thích gọi bạn để được nghe cái tên ấy vang lên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85C91C4-FCF3-7FE9-6375-F592B1119671}"/>
              </a:ext>
            </a:extLst>
          </p:cNvPr>
          <p:cNvSpPr/>
          <p:nvPr/>
        </p:nvSpPr>
        <p:spPr>
          <a:xfrm>
            <a:off x="0" y="5013176"/>
            <a:ext cx="4572000" cy="172819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8F4A4EB-BBF4-9E3C-5D51-B8B4BCA094D1}"/>
              </a:ext>
            </a:extLst>
          </p:cNvPr>
          <p:cNvSpPr/>
          <p:nvPr/>
        </p:nvSpPr>
        <p:spPr>
          <a:xfrm>
            <a:off x="4755368" y="5013176"/>
            <a:ext cx="4310135" cy="1714197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5CCAD6E-57C7-680C-55DB-6216F9EBF7A2}"/>
              </a:ext>
            </a:extLst>
          </p:cNvPr>
          <p:cNvSpPr/>
          <p:nvPr/>
        </p:nvSpPr>
        <p:spPr>
          <a:xfrm rot="5400000">
            <a:off x="2627784" y="4725144"/>
            <a:ext cx="288032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A86F0A2-368C-66F0-6D84-568C4D62FD7B}"/>
              </a:ext>
            </a:extLst>
          </p:cNvPr>
          <p:cNvSpPr/>
          <p:nvPr/>
        </p:nvSpPr>
        <p:spPr>
          <a:xfrm rot="5400000">
            <a:off x="6766419" y="4717276"/>
            <a:ext cx="288032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84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5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52044"/>
            <a:ext cx="8928992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en-US" sz="28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nhắm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mắt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mở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cửa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sổ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chợt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hiểu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khu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vườn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nói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hiểu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bây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giờ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mùa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bông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hoa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đang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nở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Từng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tiếng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bước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vườn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chính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xác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người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bước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cách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bao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nhiêu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mét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còn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tiếng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ai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bố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hay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mẹ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Clr>
                <a:srgbClr val="000000"/>
              </a:buClr>
              <a:buSzPts val="1100"/>
              <a:tabLst>
                <a:tab pos="454025" algn="l"/>
              </a:tabLst>
            </a:pPr>
            <a:r>
              <a:rPr lang="en-US" sz="28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vi-VN" sz="2800" dirty="0">
                <a:latin typeface="Times New Roman"/>
                <a:ea typeface="Times New Roman"/>
                <a:cs typeface="Times New Roman"/>
              </a:rPr>
              <a:t>Khi “vừa nhắm mắt vừa mở cửa sổ”, nhân vật “tôi” không chỉ thấy những bông hoa thơm hơn mà còn “nhìn” thấy nguyên cả khu v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ư</a:t>
            </a:r>
            <a:r>
              <a:rPr lang="vi-VN" sz="2800" dirty="0">
                <a:latin typeface="Times New Roman"/>
                <a:ea typeface="Times New Roman"/>
                <a:cs typeface="Times New Roman"/>
              </a:rPr>
              <a:t>ờn, cả bông hồng ngay trong đêm tối,...</a:t>
            </a:r>
            <a:endParaRPr lang="en-US" sz="28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BDDB2E-3D6F-9222-0E3A-7C5C7DC9EECA}"/>
              </a:ext>
            </a:extLst>
          </p:cNvPr>
          <p:cNvSpPr txBox="1"/>
          <p:nvPr/>
        </p:nvSpPr>
        <p:spPr>
          <a:xfrm>
            <a:off x="0" y="3789040"/>
            <a:ext cx="9036496" cy="287155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 algn="just" fontAlgn="base">
              <a:lnSpc>
                <a:spcPct val="115000"/>
              </a:lnSpc>
              <a:buFontTx/>
              <a:buChar char="-"/>
            </a:pP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Những “bí mật” ấy đã mang lại niềm vui, hạnh phúc cho cuộc sống hằng ngày và làm giàu có tâm hồn của nhân vật “tôi”.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fontAlgn="base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10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161EDB-EB1D-51EB-9B81-BF3688FC9255}"/>
              </a:ext>
            </a:extLst>
          </p:cNvPr>
          <p:cNvSpPr/>
          <p:nvPr/>
        </p:nvSpPr>
        <p:spPr>
          <a:xfrm>
            <a:off x="2627784" y="526032"/>
            <a:ext cx="3888432" cy="1080120"/>
          </a:xfrm>
          <a:prstGeom prst="rect">
            <a:avLst/>
          </a:prstGeom>
          <a:solidFill>
            <a:srgbClr val="00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CẶP ĐÔI (2 PHÚT)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903C1A-57EF-41E2-80C6-F20F10E03CD4}"/>
              </a:ext>
            </a:extLst>
          </p:cNvPr>
          <p:cNvSpPr/>
          <p:nvPr/>
        </p:nvSpPr>
        <p:spPr>
          <a:xfrm>
            <a:off x="670666" y="1879086"/>
            <a:ext cx="8090700" cy="1944216"/>
          </a:xfrm>
          <a:prstGeom prst="rect">
            <a:avLst/>
          </a:prstGeom>
          <a:solidFill>
            <a:srgbClr val="00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500" b="1" i="0" dirty="0">
                <a:solidFill>
                  <a:srgbClr val="FFFF00"/>
                </a:solidFill>
                <a:effectLst/>
                <a:latin typeface="+mj-lt"/>
              </a:rPr>
              <a:t>Câu văn</a:t>
            </a:r>
            <a:r>
              <a:rPr lang="en-US" sz="3500" b="1" i="0" dirty="0">
                <a:solidFill>
                  <a:srgbClr val="FFFF00"/>
                </a:solidFill>
                <a:effectLst/>
                <a:latin typeface="+mj-lt"/>
              </a:rPr>
              <a:t>:</a:t>
            </a:r>
            <a:r>
              <a:rPr lang="en-US" sz="3500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vi-VN" sz="3500" b="1" i="0" dirty="0">
                <a:solidFill>
                  <a:srgbClr val="FFFF00"/>
                </a:solidFill>
                <a:effectLst/>
                <a:latin typeface="+mj-lt"/>
              </a:rPr>
              <a:t>"Những bông hoa chính là người đưa đường</a:t>
            </a:r>
            <a:r>
              <a:rPr lang="en-US" sz="3500" b="1" dirty="0">
                <a:solidFill>
                  <a:srgbClr val="FFFF00"/>
                </a:solidFill>
                <a:latin typeface="+mj-lt"/>
              </a:rPr>
              <a:t>” </a:t>
            </a:r>
            <a:r>
              <a:rPr lang="vi-VN" sz="3500" b="1" i="0" dirty="0">
                <a:solidFill>
                  <a:srgbClr val="FFFF00"/>
                </a:solidFill>
                <a:effectLst/>
                <a:latin typeface="+mj-lt"/>
              </a:rPr>
              <a:t>gửi gắm thông điệp gì của tác giả?</a:t>
            </a:r>
            <a:endParaRPr lang="en-US" sz="35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C9E839-CB0C-C645-2D2F-1C6578CC7D68}"/>
              </a:ext>
            </a:extLst>
          </p:cNvPr>
          <p:cNvSpPr/>
          <p:nvPr/>
        </p:nvSpPr>
        <p:spPr>
          <a:xfrm>
            <a:off x="0" y="4005064"/>
            <a:ext cx="9144000" cy="2160240"/>
          </a:xfrm>
          <a:prstGeom prst="rect">
            <a:avLst/>
          </a:prstGeom>
          <a:solidFill>
            <a:srgbClr val="00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Khi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nhẫn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mình.Sống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TN…</a:t>
            </a:r>
          </a:p>
        </p:txBody>
      </p:sp>
    </p:spTree>
    <p:extLst>
      <p:ext uri="{BB962C8B-B14F-4D97-AF65-F5344CB8AC3E}">
        <p14:creationId xmlns:p14="http://schemas.microsoft.com/office/powerpoint/2010/main" val="110047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776" y="188640"/>
            <a:ext cx="8604448" cy="4459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PHIẾU HỌC TẬP 3</a:t>
            </a:r>
            <a:endParaRPr lang="en-US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bố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nghĩ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Times New Roman"/>
              <a:ea typeface="Times New Roman"/>
              <a:cs typeface="Times New Roman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44227"/>
              </p:ext>
            </p:extLst>
          </p:nvPr>
        </p:nvGraphicFramePr>
        <p:xfrm>
          <a:off x="899592" y="1988840"/>
          <a:ext cx="7524836" cy="34649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07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7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612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879966"/>
              </p:ext>
            </p:extLst>
          </p:nvPr>
        </p:nvGraphicFramePr>
        <p:xfrm>
          <a:off x="107504" y="260648"/>
          <a:ext cx="8928992" cy="5976430"/>
        </p:xfrm>
        <a:graphic>
          <a:graphicData uri="http://schemas.openxmlformats.org/drawingml/2006/table">
            <a:tbl>
              <a:tblPr firstRow="1" firstCol="1" bandRow="1"/>
              <a:tblGrid>
                <a:gridCol w="3427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1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7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Trò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chơi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Cách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chơi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21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Trò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chơi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đoán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tên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loài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hoa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nhắm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mắt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lại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chạm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từng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bông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hoa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69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Trò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chơi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nhắm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mắt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để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tìm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kiếm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vật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Nhắm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mắt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vẫn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thể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mà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chạm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vật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gì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vẫn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bố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đứng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cách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mình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bao xa.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21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Trò chơi ngửi rồi gọi tên các loài hoa</a:t>
                      </a:r>
                      <a:endParaRPr lang="en-U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nhắm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mắt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cảm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nhận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mùi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loài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hoa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 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8352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Nhận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xét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trò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chơi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ngày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càng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khó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hơn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tạo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sự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hấp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dẫn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với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đứa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con.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Người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bố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luôn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theo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dõi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động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viên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khích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lệ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dể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đứa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tiến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bộ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hơn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Người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bố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muốn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con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được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trải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nghiệm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thực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tế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để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hình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thành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thói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quen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sự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gắn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bó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trân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trọng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nâng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niu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những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giá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trị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dù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điều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nhỏ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nhất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Những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bài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học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sâu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sắc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sống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yêu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thương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lắng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nghe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thấu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hiểu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từ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thiên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nhiên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biết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trân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trọng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mọi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thứ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xung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quanh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mình</a:t>
                      </a:r>
                      <a:r>
                        <a:rPr lang="en-US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444" marR="28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61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ả một vườn hoa đẹ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3607" y="5895956"/>
            <a:ext cx="8376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	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6181C5-1BB5-E8FA-8F0A-E009A5B12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4499992" cy="30610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308E87-9914-EAD3-1ADD-734DE491F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05" y="3379965"/>
            <a:ext cx="4370787" cy="25159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4830D3-DCE0-916D-936E-C45482066E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75635"/>
            <a:ext cx="4070817" cy="25203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6BA637-DD9B-A133-A7B0-1F30447249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7976"/>
            <a:ext cx="4070817" cy="305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56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7E6B0-AAAE-45A5-B4B1-26DCCB2EA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H. 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dung,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7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Vai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7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80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217094"/>
              </p:ext>
            </p:extLst>
          </p:nvPr>
        </p:nvGraphicFramePr>
        <p:xfrm>
          <a:off x="336712" y="2782854"/>
          <a:ext cx="8483760" cy="2995041"/>
        </p:xfrm>
        <a:graphic>
          <a:graphicData uri="http://schemas.openxmlformats.org/drawingml/2006/table">
            <a:tbl>
              <a:tblPr firstRow="1" firstCol="1" bandRow="1"/>
              <a:tblGrid>
                <a:gridCol w="4241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1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PHIẾU HỌC TẬP 4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Tìm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chi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tiết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hiện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tình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cảm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dành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Tí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Qua những chi tiết đó đã giúp thể hiện điều gì về bố</a:t>
                      </a:r>
                      <a:endParaRPr lang="en-US" sz="28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5B7FC99-BE37-0826-6725-00023258A1AE}"/>
              </a:ext>
            </a:extLst>
          </p:cNvPr>
          <p:cNvSpPr/>
          <p:nvPr/>
        </p:nvSpPr>
        <p:spPr>
          <a:xfrm>
            <a:off x="2699792" y="258722"/>
            <a:ext cx="4176464" cy="5760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086E9E-4D01-A6D6-B404-E0F00DE13F3C}"/>
              </a:ext>
            </a:extLst>
          </p:cNvPr>
          <p:cNvSpPr/>
          <p:nvPr/>
        </p:nvSpPr>
        <p:spPr>
          <a:xfrm>
            <a:off x="323528" y="1052736"/>
            <a:ext cx="8496944" cy="15121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Hoàn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PHT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</a:t>
            </a:r>
          </a:p>
        </p:txBody>
      </p:sp>
    </p:spTree>
    <p:extLst>
      <p:ext uri="{BB962C8B-B14F-4D97-AF65-F5344CB8AC3E}">
        <p14:creationId xmlns:p14="http://schemas.microsoft.com/office/powerpoint/2010/main" val="24508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8"/>
            <a:ext cx="8964488" cy="674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79712" y="476672"/>
            <a:ext cx="5184576" cy="1292662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kern="0" noProof="0" dirty="0" err="1">
                <a:solidFill>
                  <a:prstClr val="black"/>
                </a:solidFill>
                <a:latin typeface="Calibri"/>
              </a:rPr>
              <a:t>Đọc</a:t>
            </a:r>
            <a:r>
              <a:rPr lang="en-US" sz="2600" b="1" kern="0" noProof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600" b="1" kern="0" noProof="0" dirty="0" err="1">
                <a:solidFill>
                  <a:prstClr val="black"/>
                </a:solidFill>
                <a:latin typeface="Calibri"/>
              </a:rPr>
              <a:t>văn</a:t>
            </a:r>
            <a:r>
              <a:rPr lang="en-US" sz="2600" b="1" kern="0" noProof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600" b="1" kern="0" noProof="0" dirty="0" err="1">
                <a:solidFill>
                  <a:prstClr val="black"/>
                </a:solidFill>
                <a:latin typeface="Calibri"/>
              </a:rPr>
              <a:t>bản</a:t>
            </a:r>
            <a:r>
              <a:rPr lang="en-US" sz="2600" b="1" kern="0" noProof="0" dirty="0">
                <a:solidFill>
                  <a:prstClr val="black"/>
                </a:solidFill>
                <a:latin typeface="Calibri"/>
              </a:rPr>
              <a:t>: 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VỪA NHẮM MẮT, VỪA MỞ CỬA SỔ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</a:t>
            </a:r>
            <a:r>
              <a:rPr kumimoji="0" lang="en-US" sz="19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Nguyễn</a:t>
            </a: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Ngọc</a:t>
            </a:r>
            <a:r>
              <a:rPr kumimoji="0" lang="en-US" sz="1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Thuần</a:t>
            </a:r>
            <a:endParaRPr kumimoji="0" lang="en-US" sz="1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98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7662712-2B16-474D-BEBF-1A3B23A21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52" y="3275857"/>
            <a:ext cx="9036496" cy="1881336"/>
          </a:xfrm>
          <a:solidFill>
            <a:srgbClr val="006600"/>
          </a:solidFill>
        </p:spPr>
        <p:txBody>
          <a:bodyPr/>
          <a:lstStyle/>
          <a:p>
            <a:pPr marL="0" indent="0" algn="just">
              <a:buNone/>
            </a:pP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“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”-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Hoài.</a:t>
            </a:r>
          </a:p>
          <a:p>
            <a:pPr algn="just">
              <a:buFontTx/>
              <a:buChar char="-"/>
            </a:pP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Bầy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chìa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vôi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”-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Quang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Thiều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”-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664C14-730F-E09D-3C52-ECB12E2118EC}"/>
              </a:ext>
            </a:extLst>
          </p:cNvPr>
          <p:cNvSpPr/>
          <p:nvPr/>
        </p:nvSpPr>
        <p:spPr>
          <a:xfrm>
            <a:off x="1979712" y="116632"/>
            <a:ext cx="5040560" cy="864096"/>
          </a:xfrm>
          <a:prstGeom prst="rect">
            <a:avLst/>
          </a:prstGeom>
          <a:solidFill>
            <a:srgbClr val="00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DE4158-D032-61ED-4C38-E063652DB6D4}"/>
              </a:ext>
            </a:extLst>
          </p:cNvPr>
          <p:cNvSpPr/>
          <p:nvPr/>
        </p:nvSpPr>
        <p:spPr>
          <a:xfrm>
            <a:off x="53752" y="1259632"/>
            <a:ext cx="9036496" cy="1737320"/>
          </a:xfrm>
          <a:prstGeom prst="rect">
            <a:avLst/>
          </a:prstGeom>
          <a:solidFill>
            <a:srgbClr val="00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VB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8393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9183" y="3663950"/>
            <a:ext cx="2591991" cy="2470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ight Arrow 2"/>
          <p:cNvSpPr/>
          <p:nvPr/>
        </p:nvSpPr>
        <p:spPr>
          <a:xfrm>
            <a:off x="1403648" y="1340768"/>
            <a:ext cx="1980009" cy="2808288"/>
          </a:xfrm>
          <a:prstGeom prst="rightArrow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lowchart: Display 7"/>
          <p:cNvSpPr/>
          <p:nvPr/>
        </p:nvSpPr>
        <p:spPr>
          <a:xfrm>
            <a:off x="3383656" y="1158205"/>
            <a:ext cx="5004767" cy="3173413"/>
          </a:xfrm>
          <a:prstGeom prst="flowChartDisplay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base">
              <a:spcBef>
                <a:spcPct val="0"/>
              </a:spcBef>
              <a:spcAft>
                <a:spcPts val="1200"/>
              </a:spcAft>
              <a:defRPr/>
            </a:pPr>
            <a:r>
              <a:rPr lang="vi-V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Đọc rõ ràng, rành mạch, biểu cảm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vi-VN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endParaRPr lang="en-US" sz="36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50"/>
            <a:ext cx="90364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 tắt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ngửi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Khi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462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xbtre_thumb_25442016_1144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482"/>
            <a:ext cx="3807769" cy="310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1" y="3213017"/>
            <a:ext cx="3810000" cy="360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67962" y="1484786"/>
            <a:ext cx="47358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(1972)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Bình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49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Vừa nhắm mắ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21168"/>
            <a:ext cx="2276476" cy="307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787" y="259267"/>
            <a:ext cx="2448430" cy="307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221169"/>
            <a:ext cx="2447924" cy="307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6" y="3606727"/>
            <a:ext cx="2309814" cy="306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787" y="3606768"/>
            <a:ext cx="2448430" cy="306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3606768"/>
            <a:ext cx="2447924" cy="306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47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376072"/>
              </p:ext>
            </p:extLst>
          </p:nvPr>
        </p:nvGraphicFramePr>
        <p:xfrm>
          <a:off x="251520" y="1844824"/>
          <a:ext cx="8424936" cy="2286508"/>
        </p:xfrm>
        <a:graphic>
          <a:graphicData uri="http://schemas.openxmlformats.org/drawingml/2006/table">
            <a:tbl>
              <a:tblPr firstRow="1" firstCol="1" bandRow="1"/>
              <a:tblGrid>
                <a:gridCol w="2736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Xuất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xứ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Thể loại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Nhân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vật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cục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7" y="1268760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</a:p>
        </p:txBody>
      </p:sp>
    </p:spTree>
    <p:extLst>
      <p:ext uri="{BB962C8B-B14F-4D97-AF65-F5344CB8AC3E}">
        <p14:creationId xmlns:p14="http://schemas.microsoft.com/office/powerpoint/2010/main" val="75235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1212</TotalTime>
  <Words>1755</Words>
  <Application>Microsoft Office PowerPoint</Application>
  <PresentationFormat>Trình chiếu Trên màn hình (4:3)</PresentationFormat>
  <Paragraphs>123</Paragraphs>
  <Slides>21</Slides>
  <Notes>1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6</vt:i4>
      </vt:variant>
      <vt:variant>
        <vt:lpstr>Chủ đề</vt:lpstr>
      </vt:variant>
      <vt:variant>
        <vt:i4>4</vt:i4>
      </vt:variant>
      <vt:variant>
        <vt:lpstr>Tiêu đề Bản chiếu</vt:lpstr>
      </vt:variant>
      <vt:variant>
        <vt:i4>21</vt:i4>
      </vt:variant>
    </vt:vector>
  </HeadingPairs>
  <TitlesOfParts>
    <vt:vector size="31" baseType="lpstr">
      <vt:lpstr>.VnTime</vt:lpstr>
      <vt:lpstr>Arial</vt:lpstr>
      <vt:lpstr>Calibri</vt:lpstr>
      <vt:lpstr>Calibri Light</vt:lpstr>
      <vt:lpstr>Times New Roman</vt:lpstr>
      <vt:lpstr>Wingdings</vt:lpstr>
      <vt:lpstr>1_Office Theme</vt:lpstr>
      <vt:lpstr>Office Theme</vt:lpstr>
      <vt:lpstr>2_Office Theme</vt:lpstr>
      <vt:lpstr>3_Office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THẢO LUẬN CẶP ĐÔI (2’)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HIEN PC</cp:lastModifiedBy>
  <cp:revision>39</cp:revision>
  <dcterms:created xsi:type="dcterms:W3CDTF">2022-06-17T20:04:08Z</dcterms:created>
  <dcterms:modified xsi:type="dcterms:W3CDTF">2024-10-03T21:58:30Z</dcterms:modified>
</cp:coreProperties>
</file>