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7" r:id="rId3"/>
    <p:sldId id="259" r:id="rId4"/>
    <p:sldId id="260" r:id="rId5"/>
    <p:sldId id="274" r:id="rId6"/>
    <p:sldId id="277" r:id="rId7"/>
    <p:sldId id="261" r:id="rId8"/>
    <p:sldId id="263" r:id="rId9"/>
    <p:sldId id="275" r:id="rId10"/>
    <p:sldId id="262" r:id="rId11"/>
    <p:sldId id="266" r:id="rId12"/>
    <p:sldId id="292" r:id="rId13"/>
    <p:sldId id="265" r:id="rId14"/>
    <p:sldId id="298" r:id="rId15"/>
    <p:sldId id="297" r:id="rId16"/>
    <p:sldId id="272" r:id="rId17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82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D74E5-FA21-49BB-80F2-6B51310EEE21}" type="datetimeFigureOut">
              <a:rPr lang="vi-VN" smtClean="0"/>
              <a:t>10/05/2024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97064-7EAD-46CB-A8C3-0F9BDE9A15E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3396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575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11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44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38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30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66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8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352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99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332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164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2.jpeg"/><Relationship Id="rId3" Type="http://schemas.openxmlformats.org/officeDocument/2006/relationships/image" Target="../media/image68.svg"/><Relationship Id="rId7" Type="http://schemas.openxmlformats.org/officeDocument/2006/relationships/image" Target="../media/image8.svg"/><Relationship Id="rId12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6.svg"/><Relationship Id="rId5" Type="http://schemas.openxmlformats.org/officeDocument/2006/relationships/image" Target="../media/image70.svg"/><Relationship Id="rId10" Type="http://schemas.openxmlformats.org/officeDocument/2006/relationships/image" Target="../media/image5.png"/><Relationship Id="rId4" Type="http://schemas.openxmlformats.org/officeDocument/2006/relationships/image" Target="../media/image69.png"/><Relationship Id="rId9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1.png"/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12" Type="http://schemas.openxmlformats.org/officeDocument/2006/relationships/image" Target="../media/image7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74.svg"/><Relationship Id="rId5" Type="http://schemas.openxmlformats.org/officeDocument/2006/relationships/image" Target="../media/image6.svg"/><Relationship Id="rId10" Type="http://schemas.openxmlformats.org/officeDocument/2006/relationships/image" Target="../media/image73.png"/><Relationship Id="rId4" Type="http://schemas.openxmlformats.org/officeDocument/2006/relationships/image" Target="../media/image5.png"/><Relationship Id="rId9" Type="http://schemas.microsoft.com/office/2007/relationships/hdphoto" Target="../media/hdphoto1.wdp"/><Relationship Id="rId14" Type="http://schemas.openxmlformats.org/officeDocument/2006/relationships/image" Target="../media/image7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26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80.svg"/><Relationship Id="rId5" Type="http://schemas.openxmlformats.org/officeDocument/2006/relationships/image" Target="../media/image78.svg"/><Relationship Id="rId15" Type="http://schemas.openxmlformats.org/officeDocument/2006/relationships/image" Target="../media/image82.svg"/><Relationship Id="rId10" Type="http://schemas.openxmlformats.org/officeDocument/2006/relationships/image" Target="../media/image79.png"/><Relationship Id="rId4" Type="http://schemas.openxmlformats.org/officeDocument/2006/relationships/image" Target="../media/image77.png"/><Relationship Id="rId9" Type="http://schemas.openxmlformats.org/officeDocument/2006/relationships/image" Target="../media/image24.svg"/><Relationship Id="rId1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18" Type="http://schemas.openxmlformats.org/officeDocument/2006/relationships/image" Target="../media/image92.png"/><Relationship Id="rId3" Type="http://schemas.openxmlformats.org/officeDocument/2006/relationships/image" Target="../media/image16.svg"/><Relationship Id="rId7" Type="http://schemas.openxmlformats.org/officeDocument/2006/relationships/image" Target="../media/image78.svg"/><Relationship Id="rId12" Type="http://schemas.openxmlformats.org/officeDocument/2006/relationships/image" Target="../media/image89.png"/><Relationship Id="rId17" Type="http://schemas.openxmlformats.org/officeDocument/2006/relationships/image" Target="../media/image41.png"/><Relationship Id="rId2" Type="http://schemas.openxmlformats.org/officeDocument/2006/relationships/image" Target="../media/image15.png"/><Relationship Id="rId16" Type="http://schemas.openxmlformats.org/officeDocument/2006/relationships/image" Target="../media/image9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8.svg"/><Relationship Id="rId5" Type="http://schemas.openxmlformats.org/officeDocument/2006/relationships/image" Target="../media/image84.svg"/><Relationship Id="rId15" Type="http://schemas.microsoft.com/office/2007/relationships/hdphoto" Target="../media/hdphoto1.wdp"/><Relationship Id="rId10" Type="http://schemas.openxmlformats.org/officeDocument/2006/relationships/image" Target="../media/image87.png"/><Relationship Id="rId19" Type="http://schemas.openxmlformats.org/officeDocument/2006/relationships/image" Target="../media/image93.svg"/><Relationship Id="rId4" Type="http://schemas.openxmlformats.org/officeDocument/2006/relationships/image" Target="../media/image83.png"/><Relationship Id="rId9" Type="http://schemas.openxmlformats.org/officeDocument/2006/relationships/image" Target="../media/image86.sv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2.wdp"/><Relationship Id="rId3" Type="http://schemas.openxmlformats.org/officeDocument/2006/relationships/image" Target="../media/image8.svg"/><Relationship Id="rId7" Type="http://schemas.openxmlformats.org/officeDocument/2006/relationships/image" Target="../media/image95.svg"/><Relationship Id="rId12" Type="http://schemas.openxmlformats.org/officeDocument/2006/relationships/image" Target="../media/image9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74.svg"/><Relationship Id="rId5" Type="http://schemas.openxmlformats.org/officeDocument/2006/relationships/image" Target="../media/image6.svg"/><Relationship Id="rId15" Type="http://schemas.microsoft.com/office/2007/relationships/hdphoto" Target="../media/hdphoto3.wdp"/><Relationship Id="rId10" Type="http://schemas.openxmlformats.org/officeDocument/2006/relationships/image" Target="../media/image73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9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svg"/><Relationship Id="rId3" Type="http://schemas.openxmlformats.org/officeDocument/2006/relationships/image" Target="../media/image4.svg"/><Relationship Id="rId7" Type="http://schemas.openxmlformats.org/officeDocument/2006/relationships/image" Target="../media/image101.svg"/><Relationship Id="rId12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3.svg"/><Relationship Id="rId5" Type="http://schemas.openxmlformats.org/officeDocument/2006/relationships/image" Target="../media/image99.svg"/><Relationship Id="rId15" Type="http://schemas.openxmlformats.org/officeDocument/2006/relationships/image" Target="../media/image10.svg"/><Relationship Id="rId10" Type="http://schemas.openxmlformats.org/officeDocument/2006/relationships/image" Target="../media/image102.png"/><Relationship Id="rId4" Type="http://schemas.openxmlformats.org/officeDocument/2006/relationships/image" Target="../media/image98.png"/><Relationship Id="rId9" Type="http://schemas.openxmlformats.org/officeDocument/2006/relationships/image" Target="../media/image6.sv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0.svg"/><Relationship Id="rId7" Type="http://schemas.openxmlformats.org/officeDocument/2006/relationships/image" Target="../media/image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31.png"/><Relationship Id="rId4" Type="http://schemas.openxmlformats.org/officeDocument/2006/relationships/image" Target="../media/image3.png"/><Relationship Id="rId9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8.svg"/><Relationship Id="rId3" Type="http://schemas.openxmlformats.org/officeDocument/2006/relationships/image" Target="../media/image33.svg"/><Relationship Id="rId7" Type="http://schemas.openxmlformats.org/officeDocument/2006/relationships/image" Target="../media/image36.svg"/><Relationship Id="rId12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microsoft.com/office/2007/relationships/hdphoto" Target="../media/hdphoto1.wdp"/><Relationship Id="rId15" Type="http://schemas.openxmlformats.org/officeDocument/2006/relationships/image" Target="../media/image42.emf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8.svg"/><Relationship Id="rId1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6.svg"/><Relationship Id="rId3" Type="http://schemas.openxmlformats.org/officeDocument/2006/relationships/image" Target="../media/image40.svg"/><Relationship Id="rId7" Type="http://schemas.openxmlformats.org/officeDocument/2006/relationships/image" Target="../media/image8.svg"/><Relationship Id="rId12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4.svg"/><Relationship Id="rId5" Type="http://schemas.openxmlformats.org/officeDocument/2006/relationships/image" Target="../media/image50.svg"/><Relationship Id="rId10" Type="http://schemas.openxmlformats.org/officeDocument/2006/relationships/image" Target="../media/image3.png"/><Relationship Id="rId4" Type="http://schemas.openxmlformats.org/officeDocument/2006/relationships/image" Target="../media/image49.png"/><Relationship Id="rId9" Type="http://schemas.openxmlformats.org/officeDocument/2006/relationships/image" Target="../media/image52.svg"/><Relationship Id="rId14" Type="http://schemas.openxmlformats.org/officeDocument/2006/relationships/image" Target="../media/image5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5.emf"/><Relationship Id="rId3" Type="http://schemas.openxmlformats.org/officeDocument/2006/relationships/image" Target="../media/image40.svg"/><Relationship Id="rId7" Type="http://schemas.openxmlformats.org/officeDocument/2006/relationships/image" Target="../media/image33.svg"/><Relationship Id="rId12" Type="http://schemas.openxmlformats.org/officeDocument/2006/relationships/image" Target="../media/image54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6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0.svg"/><Relationship Id="rId7" Type="http://schemas.openxmlformats.org/officeDocument/2006/relationships/image" Target="../media/image33.svg"/><Relationship Id="rId12" Type="http://schemas.openxmlformats.org/officeDocument/2006/relationships/image" Target="../media/image56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6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22.svg"/><Relationship Id="rId3" Type="http://schemas.openxmlformats.org/officeDocument/2006/relationships/image" Target="../media/image26.svg"/><Relationship Id="rId7" Type="http://schemas.openxmlformats.org/officeDocument/2006/relationships/image" Target="../media/image60.svg"/><Relationship Id="rId12" Type="http://schemas.openxmlformats.org/officeDocument/2006/relationships/image" Target="../media/image21.png"/><Relationship Id="rId17" Type="http://schemas.openxmlformats.org/officeDocument/2006/relationships/image" Target="../media/image66.svg"/><Relationship Id="rId2" Type="http://schemas.openxmlformats.org/officeDocument/2006/relationships/image" Target="../media/image25.pn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24.svg"/><Relationship Id="rId5" Type="http://schemas.openxmlformats.org/officeDocument/2006/relationships/image" Target="../media/image58.svg"/><Relationship Id="rId15" Type="http://schemas.openxmlformats.org/officeDocument/2006/relationships/image" Target="../media/image64.svg"/><Relationship Id="rId10" Type="http://schemas.openxmlformats.org/officeDocument/2006/relationships/image" Target="../media/image2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Relationship Id="rId1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5601" b="43136"/>
          <a:stretch>
            <a:fillRect/>
          </a:stretch>
        </p:blipFill>
        <p:spPr>
          <a:xfrm flipH="1">
            <a:off x="-815375" y="3499129"/>
            <a:ext cx="7593921" cy="67878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048262" y="3415426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I.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917721" y="3421141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HAI ĐOẠN THẲNG BẰNG NHAU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0" y="0"/>
            <a:ext cx="18288000" cy="2647950"/>
            <a:chOff x="0" y="0"/>
            <a:chExt cx="6186311" cy="89572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186311" cy="895726"/>
            </a:xfrm>
            <a:custGeom>
              <a:avLst/>
              <a:gdLst/>
              <a:ahLst/>
              <a:cxnLst/>
              <a:rect l="l" t="t" r="r" b="b"/>
              <a:pathLst>
                <a:path w="6186311" h="895726">
                  <a:moveTo>
                    <a:pt x="0" y="0"/>
                  </a:moveTo>
                  <a:lnTo>
                    <a:pt x="6186311" y="0"/>
                  </a:lnTo>
                  <a:lnTo>
                    <a:pt x="6186311" y="895726"/>
                  </a:lnTo>
                  <a:lnTo>
                    <a:pt x="0" y="895726"/>
                  </a:lnTo>
                  <a:close/>
                </a:path>
              </a:pathLst>
            </a:custGeom>
            <a:solidFill>
              <a:srgbClr val="F46E16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9412" r="45694"/>
          <a:stretch>
            <a:fillRect/>
          </a:stretch>
        </p:blipFill>
        <p:spPr>
          <a:xfrm>
            <a:off x="16802760" y="0"/>
            <a:ext cx="1472101" cy="3147948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2981585" y="792660"/>
            <a:ext cx="13255586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Arial" panose="020B0604020202020204" pitchFamily="34" charset="0"/>
              </a:rPr>
              <a:t>BÀI 3. ĐOẠN THẲNG 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297030" y="4079276"/>
            <a:ext cx="859735" cy="80385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239082">
            <a:off x="4635923" y="9142997"/>
            <a:ext cx="1656347" cy="542077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745468">
            <a:off x="16137925" y="521769"/>
            <a:ext cx="758111" cy="127951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794313">
            <a:off x="17322480" y="8423392"/>
            <a:ext cx="596989" cy="568632"/>
          </a:xfrm>
          <a:prstGeom prst="rect">
            <a:avLst/>
          </a:prstGeom>
        </p:spPr>
      </p:pic>
      <p:sp>
        <p:nvSpPr>
          <p:cNvPr id="25" name="TextBox 3">
            <a:extLst>
              <a:ext uri="{FF2B5EF4-FFF2-40B4-BE49-F238E27FC236}">
                <a16:creationId xmlns:a16="http://schemas.microsoft.com/office/drawing/2014/main" id="{F7D84FD0-3EF3-40B0-AB32-D243859D4E7C}"/>
              </a:ext>
            </a:extLst>
          </p:cNvPr>
          <p:cNvSpPr txBox="1"/>
          <p:nvPr/>
        </p:nvSpPr>
        <p:spPr>
          <a:xfrm>
            <a:off x="7048262" y="6061567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II.</a:t>
            </a: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id="{D97B454D-3EDD-488B-805C-387869CBBDC6}"/>
              </a:ext>
            </a:extLst>
          </p:cNvPr>
          <p:cNvSpPr txBox="1"/>
          <p:nvPr/>
        </p:nvSpPr>
        <p:spPr>
          <a:xfrm>
            <a:off x="7917721" y="6067282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ĐỘ DÀI ĐOẠN THẲNG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9F8591CC-FCE4-4CCB-BFA5-74D48BFBC864}"/>
              </a:ext>
            </a:extLst>
          </p:cNvPr>
          <p:cNvSpPr txBox="1"/>
          <p:nvPr/>
        </p:nvSpPr>
        <p:spPr>
          <a:xfrm>
            <a:off x="6965630" y="8844554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III.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A4213011-76DC-4F25-AB82-87C239AFAC61}"/>
              </a:ext>
            </a:extLst>
          </p:cNvPr>
          <p:cNvSpPr txBox="1"/>
          <p:nvPr/>
        </p:nvSpPr>
        <p:spPr>
          <a:xfrm>
            <a:off x="7835089" y="8850269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b="1" dirty="0">
                <a:solidFill>
                  <a:srgbClr val="7B211E"/>
                </a:solidFill>
                <a:latin typeface="Arial" panose="020B0604020202020204" pitchFamily="34" charset="0"/>
              </a:rPr>
              <a:t>TRUNG ĐIỂM CỦA ĐOẠN THẲNG</a:t>
            </a:r>
          </a:p>
        </p:txBody>
      </p:sp>
      <p:sp>
        <p:nvSpPr>
          <p:cNvPr id="29" name="TextBox 3">
            <a:extLst>
              <a:ext uri="{FF2B5EF4-FFF2-40B4-BE49-F238E27FC236}">
                <a16:creationId xmlns:a16="http://schemas.microsoft.com/office/drawing/2014/main" id="{E1CC5697-045C-497B-8E0B-5D420E17ABDD}"/>
              </a:ext>
            </a:extLst>
          </p:cNvPr>
          <p:cNvSpPr txBox="1"/>
          <p:nvPr/>
        </p:nvSpPr>
        <p:spPr>
          <a:xfrm>
            <a:off x="7525926" y="4133010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1.</a:t>
            </a:r>
          </a:p>
        </p:txBody>
      </p:sp>
      <p:sp>
        <p:nvSpPr>
          <p:cNvPr id="30" name="TextBox 9">
            <a:extLst>
              <a:ext uri="{FF2B5EF4-FFF2-40B4-BE49-F238E27FC236}">
                <a16:creationId xmlns:a16="http://schemas.microsoft.com/office/drawing/2014/main" id="{B441D4C9-EE3A-486D-B9A3-6F5D0EEF56C2}"/>
              </a:ext>
            </a:extLst>
          </p:cNvPr>
          <p:cNvSpPr txBox="1"/>
          <p:nvPr/>
        </p:nvSpPr>
        <p:spPr>
          <a:xfrm>
            <a:off x="8305800" y="4161415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Khái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niệm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đoạn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thẳng</a:t>
            </a:r>
            <a:endParaRPr lang="en-US" sz="44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">
            <a:extLst>
              <a:ext uri="{FF2B5EF4-FFF2-40B4-BE49-F238E27FC236}">
                <a16:creationId xmlns:a16="http://schemas.microsoft.com/office/drawing/2014/main" id="{DD3E59A5-A491-4537-900E-1709CEED9F74}"/>
              </a:ext>
            </a:extLst>
          </p:cNvPr>
          <p:cNvSpPr txBox="1"/>
          <p:nvPr/>
        </p:nvSpPr>
        <p:spPr>
          <a:xfrm>
            <a:off x="7525926" y="5098781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2.</a:t>
            </a:r>
          </a:p>
        </p:txBody>
      </p:sp>
      <p:sp>
        <p:nvSpPr>
          <p:cNvPr id="32" name="TextBox 9">
            <a:extLst>
              <a:ext uri="{FF2B5EF4-FFF2-40B4-BE49-F238E27FC236}">
                <a16:creationId xmlns:a16="http://schemas.microsoft.com/office/drawing/2014/main" id="{E43B7CCD-27C8-4403-B0FD-713F1010564D}"/>
              </a:ext>
            </a:extLst>
          </p:cNvPr>
          <p:cNvSpPr txBox="1"/>
          <p:nvPr/>
        </p:nvSpPr>
        <p:spPr>
          <a:xfrm>
            <a:off x="8305800" y="5127186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Hai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đoạn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thẳng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bằng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nhau</a:t>
            </a:r>
            <a:endParaRPr lang="en-US" sz="44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Box 3">
            <a:extLst>
              <a:ext uri="{FF2B5EF4-FFF2-40B4-BE49-F238E27FC236}">
                <a16:creationId xmlns:a16="http://schemas.microsoft.com/office/drawing/2014/main" id="{8330FBF0-AFAE-4913-958A-C8714D7F4AED}"/>
              </a:ext>
            </a:extLst>
          </p:cNvPr>
          <p:cNvSpPr txBox="1"/>
          <p:nvPr/>
        </p:nvSpPr>
        <p:spPr>
          <a:xfrm>
            <a:off x="7468047" y="6750285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1.</a:t>
            </a:r>
          </a:p>
        </p:txBody>
      </p:sp>
      <p:sp>
        <p:nvSpPr>
          <p:cNvPr id="36" name="TextBox 9">
            <a:extLst>
              <a:ext uri="{FF2B5EF4-FFF2-40B4-BE49-F238E27FC236}">
                <a16:creationId xmlns:a16="http://schemas.microsoft.com/office/drawing/2014/main" id="{841AA757-C4A1-4A5D-88CC-AB68B5BA9E96}"/>
              </a:ext>
            </a:extLst>
          </p:cNvPr>
          <p:cNvSpPr txBox="1"/>
          <p:nvPr/>
        </p:nvSpPr>
        <p:spPr>
          <a:xfrm>
            <a:off x="8247921" y="6778690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Đo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đoạn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thẳng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7" name="TextBox 3">
            <a:extLst>
              <a:ext uri="{FF2B5EF4-FFF2-40B4-BE49-F238E27FC236}">
                <a16:creationId xmlns:a16="http://schemas.microsoft.com/office/drawing/2014/main" id="{B115D315-BBD6-4ECF-80DD-2246A3425237}"/>
              </a:ext>
            </a:extLst>
          </p:cNvPr>
          <p:cNvSpPr txBox="1"/>
          <p:nvPr/>
        </p:nvSpPr>
        <p:spPr>
          <a:xfrm>
            <a:off x="7468047" y="7716056"/>
            <a:ext cx="721995" cy="63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2.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8606B01F-07A2-47F1-86F3-804E6B6ECDCF}"/>
              </a:ext>
            </a:extLst>
          </p:cNvPr>
          <p:cNvSpPr txBox="1"/>
          <p:nvPr/>
        </p:nvSpPr>
        <p:spPr>
          <a:xfrm>
            <a:off x="8247921" y="7767727"/>
            <a:ext cx="933824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So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sánh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hai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đoạn</a:t>
            </a:r>
            <a:r>
              <a:rPr lang="en-US" sz="4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Arial" panose="020B0604020202020204" pitchFamily="34" charset="0"/>
              </a:rPr>
              <a:t>thẳng</a:t>
            </a:r>
            <a:endParaRPr lang="en-US" sz="44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5" grpId="0"/>
      <p:bldP spid="36" grpId="0"/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372055">
            <a:off x="-114473" y="7754600"/>
            <a:ext cx="2325388" cy="24004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328147" y="6244645"/>
            <a:ext cx="1204873" cy="107343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999684">
            <a:off x="-102432" y="501893"/>
            <a:ext cx="1958314" cy="64090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05585">
            <a:off x="17545283" y="8759266"/>
            <a:ext cx="756373" cy="127657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7279283" y="194757"/>
            <a:ext cx="1006913" cy="94146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273624D-B58B-42B3-B342-4AE72C46DD20}"/>
              </a:ext>
            </a:extLst>
          </p:cNvPr>
          <p:cNvSpPr txBox="1"/>
          <p:nvPr/>
        </p:nvSpPr>
        <p:spPr>
          <a:xfrm>
            <a:off x="1751646" y="353006"/>
            <a:ext cx="5055554" cy="88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endParaRPr lang="vi-VN" sz="4400" b="1" dirty="0" err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B745F2-65C1-45B9-8B59-16287B556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2213118"/>
            <a:ext cx="14955675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Chiều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dài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mặt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bàn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học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dài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khoảng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gang </a:t>
            </a:r>
            <a:r>
              <a:rPr kumimoji="0" lang="en-GB" altLang="en-US" sz="4500" b="0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tay</a:t>
            </a:r>
            <a:r>
              <a:rPr kumimoji="0" lang="en-GB" altLang="en-US" sz="45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en-US" altLang="en-US" sz="4500" b="0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3D57B96-481F-4BFB-828D-E7BB7D72675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67400" y="4750352"/>
            <a:ext cx="6884769" cy="4305300"/>
          </a:xfrm>
          <a:prstGeom prst="rect">
            <a:avLst/>
          </a:prstGeom>
        </p:spPr>
      </p:pic>
      <p:pic>
        <p:nvPicPr>
          <p:cNvPr id="3074" name="Picture 2" descr="Bài 14: Các loại câu hỏi - TOEIC Academy - Luyện thi TOEIC miễn phí - Ôn  thi TOEIC miễn phí - Thi thử TOEIC miễn phí | TOEIC Academy – Luyện">
            <a:extLst>
              <a:ext uri="{FF2B5EF4-FFF2-40B4-BE49-F238E27FC236}">
                <a16:creationId xmlns:a16="http://schemas.microsoft.com/office/drawing/2014/main" id="{473F8865-42C4-4424-951C-1082164A5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68" y="1737118"/>
            <a:ext cx="1479978" cy="147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87350" y="59574"/>
            <a:ext cx="1928280" cy="6310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1638300"/>
            <a:ext cx="1028700" cy="96183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05585">
            <a:off x="17158921" y="6793403"/>
            <a:ext cx="756373" cy="1276579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813124">
            <a:off x="11667048" y="9753316"/>
            <a:ext cx="1928280" cy="63107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8662DD5-4600-4940-8E5D-A3A14739F425}"/>
              </a:ext>
            </a:extLst>
          </p:cNvPr>
          <p:cNvGrpSpPr/>
          <p:nvPr/>
        </p:nvGrpSpPr>
        <p:grpSpPr>
          <a:xfrm>
            <a:off x="774701" y="3362588"/>
            <a:ext cx="17221200" cy="2568642"/>
            <a:chOff x="1495472" y="2571750"/>
            <a:chExt cx="13002326" cy="1879760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0224680A-1F84-4AAD-80C0-EAE88CB32DDF}"/>
                </a:ext>
              </a:extLst>
            </p:cNvPr>
            <p:cNvSpPr/>
            <p:nvPr/>
          </p:nvSpPr>
          <p:spPr>
            <a:xfrm>
              <a:off x="1495472" y="2571750"/>
              <a:ext cx="13002326" cy="1879760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0000"/>
                </a:buClr>
                <a:buFont typeface="Arial"/>
                <a:buNone/>
              </a:pPr>
              <a:r>
                <a:rPr lang="en-US" sz="2000" kern="0" dirty="0">
                  <a:solidFill>
                    <a:srgbClr val="F2F4CF"/>
                  </a:solidFill>
                  <a:latin typeface="Arial"/>
                  <a:ea typeface="Times New Roman" panose="02020603050405020304" pitchFamily="18" charset="0"/>
                  <a:cs typeface="Arial"/>
                  <a:sym typeface="Arial"/>
                </a:rPr>
                <a:t>           </a:t>
              </a:r>
              <a:endParaRPr lang="en-US" sz="2000" b="1" kern="0" dirty="0">
                <a:solidFill>
                  <a:srgbClr val="F2F4CF"/>
                </a:solidFill>
                <a:latin typeface="Arial"/>
                <a:ea typeface="Calibri" panose="020F0502020204030204" pitchFamily="34" charset="0"/>
                <a:cs typeface="Arial"/>
                <a:sym typeface="Arial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3400712-685E-404A-B025-FD9923A20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95472" y="2571750"/>
              <a:ext cx="874096" cy="801335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152217-5E24-4CE1-A5E5-22705320543A}"/>
              </a:ext>
            </a:extLst>
          </p:cNvPr>
          <p:cNvSpPr txBox="1"/>
          <p:nvPr/>
        </p:nvSpPr>
        <p:spPr>
          <a:xfrm>
            <a:off x="1970516" y="3680574"/>
            <a:ext cx="15826351" cy="809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91D39B-4EBC-438A-BFAB-E579222A0928}"/>
              </a:ext>
            </a:extLst>
          </p:cNvPr>
          <p:cNvSpPr txBox="1"/>
          <p:nvPr/>
        </p:nvSpPr>
        <p:spPr>
          <a:xfrm>
            <a:off x="1902851" y="4703586"/>
            <a:ext cx="15826351" cy="809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Khi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CD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AB = CD.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DDE568D-4AFA-43EE-9153-75F29C731B23}"/>
              </a:ext>
            </a:extLst>
          </p:cNvPr>
          <p:cNvSpPr/>
          <p:nvPr/>
        </p:nvSpPr>
        <p:spPr>
          <a:xfrm>
            <a:off x="774701" y="6459223"/>
            <a:ext cx="14838368" cy="1641245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dài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cũng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khoảng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cách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giữa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hai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B.</a:t>
            </a:r>
            <a:endParaRPr lang="vi-VN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9962778">
            <a:off x="14048608" y="7546531"/>
            <a:ext cx="3613232" cy="34235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A4B6F7-BCA0-4A3D-8725-47D8176AB6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5400" y="384747"/>
            <a:ext cx="8763001" cy="1204789"/>
          </a:xfrm>
          <a:prstGeom prst="rect">
            <a:avLst/>
          </a:prstGeom>
        </p:spPr>
      </p:pic>
      <p:pic>
        <p:nvPicPr>
          <p:cNvPr id="25" name="Picture 166">
            <a:extLst>
              <a:ext uri="{FF2B5EF4-FFF2-40B4-BE49-F238E27FC236}">
                <a16:creationId xmlns:a16="http://schemas.microsoft.com/office/drawing/2014/main" id="{3221E7F3-DF35-4B17-9E9C-21F61DCA6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2400" y="1104900"/>
            <a:ext cx="10203330" cy="1792776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319437C-ECE2-4813-9B7F-6728B89F87E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16026" y="384748"/>
            <a:ext cx="8763002" cy="978814"/>
          </a:xfrm>
          <a:prstGeom prst="rect">
            <a:avLst/>
          </a:prstGeom>
        </p:spPr>
      </p:pic>
      <p:pic>
        <p:nvPicPr>
          <p:cNvPr id="28" name="Picture 166">
            <a:extLst>
              <a:ext uri="{FF2B5EF4-FFF2-40B4-BE49-F238E27FC236}">
                <a16:creationId xmlns:a16="http://schemas.microsoft.com/office/drawing/2014/main" id="{A416A1F5-9FC9-4F78-A2CE-0CECFE646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058400" y="1145416"/>
            <a:ext cx="10203330" cy="1792776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768E8C8-F8B5-434B-AEB5-8BCA9A50F9F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722026" y="504216"/>
            <a:ext cx="7925354" cy="8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8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26818" y="4043834"/>
            <a:ext cx="10804841" cy="2818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 spc="72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TRUNG ĐIỂM </a:t>
            </a:r>
          </a:p>
          <a:p>
            <a:pPr algn="ctr">
              <a:lnSpc>
                <a:spcPct val="120000"/>
              </a:lnSpc>
            </a:pPr>
            <a:r>
              <a:rPr lang="en-US" sz="8000" b="1" spc="72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CỦA ĐOẠN THẲNG</a:t>
            </a:r>
            <a:endParaRPr lang="en-US" sz="8000" b="1" u="none" spc="72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410183" y="3016164"/>
            <a:ext cx="3883356" cy="425467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2049367" y="4105241"/>
            <a:ext cx="4652972" cy="2321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125"/>
              </a:lnSpc>
              <a:spcBef>
                <a:spcPct val="0"/>
              </a:spcBef>
            </a:pPr>
            <a:r>
              <a:rPr lang="en-US" sz="18125" dirty="0">
                <a:solidFill>
                  <a:srgbClr val="F46E16"/>
                </a:solidFill>
                <a:latin typeface="Arial" panose="020B0604020202020204" pitchFamily="34" charset="0"/>
              </a:rPr>
              <a:t>III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563388">
            <a:off x="1015304" y="8332419"/>
            <a:ext cx="1958314" cy="64090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463569" y="797639"/>
            <a:ext cx="1097730" cy="102637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05585">
            <a:off x="15767191" y="2500674"/>
            <a:ext cx="756373" cy="127657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7506" y="676402"/>
            <a:ext cx="2891627" cy="22952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145378" y="8265897"/>
            <a:ext cx="1113922" cy="9924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183025">
            <a:off x="8158954" y="8599002"/>
            <a:ext cx="1970092" cy="22480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085"/>
          <a:stretch>
            <a:fillRect/>
          </a:stretch>
        </p:blipFill>
        <p:spPr>
          <a:xfrm>
            <a:off x="0" y="7997412"/>
            <a:ext cx="4190488" cy="228958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8041"/>
          <a:stretch>
            <a:fillRect/>
          </a:stretch>
        </p:blipFill>
        <p:spPr>
          <a:xfrm>
            <a:off x="639147" y="0"/>
            <a:ext cx="16874151" cy="994430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484165" y="9075531"/>
            <a:ext cx="2654578" cy="86877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836339" y="545336"/>
            <a:ext cx="1282261" cy="119891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085"/>
          <a:stretch>
            <a:fillRect/>
          </a:stretch>
        </p:blipFill>
        <p:spPr>
          <a:xfrm rot="-10800000">
            <a:off x="14097512" y="0"/>
            <a:ext cx="4190488" cy="228958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605585">
            <a:off x="16615741" y="3115564"/>
            <a:ext cx="906118" cy="152931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-540765" y="-173210"/>
            <a:ext cx="2636009" cy="263600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87DA381-DB68-4AF5-B066-550CC4020896}"/>
              </a:ext>
            </a:extLst>
          </p:cNvPr>
          <p:cNvGrpSpPr/>
          <p:nvPr/>
        </p:nvGrpSpPr>
        <p:grpSpPr>
          <a:xfrm>
            <a:off x="1394928" y="2539598"/>
            <a:ext cx="15498143" cy="3476797"/>
            <a:chOff x="1495472" y="2571750"/>
            <a:chExt cx="11701386" cy="2544358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F7F79C95-FA8A-4928-8309-FB237955A776}"/>
                </a:ext>
              </a:extLst>
            </p:cNvPr>
            <p:cNvSpPr/>
            <p:nvPr/>
          </p:nvSpPr>
          <p:spPr>
            <a:xfrm>
              <a:off x="1495472" y="2571750"/>
              <a:ext cx="11701386" cy="2544358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0000"/>
                </a:buClr>
                <a:buFont typeface="Arial"/>
                <a:buNone/>
              </a:pPr>
              <a:r>
                <a:rPr lang="en-US" sz="2000" kern="0" dirty="0">
                  <a:solidFill>
                    <a:srgbClr val="F2F4CF"/>
                  </a:solidFill>
                  <a:latin typeface="Arial"/>
                  <a:ea typeface="Times New Roman" panose="02020603050405020304" pitchFamily="18" charset="0"/>
                  <a:cs typeface="Arial"/>
                  <a:sym typeface="Arial"/>
                </a:rPr>
                <a:t>           </a:t>
              </a:r>
              <a:endParaRPr lang="en-US" sz="2000" b="1" kern="0" dirty="0">
                <a:solidFill>
                  <a:srgbClr val="F2F4CF"/>
                </a:solidFill>
                <a:latin typeface="Arial"/>
                <a:ea typeface="Calibri" panose="020F0502020204030204" pitchFamily="34" charset="0"/>
                <a:cs typeface="Arial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73ADAB8-878A-4618-AC65-D79BDBDD4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95472" y="2571750"/>
              <a:ext cx="874096" cy="80133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5A484AF-7B25-4A3A-AF87-ED818FC43A2A}"/>
              </a:ext>
            </a:extLst>
          </p:cNvPr>
          <p:cNvSpPr txBox="1"/>
          <p:nvPr/>
        </p:nvSpPr>
        <p:spPr>
          <a:xfrm>
            <a:off x="2661715" y="2716354"/>
            <a:ext cx="14027099" cy="1609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A, B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MA =  MB.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3E7477D-1043-49F2-A7E8-FFE35F831FD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76892" y="4532446"/>
            <a:ext cx="7790834" cy="112065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BF1FE05-6D8D-4A69-A4A8-58457634E8EB}"/>
              </a:ext>
            </a:extLst>
          </p:cNvPr>
          <p:cNvGrpSpPr/>
          <p:nvPr/>
        </p:nvGrpSpPr>
        <p:grpSpPr>
          <a:xfrm>
            <a:off x="1369528" y="6319755"/>
            <a:ext cx="14293185" cy="3485462"/>
            <a:chOff x="759554" y="2280463"/>
            <a:chExt cx="17571778" cy="7316470"/>
          </a:xfrm>
        </p:grpSpPr>
        <p:grpSp>
          <p:nvGrpSpPr>
            <p:cNvPr id="20" name="Group 2">
              <a:extLst>
                <a:ext uri="{FF2B5EF4-FFF2-40B4-BE49-F238E27FC236}">
                  <a16:creationId xmlns:a16="http://schemas.microsoft.com/office/drawing/2014/main" id="{24300CD2-9D78-44DD-9899-EE78E74C7F4B}"/>
                </a:ext>
              </a:extLst>
            </p:cNvPr>
            <p:cNvGrpSpPr/>
            <p:nvPr/>
          </p:nvGrpSpPr>
          <p:grpSpPr>
            <a:xfrm>
              <a:off x="806630" y="2496965"/>
              <a:ext cx="17524702" cy="7099968"/>
              <a:chOff x="-304927" y="17437"/>
              <a:chExt cx="5611839" cy="5485977"/>
            </a:xfrm>
            <a:solidFill>
              <a:schemeClr val="bg1">
                <a:lumMod val="40000"/>
                <a:lumOff val="60000"/>
              </a:schemeClr>
            </a:solidFill>
          </p:grpSpPr>
          <p:sp>
            <p:nvSpPr>
              <p:cNvPr id="22" name="Freeform 3">
                <a:extLst>
                  <a:ext uri="{FF2B5EF4-FFF2-40B4-BE49-F238E27FC236}">
                    <a16:creationId xmlns:a16="http://schemas.microsoft.com/office/drawing/2014/main" id="{3B6E9218-BAA2-4C4E-964D-CD22A3C8B6B4}"/>
                  </a:ext>
                </a:extLst>
              </p:cNvPr>
              <p:cNvSpPr/>
              <p:nvPr/>
            </p:nvSpPr>
            <p:spPr>
              <a:xfrm>
                <a:off x="-304927" y="17437"/>
                <a:ext cx="5611839" cy="5485977"/>
              </a:xfrm>
              <a:custGeom>
                <a:avLst/>
                <a:gdLst/>
                <a:ahLst/>
                <a:cxnLst/>
                <a:rect l="l" t="t" r="r" b="b"/>
                <a:pathLst>
                  <a:path w="2063458" h="2203873">
                    <a:moveTo>
                      <a:pt x="0" y="0"/>
                    </a:moveTo>
                    <a:lnTo>
                      <a:pt x="2063458" y="0"/>
                    </a:lnTo>
                    <a:lnTo>
                      <a:pt x="2063458" y="2203873"/>
                    </a:lnTo>
                    <a:lnTo>
                      <a:pt x="0" y="2203873"/>
                    </a:lnTo>
                    <a:close/>
                  </a:path>
                </a:pathLst>
              </a:custGeom>
              <a:solidFill>
                <a:srgbClr val="FFCC99"/>
              </a:solidFill>
            </p:spPr>
            <p:txBody>
              <a:bodyPr/>
              <a:lstStyle/>
              <a:p>
                <a:endParaRPr lang="vi-VN" sz="4400" dirty="0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855A08D-0E8E-462E-AB34-FDF538824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9554" y="2280463"/>
              <a:ext cx="717942" cy="1015110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D8483F0-F782-470E-B507-7D4A667A2A26}"/>
              </a:ext>
            </a:extLst>
          </p:cNvPr>
          <p:cNvSpPr txBox="1"/>
          <p:nvPr/>
        </p:nvSpPr>
        <p:spPr>
          <a:xfrm>
            <a:off x="1828477" y="6322443"/>
            <a:ext cx="13959271" cy="150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49095"/>
          <a:stretch>
            <a:fillRect/>
          </a:stretch>
        </p:blipFill>
        <p:spPr>
          <a:xfrm>
            <a:off x="12874006" y="5770389"/>
            <a:ext cx="5278439" cy="41739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CD8DC0F-83A6-4386-9ABF-4C43938A7B46}"/>
              </a:ext>
            </a:extLst>
          </p:cNvPr>
          <p:cNvSpPr txBox="1"/>
          <p:nvPr/>
        </p:nvSpPr>
        <p:spPr>
          <a:xfrm>
            <a:off x="1826156" y="7857345"/>
            <a:ext cx="13830518" cy="2240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điếm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MA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MB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nửa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AB.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6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56159" y="199013"/>
            <a:ext cx="1928280" cy="6310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52400" y="3085534"/>
            <a:ext cx="1028700" cy="9618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28358">
            <a:off x="-299763" y="525080"/>
            <a:ext cx="1931340" cy="170652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05585">
            <a:off x="17158921" y="6793403"/>
            <a:ext cx="756373" cy="127657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9962778">
            <a:off x="14048608" y="7546531"/>
            <a:ext cx="3613232" cy="342353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5A06A7B-3DD8-48A6-B9C3-CEBFD260D543}"/>
              </a:ext>
            </a:extLst>
          </p:cNvPr>
          <p:cNvSpPr txBox="1"/>
          <p:nvPr/>
        </p:nvSpPr>
        <p:spPr>
          <a:xfrm>
            <a:off x="2260799" y="594575"/>
            <a:ext cx="6883201" cy="95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</a:t>
            </a:r>
            <a:endParaRPr lang="vi-VN" sz="4800" b="1" dirty="0" err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11C941-BE8F-4327-8307-41154B37B7E6}"/>
              </a:ext>
            </a:extLst>
          </p:cNvPr>
          <p:cNvSpPr txBox="1"/>
          <p:nvPr/>
        </p:nvSpPr>
        <p:spPr>
          <a:xfrm>
            <a:off x="2260799" y="1776393"/>
            <a:ext cx="14203559" cy="1761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sợi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dây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“chia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gỗ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44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CẮT ĐỨT SỢI DÂY THỪNG | Harry Jackson&amp;#39;s Blog">
            <a:extLst>
              <a:ext uri="{FF2B5EF4-FFF2-40B4-BE49-F238E27FC236}">
                <a16:creationId xmlns:a16="http://schemas.microsoft.com/office/drawing/2014/main" id="{BE0E95E8-A789-4691-BB58-230112236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4750" r="98750">
                        <a14:foregroundMark x1="11250" y1="52381" x2="11250" y2="52381"/>
                        <a14:foregroundMark x1="8000" y1="55476" x2="8000" y2="55476"/>
                        <a14:foregroundMark x1="4750" y1="51667" x2="4750" y2="47381"/>
                        <a14:foregroundMark x1="82000" y1="61190" x2="82000" y2="61190"/>
                        <a14:foregroundMark x1="62750" y1="69524" x2="62750" y2="69524"/>
                        <a14:foregroundMark x1="64000" y1="69524" x2="91000" y2="65000"/>
                        <a14:foregroundMark x1="91000" y1="65000" x2="91000" y2="52143"/>
                        <a14:foregroundMark x1="91000" y1="52143" x2="77750" y2="51905"/>
                        <a14:foregroundMark x1="77750" y1="51905" x2="65000" y2="61905"/>
                        <a14:foregroundMark x1="65000" y1="61905" x2="64000" y2="60714"/>
                        <a14:foregroundMark x1="95250" y1="60714" x2="95250" y2="60714"/>
                        <a14:foregroundMark x1="94750" y1="61190" x2="94750" y2="61190"/>
                        <a14:foregroundMark x1="94750" y1="61190" x2="94750" y2="61190"/>
                        <a14:foregroundMark x1="98750" y1="61905" x2="98750" y2="61905"/>
                        <a14:foregroundMark x1="96750" y1="61905" x2="96750" y2="61905"/>
                        <a14:foregroundMark x1="94000" y1="60714" x2="88750" y2="59286"/>
                        <a14:foregroundMark x1="84750" y1="56905" x2="84750" y2="56905"/>
                        <a14:foregroundMark x1="84750" y1="55000" x2="84750" y2="55000"/>
                        <a14:foregroundMark x1="61250" y1="70714" x2="61250" y2="7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559" y="3590553"/>
            <a:ext cx="3810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Không ai sáng tạo như người Nhật: Đến thanh gỗ cũng biết &amp;quot;thông minh&amp;quot;, vừa  đẹp lại vừa đa năng bất ngờ">
            <a:extLst>
              <a:ext uri="{FF2B5EF4-FFF2-40B4-BE49-F238E27FC236}">
                <a16:creationId xmlns:a16="http://schemas.microsoft.com/office/drawing/2014/main" id="{76002040-B7C5-4E5F-B8B7-6646A60BE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backgroundMark x1="74706" y1="65274" x2="74706" y2="65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88" y="3766766"/>
            <a:ext cx="6477000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80E9E2F-2A2A-4525-88AB-A408FD9DF22F}"/>
              </a:ext>
            </a:extLst>
          </p:cNvPr>
          <p:cNvSpPr txBox="1"/>
          <p:nvPr/>
        </p:nvSpPr>
        <p:spPr>
          <a:xfrm>
            <a:off x="1138900" y="7227465"/>
            <a:ext cx="13350188" cy="2409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sợi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dây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sao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thu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dài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sợi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dây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thanh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gỗ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vi-VN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 đôi sợi dây, nếp gấp của sợ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vi-VN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dây đồng thời là trung điểm của thanh gỗ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93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7867762" y="1988653"/>
            <a:ext cx="6407869" cy="3140205"/>
            <a:chOff x="0" y="0"/>
            <a:chExt cx="3290570" cy="32956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03534" cy="1120507"/>
            </a:xfrm>
            <a:custGeom>
              <a:avLst/>
              <a:gdLst/>
              <a:ahLst/>
              <a:cxnLst/>
              <a:rect l="l" t="t" r="r" b="b"/>
              <a:pathLst>
                <a:path w="2603534" h="1120507">
                  <a:moveTo>
                    <a:pt x="2603534" y="3933"/>
                  </a:moveTo>
                  <a:lnTo>
                    <a:pt x="0" y="3933"/>
                  </a:lnTo>
                  <a:lnTo>
                    <a:pt x="0" y="0"/>
                  </a:lnTo>
                  <a:lnTo>
                    <a:pt x="2603534" y="0"/>
                  </a:lnTo>
                  <a:lnTo>
                    <a:pt x="2603534" y="3933"/>
                  </a:lnTo>
                  <a:close/>
                  <a:moveTo>
                    <a:pt x="2603534" y="159300"/>
                  </a:moveTo>
                  <a:lnTo>
                    <a:pt x="0" y="159300"/>
                  </a:lnTo>
                  <a:lnTo>
                    <a:pt x="0" y="163233"/>
                  </a:lnTo>
                  <a:lnTo>
                    <a:pt x="2603534" y="163233"/>
                  </a:lnTo>
                  <a:lnTo>
                    <a:pt x="2603534" y="159300"/>
                  </a:lnTo>
                  <a:close/>
                  <a:moveTo>
                    <a:pt x="2603534" y="319091"/>
                  </a:moveTo>
                  <a:lnTo>
                    <a:pt x="0" y="319091"/>
                  </a:lnTo>
                  <a:lnTo>
                    <a:pt x="0" y="323025"/>
                  </a:lnTo>
                  <a:lnTo>
                    <a:pt x="2603534" y="323025"/>
                  </a:lnTo>
                  <a:lnTo>
                    <a:pt x="2603534" y="319091"/>
                  </a:lnTo>
                  <a:close/>
                  <a:moveTo>
                    <a:pt x="2603534" y="478391"/>
                  </a:moveTo>
                  <a:lnTo>
                    <a:pt x="0" y="478391"/>
                  </a:lnTo>
                  <a:lnTo>
                    <a:pt x="0" y="482325"/>
                  </a:lnTo>
                  <a:lnTo>
                    <a:pt x="2603534" y="482325"/>
                  </a:lnTo>
                  <a:lnTo>
                    <a:pt x="2603534" y="478391"/>
                  </a:lnTo>
                  <a:close/>
                  <a:moveTo>
                    <a:pt x="2603534" y="637691"/>
                  </a:moveTo>
                  <a:lnTo>
                    <a:pt x="0" y="637691"/>
                  </a:lnTo>
                  <a:lnTo>
                    <a:pt x="0" y="641624"/>
                  </a:lnTo>
                  <a:lnTo>
                    <a:pt x="2603534" y="641624"/>
                  </a:lnTo>
                  <a:lnTo>
                    <a:pt x="2603534" y="637691"/>
                  </a:lnTo>
                  <a:close/>
                  <a:moveTo>
                    <a:pt x="2603534" y="797482"/>
                  </a:moveTo>
                  <a:lnTo>
                    <a:pt x="0" y="797482"/>
                  </a:lnTo>
                  <a:lnTo>
                    <a:pt x="0" y="801416"/>
                  </a:lnTo>
                  <a:lnTo>
                    <a:pt x="2603534" y="801416"/>
                  </a:lnTo>
                  <a:lnTo>
                    <a:pt x="2603534" y="797482"/>
                  </a:lnTo>
                  <a:close/>
                  <a:moveTo>
                    <a:pt x="2603534" y="956782"/>
                  </a:moveTo>
                  <a:lnTo>
                    <a:pt x="0" y="956782"/>
                  </a:lnTo>
                  <a:lnTo>
                    <a:pt x="0" y="960716"/>
                  </a:lnTo>
                  <a:lnTo>
                    <a:pt x="2603534" y="960716"/>
                  </a:lnTo>
                  <a:lnTo>
                    <a:pt x="2603534" y="956782"/>
                  </a:lnTo>
                  <a:close/>
                  <a:moveTo>
                    <a:pt x="2603534" y="1116574"/>
                  </a:moveTo>
                  <a:lnTo>
                    <a:pt x="0" y="1116574"/>
                  </a:lnTo>
                  <a:lnTo>
                    <a:pt x="0" y="1120507"/>
                  </a:lnTo>
                  <a:lnTo>
                    <a:pt x="2603534" y="1120507"/>
                  </a:lnTo>
                  <a:lnTo>
                    <a:pt x="2603534" y="1116574"/>
                  </a:lnTo>
                  <a:close/>
                </a:path>
              </a:pathLst>
            </a:custGeom>
            <a:solidFill>
              <a:srgbClr val="F46E16">
                <a:alpha val="49804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3812902" y="3118095"/>
            <a:ext cx="3325061" cy="7941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55"/>
              </a:lnSpc>
            </a:pPr>
            <a:r>
              <a:rPr lang="en-US" sz="4800" dirty="0">
                <a:solidFill>
                  <a:srgbClr val="7B21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812902" y="4996194"/>
            <a:ext cx="3325061" cy="7941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55"/>
              </a:lnSpc>
            </a:pPr>
            <a:r>
              <a:rPr lang="en-US" sz="4800" dirty="0">
                <a:solidFill>
                  <a:srgbClr val="7B21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30788" y="7573721"/>
            <a:ext cx="3325061" cy="7941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55"/>
              </a:lnSpc>
            </a:pPr>
            <a:r>
              <a:rPr lang="en-US" sz="4800" dirty="0">
                <a:solidFill>
                  <a:srgbClr val="7B21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811047" y="531106"/>
            <a:ext cx="8215769" cy="1346835"/>
            <a:chOff x="0" y="0"/>
            <a:chExt cx="5351988" cy="11929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351988" cy="1192940"/>
            </a:xfrm>
            <a:custGeom>
              <a:avLst/>
              <a:gdLst/>
              <a:ahLst/>
              <a:cxnLst/>
              <a:rect l="l" t="t" r="r" b="b"/>
              <a:pathLst>
                <a:path w="5351988" h="1192940">
                  <a:moveTo>
                    <a:pt x="5227528" y="1192940"/>
                  </a:moveTo>
                  <a:lnTo>
                    <a:pt x="124460" y="1192940"/>
                  </a:lnTo>
                  <a:cubicBezTo>
                    <a:pt x="55880" y="1192940"/>
                    <a:pt x="0" y="1137060"/>
                    <a:pt x="0" y="10684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27528" y="0"/>
                  </a:lnTo>
                  <a:cubicBezTo>
                    <a:pt x="5296108" y="0"/>
                    <a:pt x="5351988" y="55880"/>
                    <a:pt x="5351988" y="124460"/>
                  </a:cubicBezTo>
                  <a:lnTo>
                    <a:pt x="5351988" y="1068480"/>
                  </a:lnTo>
                  <a:cubicBezTo>
                    <a:pt x="5351988" y="1137060"/>
                    <a:pt x="5296108" y="1192940"/>
                    <a:pt x="5227528" y="11929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757084" y="938533"/>
            <a:ext cx="8215769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600"/>
              </a:lnSpc>
              <a:spcBef>
                <a:spcPct val="0"/>
              </a:spcBef>
            </a:pPr>
            <a:r>
              <a:rPr lang="en-US" sz="5600" b="1" u="none" dirty="0">
                <a:solidFill>
                  <a:srgbClr val="FFFFFF"/>
                </a:solidFill>
                <a:latin typeface="Arial" panose="020B0604020202020204" pitchFamily="34" charset="0"/>
              </a:rPr>
              <a:t>HƯỚNG DẪN VỀ NHÀ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833" b="43085"/>
          <a:stretch>
            <a:fillRect/>
          </a:stretch>
        </p:blipFill>
        <p:spPr>
          <a:xfrm>
            <a:off x="0" y="8001948"/>
            <a:ext cx="3561838" cy="2285052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4619659" y="3048362"/>
            <a:ext cx="10812918" cy="888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Ôn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kiến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đã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endParaRPr lang="en-US" sz="4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536128" y="4904782"/>
            <a:ext cx="11597353" cy="1885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bài tập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còn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vi-VN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trong 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SGK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48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GB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SBT</a:t>
            </a:r>
            <a:endParaRPr lang="en-US" sz="4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619659" y="7557948"/>
            <a:ext cx="10812918" cy="888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 bị bài mới “</a:t>
            </a:r>
            <a:r>
              <a:rPr lang="en-GB" sz="48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Tia</a:t>
            </a:r>
            <a:r>
              <a:rPr lang="vi-VN" sz="4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”.</a:t>
            </a:r>
            <a:endParaRPr lang="en-US" sz="4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49152">
            <a:off x="16236494" y="4035787"/>
            <a:ext cx="2374783" cy="1485319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0800000">
            <a:off x="15470482" y="0"/>
            <a:ext cx="3577637" cy="343453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275631" y="-170214"/>
            <a:ext cx="1282261" cy="1198914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57260" y="2699758"/>
            <a:ext cx="2247317" cy="1783808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9156494">
            <a:off x="-122668" y="381489"/>
            <a:ext cx="2302736" cy="753623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605585">
            <a:off x="2822379" y="-124125"/>
            <a:ext cx="618108" cy="104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6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0" y="3924016"/>
            <a:ext cx="10401300" cy="30342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30000"/>
              </a:lnSpc>
            </a:pPr>
            <a:r>
              <a:rPr lang="en-US" sz="8000" b="1" spc="720" dirty="0">
                <a:solidFill>
                  <a:srgbClr val="FFFFFF"/>
                </a:solidFill>
                <a:latin typeface="Arial" panose="020B0604020202020204" pitchFamily="34" charset="0"/>
              </a:rPr>
              <a:t>HAI ĐOẠN THẲNG BẰNG NHAU</a:t>
            </a:r>
            <a:endParaRPr lang="en-US" sz="8000" b="1" u="none" spc="72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905059">
            <a:off x="405222" y="7671255"/>
            <a:ext cx="2638689" cy="229052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7409"/>
          <a:stretch>
            <a:fillRect/>
          </a:stretch>
        </p:blipFill>
        <p:spPr>
          <a:xfrm>
            <a:off x="14888829" y="0"/>
            <a:ext cx="3399171" cy="1716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72101">
            <a:off x="8193437" y="961719"/>
            <a:ext cx="1958314" cy="64090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138084">
            <a:off x="8409847" y="8500138"/>
            <a:ext cx="1468306" cy="18912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357335" y="8265231"/>
            <a:ext cx="1097730" cy="102637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605585">
            <a:off x="17345368" y="4358905"/>
            <a:ext cx="614106" cy="10364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2559809" y="3016502"/>
            <a:ext cx="3883356" cy="4254673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559809" y="4108438"/>
            <a:ext cx="3883356" cy="2321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125"/>
              </a:lnSpc>
              <a:spcBef>
                <a:spcPct val="0"/>
              </a:spcBef>
            </a:pPr>
            <a:r>
              <a:rPr lang="en-US" sz="18125" dirty="0">
                <a:solidFill>
                  <a:srgbClr val="F46E16"/>
                </a:solidFill>
                <a:latin typeface="Arial" panose="020B0604020202020204" pitchFamily="34" charset="0"/>
              </a:rPr>
              <a:t>I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838200" y="1029039"/>
            <a:ext cx="1113922" cy="99240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2161" y="0"/>
            <a:ext cx="3522982" cy="35857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3522"/>
          <a:stretch>
            <a:fillRect/>
          </a:stretch>
        </p:blipFill>
        <p:spPr>
          <a:xfrm>
            <a:off x="0" y="8713026"/>
            <a:ext cx="2909793" cy="157764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744200" y="249703"/>
            <a:ext cx="1097730" cy="1026378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05585">
            <a:off x="16711796" y="510467"/>
            <a:ext cx="614106" cy="103646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BB7BE1A-5FA8-40C9-92C9-DF9DD4250F2C}"/>
              </a:ext>
            </a:extLst>
          </p:cNvPr>
          <p:cNvSpPr txBox="1"/>
          <p:nvPr/>
        </p:nvSpPr>
        <p:spPr>
          <a:xfrm>
            <a:off x="3276600" y="249703"/>
            <a:ext cx="11101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endParaRPr lang="vi-VN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835CB7-0703-47D4-9C62-27575F7C074D}"/>
              </a:ext>
            </a:extLst>
          </p:cNvPr>
          <p:cNvSpPr txBox="1"/>
          <p:nvPr/>
        </p:nvSpPr>
        <p:spPr>
          <a:xfrm>
            <a:off x="3251200" y="2537828"/>
            <a:ext cx="13543656" cy="264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HĐ1.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A, B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A, B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bút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chì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vạch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  <a:endParaRPr lang="vi-VN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17E1DF1-4956-46C8-B146-8F5D3FB6BE39}"/>
              </a:ext>
            </a:extLst>
          </p:cNvPr>
          <p:cNvCxnSpPr/>
          <p:nvPr/>
        </p:nvCxnSpPr>
        <p:spPr>
          <a:xfrm flipV="1">
            <a:off x="6404960" y="7626570"/>
            <a:ext cx="5552428" cy="36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CC9A5B5-D8C2-45E0-B634-1701CB0C107B}"/>
              </a:ext>
            </a:extLst>
          </p:cNvPr>
          <p:cNvGrpSpPr/>
          <p:nvPr/>
        </p:nvGrpSpPr>
        <p:grpSpPr>
          <a:xfrm>
            <a:off x="5948972" y="6709946"/>
            <a:ext cx="6234851" cy="1345725"/>
            <a:chOff x="4150259" y="775355"/>
            <a:chExt cx="8766878" cy="1345725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8E32D4B-D7A1-4689-846F-D11F6ED4732B}"/>
                </a:ext>
              </a:extLst>
            </p:cNvPr>
            <p:cNvSpPr txBox="1"/>
            <p:nvPr/>
          </p:nvSpPr>
          <p:spPr>
            <a:xfrm>
              <a:off x="4150259" y="848916"/>
              <a:ext cx="876650" cy="784830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A</a:t>
              </a:r>
              <a:endParaRPr lang="en-US" sz="45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4C813B5-8112-45CE-8D28-363F8411EDBE}"/>
                </a:ext>
              </a:extLst>
            </p:cNvPr>
            <p:cNvSpPr txBox="1"/>
            <p:nvPr/>
          </p:nvSpPr>
          <p:spPr>
            <a:xfrm>
              <a:off x="4492260" y="1303605"/>
              <a:ext cx="457200" cy="784830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</a:t>
              </a:r>
              <a:endParaRPr lang="en-US" sz="45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99ADBC9-B6EB-4E87-A04B-526091329769}"/>
                </a:ext>
              </a:extLst>
            </p:cNvPr>
            <p:cNvSpPr txBox="1"/>
            <p:nvPr/>
          </p:nvSpPr>
          <p:spPr>
            <a:xfrm>
              <a:off x="12171336" y="775355"/>
              <a:ext cx="745801" cy="809797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450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</a:t>
              </a:r>
              <a:endParaRPr lang="en-US" sz="45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FDCB29F-26C8-4231-ADB2-C20B20EECC0E}"/>
                </a:ext>
              </a:extLst>
            </p:cNvPr>
            <p:cNvSpPr txBox="1"/>
            <p:nvPr/>
          </p:nvSpPr>
          <p:spPr>
            <a:xfrm>
              <a:off x="12333701" y="1311283"/>
              <a:ext cx="388958" cy="809797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</a:t>
              </a:r>
              <a:endParaRPr lang="en-US" sz="45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3" name="Picture 166">
            <a:extLst>
              <a:ext uri="{FF2B5EF4-FFF2-40B4-BE49-F238E27FC236}">
                <a16:creationId xmlns:a16="http://schemas.microsoft.com/office/drawing/2014/main" id="{40658484-A29A-45AD-9405-A9CA0019D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00015" y="7737091"/>
            <a:ext cx="10203330" cy="1792776"/>
          </a:xfrm>
          <a:prstGeom prst="rect">
            <a:avLst/>
          </a:prstGeom>
          <a:solidFill>
            <a:srgbClr val="FFFFFF">
              <a:alpha val="19000"/>
            </a:srgbClr>
          </a:solidFill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>
            <a:extLst>
              <a:ext uri="{FF2B5EF4-FFF2-40B4-BE49-F238E27FC236}">
                <a16:creationId xmlns:a16="http://schemas.microsoft.com/office/drawing/2014/main" id="{A45B1A50-BF7E-40CB-88A3-FF85D5F3E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416890" y="5090136"/>
            <a:ext cx="1981353" cy="234353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2F54E08-DD7D-4609-BC8D-73C6A57FFA17}"/>
              </a:ext>
            </a:extLst>
          </p:cNvPr>
          <p:cNvGrpSpPr/>
          <p:nvPr/>
        </p:nvGrpSpPr>
        <p:grpSpPr>
          <a:xfrm>
            <a:off x="1372393" y="996190"/>
            <a:ext cx="16327744" cy="3794368"/>
            <a:chOff x="1495472" y="2571750"/>
            <a:chExt cx="12327750" cy="2776760"/>
          </a:xfrm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30267DF4-67FC-4F6E-B145-0BE744FEAF81}"/>
                </a:ext>
              </a:extLst>
            </p:cNvPr>
            <p:cNvSpPr/>
            <p:nvPr/>
          </p:nvSpPr>
          <p:spPr>
            <a:xfrm>
              <a:off x="1495472" y="2571750"/>
              <a:ext cx="12327750" cy="2776760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  <p:txBody>
            <a:bodyPr/>
            <a:lstStyle/>
            <a:p>
              <a:pPr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0000"/>
                </a:buClr>
                <a:buFont typeface="Arial"/>
                <a:buNone/>
              </a:pPr>
              <a:r>
                <a:rPr lang="en-US" sz="2000" kern="0" dirty="0">
                  <a:solidFill>
                    <a:srgbClr val="F2F4CF"/>
                  </a:solidFill>
                  <a:latin typeface="Arial"/>
                  <a:ea typeface="Times New Roman" panose="02020603050405020304" pitchFamily="18" charset="0"/>
                  <a:cs typeface="Arial"/>
                  <a:sym typeface="Arial"/>
                </a:rPr>
                <a:t>           </a:t>
              </a:r>
              <a:endParaRPr lang="en-US" sz="2000" b="1" kern="0" dirty="0">
                <a:solidFill>
                  <a:srgbClr val="F2F4CF"/>
                </a:solidFill>
                <a:latin typeface="Arial"/>
                <a:ea typeface="Calibri" panose="020F0502020204030204" pitchFamily="34" charset="0"/>
                <a:cs typeface="Arial"/>
                <a:sym typeface="Arial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BC421F3-FFC9-473C-8A21-C189C9ED5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95472" y="2571750"/>
              <a:ext cx="874096" cy="801335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9D91F-06C8-4750-B821-777A60B3A4A1}"/>
              </a:ext>
            </a:extLst>
          </p:cNvPr>
          <p:cNvSpPr txBox="1"/>
          <p:nvPr/>
        </p:nvSpPr>
        <p:spPr>
          <a:xfrm>
            <a:off x="2703238" y="1125707"/>
            <a:ext cx="14670362" cy="1609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</a:p>
        </p:txBody>
      </p:sp>
      <p:pic>
        <p:nvPicPr>
          <p:cNvPr id="22" name="Picture 12">
            <a:extLst>
              <a:ext uri="{FF2B5EF4-FFF2-40B4-BE49-F238E27FC236}">
                <a16:creationId xmlns:a16="http://schemas.microsoft.com/office/drawing/2014/main" id="{3E50E24B-23BF-46FB-89E6-F0486F8B1C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8243"/>
          <a:stretch>
            <a:fillRect/>
          </a:stretch>
        </p:blipFill>
        <p:spPr>
          <a:xfrm>
            <a:off x="330252" y="6752842"/>
            <a:ext cx="2084282" cy="3240025"/>
          </a:xfrm>
          <a:prstGeom prst="rect">
            <a:avLst/>
          </a:prstGeom>
        </p:spPr>
      </p:pic>
      <p:pic>
        <p:nvPicPr>
          <p:cNvPr id="23" name="Picture 14">
            <a:extLst>
              <a:ext uri="{FF2B5EF4-FFF2-40B4-BE49-F238E27FC236}">
                <a16:creationId xmlns:a16="http://schemas.microsoft.com/office/drawing/2014/main" id="{575E3D9E-71FE-4A46-9364-5DE8028276F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981911">
            <a:off x="109308" y="375612"/>
            <a:ext cx="980647" cy="9169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CB02463-24CB-4DFB-9214-B54A31CF2C7D}"/>
              </a:ext>
            </a:extLst>
          </p:cNvPr>
          <p:cNvGrpSpPr/>
          <p:nvPr/>
        </p:nvGrpSpPr>
        <p:grpSpPr>
          <a:xfrm>
            <a:off x="3279385" y="6131173"/>
            <a:ext cx="13520589" cy="3569053"/>
            <a:chOff x="3279385" y="6131173"/>
            <a:chExt cx="13520589" cy="3569053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C950AA9D-3298-48EC-A87C-904AA438C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3279385" y="6131173"/>
              <a:ext cx="12254007" cy="3012093"/>
            </a:xfrm>
            <a:prstGeom prst="rect">
              <a:avLst/>
            </a:prstGeom>
          </p:spPr>
        </p:pic>
        <p:pic>
          <p:nvPicPr>
            <p:cNvPr id="4" name="Picture 15">
              <a:extLst>
                <a:ext uri="{FF2B5EF4-FFF2-40B4-BE49-F238E27FC236}">
                  <a16:creationId xmlns:a16="http://schemas.microsoft.com/office/drawing/2014/main" id="{76F9EC29-F9E0-436D-9AD9-0732AA364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 rot="1054289">
              <a:off x="14015158" y="8788832"/>
              <a:ext cx="2784816" cy="91139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06ED3E6-C003-4251-A559-5927429FC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04785" y="6261904"/>
              <a:ext cx="749348" cy="746714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FC939FB-D668-448C-B420-79BF1680B528}"/>
              </a:ext>
            </a:extLst>
          </p:cNvPr>
          <p:cNvSpPr txBox="1"/>
          <p:nvPr/>
        </p:nvSpPr>
        <p:spPr>
          <a:xfrm>
            <a:off x="3921925" y="6779573"/>
            <a:ext cx="111120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BA.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A6161A7-E45B-43F9-9BC4-2242CA0E3B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97727" y="3300351"/>
            <a:ext cx="7492546" cy="92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3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>
            <a:off x="16364500" y="73302"/>
            <a:ext cx="1408590" cy="1929575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017711" y="1037315"/>
            <a:ext cx="12696309" cy="754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Hãy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đọc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tên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tất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cả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đoạn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thẳng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Hình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5F332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5F332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16453" y="8877300"/>
            <a:ext cx="1532968" cy="112673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871192" y="4176260"/>
            <a:ext cx="9481299" cy="204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5088" marR="0" lvl="0" indent="-65088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đoạn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thẳng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hình</a:t>
            </a:r>
            <a:r>
              <a:rPr kumimoji="0" lang="en-US" sz="45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65088" marR="0" lvl="0" indent="-65088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AB; AC; BC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6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80758" y="589236"/>
            <a:ext cx="1971078" cy="1727157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2002922" y="3072132"/>
            <a:ext cx="5065873" cy="4687601"/>
            <a:chOff x="7113116" y="1677672"/>
            <a:chExt cx="5065873" cy="4687601"/>
          </a:xfrm>
        </p:grpSpPr>
        <p:sp>
          <p:nvSpPr>
            <p:cNvPr id="34" name="Isosceles Triangle 33"/>
            <p:cNvSpPr/>
            <p:nvPr/>
          </p:nvSpPr>
          <p:spPr>
            <a:xfrm rot="20849656">
              <a:off x="7197562" y="2330462"/>
              <a:ext cx="3839783" cy="2868278"/>
            </a:xfrm>
            <a:prstGeom prst="triangle">
              <a:avLst>
                <a:gd name="adj" fmla="val 44424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2F87412-107F-44E1-A048-F4EEBBD1BFCE}"/>
                </a:ext>
              </a:extLst>
            </p:cNvPr>
            <p:cNvSpPr txBox="1"/>
            <p:nvPr/>
          </p:nvSpPr>
          <p:spPr>
            <a:xfrm>
              <a:off x="8273460" y="1677672"/>
              <a:ext cx="876650" cy="640807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5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Wingdings" panose="05000000000000000000" pitchFamily="2" charset="2"/>
                </a:rPr>
                <a:t>A</a:t>
              </a:r>
              <a:endPara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2F87412-107F-44E1-A048-F4EEBBD1BFCE}"/>
                </a:ext>
              </a:extLst>
            </p:cNvPr>
            <p:cNvSpPr txBox="1"/>
            <p:nvPr/>
          </p:nvSpPr>
          <p:spPr>
            <a:xfrm>
              <a:off x="11302339" y="4174941"/>
              <a:ext cx="876650" cy="640807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5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Wingdings" panose="05000000000000000000" pitchFamily="2" charset="2"/>
                </a:rPr>
                <a:t>C</a:t>
              </a:r>
              <a:endPara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F87412-107F-44E1-A048-F4EEBBD1BFCE}"/>
                </a:ext>
              </a:extLst>
            </p:cNvPr>
            <p:cNvSpPr txBox="1"/>
            <p:nvPr/>
          </p:nvSpPr>
          <p:spPr>
            <a:xfrm>
              <a:off x="7113116" y="5580443"/>
              <a:ext cx="736249" cy="784830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5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Wingdings" panose="05000000000000000000" pitchFamily="2" charset="2"/>
                </a:rPr>
                <a:t>B</a:t>
              </a:r>
              <a:endPara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8565" y="298869"/>
            <a:ext cx="18288000" cy="980234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819"/>
          <a:stretch>
            <a:fillRect/>
          </a:stretch>
        </p:blipFill>
        <p:spPr>
          <a:xfrm>
            <a:off x="-128000" y="6799824"/>
            <a:ext cx="2373621" cy="35229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89045">
            <a:off x="15972008" y="9100168"/>
            <a:ext cx="2574582" cy="84259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717560" y="-257249"/>
            <a:ext cx="2714405" cy="257189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38243"/>
          <a:stretch>
            <a:fillRect/>
          </a:stretch>
        </p:blipFill>
        <p:spPr>
          <a:xfrm>
            <a:off x="0" y="1553264"/>
            <a:ext cx="2084282" cy="324002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981911">
            <a:off x="2509162" y="348790"/>
            <a:ext cx="980647" cy="91690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570F0AD-635B-4261-AECD-3EFB7C764C60}"/>
              </a:ext>
            </a:extLst>
          </p:cNvPr>
          <p:cNvSpPr txBox="1"/>
          <p:nvPr/>
        </p:nvSpPr>
        <p:spPr>
          <a:xfrm>
            <a:off x="1453283" y="1261288"/>
            <a:ext cx="14451539" cy="1609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 41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IK,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IK.</a:t>
            </a:r>
            <a:endParaRPr lang="vi-VN" sz="40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C17C76E-EB66-4248-8E20-341E150167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02528" y="2987203"/>
            <a:ext cx="7010400" cy="25301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149ABC1-3DEA-4D3E-BBF9-5DA816ED2D56}"/>
              </a:ext>
            </a:extLst>
          </p:cNvPr>
          <p:cNvSpPr txBox="1"/>
          <p:nvPr/>
        </p:nvSpPr>
        <p:spPr>
          <a:xfrm>
            <a:off x="11844284" y="5272099"/>
            <a:ext cx="3962400" cy="73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41</a:t>
            </a:r>
            <a:endParaRPr lang="vi-VN" sz="3600" i="1" dirty="0" err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1D2B4F-6151-4279-AEDF-1BCAD729AF69}"/>
              </a:ext>
            </a:extLst>
          </p:cNvPr>
          <p:cNvSpPr txBox="1"/>
          <p:nvPr/>
        </p:nvSpPr>
        <p:spPr>
          <a:xfrm>
            <a:off x="1496400" y="4540146"/>
            <a:ext cx="2261836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40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0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000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4000" b="1" u="sng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365C45-001E-439A-94E7-2F783D872B3B}"/>
              </a:ext>
            </a:extLst>
          </p:cNvPr>
          <p:cNvSpPr txBox="1"/>
          <p:nvPr/>
        </p:nvSpPr>
        <p:spPr>
          <a:xfrm>
            <a:off x="2999485" y="6405658"/>
            <a:ext cx="9028340" cy="2702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I, K, P, Q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IK.</a:t>
            </a:r>
            <a:endParaRPr lang="en-US" sz="4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T, R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IK.</a:t>
            </a:r>
            <a:endParaRPr lang="en-US" sz="4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endParaRPr lang="vi-VN" sz="40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3808"/>
          <a:stretch>
            <a:fillRect/>
          </a:stretch>
        </p:blipFill>
        <p:spPr>
          <a:xfrm>
            <a:off x="470741" y="1687555"/>
            <a:ext cx="8797104" cy="84615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3808"/>
          <a:stretch>
            <a:fillRect/>
          </a:stretch>
        </p:blipFill>
        <p:spPr>
          <a:xfrm>
            <a:off x="9144000" y="1679536"/>
            <a:ext cx="8523785" cy="846155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12133" b="40806"/>
          <a:stretch>
            <a:fillRect/>
          </a:stretch>
        </p:blipFill>
        <p:spPr>
          <a:xfrm>
            <a:off x="15717566" y="8980112"/>
            <a:ext cx="2570434" cy="16623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569313" y="605863"/>
            <a:ext cx="1981353" cy="234353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239082">
            <a:off x="369669" y="8826708"/>
            <a:ext cx="1996757" cy="653484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504382" y="188868"/>
            <a:ext cx="10916219" cy="1498687"/>
            <a:chOff x="130507" y="0"/>
            <a:chExt cx="5077519" cy="848774"/>
          </a:xfrm>
        </p:grpSpPr>
        <p:sp>
          <p:nvSpPr>
            <p:cNvPr id="9" name="Freeform 9"/>
            <p:cNvSpPr/>
            <p:nvPr/>
          </p:nvSpPr>
          <p:spPr>
            <a:xfrm>
              <a:off x="130507" y="0"/>
              <a:ext cx="5077519" cy="848774"/>
            </a:xfrm>
            <a:custGeom>
              <a:avLst/>
              <a:gdLst/>
              <a:ahLst/>
              <a:cxnLst/>
              <a:rect l="l" t="t" r="r" b="b"/>
              <a:pathLst>
                <a:path w="5491572" h="848774">
                  <a:moveTo>
                    <a:pt x="5367112" y="848774"/>
                  </a:moveTo>
                  <a:lnTo>
                    <a:pt x="124460" y="848774"/>
                  </a:lnTo>
                  <a:cubicBezTo>
                    <a:pt x="55880" y="848774"/>
                    <a:pt x="0" y="792894"/>
                    <a:pt x="0" y="72431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7112" y="0"/>
                  </a:lnTo>
                  <a:cubicBezTo>
                    <a:pt x="5435692" y="0"/>
                    <a:pt x="5491572" y="55880"/>
                    <a:pt x="5491572" y="124460"/>
                  </a:cubicBezTo>
                  <a:lnTo>
                    <a:pt x="5491572" y="724314"/>
                  </a:lnTo>
                  <a:cubicBezTo>
                    <a:pt x="5491572" y="792894"/>
                    <a:pt x="5435692" y="848774"/>
                    <a:pt x="5367112" y="848774"/>
                  </a:cubicBezTo>
                  <a:close/>
                </a:path>
              </a:pathLst>
            </a:custGeom>
            <a:solidFill>
              <a:srgbClr val="F46E16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4904450" y="538787"/>
            <a:ext cx="1120652" cy="104781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767462" y="588977"/>
            <a:ext cx="10653138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5400" b="1" u="none" spc="179" dirty="0">
                <a:solidFill>
                  <a:srgbClr val="FFFFFF"/>
                </a:solidFill>
                <a:latin typeface="Arial" panose="020B0604020202020204" pitchFamily="34" charset="0"/>
              </a:rPr>
              <a:t>2. Hai </a:t>
            </a:r>
            <a:r>
              <a:rPr lang="en-US" sz="5400" b="1" u="none" spc="179" dirty="0" err="1">
                <a:solidFill>
                  <a:srgbClr val="FFFFFF"/>
                </a:solidFill>
                <a:latin typeface="Arial" panose="020B0604020202020204" pitchFamily="34" charset="0"/>
              </a:rPr>
              <a:t>đoạn</a:t>
            </a:r>
            <a:r>
              <a:rPr lang="en-US" sz="5400" b="1" u="none" spc="179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5400" b="1" u="none" spc="179" dirty="0" err="1">
                <a:solidFill>
                  <a:srgbClr val="FFFFFF"/>
                </a:solidFill>
                <a:latin typeface="Arial" panose="020B0604020202020204" pitchFamily="34" charset="0"/>
              </a:rPr>
              <a:t>thẳng</a:t>
            </a:r>
            <a:r>
              <a:rPr lang="en-US" sz="5400" b="1" u="none" spc="179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5400" b="1" u="none" spc="179" dirty="0" err="1">
                <a:solidFill>
                  <a:srgbClr val="FFFFFF"/>
                </a:solidFill>
                <a:latin typeface="Arial" panose="020B0604020202020204" pitchFamily="34" charset="0"/>
              </a:rPr>
              <a:t>bằng</a:t>
            </a:r>
            <a:r>
              <a:rPr lang="en-US" sz="5400" b="1" u="none" spc="179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5400" b="1" u="none" spc="179" dirty="0" err="1">
                <a:solidFill>
                  <a:srgbClr val="FFFFFF"/>
                </a:solidFill>
                <a:latin typeface="Arial" panose="020B0604020202020204" pitchFamily="34" charset="0"/>
              </a:rPr>
              <a:t>nhau</a:t>
            </a:r>
            <a:endParaRPr lang="en-US" sz="5400" b="1" u="none" spc="179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32744" y="2093403"/>
            <a:ext cx="1163374" cy="108775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6286" b="40806"/>
          <a:stretch>
            <a:fillRect/>
          </a:stretch>
        </p:blipFill>
        <p:spPr>
          <a:xfrm>
            <a:off x="17249775" y="7418824"/>
            <a:ext cx="1278806" cy="166238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D60771B-63AF-4402-905E-EDFD103189DF}"/>
              </a:ext>
            </a:extLst>
          </p:cNvPr>
          <p:cNvSpPr txBox="1"/>
          <p:nvPr/>
        </p:nvSpPr>
        <p:spPr>
          <a:xfrm>
            <a:off x="1214431" y="2637280"/>
            <a:ext cx="11663369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40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3623273-7573-41F1-93B9-582EE72717B4}"/>
              </a:ext>
            </a:extLst>
          </p:cNvPr>
          <p:cNvSpPr txBox="1"/>
          <p:nvPr/>
        </p:nvSpPr>
        <p:spPr>
          <a:xfrm>
            <a:off x="1214431" y="3771900"/>
            <a:ext cx="15168569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b="1" i="1" u="sng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Bước</a:t>
            </a:r>
            <a:r>
              <a:rPr lang="en-US" sz="4000" b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000" b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40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Vẽ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AB,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đường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nằm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trên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4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E02EBAB-55A8-49A0-89FF-04A7E6547DB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7969" y="4986862"/>
            <a:ext cx="5063115" cy="143795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2DF252B-D787-477F-A1E4-B31E0D4CD07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28937" y="7789762"/>
            <a:ext cx="8205809" cy="141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3808"/>
          <a:stretch>
            <a:fillRect/>
          </a:stretch>
        </p:blipFill>
        <p:spPr>
          <a:xfrm>
            <a:off x="533293" y="1607377"/>
            <a:ext cx="8797104" cy="84615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3808"/>
          <a:stretch>
            <a:fillRect/>
          </a:stretch>
        </p:blipFill>
        <p:spPr>
          <a:xfrm>
            <a:off x="9144000" y="1607377"/>
            <a:ext cx="8523785" cy="846155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12133" b="40806"/>
          <a:stretch>
            <a:fillRect/>
          </a:stretch>
        </p:blipFill>
        <p:spPr>
          <a:xfrm>
            <a:off x="15717566" y="8980112"/>
            <a:ext cx="2570434" cy="16623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569313" y="605863"/>
            <a:ext cx="1981353" cy="234353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239082">
            <a:off x="369669" y="8826708"/>
            <a:ext cx="1996757" cy="653484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504382" y="188868"/>
            <a:ext cx="10916219" cy="1498687"/>
            <a:chOff x="130507" y="0"/>
            <a:chExt cx="5077519" cy="848774"/>
          </a:xfrm>
        </p:grpSpPr>
        <p:sp>
          <p:nvSpPr>
            <p:cNvPr id="9" name="Freeform 9"/>
            <p:cNvSpPr/>
            <p:nvPr/>
          </p:nvSpPr>
          <p:spPr>
            <a:xfrm>
              <a:off x="130507" y="0"/>
              <a:ext cx="5077519" cy="848774"/>
            </a:xfrm>
            <a:custGeom>
              <a:avLst/>
              <a:gdLst/>
              <a:ahLst/>
              <a:cxnLst/>
              <a:rect l="l" t="t" r="r" b="b"/>
              <a:pathLst>
                <a:path w="5491572" h="848774">
                  <a:moveTo>
                    <a:pt x="5367112" y="848774"/>
                  </a:moveTo>
                  <a:lnTo>
                    <a:pt x="124460" y="848774"/>
                  </a:lnTo>
                  <a:cubicBezTo>
                    <a:pt x="55880" y="848774"/>
                    <a:pt x="0" y="792894"/>
                    <a:pt x="0" y="72431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7112" y="0"/>
                  </a:lnTo>
                  <a:cubicBezTo>
                    <a:pt x="5435692" y="0"/>
                    <a:pt x="5491572" y="55880"/>
                    <a:pt x="5491572" y="124460"/>
                  </a:cubicBezTo>
                  <a:lnTo>
                    <a:pt x="5491572" y="724314"/>
                  </a:lnTo>
                  <a:cubicBezTo>
                    <a:pt x="5491572" y="792894"/>
                    <a:pt x="5435692" y="848774"/>
                    <a:pt x="5367112" y="848774"/>
                  </a:cubicBezTo>
                  <a:close/>
                </a:path>
              </a:pathLst>
            </a:custGeom>
            <a:solidFill>
              <a:srgbClr val="F46E16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4904450" y="538787"/>
            <a:ext cx="1120652" cy="104781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767462" y="588977"/>
            <a:ext cx="10653138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1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2. Hai </a:t>
            </a:r>
            <a:r>
              <a:rPr kumimoji="0" lang="en-US" sz="5400" b="1" i="0" u="none" strike="noStrike" kern="1200" cap="none" spc="179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đoạn</a:t>
            </a:r>
            <a:r>
              <a:rPr kumimoji="0" lang="en-US" sz="5400" b="1" i="0" u="none" strike="noStrike" kern="1200" cap="none" spc="1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179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thẳng</a:t>
            </a:r>
            <a:r>
              <a:rPr kumimoji="0" lang="en-US" sz="5400" b="1" i="0" u="none" strike="noStrike" kern="1200" cap="none" spc="1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179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bằng</a:t>
            </a:r>
            <a:r>
              <a:rPr kumimoji="0" lang="en-US" sz="5400" b="1" i="0" u="none" strike="noStrike" kern="1200" cap="none" spc="1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179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nhau</a:t>
            </a:r>
            <a:endParaRPr kumimoji="0" lang="en-US" sz="5400" b="1" i="0" u="none" strike="noStrike" kern="1200" cap="none" spc="17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32744" y="2093403"/>
            <a:ext cx="1163374" cy="108775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6286" b="40806"/>
          <a:stretch>
            <a:fillRect/>
          </a:stretch>
        </p:blipFill>
        <p:spPr>
          <a:xfrm>
            <a:off x="17249775" y="7418824"/>
            <a:ext cx="1278806" cy="166238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D60771B-63AF-4402-905E-EDFD103189DF}"/>
              </a:ext>
            </a:extLst>
          </p:cNvPr>
          <p:cNvSpPr txBox="1"/>
          <p:nvPr/>
        </p:nvSpPr>
        <p:spPr>
          <a:xfrm>
            <a:off x="1214431" y="2637280"/>
            <a:ext cx="11663369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HĐ2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Thực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hiện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bước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endParaRPr kumimoji="0" lang="vi-VN" sz="4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E4E737-514E-4DF3-A692-281EF8D28607}"/>
              </a:ext>
            </a:extLst>
          </p:cNvPr>
          <p:cNvSpPr txBox="1"/>
          <p:nvPr/>
        </p:nvSpPr>
        <p:spPr>
          <a:xfrm>
            <a:off x="1214431" y="3534738"/>
            <a:ext cx="14503135" cy="166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sng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Bước</a:t>
            </a:r>
            <a:r>
              <a:rPr kumimoji="0" lang="en-US" sz="4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2.</a:t>
            </a: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Đặt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mũi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nhọn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trùng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A,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mũi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kia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trùng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vổi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9B35D7-AFA1-41E2-9002-7E092413159E}"/>
              </a:ext>
            </a:extLst>
          </p:cNvPr>
          <p:cNvSpPr txBox="1"/>
          <p:nvPr/>
        </p:nvSpPr>
        <p:spPr>
          <a:xfrm>
            <a:off x="727812" y="10229289"/>
            <a:ext cx="15110783" cy="249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sng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Bước</a:t>
            </a:r>
            <a:r>
              <a:rPr kumimoji="0" lang="en-US" sz="4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3.</a:t>
            </a: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Giữ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mở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đổi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rồi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đặt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mũi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nhọn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trùng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điềm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mũi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kia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thuộc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đường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d,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nhận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thẳng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CD.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2A1B11-4C7D-4CEB-A0C0-6AA805718EF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59533" y="6135886"/>
            <a:ext cx="6971176" cy="409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4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5722" y="2335351"/>
            <a:ext cx="13184236" cy="1341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20000"/>
              </a:lnSpc>
            </a:pPr>
            <a:r>
              <a:rPr lang="en-US" sz="8000" b="1" u="none" spc="72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ĐỘ DÀI ĐOẠN THẲNG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202322" y="4284773"/>
            <a:ext cx="3883356" cy="425467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7725"/>
          <a:stretch>
            <a:fillRect/>
          </a:stretch>
        </p:blipFill>
        <p:spPr>
          <a:xfrm>
            <a:off x="15702260" y="7857084"/>
            <a:ext cx="2585740" cy="24299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1741" t="12332"/>
          <a:stretch>
            <a:fillRect/>
          </a:stretch>
        </p:blipFill>
        <p:spPr>
          <a:xfrm>
            <a:off x="-6930" y="-22499"/>
            <a:ext cx="2868052" cy="308436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33007" y="8215662"/>
            <a:ext cx="1170308" cy="104263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7051630" y="1320813"/>
            <a:ext cx="677333" cy="114317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820043">
            <a:off x="1855370" y="8759867"/>
            <a:ext cx="953698" cy="8917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702260" y="517270"/>
            <a:ext cx="1349370" cy="1927671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202322" y="5376709"/>
            <a:ext cx="3883356" cy="2321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125"/>
              </a:lnSpc>
              <a:spcBef>
                <a:spcPct val="0"/>
              </a:spcBef>
            </a:pPr>
            <a:r>
              <a:rPr lang="en-US" sz="18125" dirty="0">
                <a:solidFill>
                  <a:srgbClr val="F46E16"/>
                </a:solidFill>
                <a:latin typeface="Arial" panose="020B0604020202020204" pitchFamily="34" charset="0"/>
              </a:rPr>
              <a:t>II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241250">
            <a:off x="7086600" y="9244488"/>
            <a:ext cx="4114800" cy="319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4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581</Words>
  <Application>Microsoft Office PowerPoint</Application>
  <PresentationFormat>Custom</PresentationFormat>
  <Paragraphs>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Arial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LaptopAZ.vn</dc:creator>
  <cp:lastModifiedBy>HP</cp:lastModifiedBy>
  <cp:revision>26</cp:revision>
  <dcterms:created xsi:type="dcterms:W3CDTF">2006-08-16T00:00:00Z</dcterms:created>
  <dcterms:modified xsi:type="dcterms:W3CDTF">2024-05-10T06:58:54Z</dcterms:modified>
  <dc:identifier>DAEwhoOCIrw</dc:identifier>
</cp:coreProperties>
</file>