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86" r:id="rId2"/>
    <p:sldId id="258" r:id="rId3"/>
    <p:sldId id="262" r:id="rId4"/>
    <p:sldId id="261" r:id="rId5"/>
    <p:sldId id="292" r:id="rId6"/>
    <p:sldId id="293" r:id="rId7"/>
    <p:sldId id="294" r:id="rId8"/>
    <p:sldId id="279" r:id="rId9"/>
    <p:sldId id="263" r:id="rId10"/>
    <p:sldId id="264" r:id="rId11"/>
    <p:sldId id="265" r:id="rId12"/>
    <p:sldId id="283" r:id="rId13"/>
    <p:sldId id="266" r:id="rId14"/>
    <p:sldId id="267" r:id="rId15"/>
    <p:sldId id="289" r:id="rId16"/>
    <p:sldId id="295" r:id="rId17"/>
    <p:sldId id="296" r:id="rId18"/>
    <p:sldId id="270" r:id="rId19"/>
    <p:sldId id="298" r:id="rId20"/>
    <p:sldId id="301" r:id="rId21"/>
    <p:sldId id="299" r:id="rId22"/>
    <p:sldId id="284" r:id="rId23"/>
    <p:sldId id="277" r:id="rId24"/>
    <p:sldId id="273" r:id="rId25"/>
    <p:sldId id="274" r:id="rId26"/>
    <p:sldId id="275" r:id="rId27"/>
    <p:sldId id="280" r:id="rId28"/>
    <p:sldId id="302" r:id="rId29"/>
    <p:sldId id="303" r:id="rId30"/>
    <p:sldId id="304" r:id="rId31"/>
    <p:sldId id="300" r:id="rId32"/>
  </p:sldIdLst>
  <p:sldSz cx="18288000" cy="10287000"/>
  <p:notesSz cx="6858000" cy="9144000"/>
  <p:embeddedFontLst>
    <p:embeddedFont>
      <p:font typeface="Muli Semi-Bold" panose="020B0604020202020204" charset="0"/>
      <p:regular r:id="rId34"/>
    </p:embeddedFont>
    <p:embeddedFont>
      <p:font typeface="SimSun" panose="02010600030101010101" pitchFamily="2" charset="-122"/>
      <p:regular r:id="rId35"/>
    </p:embeddedFont>
    <p:embeddedFont>
      <p:font typeface="Cabin Medium Italics" panose="020B0604020202020204" charset="0"/>
      <p:regular r:id="rId36"/>
    </p:embeddedFont>
    <p:embeddedFont>
      <p:font typeface="BrushScript" panose="02020500000000000000" pitchFamily="18" charset="0"/>
      <p:boldItalic r:id="rId37"/>
    </p:embeddedFont>
    <p:embeddedFont>
      <p:font typeface="Dancing Script" panose="020B0604020202020204" charset="0"/>
      <p:regular r:id="rId38"/>
    </p:embeddedFont>
    <p:embeddedFont>
      <p:font typeface=".VnTime" panose="020B7200000000000000" pitchFamily="34" charset="0"/>
      <p:regular r:id="rId39"/>
      <p:bold r:id="rId40"/>
      <p:italic r:id="rId41"/>
      <p:boldItalic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微软雅黑" panose="020B0503020204020204" pitchFamily="34" charset="-122"/>
      <p:regular r:id="rId47"/>
      <p:bold r:id="rId48"/>
    </p:embeddedFont>
    <p:embeddedFont>
      <p:font typeface="Muli" panose="020B0604020202020204" charset="0"/>
      <p:regular r:id="rId49"/>
    </p:embeddedFont>
    <p:embeddedFont>
      <p:font typeface="Open Sans" panose="020B0606030504020204" pitchFamily="34" charset="0"/>
      <p:regular r:id="rId50"/>
      <p:bold r:id="rId51"/>
      <p:italic r:id="rId52"/>
      <p:boldItalic r:id="rId53"/>
    </p:embeddedFont>
    <p:embeddedFont>
      <p:font typeface="SimSun" panose="02010600030101010101" pitchFamily="2" charset="-122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5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0000"/>
    <a:srgbClr val="220000"/>
    <a:srgbClr val="B00000"/>
    <a:srgbClr val="5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60" autoAdjust="0"/>
    <p:restoredTop sz="94622" autoAdjust="0"/>
  </p:normalViewPr>
  <p:slideViewPr>
    <p:cSldViewPr>
      <p:cViewPr varScale="1">
        <p:scale>
          <a:sx n="35" d="100"/>
          <a:sy n="35" d="100"/>
        </p:scale>
        <p:origin x="126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font" Target="fonts/font17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font" Target="fonts/font20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font" Target="fonts/font16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820C3-3653-40D2-B07D-43695FEEEA9E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15045-63DA-4337-AF24-FB8A2B7E14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48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480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7"/>
          <p:cNvSpPr txBox="1">
            <a:spLocks noGrp="1"/>
          </p:cNvSpPr>
          <p:nvPr>
            <p:ph type="title"/>
          </p:nvPr>
        </p:nvSpPr>
        <p:spPr>
          <a:xfrm>
            <a:off x="1658000" y="1053400"/>
            <a:ext cx="13804200" cy="921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4" name="Google Shape;354;p7"/>
          <p:cNvSpPr txBox="1">
            <a:spLocks noGrp="1"/>
          </p:cNvSpPr>
          <p:nvPr>
            <p:ph type="body" idx="1"/>
          </p:nvPr>
        </p:nvSpPr>
        <p:spPr>
          <a:xfrm>
            <a:off x="1658000" y="2705100"/>
            <a:ext cx="6435000" cy="684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914400" lvl="0" indent="-736600">
              <a:spcBef>
                <a:spcPts val="1200"/>
              </a:spcBef>
              <a:spcAft>
                <a:spcPts val="0"/>
              </a:spcAft>
              <a:buSzPts val="2200"/>
              <a:buChar char="✘"/>
              <a:defRPr sz="4400"/>
            </a:lvl1pPr>
            <a:lvl2pPr marL="1828800" lvl="1" indent="-736600">
              <a:spcBef>
                <a:spcPts val="2000"/>
              </a:spcBef>
              <a:spcAft>
                <a:spcPts val="0"/>
              </a:spcAft>
              <a:buSzPts val="2200"/>
              <a:buChar char="-"/>
              <a:defRPr sz="4400"/>
            </a:lvl2pPr>
            <a:lvl3pPr marL="2743200" lvl="2" indent="-736600">
              <a:spcBef>
                <a:spcPts val="2000"/>
              </a:spcBef>
              <a:spcAft>
                <a:spcPts val="0"/>
              </a:spcAft>
              <a:buSzPts val="2200"/>
              <a:buChar char="-"/>
              <a:defRPr sz="4400"/>
            </a:lvl3pPr>
            <a:lvl4pPr marL="3657600" lvl="3" indent="-736600">
              <a:spcBef>
                <a:spcPts val="2000"/>
              </a:spcBef>
              <a:spcAft>
                <a:spcPts val="0"/>
              </a:spcAft>
              <a:buSzPts val="2200"/>
              <a:buChar char="●"/>
              <a:defRPr sz="4400"/>
            </a:lvl4pPr>
            <a:lvl5pPr marL="4572000" lvl="4" indent="-736600">
              <a:spcBef>
                <a:spcPts val="2000"/>
              </a:spcBef>
              <a:spcAft>
                <a:spcPts val="0"/>
              </a:spcAft>
              <a:buSzPts val="2200"/>
              <a:buChar char="○"/>
              <a:defRPr sz="4400"/>
            </a:lvl5pPr>
            <a:lvl6pPr marL="5486400" lvl="5" indent="-736600">
              <a:spcBef>
                <a:spcPts val="2000"/>
              </a:spcBef>
              <a:spcAft>
                <a:spcPts val="0"/>
              </a:spcAft>
              <a:buSzPts val="2200"/>
              <a:buChar char="■"/>
              <a:defRPr sz="4400"/>
            </a:lvl6pPr>
            <a:lvl7pPr marL="6400800" lvl="6" indent="-736600">
              <a:spcBef>
                <a:spcPts val="2000"/>
              </a:spcBef>
              <a:spcAft>
                <a:spcPts val="0"/>
              </a:spcAft>
              <a:buSzPts val="2200"/>
              <a:buChar char="●"/>
              <a:defRPr sz="4400"/>
            </a:lvl7pPr>
            <a:lvl8pPr marL="7315200" lvl="7" indent="-736600">
              <a:spcBef>
                <a:spcPts val="2000"/>
              </a:spcBef>
              <a:spcAft>
                <a:spcPts val="0"/>
              </a:spcAft>
              <a:buSzPts val="2200"/>
              <a:buChar char="○"/>
              <a:defRPr sz="4400"/>
            </a:lvl8pPr>
            <a:lvl9pPr marL="8229600" lvl="8" indent="-736600">
              <a:spcBef>
                <a:spcPts val="2000"/>
              </a:spcBef>
              <a:spcAft>
                <a:spcPts val="2000"/>
              </a:spcAft>
              <a:buSzPts val="2200"/>
              <a:buChar char="■"/>
              <a:defRPr sz="4400"/>
            </a:lvl9pPr>
          </a:lstStyle>
          <a:p>
            <a:endParaRPr/>
          </a:p>
        </p:txBody>
      </p:sp>
      <p:sp>
        <p:nvSpPr>
          <p:cNvPr id="355" name="Google Shape;355;p7"/>
          <p:cNvSpPr txBox="1">
            <a:spLocks noGrp="1"/>
          </p:cNvSpPr>
          <p:nvPr>
            <p:ph type="body" idx="2"/>
          </p:nvPr>
        </p:nvSpPr>
        <p:spPr>
          <a:xfrm>
            <a:off x="9027190" y="2705100"/>
            <a:ext cx="6435000" cy="684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914400" lvl="0" indent="-736600">
              <a:spcBef>
                <a:spcPts val="1200"/>
              </a:spcBef>
              <a:spcAft>
                <a:spcPts val="0"/>
              </a:spcAft>
              <a:buSzPts val="2200"/>
              <a:buChar char="✘"/>
              <a:defRPr sz="4400"/>
            </a:lvl1pPr>
            <a:lvl2pPr marL="1828800" lvl="1" indent="-736600">
              <a:spcBef>
                <a:spcPts val="2000"/>
              </a:spcBef>
              <a:spcAft>
                <a:spcPts val="0"/>
              </a:spcAft>
              <a:buSzPts val="2200"/>
              <a:buChar char="-"/>
              <a:defRPr sz="4400"/>
            </a:lvl2pPr>
            <a:lvl3pPr marL="2743200" lvl="2" indent="-736600">
              <a:spcBef>
                <a:spcPts val="2000"/>
              </a:spcBef>
              <a:spcAft>
                <a:spcPts val="0"/>
              </a:spcAft>
              <a:buSzPts val="2200"/>
              <a:buChar char="-"/>
              <a:defRPr sz="4400"/>
            </a:lvl3pPr>
            <a:lvl4pPr marL="3657600" lvl="3" indent="-736600">
              <a:spcBef>
                <a:spcPts val="2000"/>
              </a:spcBef>
              <a:spcAft>
                <a:spcPts val="0"/>
              </a:spcAft>
              <a:buSzPts val="2200"/>
              <a:buChar char="●"/>
              <a:defRPr sz="4400"/>
            </a:lvl4pPr>
            <a:lvl5pPr marL="4572000" lvl="4" indent="-736600">
              <a:spcBef>
                <a:spcPts val="2000"/>
              </a:spcBef>
              <a:spcAft>
                <a:spcPts val="0"/>
              </a:spcAft>
              <a:buSzPts val="2200"/>
              <a:buChar char="○"/>
              <a:defRPr sz="4400"/>
            </a:lvl5pPr>
            <a:lvl6pPr marL="5486400" lvl="5" indent="-736600">
              <a:spcBef>
                <a:spcPts val="2000"/>
              </a:spcBef>
              <a:spcAft>
                <a:spcPts val="0"/>
              </a:spcAft>
              <a:buSzPts val="2200"/>
              <a:buChar char="■"/>
              <a:defRPr sz="4400"/>
            </a:lvl6pPr>
            <a:lvl7pPr marL="6400800" lvl="6" indent="-736600">
              <a:spcBef>
                <a:spcPts val="2000"/>
              </a:spcBef>
              <a:spcAft>
                <a:spcPts val="0"/>
              </a:spcAft>
              <a:buSzPts val="2200"/>
              <a:buChar char="●"/>
              <a:defRPr sz="4400"/>
            </a:lvl7pPr>
            <a:lvl8pPr marL="7315200" lvl="7" indent="-736600">
              <a:spcBef>
                <a:spcPts val="2000"/>
              </a:spcBef>
              <a:spcAft>
                <a:spcPts val="0"/>
              </a:spcAft>
              <a:buSzPts val="2200"/>
              <a:buChar char="○"/>
              <a:defRPr sz="4400"/>
            </a:lvl8pPr>
            <a:lvl9pPr marL="8229600" lvl="8" indent="-736600">
              <a:spcBef>
                <a:spcPts val="2000"/>
              </a:spcBef>
              <a:spcAft>
                <a:spcPts val="2000"/>
              </a:spcAft>
              <a:buSzPts val="2200"/>
              <a:buChar char="■"/>
              <a:defRPr sz="4400"/>
            </a:lvl9pPr>
          </a:lstStyle>
          <a:p>
            <a:endParaRPr/>
          </a:p>
        </p:txBody>
      </p:sp>
      <p:sp>
        <p:nvSpPr>
          <p:cNvPr id="356" name="Google Shape;356;p7"/>
          <p:cNvSpPr txBox="1">
            <a:spLocks noGrp="1"/>
          </p:cNvSpPr>
          <p:nvPr>
            <p:ph type="sldNum" idx="12"/>
          </p:nvPr>
        </p:nvSpPr>
        <p:spPr>
          <a:xfrm>
            <a:off x="17330058" y="254558"/>
            <a:ext cx="653400" cy="54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grpSp>
        <p:nvGrpSpPr>
          <p:cNvPr id="357" name="Google Shape;357;p7"/>
          <p:cNvGrpSpPr/>
          <p:nvPr/>
        </p:nvGrpSpPr>
        <p:grpSpPr>
          <a:xfrm>
            <a:off x="16008809" y="834594"/>
            <a:ext cx="7059098" cy="9051528"/>
            <a:chOff x="8004404" y="372498"/>
            <a:chExt cx="3529549" cy="4525764"/>
          </a:xfrm>
        </p:grpSpPr>
        <p:grpSp>
          <p:nvGrpSpPr>
            <p:cNvPr id="358" name="Google Shape;358;p7"/>
            <p:cNvGrpSpPr/>
            <p:nvPr/>
          </p:nvGrpSpPr>
          <p:grpSpPr>
            <a:xfrm rot="-5400000" flipH="1">
              <a:off x="8541351" y="-164449"/>
              <a:ext cx="2227938" cy="3301831"/>
              <a:chOff x="3485371" y="1424851"/>
              <a:chExt cx="5318543" cy="7882145"/>
            </a:xfrm>
          </p:grpSpPr>
          <p:grpSp>
            <p:nvGrpSpPr>
              <p:cNvPr id="359" name="Google Shape;359;p7"/>
              <p:cNvGrpSpPr/>
              <p:nvPr/>
            </p:nvGrpSpPr>
            <p:grpSpPr>
              <a:xfrm>
                <a:off x="3485371" y="1958251"/>
                <a:ext cx="468816" cy="7120145"/>
                <a:chOff x="1447800" y="152400"/>
                <a:chExt cx="318597" cy="4838699"/>
              </a:xfrm>
            </p:grpSpPr>
            <p:sp>
              <p:nvSpPr>
                <p:cNvPr id="360" name="Google Shape;360;p7"/>
                <p:cNvSpPr/>
                <p:nvPr/>
              </p:nvSpPr>
              <p:spPr>
                <a:xfrm>
                  <a:off x="1452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61" name="Google Shape;361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447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62" name="Google Shape;362;p7"/>
              <p:cNvGrpSpPr/>
              <p:nvPr/>
            </p:nvGrpSpPr>
            <p:grpSpPr>
              <a:xfrm>
                <a:off x="3808592" y="15772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363" name="Google Shape;363;p7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64" name="Google Shape;364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65" name="Google Shape;365;p7"/>
              <p:cNvGrpSpPr/>
              <p:nvPr/>
            </p:nvGrpSpPr>
            <p:grpSpPr>
              <a:xfrm>
                <a:off x="4131812" y="2186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366" name="Google Shape;366;p7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67" name="Google Shape;367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68" name="Google Shape;368;p7"/>
              <p:cNvGrpSpPr/>
              <p:nvPr/>
            </p:nvGrpSpPr>
            <p:grpSpPr>
              <a:xfrm>
                <a:off x="4455033" y="1729651"/>
                <a:ext cx="468816" cy="7120145"/>
                <a:chOff x="685800" y="152400"/>
                <a:chExt cx="318597" cy="4838699"/>
              </a:xfrm>
            </p:grpSpPr>
            <p:sp>
              <p:nvSpPr>
                <p:cNvPr id="369" name="Google Shape;369;p7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70" name="Google Shape;370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71" name="Google Shape;371;p7"/>
              <p:cNvGrpSpPr/>
              <p:nvPr/>
            </p:nvGrpSpPr>
            <p:grpSpPr>
              <a:xfrm>
                <a:off x="4778254" y="1424851"/>
                <a:ext cx="468816" cy="7120145"/>
                <a:chOff x="838200" y="152400"/>
                <a:chExt cx="318597" cy="4838699"/>
              </a:xfrm>
            </p:grpSpPr>
            <p:sp>
              <p:nvSpPr>
                <p:cNvPr id="372" name="Google Shape;372;p7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73" name="Google Shape;373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74" name="Google Shape;374;p7"/>
              <p:cNvGrpSpPr/>
              <p:nvPr/>
            </p:nvGrpSpPr>
            <p:grpSpPr>
              <a:xfrm>
                <a:off x="5101474" y="1882051"/>
                <a:ext cx="468816" cy="7120145"/>
                <a:chOff x="990600" y="152400"/>
                <a:chExt cx="318597" cy="4838699"/>
              </a:xfrm>
            </p:grpSpPr>
            <p:sp>
              <p:nvSpPr>
                <p:cNvPr id="375" name="Google Shape;375;p7"/>
                <p:cNvSpPr/>
                <p:nvPr/>
              </p:nvSpPr>
              <p:spPr>
                <a:xfrm>
                  <a:off x="9949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76" name="Google Shape;376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9906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77" name="Google Shape;377;p7"/>
              <p:cNvGrpSpPr/>
              <p:nvPr/>
            </p:nvGrpSpPr>
            <p:grpSpPr>
              <a:xfrm>
                <a:off x="5424695" y="17296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378" name="Google Shape;378;p7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79" name="Google Shape;379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80" name="Google Shape;380;p7"/>
              <p:cNvGrpSpPr/>
              <p:nvPr/>
            </p:nvGrpSpPr>
            <p:grpSpPr>
              <a:xfrm>
                <a:off x="5929821" y="2034451"/>
                <a:ext cx="468816" cy="7120145"/>
                <a:chOff x="1419019" y="152400"/>
                <a:chExt cx="318597" cy="4838699"/>
              </a:xfrm>
            </p:grpSpPr>
            <p:sp>
              <p:nvSpPr>
                <p:cNvPr id="381" name="Google Shape;381;p7"/>
                <p:cNvSpPr/>
                <p:nvPr/>
              </p:nvSpPr>
              <p:spPr>
                <a:xfrm>
                  <a:off x="1423362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82" name="Google Shape;382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419019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83" name="Google Shape;383;p7"/>
              <p:cNvGrpSpPr/>
              <p:nvPr/>
            </p:nvGrpSpPr>
            <p:grpSpPr>
              <a:xfrm>
                <a:off x="6395774" y="1653451"/>
                <a:ext cx="468816" cy="7120145"/>
                <a:chOff x="1600200" y="152400"/>
                <a:chExt cx="318597" cy="4838699"/>
              </a:xfrm>
            </p:grpSpPr>
            <p:sp>
              <p:nvSpPr>
                <p:cNvPr id="384" name="Google Shape;384;p7"/>
                <p:cNvSpPr/>
                <p:nvPr/>
              </p:nvSpPr>
              <p:spPr>
                <a:xfrm>
                  <a:off x="1604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85" name="Google Shape;385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600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86" name="Google Shape;386;p7"/>
              <p:cNvGrpSpPr/>
              <p:nvPr/>
            </p:nvGrpSpPr>
            <p:grpSpPr>
              <a:xfrm>
                <a:off x="6718994" y="1424851"/>
                <a:ext cx="468816" cy="7120145"/>
                <a:chOff x="533400" y="152400"/>
                <a:chExt cx="318597" cy="4838699"/>
              </a:xfrm>
            </p:grpSpPr>
            <p:sp>
              <p:nvSpPr>
                <p:cNvPr id="387" name="Google Shape;387;p7"/>
                <p:cNvSpPr/>
                <p:nvPr/>
              </p:nvSpPr>
              <p:spPr>
                <a:xfrm>
                  <a:off x="537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88" name="Google Shape;388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533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89" name="Google Shape;389;p7"/>
              <p:cNvGrpSpPr/>
              <p:nvPr/>
            </p:nvGrpSpPr>
            <p:grpSpPr>
              <a:xfrm>
                <a:off x="7042215" y="1501051"/>
                <a:ext cx="468816" cy="7120145"/>
                <a:chOff x="685800" y="152400"/>
                <a:chExt cx="318597" cy="4838699"/>
              </a:xfrm>
            </p:grpSpPr>
            <p:sp>
              <p:nvSpPr>
                <p:cNvPr id="390" name="Google Shape;390;p7"/>
                <p:cNvSpPr/>
                <p:nvPr/>
              </p:nvSpPr>
              <p:spPr>
                <a:xfrm>
                  <a:off x="6901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91" name="Google Shape;391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6858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92" name="Google Shape;392;p7"/>
              <p:cNvGrpSpPr/>
              <p:nvPr/>
            </p:nvGrpSpPr>
            <p:grpSpPr>
              <a:xfrm>
                <a:off x="7365436" y="1882051"/>
                <a:ext cx="468816" cy="7120145"/>
                <a:chOff x="838200" y="152400"/>
                <a:chExt cx="318597" cy="4838699"/>
              </a:xfrm>
            </p:grpSpPr>
            <p:sp>
              <p:nvSpPr>
                <p:cNvPr id="393" name="Google Shape;393;p7"/>
                <p:cNvSpPr/>
                <p:nvPr/>
              </p:nvSpPr>
              <p:spPr>
                <a:xfrm>
                  <a:off x="8425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94" name="Google Shape;394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8382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95" name="Google Shape;395;p7"/>
              <p:cNvGrpSpPr/>
              <p:nvPr/>
            </p:nvGrpSpPr>
            <p:grpSpPr>
              <a:xfrm>
                <a:off x="8011877" y="2186851"/>
                <a:ext cx="468816" cy="7120145"/>
                <a:chOff x="3663063" y="152400"/>
                <a:chExt cx="318597" cy="4838699"/>
              </a:xfrm>
            </p:grpSpPr>
            <p:sp>
              <p:nvSpPr>
                <p:cNvPr id="396" name="Google Shape;396;p7"/>
                <p:cNvSpPr/>
                <p:nvPr/>
              </p:nvSpPr>
              <p:spPr>
                <a:xfrm>
                  <a:off x="3667406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397" name="Google Shape;397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3663063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398" name="Google Shape;398;p7"/>
              <p:cNvGrpSpPr/>
              <p:nvPr/>
            </p:nvGrpSpPr>
            <p:grpSpPr>
              <a:xfrm>
                <a:off x="8335098" y="1805851"/>
                <a:ext cx="468816" cy="7120145"/>
                <a:chOff x="1295400" y="152400"/>
                <a:chExt cx="318597" cy="4838699"/>
              </a:xfrm>
            </p:grpSpPr>
            <p:sp>
              <p:nvSpPr>
                <p:cNvPr id="399" name="Google Shape;399;p7"/>
                <p:cNvSpPr/>
                <p:nvPr/>
              </p:nvSpPr>
              <p:spPr>
                <a:xfrm>
                  <a:off x="1299743" y="158450"/>
                  <a:ext cx="215896" cy="47706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806" h="3641729" extrusionOk="0">
                      <a:moveTo>
                        <a:pt x="164807" y="394989"/>
                      </a:moveTo>
                      <a:cubicBezTo>
                        <a:pt x="156185" y="351574"/>
                        <a:pt x="93171" y="32822"/>
                        <a:pt x="88053" y="7536"/>
                      </a:cubicBezTo>
                      <a:cubicBezTo>
                        <a:pt x="87620" y="5242"/>
                        <a:pt x="87006" y="2988"/>
                        <a:pt x="86219" y="798"/>
                      </a:cubicBezTo>
                      <a:cubicBezTo>
                        <a:pt x="85017" y="-2343"/>
                        <a:pt x="77441" y="4604"/>
                        <a:pt x="76836" y="7526"/>
                      </a:cubicBezTo>
                      <a:cubicBezTo>
                        <a:pt x="71773" y="32822"/>
                        <a:pt x="8686" y="347473"/>
                        <a:pt x="0" y="391002"/>
                      </a:cubicBezTo>
                      <a:cubicBezTo>
                        <a:pt x="0" y="400985"/>
                        <a:pt x="294" y="3614959"/>
                        <a:pt x="294" y="3614959"/>
                      </a:cubicBezTo>
                      <a:cubicBezTo>
                        <a:pt x="294" y="3628282"/>
                        <a:pt x="37358" y="3641729"/>
                        <a:pt x="82403" y="3641729"/>
                      </a:cubicBezTo>
                      <a:cubicBezTo>
                        <a:pt x="127448" y="3641729"/>
                        <a:pt x="164531" y="3628292"/>
                        <a:pt x="164531" y="3614959"/>
                      </a:cubicBezTo>
                      <a:lnTo>
                        <a:pt x="164742" y="3614959"/>
                      </a:lnTo>
                      <a:cubicBezTo>
                        <a:pt x="164742" y="3614959"/>
                        <a:pt x="164807" y="406076"/>
                        <a:pt x="164807" y="39498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pic>
              <p:nvPicPr>
                <p:cNvPr id="400" name="Google Shape;400;p7"/>
                <p:cNvPicPr preferRelativeResize="0"/>
                <p:nvPr/>
              </p:nvPicPr>
              <p:blipFill>
                <a:blip r:embed="rId2">
                  <a:alphaModFix/>
                </a:blip>
                <a:stretch>
                  <a:fillRect/>
                </a:stretch>
              </p:blipFill>
              <p:spPr>
                <a:xfrm>
                  <a:off x="1295400" y="152400"/>
                  <a:ext cx="318597" cy="483869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401" name="Google Shape;401;p7"/>
            <p:cNvGrpSpPr/>
            <p:nvPr/>
          </p:nvGrpSpPr>
          <p:grpSpPr>
            <a:xfrm rot="-5400000" flipH="1">
              <a:off x="9848714" y="1201031"/>
              <a:ext cx="196383" cy="2982574"/>
              <a:chOff x="1447800" y="152400"/>
              <a:chExt cx="318597" cy="4838699"/>
            </a:xfrm>
          </p:grpSpPr>
          <p:sp>
            <p:nvSpPr>
              <p:cNvPr id="402" name="Google Shape;402;p7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03" name="Google Shape;403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04" name="Google Shape;404;p7"/>
            <p:cNvGrpSpPr/>
            <p:nvPr/>
          </p:nvGrpSpPr>
          <p:grpSpPr>
            <a:xfrm rot="-5400000" flipH="1">
              <a:off x="9689113" y="1336426"/>
              <a:ext cx="196383" cy="2982574"/>
              <a:chOff x="1600200" y="152400"/>
              <a:chExt cx="318597" cy="4838699"/>
            </a:xfrm>
          </p:grpSpPr>
          <p:sp>
            <p:nvSpPr>
              <p:cNvPr id="405" name="Google Shape;405;p7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06" name="Google Shape;406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07" name="Google Shape;407;p7"/>
            <p:cNvGrpSpPr/>
            <p:nvPr/>
          </p:nvGrpSpPr>
          <p:grpSpPr>
            <a:xfrm rot="-5400000" flipH="1">
              <a:off x="9944475" y="1471836"/>
              <a:ext cx="196383" cy="2982574"/>
              <a:chOff x="533400" y="152400"/>
              <a:chExt cx="318597" cy="4838699"/>
            </a:xfrm>
          </p:grpSpPr>
          <p:sp>
            <p:nvSpPr>
              <p:cNvPr id="408" name="Google Shape;408;p7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09" name="Google Shape;409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10" name="Google Shape;410;p7"/>
            <p:cNvGrpSpPr/>
            <p:nvPr/>
          </p:nvGrpSpPr>
          <p:grpSpPr>
            <a:xfrm rot="-5400000" flipH="1">
              <a:off x="9752954" y="1607231"/>
              <a:ext cx="196383" cy="2982574"/>
              <a:chOff x="685800" y="152400"/>
              <a:chExt cx="318597" cy="4838699"/>
            </a:xfrm>
          </p:grpSpPr>
          <p:sp>
            <p:nvSpPr>
              <p:cNvPr id="411" name="Google Shape;411;p7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12" name="Google Shape;412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13" name="Google Shape;413;p7"/>
            <p:cNvGrpSpPr/>
            <p:nvPr/>
          </p:nvGrpSpPr>
          <p:grpSpPr>
            <a:xfrm rot="-5400000" flipH="1">
              <a:off x="9816794" y="1954222"/>
              <a:ext cx="196383" cy="2982574"/>
              <a:chOff x="990600" y="152400"/>
              <a:chExt cx="318597" cy="4838699"/>
            </a:xfrm>
          </p:grpSpPr>
          <p:sp>
            <p:nvSpPr>
              <p:cNvPr id="414" name="Google Shape;414;p7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15" name="Google Shape;415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16" name="Google Shape;416;p7"/>
            <p:cNvGrpSpPr/>
            <p:nvPr/>
          </p:nvGrpSpPr>
          <p:grpSpPr>
            <a:xfrm rot="-5400000" flipH="1">
              <a:off x="9752954" y="2089589"/>
              <a:ext cx="196383" cy="2982574"/>
              <a:chOff x="3663063" y="152400"/>
              <a:chExt cx="318597" cy="4838699"/>
            </a:xfrm>
          </p:grpSpPr>
          <p:sp>
            <p:nvSpPr>
              <p:cNvPr id="417" name="Google Shape;417;p7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18" name="Google Shape;418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19" name="Google Shape;419;p7"/>
            <p:cNvGrpSpPr/>
            <p:nvPr/>
          </p:nvGrpSpPr>
          <p:grpSpPr>
            <a:xfrm rot="-5400000" flipH="1">
              <a:off x="9880634" y="2225013"/>
              <a:ext cx="196383" cy="2982574"/>
              <a:chOff x="1295400" y="152400"/>
              <a:chExt cx="318597" cy="4838699"/>
            </a:xfrm>
          </p:grpSpPr>
          <p:sp>
            <p:nvSpPr>
              <p:cNvPr id="420" name="Google Shape;420;p7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21" name="Google Shape;421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22" name="Google Shape;422;p7"/>
            <p:cNvGrpSpPr/>
            <p:nvPr/>
          </p:nvGrpSpPr>
          <p:grpSpPr>
            <a:xfrm rot="-5400000" flipH="1">
              <a:off x="9848714" y="2361002"/>
              <a:ext cx="196383" cy="2982574"/>
              <a:chOff x="1447800" y="152400"/>
              <a:chExt cx="318597" cy="4838699"/>
            </a:xfrm>
          </p:grpSpPr>
          <p:sp>
            <p:nvSpPr>
              <p:cNvPr id="423" name="Google Shape;423;p7"/>
              <p:cNvSpPr/>
              <p:nvPr/>
            </p:nvSpPr>
            <p:spPr>
              <a:xfrm>
                <a:off x="1452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24" name="Google Shape;424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447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25" name="Google Shape;425;p7"/>
            <p:cNvGrpSpPr/>
            <p:nvPr/>
          </p:nvGrpSpPr>
          <p:grpSpPr>
            <a:xfrm rot="-5400000" flipH="1">
              <a:off x="9721033" y="2496397"/>
              <a:ext cx="196383" cy="2982574"/>
              <a:chOff x="1600200" y="152400"/>
              <a:chExt cx="318597" cy="4838699"/>
            </a:xfrm>
          </p:grpSpPr>
          <p:sp>
            <p:nvSpPr>
              <p:cNvPr id="426" name="Google Shape;426;p7"/>
              <p:cNvSpPr/>
              <p:nvPr/>
            </p:nvSpPr>
            <p:spPr>
              <a:xfrm>
                <a:off x="1604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27" name="Google Shape;427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600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28" name="Google Shape;428;p7"/>
            <p:cNvGrpSpPr/>
            <p:nvPr/>
          </p:nvGrpSpPr>
          <p:grpSpPr>
            <a:xfrm rot="-5400000" flipH="1">
              <a:off x="9625273" y="2631806"/>
              <a:ext cx="196383" cy="2982574"/>
              <a:chOff x="533400" y="152400"/>
              <a:chExt cx="318597" cy="4838699"/>
            </a:xfrm>
          </p:grpSpPr>
          <p:sp>
            <p:nvSpPr>
              <p:cNvPr id="429" name="Google Shape;429;p7"/>
              <p:cNvSpPr/>
              <p:nvPr/>
            </p:nvSpPr>
            <p:spPr>
              <a:xfrm>
                <a:off x="537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30" name="Google Shape;430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533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31" name="Google Shape;431;p7"/>
            <p:cNvGrpSpPr/>
            <p:nvPr/>
          </p:nvGrpSpPr>
          <p:grpSpPr>
            <a:xfrm rot="-5400000" flipH="1">
              <a:off x="9657193" y="2767202"/>
              <a:ext cx="196383" cy="2982574"/>
              <a:chOff x="685800" y="152400"/>
              <a:chExt cx="318597" cy="4838699"/>
            </a:xfrm>
          </p:grpSpPr>
          <p:sp>
            <p:nvSpPr>
              <p:cNvPr id="432" name="Google Shape;432;p7"/>
              <p:cNvSpPr/>
              <p:nvPr/>
            </p:nvSpPr>
            <p:spPr>
              <a:xfrm>
                <a:off x="6901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33" name="Google Shape;433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858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34" name="Google Shape;434;p7"/>
            <p:cNvGrpSpPr/>
            <p:nvPr/>
          </p:nvGrpSpPr>
          <p:grpSpPr>
            <a:xfrm rot="-5400000" flipH="1">
              <a:off x="9816794" y="2902597"/>
              <a:ext cx="196383" cy="2982574"/>
              <a:chOff x="838200" y="152400"/>
              <a:chExt cx="318597" cy="4838699"/>
            </a:xfrm>
          </p:grpSpPr>
          <p:sp>
            <p:nvSpPr>
              <p:cNvPr id="435" name="Google Shape;435;p7"/>
              <p:cNvSpPr/>
              <p:nvPr/>
            </p:nvSpPr>
            <p:spPr>
              <a:xfrm>
                <a:off x="8425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36" name="Google Shape;436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8382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37" name="Google Shape;437;p7"/>
            <p:cNvGrpSpPr/>
            <p:nvPr/>
          </p:nvGrpSpPr>
          <p:grpSpPr>
            <a:xfrm rot="-5400000" flipH="1">
              <a:off x="9625273" y="3037992"/>
              <a:ext cx="196383" cy="2982574"/>
              <a:chOff x="990600" y="152400"/>
              <a:chExt cx="318597" cy="4838699"/>
            </a:xfrm>
          </p:grpSpPr>
          <p:sp>
            <p:nvSpPr>
              <p:cNvPr id="438" name="Google Shape;438;p7"/>
              <p:cNvSpPr/>
              <p:nvPr/>
            </p:nvSpPr>
            <p:spPr>
              <a:xfrm>
                <a:off x="9949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39" name="Google Shape;439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9906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40" name="Google Shape;440;p7"/>
            <p:cNvGrpSpPr/>
            <p:nvPr/>
          </p:nvGrpSpPr>
          <p:grpSpPr>
            <a:xfrm rot="-5400000" flipH="1">
              <a:off x="9944475" y="3173359"/>
              <a:ext cx="196383" cy="2982574"/>
              <a:chOff x="3663063" y="152400"/>
              <a:chExt cx="318597" cy="4838699"/>
            </a:xfrm>
          </p:grpSpPr>
          <p:sp>
            <p:nvSpPr>
              <p:cNvPr id="441" name="Google Shape;441;p7"/>
              <p:cNvSpPr/>
              <p:nvPr/>
            </p:nvSpPr>
            <p:spPr>
              <a:xfrm>
                <a:off x="3667406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42" name="Google Shape;442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663063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43" name="Google Shape;443;p7"/>
            <p:cNvGrpSpPr/>
            <p:nvPr/>
          </p:nvGrpSpPr>
          <p:grpSpPr>
            <a:xfrm rot="-5400000" flipH="1">
              <a:off x="9784874" y="3308783"/>
              <a:ext cx="196383" cy="2982574"/>
              <a:chOff x="1295400" y="152400"/>
              <a:chExt cx="318597" cy="4838699"/>
            </a:xfrm>
          </p:grpSpPr>
          <p:sp>
            <p:nvSpPr>
              <p:cNvPr id="444" name="Google Shape;444;p7"/>
              <p:cNvSpPr/>
              <p:nvPr/>
            </p:nvSpPr>
            <p:spPr>
              <a:xfrm>
                <a:off x="1299743" y="158450"/>
                <a:ext cx="215896" cy="4770665"/>
              </a:xfrm>
              <a:custGeom>
                <a:avLst/>
                <a:gdLst/>
                <a:ahLst/>
                <a:cxnLst/>
                <a:rect l="l" t="t" r="r" b="b"/>
                <a:pathLst>
                  <a:path w="164806" h="3641729" extrusionOk="0">
                    <a:moveTo>
                      <a:pt x="164807" y="394989"/>
                    </a:moveTo>
                    <a:cubicBezTo>
                      <a:pt x="156185" y="351574"/>
                      <a:pt x="93171" y="32822"/>
                      <a:pt x="88053" y="7536"/>
                    </a:cubicBezTo>
                    <a:cubicBezTo>
                      <a:pt x="87620" y="5242"/>
                      <a:pt x="87006" y="2988"/>
                      <a:pt x="86219" y="798"/>
                    </a:cubicBezTo>
                    <a:cubicBezTo>
                      <a:pt x="85017" y="-2343"/>
                      <a:pt x="77441" y="4604"/>
                      <a:pt x="76836" y="7526"/>
                    </a:cubicBezTo>
                    <a:cubicBezTo>
                      <a:pt x="71773" y="32822"/>
                      <a:pt x="8686" y="347473"/>
                      <a:pt x="0" y="391002"/>
                    </a:cubicBezTo>
                    <a:cubicBezTo>
                      <a:pt x="0" y="400985"/>
                      <a:pt x="294" y="3614959"/>
                      <a:pt x="294" y="3614959"/>
                    </a:cubicBezTo>
                    <a:cubicBezTo>
                      <a:pt x="294" y="3628282"/>
                      <a:pt x="37358" y="3641729"/>
                      <a:pt x="82403" y="3641729"/>
                    </a:cubicBezTo>
                    <a:cubicBezTo>
                      <a:pt x="127448" y="3641729"/>
                      <a:pt x="164531" y="3628292"/>
                      <a:pt x="164531" y="3614959"/>
                    </a:cubicBezTo>
                    <a:lnTo>
                      <a:pt x="164742" y="3614959"/>
                    </a:lnTo>
                    <a:cubicBezTo>
                      <a:pt x="164742" y="3614959"/>
                      <a:pt x="164807" y="406076"/>
                      <a:pt x="164807" y="39498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445" name="Google Shape;445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295400" y="152400"/>
                <a:ext cx="318597" cy="48386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446" name="Google Shape;446;p7"/>
          <p:cNvSpPr/>
          <p:nvPr/>
        </p:nvSpPr>
        <p:spPr>
          <a:xfrm rot="197195">
            <a:off x="1145474" y="1988083"/>
            <a:ext cx="4880296" cy="274590"/>
          </a:xfrm>
          <a:custGeom>
            <a:avLst/>
            <a:gdLst/>
            <a:ahLst/>
            <a:cxnLst/>
            <a:rect l="l" t="t" r="r" b="b"/>
            <a:pathLst>
              <a:path w="82170" h="8963" extrusionOk="0">
                <a:moveTo>
                  <a:pt x="60471" y="1"/>
                </a:moveTo>
                <a:lnTo>
                  <a:pt x="60547" y="39"/>
                </a:lnTo>
                <a:lnTo>
                  <a:pt x="60660" y="1"/>
                </a:lnTo>
                <a:close/>
                <a:moveTo>
                  <a:pt x="63019" y="95"/>
                </a:moveTo>
                <a:lnTo>
                  <a:pt x="62924" y="190"/>
                </a:lnTo>
                <a:lnTo>
                  <a:pt x="63019" y="190"/>
                </a:lnTo>
                <a:lnTo>
                  <a:pt x="63019" y="95"/>
                </a:lnTo>
                <a:close/>
                <a:moveTo>
                  <a:pt x="82075" y="944"/>
                </a:moveTo>
                <a:lnTo>
                  <a:pt x="82075" y="1039"/>
                </a:lnTo>
                <a:lnTo>
                  <a:pt x="81980" y="1133"/>
                </a:lnTo>
                <a:lnTo>
                  <a:pt x="81792" y="1133"/>
                </a:lnTo>
                <a:lnTo>
                  <a:pt x="81697" y="1039"/>
                </a:lnTo>
                <a:lnTo>
                  <a:pt x="81509" y="1227"/>
                </a:lnTo>
                <a:lnTo>
                  <a:pt x="81886" y="1227"/>
                </a:lnTo>
                <a:lnTo>
                  <a:pt x="82169" y="1039"/>
                </a:lnTo>
                <a:lnTo>
                  <a:pt x="82075" y="944"/>
                </a:lnTo>
                <a:close/>
                <a:moveTo>
                  <a:pt x="44151" y="1510"/>
                </a:moveTo>
                <a:lnTo>
                  <a:pt x="43962" y="1605"/>
                </a:lnTo>
                <a:lnTo>
                  <a:pt x="44245" y="1605"/>
                </a:lnTo>
                <a:lnTo>
                  <a:pt x="44151" y="1510"/>
                </a:lnTo>
                <a:close/>
                <a:moveTo>
                  <a:pt x="43019" y="1699"/>
                </a:moveTo>
                <a:lnTo>
                  <a:pt x="42830" y="1793"/>
                </a:lnTo>
                <a:lnTo>
                  <a:pt x="42956" y="1762"/>
                </a:lnTo>
                <a:lnTo>
                  <a:pt x="43019" y="1699"/>
                </a:lnTo>
                <a:close/>
                <a:moveTo>
                  <a:pt x="13585" y="5472"/>
                </a:moveTo>
                <a:lnTo>
                  <a:pt x="13585" y="5504"/>
                </a:lnTo>
                <a:lnTo>
                  <a:pt x="13585" y="5504"/>
                </a:lnTo>
                <a:lnTo>
                  <a:pt x="13680" y="5472"/>
                </a:lnTo>
                <a:close/>
                <a:moveTo>
                  <a:pt x="15095" y="6321"/>
                </a:moveTo>
                <a:lnTo>
                  <a:pt x="14812" y="6416"/>
                </a:lnTo>
                <a:lnTo>
                  <a:pt x="14812" y="6321"/>
                </a:lnTo>
                <a:close/>
                <a:moveTo>
                  <a:pt x="60547" y="39"/>
                </a:moveTo>
                <a:lnTo>
                  <a:pt x="60377" y="95"/>
                </a:lnTo>
                <a:lnTo>
                  <a:pt x="60471" y="190"/>
                </a:lnTo>
                <a:lnTo>
                  <a:pt x="60094" y="378"/>
                </a:lnTo>
                <a:lnTo>
                  <a:pt x="59811" y="473"/>
                </a:lnTo>
                <a:lnTo>
                  <a:pt x="59717" y="473"/>
                </a:lnTo>
                <a:lnTo>
                  <a:pt x="59622" y="378"/>
                </a:lnTo>
                <a:lnTo>
                  <a:pt x="59811" y="378"/>
                </a:lnTo>
                <a:lnTo>
                  <a:pt x="59811" y="284"/>
                </a:lnTo>
                <a:lnTo>
                  <a:pt x="59811" y="190"/>
                </a:lnTo>
                <a:lnTo>
                  <a:pt x="58962" y="190"/>
                </a:lnTo>
                <a:lnTo>
                  <a:pt x="58773" y="284"/>
                </a:lnTo>
                <a:lnTo>
                  <a:pt x="58396" y="473"/>
                </a:lnTo>
                <a:lnTo>
                  <a:pt x="58585" y="473"/>
                </a:lnTo>
                <a:lnTo>
                  <a:pt x="58396" y="661"/>
                </a:lnTo>
                <a:lnTo>
                  <a:pt x="58207" y="661"/>
                </a:lnTo>
                <a:lnTo>
                  <a:pt x="58302" y="567"/>
                </a:lnTo>
                <a:lnTo>
                  <a:pt x="58113" y="661"/>
                </a:lnTo>
                <a:lnTo>
                  <a:pt x="57924" y="661"/>
                </a:lnTo>
                <a:lnTo>
                  <a:pt x="57453" y="473"/>
                </a:lnTo>
                <a:lnTo>
                  <a:pt x="56981" y="284"/>
                </a:lnTo>
                <a:lnTo>
                  <a:pt x="56604" y="284"/>
                </a:lnTo>
                <a:lnTo>
                  <a:pt x="56604" y="473"/>
                </a:lnTo>
                <a:lnTo>
                  <a:pt x="56415" y="567"/>
                </a:lnTo>
                <a:lnTo>
                  <a:pt x="57075" y="473"/>
                </a:lnTo>
                <a:lnTo>
                  <a:pt x="56698" y="661"/>
                </a:lnTo>
                <a:lnTo>
                  <a:pt x="57170" y="567"/>
                </a:lnTo>
                <a:lnTo>
                  <a:pt x="57075" y="661"/>
                </a:lnTo>
                <a:lnTo>
                  <a:pt x="57075" y="756"/>
                </a:lnTo>
                <a:lnTo>
                  <a:pt x="56321" y="756"/>
                </a:lnTo>
                <a:lnTo>
                  <a:pt x="56226" y="567"/>
                </a:lnTo>
                <a:lnTo>
                  <a:pt x="56132" y="473"/>
                </a:lnTo>
                <a:lnTo>
                  <a:pt x="55849" y="473"/>
                </a:lnTo>
                <a:lnTo>
                  <a:pt x="55471" y="567"/>
                </a:lnTo>
                <a:lnTo>
                  <a:pt x="55000" y="661"/>
                </a:lnTo>
                <a:lnTo>
                  <a:pt x="55094" y="661"/>
                </a:lnTo>
                <a:lnTo>
                  <a:pt x="53868" y="850"/>
                </a:lnTo>
                <a:lnTo>
                  <a:pt x="52830" y="1039"/>
                </a:lnTo>
                <a:lnTo>
                  <a:pt x="52830" y="1039"/>
                </a:lnTo>
                <a:lnTo>
                  <a:pt x="52924" y="850"/>
                </a:lnTo>
                <a:lnTo>
                  <a:pt x="53019" y="756"/>
                </a:lnTo>
                <a:lnTo>
                  <a:pt x="53019" y="756"/>
                </a:lnTo>
                <a:lnTo>
                  <a:pt x="52358" y="944"/>
                </a:lnTo>
                <a:lnTo>
                  <a:pt x="51981" y="1039"/>
                </a:lnTo>
                <a:lnTo>
                  <a:pt x="51887" y="1133"/>
                </a:lnTo>
                <a:lnTo>
                  <a:pt x="51887" y="1227"/>
                </a:lnTo>
                <a:lnTo>
                  <a:pt x="51604" y="1039"/>
                </a:lnTo>
                <a:lnTo>
                  <a:pt x="50755" y="1039"/>
                </a:lnTo>
                <a:lnTo>
                  <a:pt x="50755" y="944"/>
                </a:lnTo>
                <a:lnTo>
                  <a:pt x="50755" y="850"/>
                </a:lnTo>
                <a:lnTo>
                  <a:pt x="50660" y="850"/>
                </a:lnTo>
                <a:lnTo>
                  <a:pt x="50660" y="1039"/>
                </a:lnTo>
                <a:lnTo>
                  <a:pt x="49623" y="1322"/>
                </a:lnTo>
                <a:lnTo>
                  <a:pt x="49151" y="1416"/>
                </a:lnTo>
                <a:lnTo>
                  <a:pt x="48679" y="1416"/>
                </a:lnTo>
                <a:lnTo>
                  <a:pt x="48679" y="1322"/>
                </a:lnTo>
                <a:lnTo>
                  <a:pt x="48773" y="1322"/>
                </a:lnTo>
                <a:lnTo>
                  <a:pt x="48585" y="1133"/>
                </a:lnTo>
                <a:lnTo>
                  <a:pt x="47547" y="1133"/>
                </a:lnTo>
                <a:lnTo>
                  <a:pt x="46981" y="1322"/>
                </a:lnTo>
                <a:lnTo>
                  <a:pt x="46038" y="1699"/>
                </a:lnTo>
                <a:lnTo>
                  <a:pt x="46038" y="1699"/>
                </a:lnTo>
                <a:lnTo>
                  <a:pt x="46132" y="1605"/>
                </a:lnTo>
                <a:lnTo>
                  <a:pt x="46038" y="1510"/>
                </a:lnTo>
                <a:lnTo>
                  <a:pt x="45755" y="1699"/>
                </a:lnTo>
                <a:lnTo>
                  <a:pt x="45660" y="1793"/>
                </a:lnTo>
                <a:lnTo>
                  <a:pt x="45566" y="1793"/>
                </a:lnTo>
                <a:lnTo>
                  <a:pt x="45472" y="1699"/>
                </a:lnTo>
                <a:lnTo>
                  <a:pt x="45472" y="1510"/>
                </a:lnTo>
                <a:lnTo>
                  <a:pt x="45755" y="1510"/>
                </a:lnTo>
                <a:lnTo>
                  <a:pt x="45566" y="1416"/>
                </a:lnTo>
                <a:lnTo>
                  <a:pt x="45189" y="1416"/>
                </a:lnTo>
                <a:lnTo>
                  <a:pt x="44245" y="1605"/>
                </a:lnTo>
                <a:lnTo>
                  <a:pt x="42736" y="2076"/>
                </a:lnTo>
                <a:lnTo>
                  <a:pt x="42736" y="2076"/>
                </a:lnTo>
                <a:lnTo>
                  <a:pt x="43113" y="1793"/>
                </a:lnTo>
                <a:lnTo>
                  <a:pt x="43491" y="1605"/>
                </a:lnTo>
                <a:lnTo>
                  <a:pt x="43208" y="1699"/>
                </a:lnTo>
                <a:lnTo>
                  <a:pt x="42956" y="1762"/>
                </a:lnTo>
                <a:lnTo>
                  <a:pt x="42924" y="1793"/>
                </a:lnTo>
                <a:lnTo>
                  <a:pt x="42453" y="1982"/>
                </a:lnTo>
                <a:lnTo>
                  <a:pt x="42075" y="1982"/>
                </a:lnTo>
                <a:lnTo>
                  <a:pt x="41981" y="1888"/>
                </a:lnTo>
                <a:lnTo>
                  <a:pt x="40377" y="1888"/>
                </a:lnTo>
                <a:lnTo>
                  <a:pt x="38962" y="1982"/>
                </a:lnTo>
                <a:lnTo>
                  <a:pt x="39057" y="2076"/>
                </a:lnTo>
                <a:lnTo>
                  <a:pt x="38962" y="2171"/>
                </a:lnTo>
                <a:lnTo>
                  <a:pt x="38679" y="2265"/>
                </a:lnTo>
                <a:lnTo>
                  <a:pt x="38774" y="2076"/>
                </a:lnTo>
                <a:lnTo>
                  <a:pt x="38679" y="2076"/>
                </a:lnTo>
                <a:lnTo>
                  <a:pt x="38585" y="2171"/>
                </a:lnTo>
                <a:lnTo>
                  <a:pt x="38491" y="2265"/>
                </a:lnTo>
                <a:lnTo>
                  <a:pt x="38302" y="2171"/>
                </a:lnTo>
                <a:lnTo>
                  <a:pt x="38208" y="1982"/>
                </a:lnTo>
                <a:lnTo>
                  <a:pt x="37453" y="1982"/>
                </a:lnTo>
                <a:lnTo>
                  <a:pt x="37736" y="2171"/>
                </a:lnTo>
                <a:lnTo>
                  <a:pt x="37264" y="2171"/>
                </a:lnTo>
                <a:lnTo>
                  <a:pt x="37076" y="2076"/>
                </a:lnTo>
                <a:lnTo>
                  <a:pt x="36793" y="2171"/>
                </a:lnTo>
                <a:lnTo>
                  <a:pt x="36887" y="1982"/>
                </a:lnTo>
                <a:lnTo>
                  <a:pt x="35943" y="2359"/>
                </a:lnTo>
                <a:lnTo>
                  <a:pt x="34906" y="2548"/>
                </a:lnTo>
                <a:lnTo>
                  <a:pt x="33868" y="2737"/>
                </a:lnTo>
                <a:lnTo>
                  <a:pt x="32925" y="2737"/>
                </a:lnTo>
                <a:lnTo>
                  <a:pt x="33113" y="2642"/>
                </a:lnTo>
                <a:lnTo>
                  <a:pt x="32830" y="2642"/>
                </a:lnTo>
                <a:lnTo>
                  <a:pt x="32547" y="2737"/>
                </a:lnTo>
                <a:lnTo>
                  <a:pt x="32076" y="2925"/>
                </a:lnTo>
                <a:lnTo>
                  <a:pt x="31321" y="2925"/>
                </a:lnTo>
                <a:lnTo>
                  <a:pt x="30472" y="3020"/>
                </a:lnTo>
                <a:lnTo>
                  <a:pt x="29623" y="3114"/>
                </a:lnTo>
                <a:lnTo>
                  <a:pt x="27736" y="3397"/>
                </a:lnTo>
                <a:lnTo>
                  <a:pt x="26698" y="3491"/>
                </a:lnTo>
                <a:lnTo>
                  <a:pt x="26415" y="3586"/>
                </a:lnTo>
                <a:lnTo>
                  <a:pt x="26321" y="3680"/>
                </a:lnTo>
                <a:lnTo>
                  <a:pt x="26132" y="3586"/>
                </a:lnTo>
                <a:lnTo>
                  <a:pt x="25944" y="3491"/>
                </a:lnTo>
                <a:lnTo>
                  <a:pt x="25755" y="3586"/>
                </a:lnTo>
                <a:lnTo>
                  <a:pt x="25661" y="3869"/>
                </a:lnTo>
                <a:lnTo>
                  <a:pt x="25189" y="3774"/>
                </a:lnTo>
                <a:lnTo>
                  <a:pt x="24623" y="3774"/>
                </a:lnTo>
                <a:lnTo>
                  <a:pt x="23491" y="3963"/>
                </a:lnTo>
                <a:lnTo>
                  <a:pt x="22642" y="4057"/>
                </a:lnTo>
                <a:lnTo>
                  <a:pt x="21793" y="4152"/>
                </a:lnTo>
                <a:lnTo>
                  <a:pt x="21887" y="4057"/>
                </a:lnTo>
                <a:lnTo>
                  <a:pt x="21698" y="4152"/>
                </a:lnTo>
                <a:lnTo>
                  <a:pt x="21510" y="4340"/>
                </a:lnTo>
                <a:lnTo>
                  <a:pt x="21415" y="4529"/>
                </a:lnTo>
                <a:lnTo>
                  <a:pt x="21227" y="4623"/>
                </a:lnTo>
                <a:lnTo>
                  <a:pt x="21132" y="4529"/>
                </a:lnTo>
                <a:lnTo>
                  <a:pt x="20944" y="4435"/>
                </a:lnTo>
                <a:lnTo>
                  <a:pt x="20378" y="4340"/>
                </a:lnTo>
                <a:lnTo>
                  <a:pt x="19906" y="4435"/>
                </a:lnTo>
                <a:lnTo>
                  <a:pt x="19529" y="4623"/>
                </a:lnTo>
                <a:lnTo>
                  <a:pt x="19434" y="4529"/>
                </a:lnTo>
                <a:lnTo>
                  <a:pt x="19340" y="4529"/>
                </a:lnTo>
                <a:lnTo>
                  <a:pt x="18868" y="4623"/>
                </a:lnTo>
                <a:lnTo>
                  <a:pt x="17925" y="5001"/>
                </a:lnTo>
                <a:lnTo>
                  <a:pt x="17925" y="4812"/>
                </a:lnTo>
                <a:lnTo>
                  <a:pt x="17736" y="5001"/>
                </a:lnTo>
                <a:lnTo>
                  <a:pt x="17548" y="5095"/>
                </a:lnTo>
                <a:lnTo>
                  <a:pt x="17359" y="5189"/>
                </a:lnTo>
                <a:lnTo>
                  <a:pt x="16887" y="5284"/>
                </a:lnTo>
                <a:lnTo>
                  <a:pt x="16982" y="5189"/>
                </a:lnTo>
                <a:lnTo>
                  <a:pt x="16982" y="5189"/>
                </a:lnTo>
                <a:lnTo>
                  <a:pt x="16321" y="5284"/>
                </a:lnTo>
                <a:lnTo>
                  <a:pt x="15755" y="5472"/>
                </a:lnTo>
                <a:lnTo>
                  <a:pt x="15189" y="5567"/>
                </a:lnTo>
                <a:lnTo>
                  <a:pt x="14623" y="5567"/>
                </a:lnTo>
                <a:lnTo>
                  <a:pt x="15283" y="5472"/>
                </a:lnTo>
                <a:lnTo>
                  <a:pt x="15189" y="5378"/>
                </a:lnTo>
                <a:lnTo>
                  <a:pt x="15095" y="5284"/>
                </a:lnTo>
                <a:lnTo>
                  <a:pt x="15095" y="5189"/>
                </a:lnTo>
                <a:lnTo>
                  <a:pt x="15095" y="5095"/>
                </a:lnTo>
                <a:lnTo>
                  <a:pt x="14906" y="5189"/>
                </a:lnTo>
                <a:lnTo>
                  <a:pt x="14529" y="5284"/>
                </a:lnTo>
                <a:lnTo>
                  <a:pt x="13680" y="5472"/>
                </a:lnTo>
                <a:lnTo>
                  <a:pt x="13680" y="5567"/>
                </a:lnTo>
                <a:lnTo>
                  <a:pt x="13585" y="5567"/>
                </a:lnTo>
                <a:lnTo>
                  <a:pt x="13585" y="5504"/>
                </a:lnTo>
                <a:lnTo>
                  <a:pt x="13585" y="5504"/>
                </a:lnTo>
                <a:lnTo>
                  <a:pt x="13397" y="5567"/>
                </a:lnTo>
                <a:lnTo>
                  <a:pt x="13208" y="5661"/>
                </a:lnTo>
                <a:lnTo>
                  <a:pt x="13302" y="5755"/>
                </a:lnTo>
                <a:lnTo>
                  <a:pt x="13585" y="5661"/>
                </a:lnTo>
                <a:lnTo>
                  <a:pt x="13868" y="5661"/>
                </a:lnTo>
                <a:lnTo>
                  <a:pt x="13585" y="5850"/>
                </a:lnTo>
                <a:lnTo>
                  <a:pt x="13302" y="5850"/>
                </a:lnTo>
                <a:lnTo>
                  <a:pt x="13019" y="5755"/>
                </a:lnTo>
                <a:lnTo>
                  <a:pt x="12736" y="5755"/>
                </a:lnTo>
                <a:lnTo>
                  <a:pt x="11133" y="6227"/>
                </a:lnTo>
                <a:lnTo>
                  <a:pt x="11038" y="6133"/>
                </a:lnTo>
                <a:lnTo>
                  <a:pt x="10472" y="6321"/>
                </a:lnTo>
                <a:lnTo>
                  <a:pt x="10001" y="6416"/>
                </a:lnTo>
                <a:lnTo>
                  <a:pt x="9434" y="6510"/>
                </a:lnTo>
                <a:lnTo>
                  <a:pt x="8680" y="6699"/>
                </a:lnTo>
                <a:lnTo>
                  <a:pt x="7642" y="6888"/>
                </a:lnTo>
                <a:lnTo>
                  <a:pt x="6416" y="7076"/>
                </a:lnTo>
                <a:lnTo>
                  <a:pt x="3963" y="7454"/>
                </a:lnTo>
                <a:lnTo>
                  <a:pt x="1604" y="7831"/>
                </a:lnTo>
                <a:lnTo>
                  <a:pt x="944" y="8020"/>
                </a:lnTo>
                <a:lnTo>
                  <a:pt x="567" y="7925"/>
                </a:lnTo>
                <a:lnTo>
                  <a:pt x="284" y="7831"/>
                </a:lnTo>
                <a:lnTo>
                  <a:pt x="189" y="7831"/>
                </a:lnTo>
                <a:lnTo>
                  <a:pt x="189" y="7925"/>
                </a:lnTo>
                <a:lnTo>
                  <a:pt x="189" y="8208"/>
                </a:lnTo>
                <a:lnTo>
                  <a:pt x="1" y="8397"/>
                </a:lnTo>
                <a:lnTo>
                  <a:pt x="1" y="8586"/>
                </a:lnTo>
                <a:lnTo>
                  <a:pt x="1" y="8680"/>
                </a:lnTo>
                <a:lnTo>
                  <a:pt x="95" y="8774"/>
                </a:lnTo>
                <a:lnTo>
                  <a:pt x="472" y="8869"/>
                </a:lnTo>
                <a:lnTo>
                  <a:pt x="755" y="8869"/>
                </a:lnTo>
                <a:lnTo>
                  <a:pt x="567" y="8963"/>
                </a:lnTo>
                <a:lnTo>
                  <a:pt x="755" y="8963"/>
                </a:lnTo>
                <a:lnTo>
                  <a:pt x="1038" y="8869"/>
                </a:lnTo>
                <a:lnTo>
                  <a:pt x="1416" y="8586"/>
                </a:lnTo>
                <a:lnTo>
                  <a:pt x="1416" y="8774"/>
                </a:lnTo>
                <a:lnTo>
                  <a:pt x="1510" y="8869"/>
                </a:lnTo>
                <a:lnTo>
                  <a:pt x="1699" y="8774"/>
                </a:lnTo>
                <a:lnTo>
                  <a:pt x="1793" y="8774"/>
                </a:lnTo>
                <a:lnTo>
                  <a:pt x="2265" y="8586"/>
                </a:lnTo>
                <a:lnTo>
                  <a:pt x="2642" y="8491"/>
                </a:lnTo>
                <a:lnTo>
                  <a:pt x="3397" y="8491"/>
                </a:lnTo>
                <a:lnTo>
                  <a:pt x="4152" y="8397"/>
                </a:lnTo>
                <a:lnTo>
                  <a:pt x="4623" y="8397"/>
                </a:lnTo>
                <a:lnTo>
                  <a:pt x="5001" y="8114"/>
                </a:lnTo>
                <a:lnTo>
                  <a:pt x="5001" y="8208"/>
                </a:lnTo>
                <a:lnTo>
                  <a:pt x="5284" y="8114"/>
                </a:lnTo>
                <a:lnTo>
                  <a:pt x="5850" y="7831"/>
                </a:lnTo>
                <a:lnTo>
                  <a:pt x="5944" y="7925"/>
                </a:lnTo>
                <a:lnTo>
                  <a:pt x="5850" y="8020"/>
                </a:lnTo>
                <a:lnTo>
                  <a:pt x="5850" y="8114"/>
                </a:lnTo>
                <a:lnTo>
                  <a:pt x="5944" y="8020"/>
                </a:lnTo>
                <a:lnTo>
                  <a:pt x="6416" y="7925"/>
                </a:lnTo>
                <a:lnTo>
                  <a:pt x="7170" y="7925"/>
                </a:lnTo>
                <a:lnTo>
                  <a:pt x="7170" y="8020"/>
                </a:lnTo>
                <a:lnTo>
                  <a:pt x="7076" y="8114"/>
                </a:lnTo>
                <a:lnTo>
                  <a:pt x="7265" y="8020"/>
                </a:lnTo>
                <a:lnTo>
                  <a:pt x="7359" y="7925"/>
                </a:lnTo>
                <a:lnTo>
                  <a:pt x="7359" y="7831"/>
                </a:lnTo>
                <a:lnTo>
                  <a:pt x="7548" y="8020"/>
                </a:lnTo>
                <a:lnTo>
                  <a:pt x="8397" y="7642"/>
                </a:lnTo>
                <a:lnTo>
                  <a:pt x="8963" y="7454"/>
                </a:lnTo>
                <a:lnTo>
                  <a:pt x="9151" y="7359"/>
                </a:lnTo>
                <a:lnTo>
                  <a:pt x="9246" y="7359"/>
                </a:lnTo>
                <a:lnTo>
                  <a:pt x="9151" y="7171"/>
                </a:lnTo>
                <a:lnTo>
                  <a:pt x="9246" y="7076"/>
                </a:lnTo>
                <a:lnTo>
                  <a:pt x="9340" y="7076"/>
                </a:lnTo>
                <a:lnTo>
                  <a:pt x="9340" y="7171"/>
                </a:lnTo>
                <a:lnTo>
                  <a:pt x="9434" y="7076"/>
                </a:lnTo>
                <a:lnTo>
                  <a:pt x="9529" y="7171"/>
                </a:lnTo>
                <a:lnTo>
                  <a:pt x="9434" y="7265"/>
                </a:lnTo>
                <a:lnTo>
                  <a:pt x="9340" y="7265"/>
                </a:lnTo>
                <a:lnTo>
                  <a:pt x="9340" y="7359"/>
                </a:lnTo>
                <a:lnTo>
                  <a:pt x="9717" y="7171"/>
                </a:lnTo>
                <a:lnTo>
                  <a:pt x="10095" y="7076"/>
                </a:lnTo>
                <a:lnTo>
                  <a:pt x="10095" y="7171"/>
                </a:lnTo>
                <a:lnTo>
                  <a:pt x="10001" y="7171"/>
                </a:lnTo>
                <a:lnTo>
                  <a:pt x="9906" y="7265"/>
                </a:lnTo>
                <a:lnTo>
                  <a:pt x="9906" y="7359"/>
                </a:lnTo>
                <a:lnTo>
                  <a:pt x="9623" y="7265"/>
                </a:lnTo>
                <a:lnTo>
                  <a:pt x="9717" y="7454"/>
                </a:lnTo>
                <a:lnTo>
                  <a:pt x="10850" y="7076"/>
                </a:lnTo>
                <a:lnTo>
                  <a:pt x="11038" y="7076"/>
                </a:lnTo>
                <a:lnTo>
                  <a:pt x="11133" y="7171"/>
                </a:lnTo>
                <a:lnTo>
                  <a:pt x="11321" y="7265"/>
                </a:lnTo>
                <a:lnTo>
                  <a:pt x="11416" y="7265"/>
                </a:lnTo>
                <a:lnTo>
                  <a:pt x="11604" y="7171"/>
                </a:lnTo>
                <a:lnTo>
                  <a:pt x="11793" y="6982"/>
                </a:lnTo>
                <a:lnTo>
                  <a:pt x="11887" y="6888"/>
                </a:lnTo>
                <a:lnTo>
                  <a:pt x="12170" y="6888"/>
                </a:lnTo>
                <a:lnTo>
                  <a:pt x="12076" y="7076"/>
                </a:lnTo>
                <a:lnTo>
                  <a:pt x="12265" y="7076"/>
                </a:lnTo>
                <a:lnTo>
                  <a:pt x="12359" y="6888"/>
                </a:lnTo>
                <a:lnTo>
                  <a:pt x="12548" y="6793"/>
                </a:lnTo>
                <a:lnTo>
                  <a:pt x="12736" y="6793"/>
                </a:lnTo>
                <a:lnTo>
                  <a:pt x="12453" y="6982"/>
                </a:lnTo>
                <a:lnTo>
                  <a:pt x="12925" y="6982"/>
                </a:lnTo>
                <a:lnTo>
                  <a:pt x="13491" y="6888"/>
                </a:lnTo>
                <a:lnTo>
                  <a:pt x="14434" y="6605"/>
                </a:lnTo>
                <a:lnTo>
                  <a:pt x="15849" y="6510"/>
                </a:lnTo>
                <a:lnTo>
                  <a:pt x="16510" y="6416"/>
                </a:lnTo>
                <a:lnTo>
                  <a:pt x="16982" y="6227"/>
                </a:lnTo>
                <a:lnTo>
                  <a:pt x="17831" y="6038"/>
                </a:lnTo>
                <a:lnTo>
                  <a:pt x="18680" y="6038"/>
                </a:lnTo>
                <a:lnTo>
                  <a:pt x="19057" y="5850"/>
                </a:lnTo>
                <a:lnTo>
                  <a:pt x="19340" y="5755"/>
                </a:lnTo>
                <a:lnTo>
                  <a:pt x="20472" y="5661"/>
                </a:lnTo>
                <a:lnTo>
                  <a:pt x="21604" y="5567"/>
                </a:lnTo>
                <a:lnTo>
                  <a:pt x="22736" y="5378"/>
                </a:lnTo>
                <a:lnTo>
                  <a:pt x="23774" y="5095"/>
                </a:lnTo>
                <a:lnTo>
                  <a:pt x="23774" y="5284"/>
                </a:lnTo>
                <a:lnTo>
                  <a:pt x="24151" y="5189"/>
                </a:lnTo>
                <a:lnTo>
                  <a:pt x="24246" y="5189"/>
                </a:lnTo>
                <a:lnTo>
                  <a:pt x="24246" y="5095"/>
                </a:lnTo>
                <a:lnTo>
                  <a:pt x="24623" y="5001"/>
                </a:lnTo>
                <a:lnTo>
                  <a:pt x="25000" y="5095"/>
                </a:lnTo>
                <a:lnTo>
                  <a:pt x="25378" y="5095"/>
                </a:lnTo>
                <a:lnTo>
                  <a:pt x="25755" y="4906"/>
                </a:lnTo>
                <a:lnTo>
                  <a:pt x="25755" y="5095"/>
                </a:lnTo>
                <a:lnTo>
                  <a:pt x="25849" y="5001"/>
                </a:lnTo>
                <a:lnTo>
                  <a:pt x="26132" y="4906"/>
                </a:lnTo>
                <a:lnTo>
                  <a:pt x="27264" y="4906"/>
                </a:lnTo>
                <a:lnTo>
                  <a:pt x="28491" y="4718"/>
                </a:lnTo>
                <a:lnTo>
                  <a:pt x="28302" y="4529"/>
                </a:lnTo>
                <a:lnTo>
                  <a:pt x="28491" y="4435"/>
                </a:lnTo>
                <a:lnTo>
                  <a:pt x="28585" y="4340"/>
                </a:lnTo>
                <a:lnTo>
                  <a:pt x="28774" y="4529"/>
                </a:lnTo>
                <a:lnTo>
                  <a:pt x="28679" y="4623"/>
                </a:lnTo>
                <a:lnTo>
                  <a:pt x="29717" y="4623"/>
                </a:lnTo>
                <a:lnTo>
                  <a:pt x="30189" y="4529"/>
                </a:lnTo>
                <a:lnTo>
                  <a:pt x="31510" y="4246"/>
                </a:lnTo>
                <a:lnTo>
                  <a:pt x="32076" y="4057"/>
                </a:lnTo>
                <a:lnTo>
                  <a:pt x="32547" y="3869"/>
                </a:lnTo>
                <a:lnTo>
                  <a:pt x="32642" y="3963"/>
                </a:lnTo>
                <a:lnTo>
                  <a:pt x="32830" y="4057"/>
                </a:lnTo>
                <a:lnTo>
                  <a:pt x="33019" y="4057"/>
                </a:lnTo>
                <a:lnTo>
                  <a:pt x="33679" y="3869"/>
                </a:lnTo>
                <a:lnTo>
                  <a:pt x="33962" y="3586"/>
                </a:lnTo>
                <a:lnTo>
                  <a:pt x="34623" y="3586"/>
                </a:lnTo>
                <a:lnTo>
                  <a:pt x="35660" y="3491"/>
                </a:lnTo>
                <a:lnTo>
                  <a:pt x="37170" y="3586"/>
                </a:lnTo>
                <a:lnTo>
                  <a:pt x="37547" y="3397"/>
                </a:lnTo>
                <a:lnTo>
                  <a:pt x="38019" y="3303"/>
                </a:lnTo>
                <a:lnTo>
                  <a:pt x="39151" y="3208"/>
                </a:lnTo>
                <a:lnTo>
                  <a:pt x="41038" y="3208"/>
                </a:lnTo>
                <a:lnTo>
                  <a:pt x="41038" y="3114"/>
                </a:lnTo>
                <a:lnTo>
                  <a:pt x="41226" y="3020"/>
                </a:lnTo>
                <a:lnTo>
                  <a:pt x="41981" y="2925"/>
                </a:lnTo>
                <a:lnTo>
                  <a:pt x="44811" y="2925"/>
                </a:lnTo>
                <a:lnTo>
                  <a:pt x="45000" y="2831"/>
                </a:lnTo>
                <a:lnTo>
                  <a:pt x="45189" y="2642"/>
                </a:lnTo>
                <a:lnTo>
                  <a:pt x="45283" y="2548"/>
                </a:lnTo>
                <a:lnTo>
                  <a:pt x="45566" y="2548"/>
                </a:lnTo>
                <a:lnTo>
                  <a:pt x="45472" y="2737"/>
                </a:lnTo>
                <a:lnTo>
                  <a:pt x="45472" y="2737"/>
                </a:lnTo>
                <a:lnTo>
                  <a:pt x="46132" y="2548"/>
                </a:lnTo>
                <a:lnTo>
                  <a:pt x="46887" y="2548"/>
                </a:lnTo>
                <a:lnTo>
                  <a:pt x="47547" y="2454"/>
                </a:lnTo>
                <a:lnTo>
                  <a:pt x="48207" y="2265"/>
                </a:lnTo>
                <a:lnTo>
                  <a:pt x="48302" y="2359"/>
                </a:lnTo>
                <a:lnTo>
                  <a:pt x="49434" y="2359"/>
                </a:lnTo>
                <a:lnTo>
                  <a:pt x="49717" y="2265"/>
                </a:lnTo>
                <a:lnTo>
                  <a:pt x="50094" y="2171"/>
                </a:lnTo>
                <a:lnTo>
                  <a:pt x="50755" y="2076"/>
                </a:lnTo>
                <a:lnTo>
                  <a:pt x="52170" y="1982"/>
                </a:lnTo>
                <a:lnTo>
                  <a:pt x="54056" y="1793"/>
                </a:lnTo>
                <a:lnTo>
                  <a:pt x="56132" y="1510"/>
                </a:lnTo>
                <a:lnTo>
                  <a:pt x="56037" y="1605"/>
                </a:lnTo>
                <a:lnTo>
                  <a:pt x="55943" y="1699"/>
                </a:lnTo>
                <a:lnTo>
                  <a:pt x="55754" y="1699"/>
                </a:lnTo>
                <a:lnTo>
                  <a:pt x="55471" y="1793"/>
                </a:lnTo>
                <a:lnTo>
                  <a:pt x="55377" y="1888"/>
                </a:lnTo>
                <a:lnTo>
                  <a:pt x="56415" y="1605"/>
                </a:lnTo>
                <a:lnTo>
                  <a:pt x="56887" y="1510"/>
                </a:lnTo>
                <a:lnTo>
                  <a:pt x="56981" y="1605"/>
                </a:lnTo>
                <a:lnTo>
                  <a:pt x="56887" y="1699"/>
                </a:lnTo>
                <a:lnTo>
                  <a:pt x="57358" y="1605"/>
                </a:lnTo>
                <a:lnTo>
                  <a:pt x="57736" y="1605"/>
                </a:lnTo>
                <a:lnTo>
                  <a:pt x="58207" y="1510"/>
                </a:lnTo>
                <a:lnTo>
                  <a:pt x="58679" y="1510"/>
                </a:lnTo>
                <a:lnTo>
                  <a:pt x="58773" y="1416"/>
                </a:lnTo>
                <a:lnTo>
                  <a:pt x="58868" y="1322"/>
                </a:lnTo>
                <a:lnTo>
                  <a:pt x="59056" y="1133"/>
                </a:lnTo>
                <a:lnTo>
                  <a:pt x="59151" y="1227"/>
                </a:lnTo>
                <a:lnTo>
                  <a:pt x="59339" y="1227"/>
                </a:lnTo>
                <a:lnTo>
                  <a:pt x="59434" y="1322"/>
                </a:lnTo>
                <a:lnTo>
                  <a:pt x="59339" y="1510"/>
                </a:lnTo>
                <a:lnTo>
                  <a:pt x="59811" y="1416"/>
                </a:lnTo>
                <a:lnTo>
                  <a:pt x="60000" y="1322"/>
                </a:lnTo>
                <a:lnTo>
                  <a:pt x="60094" y="1416"/>
                </a:lnTo>
                <a:lnTo>
                  <a:pt x="60377" y="1322"/>
                </a:lnTo>
                <a:lnTo>
                  <a:pt x="60660" y="1227"/>
                </a:lnTo>
                <a:lnTo>
                  <a:pt x="61320" y="1133"/>
                </a:lnTo>
                <a:lnTo>
                  <a:pt x="61981" y="1227"/>
                </a:lnTo>
                <a:lnTo>
                  <a:pt x="62641" y="1227"/>
                </a:lnTo>
                <a:lnTo>
                  <a:pt x="62547" y="1133"/>
                </a:lnTo>
                <a:lnTo>
                  <a:pt x="63207" y="1039"/>
                </a:lnTo>
                <a:lnTo>
                  <a:pt x="63019" y="1133"/>
                </a:lnTo>
                <a:lnTo>
                  <a:pt x="63585" y="1133"/>
                </a:lnTo>
                <a:lnTo>
                  <a:pt x="63302" y="1039"/>
                </a:lnTo>
                <a:lnTo>
                  <a:pt x="63773" y="850"/>
                </a:lnTo>
                <a:lnTo>
                  <a:pt x="64151" y="756"/>
                </a:lnTo>
                <a:lnTo>
                  <a:pt x="64434" y="850"/>
                </a:lnTo>
                <a:lnTo>
                  <a:pt x="64434" y="1133"/>
                </a:lnTo>
                <a:lnTo>
                  <a:pt x="65283" y="850"/>
                </a:lnTo>
                <a:lnTo>
                  <a:pt x="65283" y="944"/>
                </a:lnTo>
                <a:lnTo>
                  <a:pt x="65471" y="944"/>
                </a:lnTo>
                <a:lnTo>
                  <a:pt x="65566" y="850"/>
                </a:lnTo>
                <a:lnTo>
                  <a:pt x="65754" y="944"/>
                </a:lnTo>
                <a:lnTo>
                  <a:pt x="66132" y="850"/>
                </a:lnTo>
                <a:lnTo>
                  <a:pt x="66981" y="850"/>
                </a:lnTo>
                <a:lnTo>
                  <a:pt x="66981" y="944"/>
                </a:lnTo>
                <a:lnTo>
                  <a:pt x="66886" y="1039"/>
                </a:lnTo>
                <a:lnTo>
                  <a:pt x="66792" y="1039"/>
                </a:lnTo>
                <a:lnTo>
                  <a:pt x="66792" y="1133"/>
                </a:lnTo>
                <a:lnTo>
                  <a:pt x="67641" y="944"/>
                </a:lnTo>
                <a:lnTo>
                  <a:pt x="68113" y="850"/>
                </a:lnTo>
                <a:lnTo>
                  <a:pt x="68584" y="850"/>
                </a:lnTo>
                <a:lnTo>
                  <a:pt x="68773" y="944"/>
                </a:lnTo>
                <a:lnTo>
                  <a:pt x="68962" y="944"/>
                </a:lnTo>
                <a:lnTo>
                  <a:pt x="69150" y="850"/>
                </a:lnTo>
                <a:lnTo>
                  <a:pt x="70849" y="944"/>
                </a:lnTo>
                <a:lnTo>
                  <a:pt x="71509" y="850"/>
                </a:lnTo>
                <a:lnTo>
                  <a:pt x="72169" y="756"/>
                </a:lnTo>
                <a:lnTo>
                  <a:pt x="73207" y="756"/>
                </a:lnTo>
                <a:lnTo>
                  <a:pt x="73584" y="944"/>
                </a:lnTo>
                <a:lnTo>
                  <a:pt x="73962" y="944"/>
                </a:lnTo>
                <a:lnTo>
                  <a:pt x="73773" y="756"/>
                </a:lnTo>
                <a:lnTo>
                  <a:pt x="74056" y="567"/>
                </a:lnTo>
                <a:lnTo>
                  <a:pt x="74150" y="567"/>
                </a:lnTo>
                <a:lnTo>
                  <a:pt x="74150" y="756"/>
                </a:lnTo>
                <a:lnTo>
                  <a:pt x="74339" y="850"/>
                </a:lnTo>
                <a:lnTo>
                  <a:pt x="74433" y="756"/>
                </a:lnTo>
                <a:lnTo>
                  <a:pt x="74716" y="661"/>
                </a:lnTo>
                <a:lnTo>
                  <a:pt x="75188" y="661"/>
                </a:lnTo>
                <a:lnTo>
                  <a:pt x="75188" y="756"/>
                </a:lnTo>
                <a:lnTo>
                  <a:pt x="74999" y="850"/>
                </a:lnTo>
                <a:lnTo>
                  <a:pt x="75377" y="756"/>
                </a:lnTo>
                <a:lnTo>
                  <a:pt x="75754" y="756"/>
                </a:lnTo>
                <a:lnTo>
                  <a:pt x="75471" y="850"/>
                </a:lnTo>
                <a:lnTo>
                  <a:pt x="75565" y="944"/>
                </a:lnTo>
                <a:lnTo>
                  <a:pt x="76226" y="1039"/>
                </a:lnTo>
                <a:lnTo>
                  <a:pt x="76320" y="850"/>
                </a:lnTo>
                <a:lnTo>
                  <a:pt x="76509" y="850"/>
                </a:lnTo>
                <a:lnTo>
                  <a:pt x="76792" y="756"/>
                </a:lnTo>
                <a:lnTo>
                  <a:pt x="77075" y="661"/>
                </a:lnTo>
                <a:lnTo>
                  <a:pt x="76886" y="850"/>
                </a:lnTo>
                <a:lnTo>
                  <a:pt x="76981" y="944"/>
                </a:lnTo>
                <a:lnTo>
                  <a:pt x="77264" y="1039"/>
                </a:lnTo>
                <a:lnTo>
                  <a:pt x="77547" y="1133"/>
                </a:lnTo>
                <a:lnTo>
                  <a:pt x="77924" y="1227"/>
                </a:lnTo>
                <a:lnTo>
                  <a:pt x="78018" y="1133"/>
                </a:lnTo>
                <a:lnTo>
                  <a:pt x="77924" y="1039"/>
                </a:lnTo>
                <a:lnTo>
                  <a:pt x="78207" y="944"/>
                </a:lnTo>
                <a:lnTo>
                  <a:pt x="78490" y="1039"/>
                </a:lnTo>
                <a:lnTo>
                  <a:pt x="78773" y="1039"/>
                </a:lnTo>
                <a:lnTo>
                  <a:pt x="79056" y="1133"/>
                </a:lnTo>
                <a:lnTo>
                  <a:pt x="79716" y="944"/>
                </a:lnTo>
                <a:lnTo>
                  <a:pt x="80282" y="756"/>
                </a:lnTo>
                <a:lnTo>
                  <a:pt x="80282" y="850"/>
                </a:lnTo>
                <a:lnTo>
                  <a:pt x="80188" y="944"/>
                </a:lnTo>
                <a:lnTo>
                  <a:pt x="80848" y="1039"/>
                </a:lnTo>
                <a:lnTo>
                  <a:pt x="81131" y="1039"/>
                </a:lnTo>
                <a:lnTo>
                  <a:pt x="81131" y="1133"/>
                </a:lnTo>
                <a:lnTo>
                  <a:pt x="81037" y="1227"/>
                </a:lnTo>
                <a:lnTo>
                  <a:pt x="81697" y="1039"/>
                </a:lnTo>
                <a:lnTo>
                  <a:pt x="81886" y="944"/>
                </a:lnTo>
                <a:lnTo>
                  <a:pt x="81792" y="850"/>
                </a:lnTo>
                <a:lnTo>
                  <a:pt x="81414" y="850"/>
                </a:lnTo>
                <a:lnTo>
                  <a:pt x="80943" y="944"/>
                </a:lnTo>
                <a:lnTo>
                  <a:pt x="81037" y="756"/>
                </a:lnTo>
                <a:lnTo>
                  <a:pt x="80754" y="944"/>
                </a:lnTo>
                <a:lnTo>
                  <a:pt x="80660" y="756"/>
                </a:lnTo>
                <a:lnTo>
                  <a:pt x="80754" y="661"/>
                </a:lnTo>
                <a:lnTo>
                  <a:pt x="80188" y="661"/>
                </a:lnTo>
                <a:lnTo>
                  <a:pt x="80188" y="567"/>
                </a:lnTo>
                <a:lnTo>
                  <a:pt x="80282" y="567"/>
                </a:lnTo>
                <a:lnTo>
                  <a:pt x="79528" y="473"/>
                </a:lnTo>
                <a:lnTo>
                  <a:pt x="79339" y="567"/>
                </a:lnTo>
                <a:lnTo>
                  <a:pt x="79245" y="567"/>
                </a:lnTo>
                <a:lnTo>
                  <a:pt x="79245" y="661"/>
                </a:lnTo>
                <a:lnTo>
                  <a:pt x="79056" y="850"/>
                </a:lnTo>
                <a:lnTo>
                  <a:pt x="78867" y="378"/>
                </a:lnTo>
                <a:lnTo>
                  <a:pt x="78679" y="473"/>
                </a:lnTo>
                <a:lnTo>
                  <a:pt x="78396" y="567"/>
                </a:lnTo>
                <a:lnTo>
                  <a:pt x="78018" y="661"/>
                </a:lnTo>
                <a:lnTo>
                  <a:pt x="77924" y="661"/>
                </a:lnTo>
                <a:lnTo>
                  <a:pt x="77830" y="567"/>
                </a:lnTo>
                <a:lnTo>
                  <a:pt x="77075" y="567"/>
                </a:lnTo>
                <a:lnTo>
                  <a:pt x="77264" y="473"/>
                </a:lnTo>
                <a:lnTo>
                  <a:pt x="77169" y="284"/>
                </a:lnTo>
                <a:lnTo>
                  <a:pt x="76981" y="378"/>
                </a:lnTo>
                <a:lnTo>
                  <a:pt x="76792" y="473"/>
                </a:lnTo>
                <a:lnTo>
                  <a:pt x="76037" y="473"/>
                </a:lnTo>
                <a:lnTo>
                  <a:pt x="74716" y="190"/>
                </a:lnTo>
                <a:lnTo>
                  <a:pt x="74433" y="378"/>
                </a:lnTo>
                <a:lnTo>
                  <a:pt x="74056" y="378"/>
                </a:lnTo>
                <a:lnTo>
                  <a:pt x="74150" y="190"/>
                </a:lnTo>
                <a:lnTo>
                  <a:pt x="74056" y="190"/>
                </a:lnTo>
                <a:lnTo>
                  <a:pt x="73773" y="284"/>
                </a:lnTo>
                <a:lnTo>
                  <a:pt x="73773" y="95"/>
                </a:lnTo>
                <a:lnTo>
                  <a:pt x="73301" y="190"/>
                </a:lnTo>
                <a:lnTo>
                  <a:pt x="72830" y="190"/>
                </a:lnTo>
                <a:lnTo>
                  <a:pt x="72830" y="378"/>
                </a:lnTo>
                <a:lnTo>
                  <a:pt x="72924" y="473"/>
                </a:lnTo>
                <a:lnTo>
                  <a:pt x="72924" y="567"/>
                </a:lnTo>
                <a:lnTo>
                  <a:pt x="72735" y="661"/>
                </a:lnTo>
                <a:lnTo>
                  <a:pt x="72735" y="567"/>
                </a:lnTo>
                <a:lnTo>
                  <a:pt x="72547" y="473"/>
                </a:lnTo>
                <a:lnTo>
                  <a:pt x="72452" y="378"/>
                </a:lnTo>
                <a:lnTo>
                  <a:pt x="72641" y="284"/>
                </a:lnTo>
                <a:lnTo>
                  <a:pt x="71603" y="284"/>
                </a:lnTo>
                <a:lnTo>
                  <a:pt x="70849" y="190"/>
                </a:lnTo>
                <a:lnTo>
                  <a:pt x="70660" y="284"/>
                </a:lnTo>
                <a:lnTo>
                  <a:pt x="69905" y="473"/>
                </a:lnTo>
                <a:lnTo>
                  <a:pt x="69056" y="473"/>
                </a:lnTo>
                <a:lnTo>
                  <a:pt x="68207" y="378"/>
                </a:lnTo>
                <a:lnTo>
                  <a:pt x="67547" y="284"/>
                </a:lnTo>
                <a:lnTo>
                  <a:pt x="67641" y="190"/>
                </a:lnTo>
                <a:lnTo>
                  <a:pt x="67735" y="190"/>
                </a:lnTo>
                <a:lnTo>
                  <a:pt x="67169" y="95"/>
                </a:lnTo>
                <a:lnTo>
                  <a:pt x="66698" y="95"/>
                </a:lnTo>
                <a:lnTo>
                  <a:pt x="66886" y="190"/>
                </a:lnTo>
                <a:lnTo>
                  <a:pt x="65283" y="190"/>
                </a:lnTo>
                <a:lnTo>
                  <a:pt x="64905" y="95"/>
                </a:lnTo>
                <a:lnTo>
                  <a:pt x="64905" y="190"/>
                </a:lnTo>
                <a:lnTo>
                  <a:pt x="65000" y="190"/>
                </a:lnTo>
                <a:lnTo>
                  <a:pt x="65094" y="284"/>
                </a:lnTo>
                <a:lnTo>
                  <a:pt x="65094" y="378"/>
                </a:lnTo>
                <a:lnTo>
                  <a:pt x="64528" y="284"/>
                </a:lnTo>
                <a:lnTo>
                  <a:pt x="63962" y="190"/>
                </a:lnTo>
                <a:lnTo>
                  <a:pt x="63773" y="284"/>
                </a:lnTo>
                <a:lnTo>
                  <a:pt x="63585" y="473"/>
                </a:lnTo>
                <a:lnTo>
                  <a:pt x="63396" y="567"/>
                </a:lnTo>
                <a:lnTo>
                  <a:pt x="63302" y="567"/>
                </a:lnTo>
                <a:lnTo>
                  <a:pt x="63207" y="473"/>
                </a:lnTo>
                <a:lnTo>
                  <a:pt x="63207" y="284"/>
                </a:lnTo>
                <a:lnTo>
                  <a:pt x="63396" y="284"/>
                </a:lnTo>
                <a:lnTo>
                  <a:pt x="63490" y="190"/>
                </a:lnTo>
                <a:lnTo>
                  <a:pt x="63113" y="190"/>
                </a:lnTo>
                <a:lnTo>
                  <a:pt x="61981" y="284"/>
                </a:lnTo>
                <a:lnTo>
                  <a:pt x="61320" y="284"/>
                </a:lnTo>
                <a:lnTo>
                  <a:pt x="61226" y="190"/>
                </a:lnTo>
                <a:lnTo>
                  <a:pt x="61320" y="95"/>
                </a:lnTo>
                <a:lnTo>
                  <a:pt x="60849" y="190"/>
                </a:lnTo>
                <a:lnTo>
                  <a:pt x="60547" y="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</p:spTree>
    <p:extLst>
      <p:ext uri="{BB962C8B-B14F-4D97-AF65-F5344CB8AC3E}">
        <p14:creationId xmlns:p14="http://schemas.microsoft.com/office/powerpoint/2010/main" val="3139917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12" Type="http://schemas.openxmlformats.org/officeDocument/2006/relationships/image" Target="../media/image13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29.png"/><Relationship Id="rId10" Type="http://schemas.openxmlformats.org/officeDocument/2006/relationships/image" Target="../media/image32.svg"/><Relationship Id="rId4" Type="http://schemas.openxmlformats.org/officeDocument/2006/relationships/image" Target="../media/image8.png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14.png"/><Relationship Id="rId5" Type="http://schemas.openxmlformats.org/officeDocument/2006/relationships/image" Target="../media/image17.pn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1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16.jpeg"/><Relationship Id="rId3" Type="http://schemas.openxmlformats.org/officeDocument/2006/relationships/image" Target="../media/image9.png"/><Relationship Id="rId12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1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1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1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3.gif"/><Relationship Id="rId12" Type="http://schemas.openxmlformats.org/officeDocument/2006/relationships/image" Target="../media/image4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2.png"/><Relationship Id="rId11" Type="http://schemas.openxmlformats.org/officeDocument/2006/relationships/image" Target="../media/image46.gif"/><Relationship Id="rId5" Type="http://schemas.openxmlformats.org/officeDocument/2006/relationships/audio" Target="../media/audio2.wav"/><Relationship Id="rId10" Type="http://schemas.microsoft.com/office/2007/relationships/hdphoto" Target="../media/hdphoto1.wdp"/><Relationship Id="rId4" Type="http://schemas.openxmlformats.org/officeDocument/2006/relationships/audio" Target="../media/audio1.wav"/><Relationship Id="rId9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3.gif"/><Relationship Id="rId12" Type="http://schemas.openxmlformats.org/officeDocument/2006/relationships/image" Target="../media/image4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2.png"/><Relationship Id="rId11" Type="http://schemas.openxmlformats.org/officeDocument/2006/relationships/image" Target="../media/image46.gif"/><Relationship Id="rId5" Type="http://schemas.openxmlformats.org/officeDocument/2006/relationships/audio" Target="../media/audio2.wav"/><Relationship Id="rId10" Type="http://schemas.microsoft.com/office/2007/relationships/hdphoto" Target="../media/hdphoto1.wdp"/><Relationship Id="rId4" Type="http://schemas.openxmlformats.org/officeDocument/2006/relationships/audio" Target="../media/audio1.wav"/><Relationship Id="rId9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3.gif"/><Relationship Id="rId12" Type="http://schemas.openxmlformats.org/officeDocument/2006/relationships/image" Target="../media/image4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2.png"/><Relationship Id="rId11" Type="http://schemas.openxmlformats.org/officeDocument/2006/relationships/image" Target="../media/image46.gif"/><Relationship Id="rId5" Type="http://schemas.openxmlformats.org/officeDocument/2006/relationships/audio" Target="../media/audio1.wav"/><Relationship Id="rId10" Type="http://schemas.microsoft.com/office/2007/relationships/hdphoto" Target="../media/hdphoto1.wdp"/><Relationship Id="rId4" Type="http://schemas.openxmlformats.org/officeDocument/2006/relationships/audio" Target="../media/audio2.wav"/><Relationship Id="rId9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3.gif"/><Relationship Id="rId12" Type="http://schemas.openxmlformats.org/officeDocument/2006/relationships/image" Target="../media/image4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2.png"/><Relationship Id="rId11" Type="http://schemas.openxmlformats.org/officeDocument/2006/relationships/image" Target="../media/image46.gif"/><Relationship Id="rId5" Type="http://schemas.openxmlformats.org/officeDocument/2006/relationships/audio" Target="../media/audio1.wav"/><Relationship Id="rId10" Type="http://schemas.microsoft.com/office/2007/relationships/hdphoto" Target="../media/hdphoto1.wdp"/><Relationship Id="rId4" Type="http://schemas.openxmlformats.org/officeDocument/2006/relationships/audio" Target="../media/audio2.wav"/><Relationship Id="rId9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19.png"/><Relationship Id="rId5" Type="http://schemas.openxmlformats.org/officeDocument/2006/relationships/image" Target="../media/image11.svg"/><Relationship Id="rId10" Type="http://schemas.openxmlformats.org/officeDocument/2006/relationships/image" Target="../media/image13.png"/><Relationship Id="rId4" Type="http://schemas.openxmlformats.org/officeDocument/2006/relationships/image" Target="../media/image21.png"/><Relationship Id="rId9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11" Type="http://schemas.openxmlformats.org/officeDocument/2006/relationships/image" Target="../media/image14.png"/><Relationship Id="rId5" Type="http://schemas.openxmlformats.org/officeDocument/2006/relationships/image" Target="../media/image17.pn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9.png"/><Relationship Id="rId7" Type="http://schemas.openxmlformats.org/officeDocument/2006/relationships/image" Target="../media/image4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19.png"/><Relationship Id="rId5" Type="http://schemas.openxmlformats.org/officeDocument/2006/relationships/image" Target="../media/image11.svg"/><Relationship Id="rId10" Type="http://schemas.openxmlformats.org/officeDocument/2006/relationships/image" Target="../media/image13.png"/><Relationship Id="rId4" Type="http://schemas.openxmlformats.org/officeDocument/2006/relationships/image" Target="../media/image21.png"/><Relationship Id="rId9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12" Type="http://schemas.openxmlformats.org/officeDocument/2006/relationships/image" Target="../media/image34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6717" y="-207234"/>
            <a:ext cx="13970450" cy="104942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52" t="26623" r="18120" b="47937"/>
          <a:stretch>
            <a:fillRect/>
          </a:stretch>
        </p:blipFill>
        <p:spPr>
          <a:xfrm>
            <a:off x="14100001" y="4300687"/>
            <a:ext cx="1190150" cy="9401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52" t="26623" r="18120" b="47937"/>
          <a:stretch>
            <a:fillRect/>
          </a:stretch>
        </p:blipFill>
        <p:spPr>
          <a:xfrm flipH="1">
            <a:off x="6455807" y="5219939"/>
            <a:ext cx="754380" cy="595790"/>
          </a:xfrm>
          <a:prstGeom prst="rect">
            <a:avLst/>
          </a:prstGeom>
        </p:spPr>
      </p:pic>
      <p:pic>
        <p:nvPicPr>
          <p:cNvPr id="27" name="图片 26" descr="21"/>
          <p:cNvPicPr>
            <a:picLocks noChangeAspect="1"/>
          </p:cNvPicPr>
          <p:nvPr/>
        </p:nvPicPr>
        <p:blipFill>
          <a:blip r:embed="rId7"/>
          <a:srcRect l="52370"/>
          <a:stretch>
            <a:fillRect/>
          </a:stretch>
        </p:blipFill>
        <p:spPr>
          <a:xfrm>
            <a:off x="10368440" y="4519137"/>
            <a:ext cx="3585449" cy="202311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531032" y="293916"/>
            <a:ext cx="13177055" cy="9821634"/>
            <a:chOff x="343" y="374"/>
            <a:chExt cx="18514" cy="10156"/>
          </a:xfrm>
        </p:grpSpPr>
        <p:sp>
          <p:nvSpPr>
            <p:cNvPr id="29" name="矩形 28"/>
            <p:cNvSpPr/>
            <p:nvPr/>
          </p:nvSpPr>
          <p:spPr>
            <a:xfrm>
              <a:off x="343" y="374"/>
              <a:ext cx="18514" cy="10156"/>
            </a:xfrm>
            <a:prstGeom prst="rect">
              <a:avLst/>
            </a:prstGeom>
            <a:noFill/>
            <a:ln>
              <a:solidFill>
                <a:srgbClr val="1D7F5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25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63" y="640"/>
              <a:ext cx="18074" cy="9640"/>
            </a:xfrm>
            <a:prstGeom prst="rect">
              <a:avLst/>
            </a:prstGeom>
            <a:noFill/>
            <a:ln>
              <a:solidFill>
                <a:srgbClr val="1D7F50"/>
              </a:solidFill>
              <a:prstDash val="sys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25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2" name="图片 31" descr="21"/>
          <p:cNvPicPr>
            <a:picLocks noChangeAspect="1"/>
          </p:cNvPicPr>
          <p:nvPr/>
        </p:nvPicPr>
        <p:blipFill>
          <a:blip r:embed="rId7"/>
          <a:srcRect l="8534" t="42527" r="79280" b="23688"/>
          <a:stretch>
            <a:fillRect/>
          </a:stretch>
        </p:blipFill>
        <p:spPr>
          <a:xfrm>
            <a:off x="5095637" y="5220653"/>
            <a:ext cx="830105" cy="619364"/>
          </a:xfrm>
          <a:prstGeom prst="rect">
            <a:avLst/>
          </a:prstGeom>
        </p:spPr>
      </p:pic>
      <p:pic>
        <p:nvPicPr>
          <p:cNvPr id="34" name="图片 33" descr="21"/>
          <p:cNvPicPr>
            <a:picLocks noChangeAspect="1"/>
          </p:cNvPicPr>
          <p:nvPr/>
        </p:nvPicPr>
        <p:blipFill>
          <a:blip r:embed="rId7"/>
          <a:srcRect l="80432"/>
          <a:stretch>
            <a:fillRect/>
          </a:stretch>
        </p:blipFill>
        <p:spPr>
          <a:xfrm rot="4440000">
            <a:off x="5438539" y="1846661"/>
            <a:ext cx="1152287" cy="1582341"/>
          </a:xfrm>
          <a:prstGeom prst="rect">
            <a:avLst/>
          </a:prstGeom>
        </p:spPr>
      </p:pic>
      <p:pic>
        <p:nvPicPr>
          <p:cNvPr id="35" name="图片 34" descr="21"/>
          <p:cNvPicPr>
            <a:picLocks noChangeAspect="1"/>
          </p:cNvPicPr>
          <p:nvPr/>
        </p:nvPicPr>
        <p:blipFill>
          <a:blip r:embed="rId7"/>
          <a:srcRect l="80432"/>
          <a:stretch>
            <a:fillRect/>
          </a:stretch>
        </p:blipFill>
        <p:spPr>
          <a:xfrm rot="10800000" flipH="1" flipV="1">
            <a:off x="5314237" y="3409713"/>
            <a:ext cx="1401605" cy="19252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5387" y="501477"/>
            <a:ext cx="3301775" cy="3670589"/>
          </a:xfrm>
          <a:prstGeom prst="rect">
            <a:avLst/>
          </a:prstGeom>
        </p:spPr>
      </p:pic>
      <p:pic>
        <p:nvPicPr>
          <p:cNvPr id="41" name="图片 40" descr="21"/>
          <p:cNvPicPr>
            <a:picLocks noChangeAspect="1"/>
          </p:cNvPicPr>
          <p:nvPr/>
        </p:nvPicPr>
        <p:blipFill>
          <a:blip r:embed="rId7"/>
          <a:srcRect l="8534" t="42527" r="79280" b="23688"/>
          <a:stretch>
            <a:fillRect/>
          </a:stretch>
        </p:blipFill>
        <p:spPr>
          <a:xfrm>
            <a:off x="4044792" y="3013233"/>
            <a:ext cx="1269444" cy="947262"/>
          </a:xfrm>
          <a:prstGeom prst="rect">
            <a:avLst/>
          </a:prstGeom>
        </p:spPr>
      </p:pic>
      <p:pic>
        <p:nvPicPr>
          <p:cNvPr id="9" name="5c2e70c9d5c47">
            <a:hlinkClick r:id="" action="ppaction://media"/>
            <a:extLst>
              <a:ext uri="{FF2B5EF4-FFF2-40B4-BE49-F238E27FC236}">
                <a16:creationId xmlns:a16="http://schemas.microsoft.com/office/drawing/2014/main" id="{2F314ED2-7C90-468F-80A0-29A45A25A8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5287488" y="8658225"/>
            <a:ext cx="685800" cy="6858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4246818" y="1535282"/>
            <a:ext cx="100702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u="sng" dirty="0" smtClean="0">
                <a:solidFill>
                  <a:srgbClr val="1D7F50"/>
                </a:solidFill>
                <a:latin typeface="Times New Roman" panose="02020603050405020304" pitchFamily="18" charset="0"/>
                <a:cs typeface="Times New Roman" pitchFamily="18" charset="0"/>
              </a:rPr>
              <a:t>CHÀO MỪNG CÁC THẦY CÔ VỀ DỰ GIỜ TIẾT HỌC THỰC HÀNH TIẾNG VIỆT LỚP 6 D1</a:t>
            </a:r>
          </a:p>
          <a:p>
            <a:pPr algn="ctr"/>
            <a:endParaRPr lang="en-US" sz="4800" b="1" u="sng" dirty="0">
              <a:solidFill>
                <a:srgbClr val="1D7F50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/>
            <a:endParaRPr lang="en-US" sz="4800" b="1" u="sng" dirty="0" smtClean="0">
              <a:solidFill>
                <a:srgbClr val="1D7F50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/>
            <a:r>
              <a:rPr lang="en-US" sz="4800" b="1" dirty="0" smtClean="0">
                <a:solidFill>
                  <a:srgbClr val="1D7F50"/>
                </a:solidFill>
                <a:latin typeface="Times New Roman" panose="02020603050405020304" pitchFamily="18" charset="0"/>
                <a:cs typeface="Times New Roman" pitchFamily="18" charset="0"/>
              </a:rPr>
              <a:t>GV: </a:t>
            </a:r>
            <a:r>
              <a:rPr lang="en-US" sz="4800" b="1" dirty="0" err="1" smtClean="0">
                <a:solidFill>
                  <a:srgbClr val="1D7F50"/>
                </a:solidFill>
                <a:latin typeface="Times New Roman" panose="02020603050405020304" pitchFamily="18" charset="0"/>
                <a:cs typeface="Times New Roman" pitchFamily="18" charset="0"/>
              </a:rPr>
              <a:t>Tô</a:t>
            </a:r>
            <a:r>
              <a:rPr lang="en-US" sz="4800" b="1" dirty="0" smtClean="0">
                <a:solidFill>
                  <a:srgbClr val="1D7F5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1D7F50"/>
                </a:solidFill>
                <a:latin typeface="Times New Roman" panose="02020603050405020304" pitchFamily="18" charset="0"/>
                <a:cs typeface="Times New Roman" pitchFamily="18" charset="0"/>
              </a:rPr>
              <a:t>Thị</a:t>
            </a:r>
            <a:r>
              <a:rPr lang="en-US" sz="4800" b="1" dirty="0" smtClean="0">
                <a:solidFill>
                  <a:srgbClr val="1D7F5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1D7F50"/>
                </a:solidFill>
                <a:latin typeface="Times New Roman" panose="02020603050405020304" pitchFamily="18" charset="0"/>
                <a:cs typeface="Times New Roman" pitchFamily="18" charset="0"/>
              </a:rPr>
              <a:t>Hằng</a:t>
            </a:r>
            <a:r>
              <a:rPr lang="en-US" sz="4800" b="1" dirty="0" smtClean="0">
                <a:solidFill>
                  <a:srgbClr val="1D7F5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4800" b="1" dirty="0" err="1" smtClean="0">
                <a:solidFill>
                  <a:srgbClr val="1D7F50"/>
                </a:solidFill>
                <a:latin typeface="Times New Roman" panose="02020603050405020304" pitchFamily="18" charset="0"/>
                <a:cs typeface="Times New Roman" pitchFamily="18" charset="0"/>
              </a:rPr>
              <a:t>Năm</a:t>
            </a:r>
            <a:r>
              <a:rPr lang="en-US" sz="4800" b="1" dirty="0" smtClean="0">
                <a:solidFill>
                  <a:srgbClr val="1D7F5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1D7F50"/>
                </a:solidFill>
                <a:latin typeface="Times New Roman" panose="02020603050405020304" pitchFamily="18" charset="0"/>
                <a:cs typeface="Times New Roman" pitchFamily="18" charset="0"/>
              </a:rPr>
              <a:t>học</a:t>
            </a:r>
            <a:r>
              <a:rPr lang="en-US" sz="4800" b="1" dirty="0" smtClean="0">
                <a:solidFill>
                  <a:srgbClr val="1D7F50"/>
                </a:solidFill>
                <a:latin typeface="Times New Roman" panose="02020603050405020304" pitchFamily="18" charset="0"/>
                <a:cs typeface="Times New Roman" pitchFamily="18" charset="0"/>
              </a:rPr>
              <a:t>: 2023-2024</a:t>
            </a:r>
            <a:endParaRPr lang="en-US" sz="9000" b="1" dirty="0">
              <a:solidFill>
                <a:srgbClr val="1D7F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36370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02483">
            <a:off x="12714436" y="10083838"/>
            <a:ext cx="2120122" cy="4106773"/>
          </a:xfrm>
          <a:custGeom>
            <a:avLst/>
            <a:gdLst/>
            <a:ahLst/>
            <a:cxnLst/>
            <a:rect l="l" t="t" r="r" b="b"/>
            <a:pathLst>
              <a:path w="2120122" h="4106773">
                <a:moveTo>
                  <a:pt x="0" y="0"/>
                </a:moveTo>
                <a:lnTo>
                  <a:pt x="2120122" y="0"/>
                </a:lnTo>
                <a:lnTo>
                  <a:pt x="2120122" y="4106773"/>
                </a:lnTo>
                <a:lnTo>
                  <a:pt x="0" y="41067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15028">
            <a:off x="3236720" y="10428558"/>
            <a:ext cx="1108594" cy="3576108"/>
          </a:xfrm>
          <a:custGeom>
            <a:avLst/>
            <a:gdLst/>
            <a:ahLst/>
            <a:cxnLst/>
            <a:rect l="l" t="t" r="r" b="b"/>
            <a:pathLst>
              <a:path w="1108594" h="3576108">
                <a:moveTo>
                  <a:pt x="0" y="0"/>
                </a:moveTo>
                <a:lnTo>
                  <a:pt x="1108594" y="0"/>
                </a:lnTo>
                <a:lnTo>
                  <a:pt x="1108594" y="3576109"/>
                </a:lnTo>
                <a:lnTo>
                  <a:pt x="0" y="35761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773636">
            <a:off x="12409982" y="9408862"/>
            <a:ext cx="3523728" cy="5615503"/>
          </a:xfrm>
          <a:custGeom>
            <a:avLst/>
            <a:gdLst/>
            <a:ahLst/>
            <a:cxnLst/>
            <a:rect l="l" t="t" r="r" b="b"/>
            <a:pathLst>
              <a:path w="3523728" h="5615503">
                <a:moveTo>
                  <a:pt x="0" y="0"/>
                </a:moveTo>
                <a:lnTo>
                  <a:pt x="3523728" y="0"/>
                </a:lnTo>
                <a:lnTo>
                  <a:pt x="3523728" y="5615504"/>
                </a:lnTo>
                <a:lnTo>
                  <a:pt x="0" y="561550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8787014" flipH="1">
            <a:off x="4450271" y="10068862"/>
            <a:ext cx="3523728" cy="4804277"/>
          </a:xfrm>
          <a:custGeom>
            <a:avLst/>
            <a:gdLst/>
            <a:ahLst/>
            <a:cxnLst/>
            <a:rect l="l" t="t" r="r" b="b"/>
            <a:pathLst>
              <a:path w="3523728" h="4804277">
                <a:moveTo>
                  <a:pt x="3523728" y="0"/>
                </a:moveTo>
                <a:lnTo>
                  <a:pt x="0" y="0"/>
                </a:lnTo>
                <a:lnTo>
                  <a:pt x="0" y="4804277"/>
                </a:lnTo>
                <a:lnTo>
                  <a:pt x="3523728" y="4804277"/>
                </a:lnTo>
                <a:lnTo>
                  <a:pt x="3523728" y="0"/>
                </a:lnTo>
                <a:close/>
              </a:path>
            </a:pathLst>
          </a:custGeom>
          <a:blipFill>
            <a:blip r:embed="rId4"/>
            <a:stretch>
              <a:fillRect b="-16885"/>
            </a:stretch>
          </a:blipFill>
        </p:spPr>
      </p:sp>
      <p:sp>
        <p:nvSpPr>
          <p:cNvPr id="6" name="Freeform 6"/>
          <p:cNvSpPr/>
          <p:nvPr/>
        </p:nvSpPr>
        <p:spPr>
          <a:xfrm rot="1263030">
            <a:off x="-819498" y="10305450"/>
            <a:ext cx="3755877" cy="6752138"/>
          </a:xfrm>
          <a:custGeom>
            <a:avLst/>
            <a:gdLst/>
            <a:ahLst/>
            <a:cxnLst/>
            <a:rect l="l" t="t" r="r" b="b"/>
            <a:pathLst>
              <a:path w="3755877" h="6752138">
                <a:moveTo>
                  <a:pt x="0" y="0"/>
                </a:moveTo>
                <a:lnTo>
                  <a:pt x="3755877" y="0"/>
                </a:lnTo>
                <a:lnTo>
                  <a:pt x="3755877" y="6752138"/>
                </a:lnTo>
                <a:lnTo>
                  <a:pt x="0" y="67521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323497">
            <a:off x="14953298" y="10014990"/>
            <a:ext cx="3755877" cy="3844868"/>
          </a:xfrm>
          <a:custGeom>
            <a:avLst/>
            <a:gdLst/>
            <a:ahLst/>
            <a:cxnLst/>
            <a:rect l="l" t="t" r="r" b="b"/>
            <a:pathLst>
              <a:path w="3755877" h="3844868">
                <a:moveTo>
                  <a:pt x="0" y="0"/>
                </a:moveTo>
                <a:lnTo>
                  <a:pt x="3755876" y="0"/>
                </a:lnTo>
                <a:lnTo>
                  <a:pt x="3755876" y="3844868"/>
                </a:lnTo>
                <a:lnTo>
                  <a:pt x="0" y="38448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75614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93215" y="0"/>
            <a:ext cx="17553204" cy="106182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b="1" dirty="0" err="1"/>
              <a:t>Bài</a:t>
            </a:r>
            <a:r>
              <a:rPr lang="en-US" sz="4000" b="1" dirty="0"/>
              <a:t> 1, SGK, 86</a:t>
            </a:r>
          </a:p>
          <a:p>
            <a:pPr algn="just">
              <a:lnSpc>
                <a:spcPct val="150000"/>
              </a:lnSpc>
            </a:pP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Dưới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tác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động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tiêu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cực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của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việc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phát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triển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công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nghiệp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thiếu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bền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vững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.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Trái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Đất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nóng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dần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lên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,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băng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ở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Bắc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Cực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và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Nam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Cực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đang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tan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chảy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,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khiến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nước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biển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dâng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cao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đe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dọa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sự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tồn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tại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của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một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số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thành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phố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sôi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động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và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làng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mạc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trù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phú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miền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duyên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hải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.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Tầng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ô-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dôn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bị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thủng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nhiều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chỗ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,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đất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đai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,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nước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,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không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khí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bị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ô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nhiễm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a typeface="SimSun" panose="02010600030101010101" pitchFamily="2" charset="-122"/>
              </a:rPr>
              <a:t>nặng</a:t>
            </a:r>
            <a:r>
              <a:rPr lang="en-US" sz="4000" i="1" kern="10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nề,làm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ảnh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hưởng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đến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đời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sống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của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muôn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US" sz="4000" i="1" kern="100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loài</a:t>
            </a:r>
            <a:r>
              <a:rPr lang="en-US" sz="4000" i="1" kern="100" dirty="0" smtClean="0">
                <a:solidFill>
                  <a:srgbClr val="000000"/>
                </a:solidFill>
                <a:ea typeface="SimSun" panose="02010600030101010101" pitchFamily="2" charset="-12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vi-VN" sz="3600" dirty="0"/>
              <a:t>a</a:t>
            </a:r>
            <a:r>
              <a:rPr lang="vi-VN" sz="3600" dirty="0">
                <a:latin typeface="Muli" panose="020B0604020202020204" charset="0"/>
              </a:rPr>
              <a:t>. Trong </a:t>
            </a:r>
            <a:r>
              <a:rPr lang="vi-VN" sz="3600" dirty="0" err="1">
                <a:latin typeface="Muli" panose="020B0604020202020204" charset="0"/>
              </a:rPr>
              <a:t>đoạn</a:t>
            </a:r>
            <a:r>
              <a:rPr lang="vi-VN" sz="3600" dirty="0">
                <a:latin typeface="Muli" panose="020B0604020202020204" charset="0"/>
              </a:rPr>
              <a:t> văn trên </a:t>
            </a:r>
            <a:r>
              <a:rPr lang="vi-VN" sz="3600" dirty="0" err="1">
                <a:latin typeface="Muli" panose="020B0604020202020204" charset="0"/>
              </a:rPr>
              <a:t>có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nhiều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từ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là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từ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mượn</a:t>
            </a:r>
            <a:r>
              <a:rPr lang="vi-VN" sz="3600" dirty="0">
                <a:latin typeface="Muli" panose="020B0604020202020204" charset="0"/>
              </a:rPr>
              <a:t>, </a:t>
            </a:r>
            <a:r>
              <a:rPr lang="vi-VN" sz="3600" dirty="0" err="1">
                <a:latin typeface="Muli" panose="020B0604020202020204" charset="0"/>
              </a:rPr>
              <a:t>chẳng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hạn</a:t>
            </a:r>
            <a:r>
              <a:rPr lang="vi-VN" sz="3600" dirty="0">
                <a:latin typeface="Muli" panose="020B0604020202020204" charset="0"/>
              </a:rPr>
              <a:t>: </a:t>
            </a:r>
            <a:r>
              <a:rPr lang="vi-VN" sz="3600" dirty="0" err="1" smtClean="0">
                <a:latin typeface="Muli" panose="020B0604020202020204" charset="0"/>
              </a:rPr>
              <a:t>phát</a:t>
            </a:r>
            <a:r>
              <a:rPr lang="vi-VN" sz="3600" dirty="0" smtClean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triển</a:t>
            </a:r>
            <a:r>
              <a:rPr lang="vi-VN" sz="3600" dirty="0">
                <a:latin typeface="Muli" panose="020B0604020202020204" charset="0"/>
              </a:rPr>
              <a:t>, công </a:t>
            </a:r>
            <a:r>
              <a:rPr lang="vi-VN" sz="3600" dirty="0" err="1">
                <a:latin typeface="Muli" panose="020B0604020202020204" charset="0"/>
              </a:rPr>
              <a:t>nghiệp</a:t>
            </a:r>
            <a:r>
              <a:rPr lang="vi-VN" sz="3600" dirty="0">
                <a:latin typeface="Muli" panose="020B0604020202020204" charset="0"/>
              </a:rPr>
              <a:t>, băng, ô-</a:t>
            </a:r>
            <a:r>
              <a:rPr lang="vi-VN" sz="3600" dirty="0" err="1">
                <a:latin typeface="Muli" panose="020B0604020202020204" charset="0"/>
              </a:rPr>
              <a:t>dôn</a:t>
            </a:r>
            <a:r>
              <a:rPr lang="vi-VN" sz="3600" dirty="0">
                <a:latin typeface="Muli" panose="020B0604020202020204" charset="0"/>
              </a:rPr>
              <a:t>, không </a:t>
            </a:r>
            <a:r>
              <a:rPr lang="vi-VN" sz="3600" dirty="0" err="1">
                <a:latin typeface="Muli" panose="020B0604020202020204" charset="0"/>
              </a:rPr>
              <a:t>khí</a:t>
            </a:r>
            <a:r>
              <a:rPr lang="vi-VN" sz="3600" dirty="0">
                <a:latin typeface="Muli" panose="020B0604020202020204" charset="0"/>
              </a:rPr>
              <a:t>, ô </a:t>
            </a:r>
            <a:r>
              <a:rPr lang="vi-VN" sz="3600" dirty="0" err="1">
                <a:latin typeface="Muli" panose="020B0604020202020204" charset="0"/>
              </a:rPr>
              <a:t>nhiễm</a:t>
            </a:r>
            <a:r>
              <a:rPr lang="vi-VN" sz="3600" dirty="0">
                <a:latin typeface="Muli" panose="020B0604020202020204" charset="0"/>
              </a:rPr>
              <a:t>,.... Theo em, </a:t>
            </a:r>
            <a:r>
              <a:rPr lang="vi-VN" sz="3600" dirty="0" err="1">
                <a:latin typeface="Muli" panose="020B0604020202020204" charset="0"/>
              </a:rPr>
              <a:t>từ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nào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được</a:t>
            </a:r>
            <a:r>
              <a:rPr lang="vi-VN" sz="3600" dirty="0">
                <a:latin typeface="Muli" panose="020B0604020202020204" charset="0"/>
              </a:rPr>
              <a:t> vay </a:t>
            </a:r>
            <a:r>
              <a:rPr lang="vi-VN" sz="3600" dirty="0" err="1">
                <a:latin typeface="Muli" panose="020B0604020202020204" charset="0"/>
              </a:rPr>
              <a:t>mượn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từ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tiếng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Hán</a:t>
            </a:r>
            <a:r>
              <a:rPr lang="vi-VN" sz="3600" dirty="0">
                <a:latin typeface="Muli" panose="020B0604020202020204" charset="0"/>
              </a:rPr>
              <a:t>, </a:t>
            </a:r>
            <a:r>
              <a:rPr lang="vi-VN" sz="3600" dirty="0" err="1">
                <a:latin typeface="Muli" panose="020B0604020202020204" charset="0"/>
              </a:rPr>
              <a:t>từ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nào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được</a:t>
            </a:r>
            <a:r>
              <a:rPr lang="vi-VN" sz="3600" dirty="0">
                <a:latin typeface="Muli" panose="020B0604020202020204" charset="0"/>
              </a:rPr>
              <a:t> vay </a:t>
            </a:r>
            <a:r>
              <a:rPr lang="vi-VN" sz="3600" dirty="0" err="1">
                <a:latin typeface="Muli" panose="020B0604020202020204" charset="0"/>
              </a:rPr>
              <a:t>mượn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từ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tiếng</a:t>
            </a:r>
            <a:r>
              <a:rPr lang="vi-VN" sz="3600" dirty="0">
                <a:latin typeface="Muli" panose="020B0604020202020204" charset="0"/>
              </a:rPr>
              <a:t> Anh? </a:t>
            </a:r>
            <a:r>
              <a:rPr lang="vi-VN" sz="3600" dirty="0" err="1">
                <a:latin typeface="Muli" panose="020B0604020202020204" charset="0"/>
              </a:rPr>
              <a:t>Vì</a:t>
            </a:r>
            <a:r>
              <a:rPr lang="vi-VN" sz="3600" dirty="0">
                <a:latin typeface="Muli" panose="020B0604020202020204" charset="0"/>
              </a:rPr>
              <a:t> sao em </a:t>
            </a:r>
            <a:r>
              <a:rPr lang="vi-VN" sz="3600" dirty="0" err="1">
                <a:latin typeface="Muli" panose="020B0604020202020204" charset="0"/>
              </a:rPr>
              <a:t>xác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định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được</a:t>
            </a:r>
            <a:r>
              <a:rPr lang="vi-VN" sz="3600" dirty="0">
                <a:latin typeface="Muli" panose="020B0604020202020204" charset="0"/>
              </a:rPr>
              <a:t> như </a:t>
            </a:r>
            <a:r>
              <a:rPr lang="vi-VN" sz="3600" dirty="0" err="1">
                <a:latin typeface="Muli" panose="020B0604020202020204" charset="0"/>
              </a:rPr>
              <a:t>vậy</a:t>
            </a:r>
            <a:r>
              <a:rPr lang="vi-VN" sz="3600" dirty="0">
                <a:latin typeface="Muli" panose="020B0604020202020204" charset="0"/>
              </a:rPr>
              <a:t>?</a:t>
            </a:r>
          </a:p>
          <a:p>
            <a:pPr algn="just">
              <a:lnSpc>
                <a:spcPct val="150000"/>
              </a:lnSpc>
            </a:pPr>
            <a:r>
              <a:rPr lang="vi-VN" sz="3600" dirty="0">
                <a:latin typeface="Muli" panose="020B0604020202020204" charset="0"/>
              </a:rPr>
              <a:t>b. Trong </a:t>
            </a:r>
            <a:r>
              <a:rPr lang="vi-VN" sz="3600" dirty="0" err="1">
                <a:latin typeface="Muli" panose="020B0604020202020204" charset="0"/>
              </a:rPr>
              <a:t>các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từ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mượn</a:t>
            </a:r>
            <a:r>
              <a:rPr lang="vi-VN" sz="3600" dirty="0">
                <a:latin typeface="Muli" panose="020B0604020202020204" charset="0"/>
              </a:rPr>
              <a:t> như công </a:t>
            </a:r>
            <a:r>
              <a:rPr lang="vi-VN" sz="3600" dirty="0" err="1">
                <a:latin typeface="Muli" panose="020B0604020202020204" charset="0"/>
              </a:rPr>
              <a:t>nghiệp</a:t>
            </a:r>
            <a:r>
              <a:rPr lang="vi-VN" sz="3600" dirty="0">
                <a:latin typeface="Muli" panose="020B0604020202020204" charset="0"/>
              </a:rPr>
              <a:t>, băng, ô-</a:t>
            </a:r>
            <a:r>
              <a:rPr lang="vi-VN" sz="3600" dirty="0" err="1">
                <a:latin typeface="Muli" panose="020B0604020202020204" charset="0"/>
              </a:rPr>
              <a:t>dôn</a:t>
            </a:r>
            <a:r>
              <a:rPr lang="vi-VN" sz="3600" dirty="0">
                <a:latin typeface="Muli" panose="020B0604020202020204" charset="0"/>
              </a:rPr>
              <a:t>, ô </a:t>
            </a:r>
            <a:r>
              <a:rPr lang="vi-VN" sz="3600" dirty="0" err="1">
                <a:latin typeface="Muli" panose="020B0604020202020204" charset="0"/>
              </a:rPr>
              <a:t>nhiễm</a:t>
            </a:r>
            <a:r>
              <a:rPr lang="vi-VN" sz="3600" dirty="0">
                <a:latin typeface="Muli" panose="020B0604020202020204" charset="0"/>
              </a:rPr>
              <a:t>, </a:t>
            </a:r>
            <a:r>
              <a:rPr lang="vi-VN" sz="3600" dirty="0" err="1">
                <a:latin typeface="Muli" panose="020B0604020202020204" charset="0"/>
              </a:rPr>
              <a:t>từ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nào</a:t>
            </a:r>
            <a:r>
              <a:rPr lang="vi-VN" sz="3600" dirty="0">
                <a:latin typeface="Muli" panose="020B0604020202020204" charset="0"/>
              </a:rPr>
              <a:t> gây cho em </a:t>
            </a:r>
            <a:r>
              <a:rPr lang="vi-VN" sz="3600" dirty="0" err="1">
                <a:latin typeface="Muli" panose="020B0604020202020204" charset="0"/>
              </a:rPr>
              <a:t>cảm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giác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từ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mượn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rõ</a:t>
            </a:r>
            <a:r>
              <a:rPr lang="vi-VN" sz="3600" dirty="0">
                <a:latin typeface="Muli" panose="020B0604020202020204" charset="0"/>
              </a:rPr>
              <a:t> </a:t>
            </a:r>
            <a:r>
              <a:rPr lang="vi-VN" sz="3600" dirty="0" err="1">
                <a:latin typeface="Muli" panose="020B0604020202020204" charset="0"/>
              </a:rPr>
              <a:t>nhất</a:t>
            </a:r>
            <a:r>
              <a:rPr lang="vi-VN" sz="3600" dirty="0">
                <a:latin typeface="Muli" panose="020B0604020202020204" charset="0"/>
              </a:rPr>
              <a:t>? </a:t>
            </a:r>
            <a:r>
              <a:rPr lang="vi-VN" sz="3600" dirty="0" err="1">
                <a:latin typeface="Muli" panose="020B0604020202020204" charset="0"/>
              </a:rPr>
              <a:t>Vì</a:t>
            </a:r>
            <a:r>
              <a:rPr lang="vi-VN" sz="3600" dirty="0">
                <a:latin typeface="Muli" panose="020B0604020202020204" charset="0"/>
              </a:rPr>
              <a:t> sao?</a:t>
            </a:r>
          </a:p>
          <a:p>
            <a:pPr algn="just">
              <a:lnSpc>
                <a:spcPct val="150000"/>
              </a:lnSpc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40813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5072042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4"/>
            <a:stretch>
              <a:fillRect l="-27668" t="-2331" r="-966"/>
            </a:stretch>
          </a:blipFill>
        </p:spPr>
      </p:sp>
      <p:sp>
        <p:nvSpPr>
          <p:cNvPr id="3" name="Freeform 3"/>
          <p:cNvSpPr/>
          <p:nvPr/>
        </p:nvSpPr>
        <p:spPr>
          <a:xfrm rot="-10800000">
            <a:off x="1265163" y="1959969"/>
            <a:ext cx="15757675" cy="7117217"/>
          </a:xfrm>
          <a:custGeom>
            <a:avLst/>
            <a:gdLst/>
            <a:ahLst/>
            <a:cxnLst/>
            <a:rect l="l" t="t" r="r" b="b"/>
            <a:pathLst>
              <a:path w="15757675" h="7117217">
                <a:moveTo>
                  <a:pt x="0" y="0"/>
                </a:moveTo>
                <a:lnTo>
                  <a:pt x="15757674" y="0"/>
                </a:lnTo>
                <a:lnTo>
                  <a:pt x="15757674" y="7117216"/>
                </a:lnTo>
                <a:lnTo>
                  <a:pt x="0" y="71172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765481" y="-3207932"/>
            <a:ext cx="2821539" cy="1167412"/>
          </a:xfrm>
          <a:custGeom>
            <a:avLst/>
            <a:gdLst/>
            <a:ahLst/>
            <a:cxnLst/>
            <a:rect l="l" t="t" r="r" b="b"/>
            <a:pathLst>
              <a:path w="2821539" h="1167412">
                <a:moveTo>
                  <a:pt x="0" y="0"/>
                </a:moveTo>
                <a:lnTo>
                  <a:pt x="2821539" y="0"/>
                </a:lnTo>
                <a:lnTo>
                  <a:pt x="2821539" y="1167412"/>
                </a:lnTo>
                <a:lnTo>
                  <a:pt x="0" y="116741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909891">
            <a:off x="-613011" y="-2596908"/>
            <a:ext cx="3076231" cy="2131145"/>
          </a:xfrm>
          <a:custGeom>
            <a:avLst/>
            <a:gdLst/>
            <a:ahLst/>
            <a:cxnLst/>
            <a:rect l="l" t="t" r="r" b="b"/>
            <a:pathLst>
              <a:path w="3076231" h="2131145">
                <a:moveTo>
                  <a:pt x="0" y="0"/>
                </a:moveTo>
                <a:lnTo>
                  <a:pt x="3076232" y="0"/>
                </a:lnTo>
                <a:lnTo>
                  <a:pt x="3076232" y="2131144"/>
                </a:lnTo>
                <a:lnTo>
                  <a:pt x="0" y="213114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8068120" y="4233928"/>
            <a:ext cx="2502497" cy="1284649"/>
          </a:xfrm>
          <a:custGeom>
            <a:avLst/>
            <a:gdLst/>
            <a:ahLst/>
            <a:cxnLst/>
            <a:rect l="l" t="t" r="r" b="b"/>
            <a:pathLst>
              <a:path w="2502497" h="1284649">
                <a:moveTo>
                  <a:pt x="0" y="0"/>
                </a:moveTo>
                <a:lnTo>
                  <a:pt x="2502496" y="0"/>
                </a:lnTo>
                <a:lnTo>
                  <a:pt x="2502496" y="1284649"/>
                </a:lnTo>
                <a:lnTo>
                  <a:pt x="0" y="128464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0" y="10615783"/>
            <a:ext cx="9283028" cy="1410718"/>
          </a:xfrm>
          <a:custGeom>
            <a:avLst/>
            <a:gdLst/>
            <a:ahLst/>
            <a:cxnLst/>
            <a:rect l="l" t="t" r="r" b="b"/>
            <a:pathLst>
              <a:path w="9283028" h="1410718">
                <a:moveTo>
                  <a:pt x="0" y="0"/>
                </a:moveTo>
                <a:lnTo>
                  <a:pt x="9283027" y="0"/>
                </a:lnTo>
                <a:lnTo>
                  <a:pt x="9283027" y="1410718"/>
                </a:lnTo>
                <a:lnTo>
                  <a:pt x="0" y="141071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345319">
            <a:off x="-1300006" y="7982680"/>
            <a:ext cx="3751223" cy="5895832"/>
          </a:xfrm>
          <a:custGeom>
            <a:avLst/>
            <a:gdLst/>
            <a:ahLst/>
            <a:cxnLst/>
            <a:rect l="l" t="t" r="r" b="b"/>
            <a:pathLst>
              <a:path w="3751223" h="5895832">
                <a:moveTo>
                  <a:pt x="0" y="0"/>
                </a:moveTo>
                <a:lnTo>
                  <a:pt x="3751223" y="0"/>
                </a:lnTo>
                <a:lnTo>
                  <a:pt x="3751223" y="5895832"/>
                </a:lnTo>
                <a:lnTo>
                  <a:pt x="0" y="5895832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267628">
            <a:off x="9973040" y="-2829229"/>
            <a:ext cx="9588354" cy="2097452"/>
          </a:xfrm>
          <a:custGeom>
            <a:avLst/>
            <a:gdLst/>
            <a:ahLst/>
            <a:cxnLst/>
            <a:rect l="l" t="t" r="r" b="b"/>
            <a:pathLst>
              <a:path w="9588354" h="2097452">
                <a:moveTo>
                  <a:pt x="0" y="0"/>
                </a:moveTo>
                <a:lnTo>
                  <a:pt x="9588354" y="0"/>
                </a:lnTo>
                <a:lnTo>
                  <a:pt x="9588354" y="2097453"/>
                </a:lnTo>
                <a:lnTo>
                  <a:pt x="0" y="2097453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4249400" y="9345121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7960518" y="7869231"/>
            <a:ext cx="1109808" cy="1207955"/>
          </a:xfrm>
          <a:custGeom>
            <a:avLst/>
            <a:gdLst/>
            <a:ahLst/>
            <a:cxnLst/>
            <a:rect l="l" t="t" r="r" b="b"/>
            <a:pathLst>
              <a:path w="1109808" h="1207955">
                <a:moveTo>
                  <a:pt x="0" y="0"/>
                </a:moveTo>
                <a:lnTo>
                  <a:pt x="1109808" y="0"/>
                </a:lnTo>
                <a:lnTo>
                  <a:pt x="1109808" y="1207955"/>
                </a:lnTo>
                <a:lnTo>
                  <a:pt x="0" y="1207955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5" name="TextBox 8"/>
          <p:cNvSpPr txBox="1"/>
          <p:nvPr/>
        </p:nvSpPr>
        <p:spPr>
          <a:xfrm>
            <a:off x="659160" y="1528523"/>
            <a:ext cx="17247735" cy="8217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en-US" sz="4800" b="1" dirty="0" err="1"/>
              <a:t>Bài</a:t>
            </a:r>
            <a:r>
              <a:rPr lang="en-US" sz="4800" b="1" dirty="0"/>
              <a:t> 1, SGK, </a:t>
            </a:r>
            <a:r>
              <a:rPr lang="en-US" sz="4800" b="1" dirty="0" smtClean="0"/>
              <a:t>86</a:t>
            </a:r>
            <a:endParaRPr lang="en-US" sz="4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uli" panose="020B0604020202020204" charset="0"/>
              <a:cs typeface="Times New Roman" panose="02020603050405020304" pitchFamily="18" charset="0"/>
            </a:endParaRPr>
          </a:p>
          <a:p>
            <a:pPr>
              <a:buClr>
                <a:srgbClr val="000000"/>
              </a:buClr>
              <a:defRPr/>
            </a:pP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cs typeface="Times New Roman" panose="02020603050405020304" pitchFamily="18" charset="0"/>
              </a:rPr>
              <a:t>a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.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Trong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đoạn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văn trên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có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nhiều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từ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là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từ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mượn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chẳng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hạn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: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kế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hoạch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phát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triển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, công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nghiệp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, băng, ô-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dôn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, không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khí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, ô </a:t>
            </a:r>
            <a:r>
              <a:rPr lang="vi-VN" sz="4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nhiễm</a:t>
            </a:r>
            <a:r>
              <a:rPr lang="vi-V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,.... </a:t>
            </a:r>
            <a:endParaRPr lang="en-US" sz="4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uli" panose="020B0604020202020204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marL="685800" indent="-685800">
              <a:buClr>
                <a:srgbClr val="000000"/>
              </a:buClr>
              <a:buFontTx/>
              <a:buChar char="-"/>
              <a:defRPr/>
            </a:pPr>
            <a:r>
              <a:rPr lang="en-US" sz="4800" b="1" dirty="0" err="1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Từ</a:t>
            </a:r>
            <a:r>
              <a:rPr lang="en-US" sz="4800" b="1" dirty="0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mượn</a:t>
            </a:r>
            <a:r>
              <a:rPr lang="en-US" sz="4800" b="1" dirty="0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tiếng</a:t>
            </a:r>
            <a:r>
              <a:rPr lang="en-US" sz="4800" b="1" dirty="0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Hán</a:t>
            </a:r>
            <a:r>
              <a:rPr lang="en-US" sz="4800" b="1" dirty="0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là</a:t>
            </a:r>
            <a:r>
              <a:rPr lang="en-US" sz="4800" b="1" dirty="0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: </a:t>
            </a:r>
            <a:r>
              <a:rPr lang="en-US" sz="4800" b="1" i="1" dirty="0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i="1" dirty="0" smtClean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……………………………………………………….</a:t>
            </a:r>
          </a:p>
          <a:p>
            <a:pPr marL="685800" indent="-685800">
              <a:buClr>
                <a:srgbClr val="000000"/>
              </a:buClr>
              <a:buFontTx/>
              <a:buChar char="-"/>
              <a:defRPr/>
            </a:pPr>
            <a:r>
              <a:rPr lang="en-US" sz="4800" b="1" i="1" dirty="0" smtClean="0">
                <a:solidFill>
                  <a:srgbClr val="960000"/>
                </a:solidFill>
                <a:latin typeface="Muli" panose="020B0604020202020204" charset="0"/>
                <a:cs typeface="Times New Roman" panose="02020603050405020304" pitchFamily="18" charset="0"/>
                <a:sym typeface="Arial"/>
              </a:rPr>
              <a:t>……………………………………………..</a:t>
            </a:r>
            <a:r>
              <a:rPr lang="vi-VN" sz="4800" b="1" dirty="0" err="1" smtClean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</a:rPr>
              <a:t>Vì</a:t>
            </a:r>
            <a:r>
              <a:rPr lang="en-US" sz="4800" b="1" dirty="0" smtClean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</a:rPr>
              <a:t>…………………………………………………………….</a:t>
            </a:r>
            <a:r>
              <a:rPr lang="vi-VN" sz="4800" b="1" dirty="0" smtClean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</a:rPr>
              <a:t>.</a:t>
            </a:r>
            <a:endParaRPr lang="en-US" sz="4800" b="1" dirty="0" smtClean="0">
              <a:solidFill>
                <a:schemeClr val="accent6">
                  <a:lumMod val="50000"/>
                </a:schemeClr>
              </a:solidFill>
              <a:latin typeface="Dancing Script" panose="020B0604020202020204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marL="685800" indent="-685800">
              <a:buClr>
                <a:srgbClr val="000000"/>
              </a:buClr>
              <a:buFontTx/>
              <a:buChar char="-"/>
              <a:defRPr/>
            </a:pPr>
            <a:r>
              <a:rPr lang="en-US" sz="4800" b="1" dirty="0" err="1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Từ</a:t>
            </a:r>
            <a:r>
              <a:rPr lang="en-US" sz="4800" b="1" dirty="0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mượn</a:t>
            </a:r>
            <a:r>
              <a:rPr lang="en-US" sz="4800" b="1" dirty="0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tiếng</a:t>
            </a:r>
            <a:r>
              <a:rPr lang="en-US" sz="4800" b="1" dirty="0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Anh</a:t>
            </a:r>
            <a:r>
              <a:rPr lang="en-US" sz="4800" b="1" dirty="0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là</a:t>
            </a:r>
            <a:r>
              <a:rPr lang="en-US" sz="4800" b="1" dirty="0" smtClean="0">
                <a:solidFill>
                  <a:srgbClr val="B0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: </a:t>
            </a:r>
            <a:r>
              <a:rPr lang="en-US" sz="4800" b="1" dirty="0" smtClean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………………... </a:t>
            </a:r>
            <a:r>
              <a:rPr lang="en-US" sz="4800" b="1" dirty="0" err="1" smtClean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Vì</a:t>
            </a:r>
            <a:r>
              <a:rPr lang="en-US" sz="4800" b="1" dirty="0" smtClean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……………………………………………</a:t>
            </a:r>
          </a:p>
          <a:p>
            <a:pPr marL="685800" indent="-685800">
              <a:buClr>
                <a:srgbClr val="000000"/>
              </a:buClr>
              <a:buFontTx/>
              <a:buChar char="-"/>
              <a:defRPr/>
            </a:pPr>
            <a:r>
              <a:rPr lang="en-US" sz="4800" b="1" dirty="0" smtClean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  <a:cs typeface="Times New Roman" panose="02020603050405020304" pitchFamily="18" charset="0"/>
                <a:sym typeface="Arial"/>
              </a:rPr>
              <a:t>………………………………………………………………………………………………………………………………..</a:t>
            </a:r>
            <a:endParaRPr lang="en-US" sz="4800" b="1" dirty="0" smtClean="0">
              <a:solidFill>
                <a:schemeClr val="accent6">
                  <a:lumMod val="50000"/>
                </a:schemeClr>
              </a:solidFill>
              <a:latin typeface="Dancing Script" panose="020B0604020202020204" charset="0"/>
            </a:endParaRPr>
          </a:p>
          <a:p>
            <a:pPr>
              <a:buClr>
                <a:srgbClr val="000000"/>
              </a:buClr>
              <a:defRPr/>
            </a:pPr>
            <a:r>
              <a:rPr lang="en-US" sz="4800" dirty="0" smtClean="0">
                <a:latin typeface="Muli" panose="020B0604020202020204" charset="0"/>
              </a:rPr>
              <a:t>b.</a:t>
            </a:r>
            <a:r>
              <a:rPr lang="vi-VN" sz="4800" dirty="0" smtClean="0">
                <a:latin typeface="Muli" panose="020B0604020202020204" charset="0"/>
              </a:rPr>
              <a:t>Trong </a:t>
            </a:r>
            <a:r>
              <a:rPr lang="vi-VN" sz="4800" dirty="0" err="1">
                <a:latin typeface="Muli" panose="020B0604020202020204" charset="0"/>
              </a:rPr>
              <a:t>các</a:t>
            </a:r>
            <a:r>
              <a:rPr lang="vi-VN" sz="4800" dirty="0">
                <a:latin typeface="Muli" panose="020B0604020202020204" charset="0"/>
              </a:rPr>
              <a:t> </a:t>
            </a:r>
            <a:r>
              <a:rPr lang="vi-VN" sz="4800" dirty="0" err="1">
                <a:latin typeface="Muli" panose="020B0604020202020204" charset="0"/>
              </a:rPr>
              <a:t>từ</a:t>
            </a:r>
            <a:r>
              <a:rPr lang="vi-VN" sz="4800" dirty="0">
                <a:latin typeface="Muli" panose="020B0604020202020204" charset="0"/>
              </a:rPr>
              <a:t> </a:t>
            </a:r>
            <a:r>
              <a:rPr lang="vi-VN" sz="4800" dirty="0" err="1">
                <a:latin typeface="Muli" panose="020B0604020202020204" charset="0"/>
              </a:rPr>
              <a:t>mượn</a:t>
            </a:r>
            <a:r>
              <a:rPr lang="vi-VN" sz="4800" dirty="0">
                <a:latin typeface="Muli" panose="020B0604020202020204" charset="0"/>
              </a:rPr>
              <a:t> như công </a:t>
            </a:r>
            <a:r>
              <a:rPr lang="vi-VN" sz="4800" dirty="0" err="1">
                <a:latin typeface="Muli" panose="020B0604020202020204" charset="0"/>
              </a:rPr>
              <a:t>nghiệp</a:t>
            </a:r>
            <a:r>
              <a:rPr lang="vi-VN" sz="4800" dirty="0">
                <a:latin typeface="Muli" panose="020B0604020202020204" charset="0"/>
              </a:rPr>
              <a:t>, băng, ô-</a:t>
            </a:r>
            <a:r>
              <a:rPr lang="vi-VN" sz="4800" dirty="0" err="1">
                <a:latin typeface="Muli" panose="020B0604020202020204" charset="0"/>
              </a:rPr>
              <a:t>dôn</a:t>
            </a:r>
            <a:r>
              <a:rPr lang="vi-VN" sz="4800" dirty="0">
                <a:latin typeface="Muli" panose="020B0604020202020204" charset="0"/>
              </a:rPr>
              <a:t>, ô </a:t>
            </a:r>
            <a:r>
              <a:rPr lang="vi-VN" sz="4800" dirty="0" err="1">
                <a:latin typeface="Muli" panose="020B0604020202020204" charset="0"/>
              </a:rPr>
              <a:t>nhiễm</a:t>
            </a:r>
            <a:r>
              <a:rPr lang="vi-VN" sz="4800" dirty="0">
                <a:latin typeface="Muli" panose="020B0604020202020204" charset="0"/>
              </a:rPr>
              <a:t>, </a:t>
            </a:r>
            <a:r>
              <a:rPr lang="vi-VN" sz="4800" dirty="0" err="1">
                <a:latin typeface="Muli" panose="020B0604020202020204" charset="0"/>
              </a:rPr>
              <a:t>từ</a:t>
            </a:r>
            <a:r>
              <a:rPr lang="vi-VN" sz="4800" dirty="0">
                <a:latin typeface="Muli" panose="020B0604020202020204" charset="0"/>
              </a:rPr>
              <a:t> </a:t>
            </a:r>
            <a:r>
              <a:rPr lang="vi-VN" sz="4800" dirty="0" err="1">
                <a:latin typeface="Muli" panose="020B0604020202020204" charset="0"/>
              </a:rPr>
              <a:t>nào</a:t>
            </a:r>
            <a:r>
              <a:rPr lang="vi-VN" sz="4800" dirty="0">
                <a:latin typeface="Muli" panose="020B0604020202020204" charset="0"/>
              </a:rPr>
              <a:t> gây cho em </a:t>
            </a:r>
            <a:r>
              <a:rPr lang="vi-VN" sz="4800" dirty="0" err="1">
                <a:latin typeface="Muli" panose="020B0604020202020204" charset="0"/>
              </a:rPr>
              <a:t>cảm</a:t>
            </a:r>
            <a:r>
              <a:rPr lang="vi-VN" sz="4800" dirty="0">
                <a:latin typeface="Muli" panose="020B0604020202020204" charset="0"/>
              </a:rPr>
              <a:t> </a:t>
            </a:r>
            <a:r>
              <a:rPr lang="vi-VN" sz="4800" dirty="0" err="1">
                <a:latin typeface="Muli" panose="020B0604020202020204" charset="0"/>
              </a:rPr>
              <a:t>giác</a:t>
            </a:r>
            <a:r>
              <a:rPr lang="vi-VN" sz="4800" dirty="0">
                <a:latin typeface="Muli" panose="020B0604020202020204" charset="0"/>
              </a:rPr>
              <a:t> </a:t>
            </a:r>
            <a:r>
              <a:rPr lang="vi-VN" sz="4800" dirty="0" err="1">
                <a:latin typeface="Muli" panose="020B0604020202020204" charset="0"/>
              </a:rPr>
              <a:t>từ</a:t>
            </a:r>
            <a:r>
              <a:rPr lang="vi-VN" sz="4800" dirty="0">
                <a:latin typeface="Muli" panose="020B0604020202020204" charset="0"/>
              </a:rPr>
              <a:t> </a:t>
            </a:r>
            <a:r>
              <a:rPr lang="vi-VN" sz="4800" dirty="0" err="1">
                <a:latin typeface="Muli" panose="020B0604020202020204" charset="0"/>
              </a:rPr>
              <a:t>mượn</a:t>
            </a:r>
            <a:r>
              <a:rPr lang="vi-VN" sz="4800" dirty="0">
                <a:latin typeface="Muli" panose="020B0604020202020204" charset="0"/>
              </a:rPr>
              <a:t> </a:t>
            </a:r>
            <a:r>
              <a:rPr lang="vi-VN" sz="4800" dirty="0" err="1">
                <a:latin typeface="Muli" panose="020B0604020202020204" charset="0"/>
              </a:rPr>
              <a:t>rõ</a:t>
            </a:r>
            <a:r>
              <a:rPr lang="vi-VN" sz="4800" dirty="0">
                <a:latin typeface="Muli" panose="020B0604020202020204" charset="0"/>
              </a:rPr>
              <a:t> </a:t>
            </a:r>
            <a:r>
              <a:rPr lang="vi-VN" sz="4800" dirty="0" err="1" smtClean="0">
                <a:latin typeface="Muli" panose="020B0604020202020204" charset="0"/>
              </a:rPr>
              <a:t>nhất</a:t>
            </a:r>
            <a:r>
              <a:rPr lang="en-US" sz="4800" dirty="0" smtClean="0">
                <a:latin typeface="Muli" panose="020B0604020202020204" charset="0"/>
              </a:rPr>
              <a:t> </a:t>
            </a:r>
            <a:r>
              <a:rPr lang="en-US" sz="4800" dirty="0" err="1" smtClean="0">
                <a:latin typeface="Muli" panose="020B0604020202020204" charset="0"/>
              </a:rPr>
              <a:t>là</a:t>
            </a:r>
            <a:r>
              <a:rPr lang="en-US" sz="4800" dirty="0" smtClean="0">
                <a:latin typeface="Muli" panose="020B0604020202020204" charset="0"/>
              </a:rPr>
              <a:t>:</a:t>
            </a:r>
          </a:p>
          <a:p>
            <a:pPr>
              <a:buClr>
                <a:srgbClr val="000000"/>
              </a:buClr>
              <a:defRPr/>
            </a:pP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</a:rPr>
              <a:t>- ……………………….</a:t>
            </a:r>
            <a:r>
              <a:rPr lang="vi-VN" sz="5400" b="1" dirty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</a:rPr>
              <a:t> </a:t>
            </a:r>
            <a:r>
              <a:rPr lang="en-US" sz="5400" b="1" dirty="0" err="1" smtClean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</a:rPr>
              <a:t>Vì</a:t>
            </a:r>
            <a:r>
              <a:rPr lang="vi-VN" sz="5400" b="1" dirty="0" smtClean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</a:rPr>
              <a:t> </a:t>
            </a:r>
            <a:r>
              <a:rPr lang="en-US" sz="5400" b="1" dirty="0" smtClean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</a:rPr>
              <a:t>………………………………………………………………………………..</a:t>
            </a:r>
            <a:endParaRPr lang="en-US" sz="5400" b="1" dirty="0" smtClean="0">
              <a:solidFill>
                <a:schemeClr val="accent6">
                  <a:lumMod val="50000"/>
                </a:schemeClr>
              </a:solidFill>
              <a:latin typeface="Dancing Script" panose="020B0604020202020204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2839081" y="-145752"/>
            <a:ext cx="11928136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700000"/>
                </a:solidFill>
                <a:latin typeface="Dancing Script"/>
              </a:rPr>
              <a:t>Phiếu</a:t>
            </a:r>
            <a:r>
              <a:rPr lang="en-US" sz="60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6000" b="1" dirty="0" err="1" smtClean="0">
                <a:solidFill>
                  <a:srgbClr val="700000"/>
                </a:solidFill>
                <a:latin typeface="Dancing Script"/>
              </a:rPr>
              <a:t>học</a:t>
            </a:r>
            <a:r>
              <a:rPr lang="en-US" sz="60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6000" b="1" dirty="0" err="1" smtClean="0">
                <a:solidFill>
                  <a:srgbClr val="700000"/>
                </a:solidFill>
                <a:latin typeface="Dancing Script"/>
              </a:rPr>
              <a:t>tập</a:t>
            </a:r>
            <a:r>
              <a:rPr lang="en-US" sz="60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6000" b="1" dirty="0" err="1" smtClean="0">
                <a:solidFill>
                  <a:srgbClr val="700000"/>
                </a:solidFill>
                <a:latin typeface="Dancing Script"/>
              </a:rPr>
              <a:t>số</a:t>
            </a:r>
            <a:r>
              <a:rPr lang="en-US" sz="6000" b="1" dirty="0" smtClean="0">
                <a:solidFill>
                  <a:srgbClr val="700000"/>
                </a:solidFill>
                <a:latin typeface="Dancing Script"/>
              </a:rPr>
              <a:t> 2</a:t>
            </a:r>
            <a:r>
              <a:rPr lang="en-US" sz="6000" b="1" dirty="0">
                <a:solidFill>
                  <a:srgbClr val="700000"/>
                </a:solidFill>
                <a:latin typeface="Dancing Script"/>
              </a:rPr>
              <a:t> </a:t>
            </a:r>
            <a:endParaRPr lang="en-US" sz="6000" b="1" dirty="0" smtClean="0">
              <a:solidFill>
                <a:srgbClr val="700000"/>
              </a:solidFill>
              <a:latin typeface="Dancing Script"/>
            </a:endParaRPr>
          </a:p>
          <a:p>
            <a:pPr algn="ctr"/>
            <a:r>
              <a:rPr lang="en-US" sz="6000" b="1" dirty="0" smtClean="0">
                <a:solidFill>
                  <a:srgbClr val="700000"/>
                </a:solidFill>
                <a:latin typeface="Dancing Script"/>
              </a:rPr>
              <a:t>(</a:t>
            </a:r>
            <a:r>
              <a:rPr lang="en-US" sz="6000" b="1" dirty="0" err="1" smtClean="0">
                <a:solidFill>
                  <a:srgbClr val="700000"/>
                </a:solidFill>
                <a:latin typeface="Dancing Script"/>
              </a:rPr>
              <a:t>Hoạt</a:t>
            </a:r>
            <a:r>
              <a:rPr lang="en-US" sz="60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6000" b="1" dirty="0" err="1" smtClean="0">
                <a:solidFill>
                  <a:srgbClr val="700000"/>
                </a:solidFill>
                <a:latin typeface="Dancing Script"/>
              </a:rPr>
              <a:t>động</a:t>
            </a:r>
            <a:r>
              <a:rPr lang="en-US" sz="60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6000" b="1" dirty="0" err="1" smtClean="0">
                <a:solidFill>
                  <a:srgbClr val="700000"/>
                </a:solidFill>
                <a:latin typeface="Dancing Script"/>
              </a:rPr>
              <a:t>cặp</a:t>
            </a:r>
            <a:r>
              <a:rPr lang="en-US" sz="60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5400" b="1" dirty="0" err="1" smtClean="0">
                <a:solidFill>
                  <a:srgbClr val="700000"/>
                </a:solidFill>
                <a:latin typeface="Dancing Script"/>
              </a:rPr>
              <a:t>nhóm</a:t>
            </a:r>
            <a:r>
              <a:rPr lang="en-US" sz="5400" b="1" dirty="0" smtClean="0">
                <a:solidFill>
                  <a:srgbClr val="700000"/>
                </a:solidFill>
                <a:latin typeface="Dancing Script"/>
              </a:rPr>
              <a:t>-TG: </a:t>
            </a:r>
            <a:r>
              <a:rPr lang="vi-VN" sz="5400" b="1" dirty="0" smtClean="0">
                <a:solidFill>
                  <a:srgbClr val="700000"/>
                </a:solidFill>
                <a:latin typeface="Dancing Script"/>
              </a:rPr>
              <a:t>1</a:t>
            </a:r>
            <a:r>
              <a:rPr lang="en-US" sz="5400" b="1" dirty="0" smtClean="0">
                <a:solidFill>
                  <a:srgbClr val="700000"/>
                </a:solidFill>
                <a:latin typeface="Dancing Script"/>
              </a:rPr>
              <a:t>’ )</a:t>
            </a:r>
          </a:p>
        </p:txBody>
      </p:sp>
      <p:pic>
        <p:nvPicPr>
          <p:cNvPr id="8" name="Đồng hồ đếm ngược 1 phú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449861" y="-733593"/>
            <a:ext cx="4191000" cy="258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31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5072042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27668" t="-2331" r="-966"/>
            </a:stretch>
          </a:blipFill>
        </p:spPr>
      </p:sp>
      <p:sp>
        <p:nvSpPr>
          <p:cNvPr id="3" name="Freeform 3"/>
          <p:cNvSpPr/>
          <p:nvPr/>
        </p:nvSpPr>
        <p:spPr>
          <a:xfrm rot="-10800000">
            <a:off x="1265162" y="1959968"/>
            <a:ext cx="15757675" cy="7911932"/>
          </a:xfrm>
          <a:custGeom>
            <a:avLst/>
            <a:gdLst/>
            <a:ahLst/>
            <a:cxnLst/>
            <a:rect l="l" t="t" r="r" b="b"/>
            <a:pathLst>
              <a:path w="15757675" h="7117217">
                <a:moveTo>
                  <a:pt x="0" y="0"/>
                </a:moveTo>
                <a:lnTo>
                  <a:pt x="15757674" y="0"/>
                </a:lnTo>
                <a:lnTo>
                  <a:pt x="15757674" y="7117216"/>
                </a:lnTo>
                <a:lnTo>
                  <a:pt x="0" y="71172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154794" y="-1321103"/>
            <a:ext cx="2821539" cy="1167412"/>
          </a:xfrm>
          <a:custGeom>
            <a:avLst/>
            <a:gdLst/>
            <a:ahLst/>
            <a:cxnLst/>
            <a:rect l="l" t="t" r="r" b="b"/>
            <a:pathLst>
              <a:path w="2821539" h="1167412">
                <a:moveTo>
                  <a:pt x="0" y="0"/>
                </a:moveTo>
                <a:lnTo>
                  <a:pt x="2821539" y="0"/>
                </a:lnTo>
                <a:lnTo>
                  <a:pt x="2821539" y="1167412"/>
                </a:lnTo>
                <a:lnTo>
                  <a:pt x="0" y="11674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909891">
            <a:off x="-613011" y="-2596908"/>
            <a:ext cx="3076231" cy="2131145"/>
          </a:xfrm>
          <a:custGeom>
            <a:avLst/>
            <a:gdLst/>
            <a:ahLst/>
            <a:cxnLst/>
            <a:rect l="l" t="t" r="r" b="b"/>
            <a:pathLst>
              <a:path w="3076231" h="2131145">
                <a:moveTo>
                  <a:pt x="0" y="0"/>
                </a:moveTo>
                <a:lnTo>
                  <a:pt x="3076232" y="0"/>
                </a:lnTo>
                <a:lnTo>
                  <a:pt x="3076232" y="2131144"/>
                </a:lnTo>
                <a:lnTo>
                  <a:pt x="0" y="213114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8068120" y="4233928"/>
            <a:ext cx="2502497" cy="1284649"/>
          </a:xfrm>
          <a:custGeom>
            <a:avLst/>
            <a:gdLst/>
            <a:ahLst/>
            <a:cxnLst/>
            <a:rect l="l" t="t" r="r" b="b"/>
            <a:pathLst>
              <a:path w="2502497" h="1284649">
                <a:moveTo>
                  <a:pt x="0" y="0"/>
                </a:moveTo>
                <a:lnTo>
                  <a:pt x="2502496" y="0"/>
                </a:lnTo>
                <a:lnTo>
                  <a:pt x="2502496" y="1284649"/>
                </a:lnTo>
                <a:lnTo>
                  <a:pt x="0" y="12846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0" y="10615783"/>
            <a:ext cx="9283028" cy="1410718"/>
          </a:xfrm>
          <a:custGeom>
            <a:avLst/>
            <a:gdLst/>
            <a:ahLst/>
            <a:cxnLst/>
            <a:rect l="l" t="t" r="r" b="b"/>
            <a:pathLst>
              <a:path w="9283028" h="1410718">
                <a:moveTo>
                  <a:pt x="0" y="0"/>
                </a:moveTo>
                <a:lnTo>
                  <a:pt x="9283027" y="0"/>
                </a:lnTo>
                <a:lnTo>
                  <a:pt x="9283027" y="1410718"/>
                </a:lnTo>
                <a:lnTo>
                  <a:pt x="0" y="141071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345319">
            <a:off x="-1300006" y="7982680"/>
            <a:ext cx="3751223" cy="5895832"/>
          </a:xfrm>
          <a:custGeom>
            <a:avLst/>
            <a:gdLst/>
            <a:ahLst/>
            <a:cxnLst/>
            <a:rect l="l" t="t" r="r" b="b"/>
            <a:pathLst>
              <a:path w="3751223" h="5895832">
                <a:moveTo>
                  <a:pt x="0" y="0"/>
                </a:moveTo>
                <a:lnTo>
                  <a:pt x="3751223" y="0"/>
                </a:lnTo>
                <a:lnTo>
                  <a:pt x="3751223" y="5895832"/>
                </a:lnTo>
                <a:lnTo>
                  <a:pt x="0" y="589583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267628">
            <a:off x="9973040" y="-2829229"/>
            <a:ext cx="9588354" cy="2097452"/>
          </a:xfrm>
          <a:custGeom>
            <a:avLst/>
            <a:gdLst/>
            <a:ahLst/>
            <a:cxnLst/>
            <a:rect l="l" t="t" r="r" b="b"/>
            <a:pathLst>
              <a:path w="9588354" h="2097452">
                <a:moveTo>
                  <a:pt x="0" y="0"/>
                </a:moveTo>
                <a:lnTo>
                  <a:pt x="9588354" y="0"/>
                </a:lnTo>
                <a:lnTo>
                  <a:pt x="9588354" y="2097453"/>
                </a:lnTo>
                <a:lnTo>
                  <a:pt x="0" y="209745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4249400" y="9345121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7960518" y="7869231"/>
            <a:ext cx="1109808" cy="1207955"/>
          </a:xfrm>
          <a:custGeom>
            <a:avLst/>
            <a:gdLst/>
            <a:ahLst/>
            <a:cxnLst/>
            <a:rect l="l" t="t" r="r" b="b"/>
            <a:pathLst>
              <a:path w="1109808" h="1207955">
                <a:moveTo>
                  <a:pt x="0" y="0"/>
                </a:moveTo>
                <a:lnTo>
                  <a:pt x="1109808" y="0"/>
                </a:lnTo>
                <a:lnTo>
                  <a:pt x="1109808" y="1207955"/>
                </a:lnTo>
                <a:lnTo>
                  <a:pt x="0" y="120795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5" name="TextBox 8"/>
          <p:cNvSpPr txBox="1"/>
          <p:nvPr/>
        </p:nvSpPr>
        <p:spPr>
          <a:xfrm>
            <a:off x="713593" y="-151983"/>
            <a:ext cx="17247735" cy="8125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en-US" sz="4800" b="1" dirty="0" err="1"/>
              <a:t>Bài</a:t>
            </a:r>
            <a:r>
              <a:rPr lang="en-US" sz="4800" b="1" dirty="0"/>
              <a:t> 1, SGK, </a:t>
            </a:r>
            <a:r>
              <a:rPr lang="en-US" sz="4800" b="1" dirty="0" smtClean="0"/>
              <a:t>86</a:t>
            </a:r>
            <a:endParaRPr lang="en-US" sz="4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uli" panose="020B0604020202020204" charset="0"/>
              <a:cs typeface="Times New Roman" panose="02020603050405020304" pitchFamily="18" charset="0"/>
            </a:endParaRPr>
          </a:p>
          <a:p>
            <a:pPr>
              <a:buClr>
                <a:srgbClr val="000000"/>
              </a:buClr>
              <a:defRPr/>
            </a:pP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cs typeface="Times New Roman" panose="02020603050405020304" pitchFamily="18" charset="0"/>
              </a:rPr>
              <a:t>a.</a:t>
            </a:r>
            <a:endParaRPr lang="en-US" sz="4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uli" panose="020B0604020202020204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marL="685800" indent="-685800">
              <a:buClr>
                <a:srgbClr val="000000"/>
              </a:buClr>
              <a:buFontTx/>
              <a:buChar char="-"/>
              <a:defRPr/>
            </a:pPr>
            <a:r>
              <a:rPr lang="en-US" sz="4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Từ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mượn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tiếng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Hán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là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:</a:t>
            </a:r>
          </a:p>
          <a:p>
            <a:pPr>
              <a:buClr>
                <a:srgbClr val="000000"/>
              </a:buClr>
              <a:defRPr/>
            </a:pPr>
            <a:endParaRPr lang="en-US" sz="4800" b="1" dirty="0" smtClean="0">
              <a:solidFill>
                <a:schemeClr val="accent6">
                  <a:lumMod val="50000"/>
                </a:schemeClr>
              </a:solidFill>
              <a:latin typeface="Dancing Script" panose="020B0604020202020204" charset="0"/>
            </a:endParaRPr>
          </a:p>
          <a:p>
            <a:pPr>
              <a:buClr>
                <a:srgbClr val="000000"/>
              </a:buClr>
              <a:defRPr/>
            </a:pPr>
            <a:r>
              <a:rPr lang="vi-VN" sz="4800" b="1" dirty="0" smtClean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</a:rPr>
              <a:t>.</a:t>
            </a:r>
            <a:endParaRPr lang="en-US" sz="4800" b="1" dirty="0" smtClean="0">
              <a:solidFill>
                <a:schemeClr val="accent6">
                  <a:lumMod val="50000"/>
                </a:schemeClr>
              </a:solidFill>
              <a:latin typeface="Dancing Script" panose="020B0604020202020204" charset="0"/>
            </a:endParaRPr>
          </a:p>
          <a:p>
            <a:pPr>
              <a:buClr>
                <a:srgbClr val="000000"/>
              </a:buClr>
              <a:defRPr/>
            </a:pPr>
            <a:endParaRPr lang="en-US" sz="4800" b="1" dirty="0" smtClean="0">
              <a:solidFill>
                <a:schemeClr val="accent6">
                  <a:lumMod val="50000"/>
                </a:schemeClr>
              </a:solidFill>
              <a:latin typeface="Dancing Script" panose="020B0604020202020204" charset="0"/>
              <a:ea typeface="Arial"/>
              <a:cs typeface="Times New Roman" panose="02020603050405020304" pitchFamily="18" charset="0"/>
              <a:sym typeface="Arial"/>
            </a:endParaRPr>
          </a:p>
          <a:p>
            <a:pPr marL="685800" indent="-685800">
              <a:buClr>
                <a:srgbClr val="000000"/>
              </a:buClr>
              <a:buFontTx/>
              <a:buChar char="-"/>
              <a:defRPr/>
            </a:pPr>
            <a:r>
              <a:rPr lang="en-US" sz="4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Từ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mượn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tiếng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Anh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là</a:t>
            </a:r>
            <a:r>
              <a:rPr 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: </a:t>
            </a:r>
            <a:r>
              <a:rPr lang="en-US" sz="4800" b="1" dirty="0" smtClean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</a:p>
          <a:p>
            <a:pPr marL="685800" indent="-685800">
              <a:buClr>
                <a:srgbClr val="000000"/>
              </a:buClr>
              <a:buFontTx/>
              <a:buChar char="-"/>
              <a:defRPr/>
            </a:pPr>
            <a:endParaRPr lang="en-US" sz="4800" b="1" dirty="0">
              <a:solidFill>
                <a:srgbClr val="960000"/>
              </a:solidFill>
              <a:latin typeface="Muli" panose="020B0604020202020204" charset="0"/>
              <a:cs typeface="Times New Roman" panose="02020603050405020304" pitchFamily="18" charset="0"/>
              <a:sym typeface="Arial"/>
            </a:endParaRPr>
          </a:p>
          <a:p>
            <a:pPr marL="685800" indent="-685800">
              <a:buClr>
                <a:srgbClr val="000000"/>
              </a:buClr>
              <a:buFontTx/>
              <a:buChar char="-"/>
              <a:defRPr/>
            </a:pPr>
            <a:endParaRPr lang="en-US" sz="4800" b="1" dirty="0" smtClean="0">
              <a:solidFill>
                <a:schemeClr val="accent6">
                  <a:lumMod val="50000"/>
                </a:schemeClr>
              </a:solidFill>
              <a:latin typeface="Dancing Script" panose="020B0604020202020204" charset="0"/>
            </a:endParaRPr>
          </a:p>
          <a:p>
            <a:pPr>
              <a:buClr>
                <a:srgbClr val="000000"/>
              </a:buClr>
              <a:defRPr/>
            </a:pPr>
            <a:endParaRPr lang="en-US" sz="4800" dirty="0" smtClean="0">
              <a:latin typeface="Muli" panose="020B0604020202020204" charset="0"/>
            </a:endParaRPr>
          </a:p>
          <a:p>
            <a:pPr>
              <a:buClr>
                <a:srgbClr val="000000"/>
              </a:buClr>
              <a:defRPr/>
            </a:pPr>
            <a:r>
              <a:rPr lang="en-US" sz="4800" dirty="0" smtClean="0">
                <a:latin typeface="Muli" panose="020B0604020202020204" charset="0"/>
              </a:rPr>
              <a:t>b.</a:t>
            </a:r>
            <a:endParaRPr lang="en-US" sz="5400" b="1" dirty="0" smtClean="0">
              <a:solidFill>
                <a:schemeClr val="accent6">
                  <a:lumMod val="50000"/>
                </a:schemeClr>
              </a:solidFill>
              <a:latin typeface="Dancing Script" panose="020B0604020202020204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6666" y="2282122"/>
            <a:ext cx="171430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 smtClean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-K</a:t>
            </a:r>
            <a:r>
              <a:rPr lang="vi-VN" sz="4800" b="1" i="1" dirty="0" smtClean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ế </a:t>
            </a:r>
            <a:r>
              <a:rPr lang="vi-VN" sz="4800" b="1" i="1" dirty="0" err="1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hoạch</a:t>
            </a:r>
            <a:r>
              <a:rPr lang="vi-VN" sz="4800" b="1" i="1" dirty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, </a:t>
            </a:r>
            <a:r>
              <a:rPr lang="vi-VN" sz="4800" b="1" i="1" dirty="0" err="1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phát</a:t>
            </a:r>
            <a:r>
              <a:rPr lang="vi-VN" sz="4800" b="1" i="1" dirty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vi-VN" sz="4800" b="1" i="1" dirty="0" err="1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triển</a:t>
            </a:r>
            <a:r>
              <a:rPr lang="vi-VN" sz="4800" b="1" i="1" dirty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, công </a:t>
            </a:r>
            <a:r>
              <a:rPr lang="vi-VN" sz="4800" b="1" i="1" dirty="0" err="1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nghiệp</a:t>
            </a:r>
            <a:r>
              <a:rPr lang="vi-VN" sz="4800" b="1" i="1" dirty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, băng, không </a:t>
            </a:r>
            <a:r>
              <a:rPr lang="vi-VN" sz="4800" b="1" i="1" dirty="0" err="1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khí</a:t>
            </a:r>
            <a:r>
              <a:rPr lang="vi-VN" sz="4800" b="1" i="1" dirty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, ô </a:t>
            </a:r>
            <a:r>
              <a:rPr lang="vi-VN" sz="4800" b="1" i="1" dirty="0" err="1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nhiễm</a:t>
            </a:r>
            <a:r>
              <a:rPr lang="vi-VN" sz="4800" b="1" i="1" dirty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,.... </a:t>
            </a:r>
            <a:r>
              <a:rPr lang="vi-VN" sz="6000" dirty="0" err="1">
                <a:latin typeface="Dancing Script" panose="020B0604020202020204" charset="0"/>
              </a:rPr>
              <a:t>Vì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chúng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được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dùng</a:t>
            </a:r>
            <a:r>
              <a:rPr lang="vi-VN" sz="6000" dirty="0">
                <a:latin typeface="Dancing Script" panose="020B0604020202020204" charset="0"/>
              </a:rPr>
              <a:t> như </a:t>
            </a:r>
            <a:r>
              <a:rPr lang="vi-VN" sz="6000" dirty="0" err="1">
                <a:latin typeface="Dancing Script" panose="020B0604020202020204" charset="0"/>
              </a:rPr>
              <a:t>từ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thuần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Việt</a:t>
            </a:r>
            <a:endParaRPr lang="en-US" sz="6000" dirty="0"/>
          </a:p>
        </p:txBody>
      </p:sp>
      <p:sp>
        <p:nvSpPr>
          <p:cNvPr id="16" name="TextBox 15"/>
          <p:cNvSpPr txBox="1"/>
          <p:nvPr/>
        </p:nvSpPr>
        <p:spPr>
          <a:xfrm>
            <a:off x="631650" y="5278042"/>
            <a:ext cx="166541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- Ô-</a:t>
            </a:r>
            <a:r>
              <a:rPr lang="en-US" sz="4800" b="1" dirty="0" err="1" smtClean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dôn</a:t>
            </a:r>
            <a:r>
              <a:rPr lang="en-US" sz="4800" b="1" dirty="0">
                <a:solidFill>
                  <a:srgbClr val="960000"/>
                </a:solidFill>
                <a:latin typeface="Muli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. </a:t>
            </a:r>
            <a:r>
              <a:rPr lang="en-US" sz="6000" dirty="0" err="1">
                <a:latin typeface="Dancing Script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Vì</a:t>
            </a:r>
            <a:r>
              <a:rPr lang="en-US" sz="6000" dirty="0">
                <a:latin typeface="Dancing Script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6000" dirty="0" err="1" smtClean="0">
                <a:latin typeface="Dancing Script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nó</a:t>
            </a:r>
            <a:r>
              <a:rPr lang="vi-VN" sz="6000" dirty="0">
                <a:latin typeface="Dancing Script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vi-VN" sz="6000" dirty="0" smtClean="0">
                <a:latin typeface="Dancing Script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đ</a:t>
            </a:r>
            <a:r>
              <a:rPr lang="en-US" sz="6000" dirty="0" err="1" smtClean="0">
                <a:latin typeface="Dancing Script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ược</a:t>
            </a:r>
            <a:r>
              <a:rPr lang="en-US" sz="6000" dirty="0" smtClean="0">
                <a:latin typeface="Dancing Script" panose="020B0604020202020204" charset="0"/>
                <a:ea typeface="Arial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6000" dirty="0" err="1">
                <a:latin typeface="Dancing Script" panose="020B0604020202020204" charset="0"/>
              </a:rPr>
              <a:t>viết</a:t>
            </a:r>
            <a:r>
              <a:rPr lang="en-US" sz="6000" dirty="0">
                <a:latin typeface="Dancing Script" panose="020B0604020202020204" charset="0"/>
              </a:rPr>
              <a:t> </a:t>
            </a:r>
            <a:r>
              <a:rPr lang="en-US" sz="6000" dirty="0" err="1">
                <a:latin typeface="Dancing Script" panose="020B0604020202020204" charset="0"/>
              </a:rPr>
              <a:t>tách</a:t>
            </a:r>
            <a:r>
              <a:rPr lang="en-US" sz="6000" dirty="0">
                <a:latin typeface="Dancing Script" panose="020B0604020202020204" charset="0"/>
              </a:rPr>
              <a:t> </a:t>
            </a:r>
            <a:r>
              <a:rPr lang="en-US" sz="6000" dirty="0" err="1">
                <a:latin typeface="Dancing Script" panose="020B0604020202020204" charset="0"/>
              </a:rPr>
              <a:t>từng</a:t>
            </a:r>
            <a:r>
              <a:rPr lang="en-US" sz="6000" dirty="0">
                <a:latin typeface="Dancing Script" panose="020B0604020202020204" charset="0"/>
              </a:rPr>
              <a:t> </a:t>
            </a:r>
            <a:r>
              <a:rPr lang="en-US" sz="6000" dirty="0" err="1">
                <a:latin typeface="Dancing Script" panose="020B0604020202020204" charset="0"/>
              </a:rPr>
              <a:t>âm</a:t>
            </a:r>
            <a:r>
              <a:rPr lang="en-US" sz="6000" dirty="0">
                <a:latin typeface="Dancing Script" panose="020B0604020202020204" charset="0"/>
              </a:rPr>
              <a:t> </a:t>
            </a:r>
            <a:r>
              <a:rPr lang="en-US" sz="6000" dirty="0" err="1" smtClean="0">
                <a:latin typeface="Dancing Script" panose="020B0604020202020204" charset="0"/>
              </a:rPr>
              <a:t>tiết</a:t>
            </a:r>
            <a:r>
              <a:rPr lang="vi-VN" sz="6000" dirty="0" smtClean="0">
                <a:latin typeface="Dancing Script" panose="020B0604020202020204" charset="0"/>
              </a:rPr>
              <a:t>, </a:t>
            </a:r>
            <a:r>
              <a:rPr lang="vi-VN" sz="6000" dirty="0" err="1" smtClean="0">
                <a:latin typeface="Dancing Script" panose="020B0604020202020204" charset="0"/>
              </a:rPr>
              <a:t>giữa</a:t>
            </a:r>
            <a:r>
              <a:rPr lang="vi-VN" sz="6000" dirty="0" smtClean="0">
                <a:latin typeface="Dancing Script" panose="020B0604020202020204" charset="0"/>
              </a:rPr>
              <a:t> </a:t>
            </a:r>
            <a:r>
              <a:rPr lang="vi-VN" sz="6000" dirty="0" err="1" smtClean="0">
                <a:latin typeface="Dancing Script" panose="020B0604020202020204" charset="0"/>
              </a:rPr>
              <a:t>các</a:t>
            </a:r>
            <a:r>
              <a:rPr lang="vi-VN" sz="6000" dirty="0" smtClean="0">
                <a:latin typeface="Dancing Script" panose="020B0604020202020204" charset="0"/>
              </a:rPr>
              <a:t> âm </a:t>
            </a:r>
            <a:r>
              <a:rPr lang="vi-VN" sz="6000" dirty="0" err="1" smtClean="0">
                <a:latin typeface="Dancing Script" panose="020B0604020202020204" charset="0"/>
              </a:rPr>
              <a:t>tiết</a:t>
            </a:r>
            <a:r>
              <a:rPr lang="vi-VN" sz="6000" dirty="0" smtClean="0">
                <a:latin typeface="Dancing Script" panose="020B0604020202020204" charset="0"/>
              </a:rPr>
              <a:t> </a:t>
            </a:r>
            <a:r>
              <a:rPr lang="vi-VN" sz="6000" dirty="0" err="1" smtClean="0">
                <a:latin typeface="Dancing Script" panose="020B0604020202020204" charset="0"/>
              </a:rPr>
              <a:t>có</a:t>
            </a:r>
            <a:r>
              <a:rPr lang="vi-VN" sz="6000" dirty="0" smtClean="0">
                <a:latin typeface="Dancing Script" panose="020B0604020202020204" charset="0"/>
              </a:rPr>
              <a:t> </a:t>
            </a:r>
            <a:r>
              <a:rPr lang="vi-VN" sz="6000" dirty="0" err="1" smtClean="0">
                <a:latin typeface="Dancing Script" panose="020B0604020202020204" charset="0"/>
              </a:rPr>
              <a:t>dấu</a:t>
            </a:r>
            <a:r>
              <a:rPr lang="vi-VN" sz="6000" dirty="0" smtClean="0">
                <a:latin typeface="Dancing Script" panose="020B0604020202020204" charset="0"/>
              </a:rPr>
              <a:t> </a:t>
            </a:r>
            <a:r>
              <a:rPr lang="vi-VN" sz="6000" dirty="0" err="1" smtClean="0">
                <a:latin typeface="Dancing Script" panose="020B0604020202020204" charset="0"/>
              </a:rPr>
              <a:t>gạch</a:t>
            </a:r>
            <a:r>
              <a:rPr lang="vi-VN" sz="6000" dirty="0" smtClean="0">
                <a:latin typeface="Dancing Script" panose="020B0604020202020204" charset="0"/>
              </a:rPr>
              <a:t> </a:t>
            </a:r>
            <a:r>
              <a:rPr lang="vi-VN" sz="6000" dirty="0" err="1" smtClean="0">
                <a:latin typeface="Dancing Script" panose="020B0604020202020204" charset="0"/>
              </a:rPr>
              <a:t>nối</a:t>
            </a:r>
            <a:r>
              <a:rPr lang="vi-VN" sz="6000" dirty="0" smtClean="0">
                <a:latin typeface="Dancing Script" panose="020B0604020202020204" charset="0"/>
              </a:rPr>
              <a:t> </a:t>
            </a:r>
            <a:endParaRPr lang="en-US" sz="6000" dirty="0"/>
          </a:p>
        </p:txBody>
      </p:sp>
      <p:sp>
        <p:nvSpPr>
          <p:cNvPr id="17" name="TextBox 16"/>
          <p:cNvSpPr txBox="1"/>
          <p:nvPr/>
        </p:nvSpPr>
        <p:spPr>
          <a:xfrm>
            <a:off x="1240347" y="6382946"/>
            <a:ext cx="1667709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defRPr/>
            </a:pPr>
            <a:endParaRPr lang="en-US" sz="4800" b="1" dirty="0" smtClean="0">
              <a:solidFill>
                <a:schemeClr val="accent6">
                  <a:lumMod val="50000"/>
                </a:schemeClr>
              </a:solidFill>
              <a:latin typeface="Dancing Script" panose="020B0604020202020204" charset="0"/>
            </a:endParaRPr>
          </a:p>
          <a:p>
            <a:pPr>
              <a:buClr>
                <a:srgbClr val="000000"/>
              </a:buClr>
              <a:defRPr/>
            </a:pPr>
            <a:r>
              <a:rPr lang="en-US" sz="4800" b="1" dirty="0" smtClean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</a:rPr>
              <a:t> </a:t>
            </a:r>
            <a:r>
              <a:rPr lang="vi-VN" sz="4800" b="1" dirty="0" err="1">
                <a:solidFill>
                  <a:srgbClr val="B00000"/>
                </a:solidFill>
                <a:latin typeface="Muli" panose="020B0604020202020204" charset="0"/>
              </a:rPr>
              <a:t>Đó</a:t>
            </a:r>
            <a:r>
              <a:rPr lang="vi-VN" sz="4800" b="1" dirty="0">
                <a:solidFill>
                  <a:srgbClr val="B00000"/>
                </a:solidFill>
                <a:latin typeface="Muli" panose="020B0604020202020204" charset="0"/>
              </a:rPr>
              <a:t> </a:t>
            </a:r>
            <a:r>
              <a:rPr lang="vi-VN" sz="4800" b="1" dirty="0" err="1">
                <a:solidFill>
                  <a:srgbClr val="B00000"/>
                </a:solidFill>
                <a:latin typeface="Muli" panose="020B0604020202020204" charset="0"/>
              </a:rPr>
              <a:t>là</a:t>
            </a:r>
            <a:r>
              <a:rPr lang="vi-VN" sz="4800" b="1" dirty="0">
                <a:solidFill>
                  <a:srgbClr val="B00000"/>
                </a:solidFill>
                <a:latin typeface="Muli" panose="020B0604020202020204" charset="0"/>
              </a:rPr>
              <a:t> </a:t>
            </a:r>
            <a:r>
              <a:rPr lang="vi-VN" sz="4800" b="1" dirty="0" err="1">
                <a:solidFill>
                  <a:srgbClr val="B00000"/>
                </a:solidFill>
                <a:latin typeface="Muli" panose="020B0604020202020204" charset="0"/>
              </a:rPr>
              <a:t>từ</a:t>
            </a:r>
            <a:r>
              <a:rPr lang="vi-VN" sz="4800" b="1" dirty="0">
                <a:solidFill>
                  <a:srgbClr val="B00000"/>
                </a:solidFill>
                <a:latin typeface="Muli" panose="020B0604020202020204" charset="0"/>
              </a:rPr>
              <a:t> </a:t>
            </a:r>
            <a:r>
              <a:rPr lang="vi-VN" sz="4800" b="1" i="1" dirty="0" smtClean="0">
                <a:solidFill>
                  <a:srgbClr val="B00000"/>
                </a:solidFill>
                <a:latin typeface="Muli" panose="020B0604020202020204" charset="0"/>
              </a:rPr>
              <a:t>ô-</a:t>
            </a:r>
            <a:r>
              <a:rPr lang="vi-VN" sz="4800" b="1" i="1" dirty="0" err="1" smtClean="0">
                <a:solidFill>
                  <a:srgbClr val="B00000"/>
                </a:solidFill>
                <a:latin typeface="Muli" panose="020B0604020202020204" charset="0"/>
              </a:rPr>
              <a:t>dôn</a:t>
            </a:r>
            <a:r>
              <a:rPr lang="en-US" sz="4800" b="1" i="1" dirty="0" smtClean="0">
                <a:solidFill>
                  <a:srgbClr val="B00000"/>
                </a:solidFill>
                <a:latin typeface="Muli" panose="020B0604020202020204" charset="0"/>
              </a:rPr>
              <a:t> </a:t>
            </a:r>
            <a:r>
              <a:rPr lang="vi-VN" sz="4800" b="1" dirty="0">
                <a:solidFill>
                  <a:schemeClr val="accent6">
                    <a:lumMod val="50000"/>
                  </a:schemeClr>
                </a:solidFill>
                <a:latin typeface="Dancing Script" panose="020B0604020202020204" charset="0"/>
              </a:rPr>
              <a:t> </a:t>
            </a:r>
            <a:r>
              <a:rPr lang="vi-VN" sz="6000" dirty="0" err="1">
                <a:latin typeface="Dancing Script" panose="020B0604020202020204" charset="0"/>
              </a:rPr>
              <a:t>bởi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những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từ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mượn</a:t>
            </a:r>
            <a:r>
              <a:rPr lang="vi-VN" sz="6000" dirty="0">
                <a:latin typeface="Dancing Script" panose="020B0604020202020204" charset="0"/>
              </a:rPr>
              <a:t> nguyên </a:t>
            </a:r>
            <a:r>
              <a:rPr lang="vi-VN" sz="6000" dirty="0" err="1">
                <a:latin typeface="Dancing Script" panose="020B0604020202020204" charset="0"/>
              </a:rPr>
              <a:t>là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thuật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ngữ</a:t>
            </a:r>
            <a:r>
              <a:rPr lang="vi-VN" sz="6000" dirty="0">
                <a:latin typeface="Dancing Script" panose="020B0604020202020204" charset="0"/>
              </a:rPr>
              <a:t> khoa </a:t>
            </a:r>
            <a:r>
              <a:rPr lang="vi-VN" sz="6000" dirty="0" err="1">
                <a:latin typeface="Dancing Script" panose="020B0604020202020204" charset="0"/>
              </a:rPr>
              <a:t>học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có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nguồn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gốc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từ</a:t>
            </a:r>
            <a:r>
              <a:rPr lang="vi-VN" sz="6000" dirty="0">
                <a:latin typeface="Dancing Script" panose="020B0604020202020204" charset="0"/>
              </a:rPr>
              <a:t> phương Tây </a:t>
            </a:r>
            <a:r>
              <a:rPr lang="vi-VN" sz="6000" dirty="0" err="1">
                <a:latin typeface="Dancing Script" panose="020B0604020202020204" charset="0"/>
              </a:rPr>
              <a:t>thường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có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cấu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tạo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và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hình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thức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chính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tả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khác</a:t>
            </a:r>
            <a:r>
              <a:rPr lang="vi-VN" sz="6000" dirty="0">
                <a:latin typeface="Dancing Script" panose="020B0604020202020204" charset="0"/>
              </a:rPr>
              <a:t> </a:t>
            </a:r>
            <a:r>
              <a:rPr lang="vi-VN" sz="6000" dirty="0" err="1">
                <a:latin typeface="Dancing Script" panose="020B0604020202020204" charset="0"/>
              </a:rPr>
              <a:t>biệt</a:t>
            </a:r>
            <a:r>
              <a:rPr lang="vi-VN" sz="6000" dirty="0">
                <a:latin typeface="Dancing Script" panose="020B0604020202020204" charset="0"/>
              </a:rPr>
              <a:t>.</a:t>
            </a:r>
            <a:endParaRPr lang="en-US" sz="6000" dirty="0">
              <a:latin typeface="Dancing Script" panose="020B0604020202020204" charset="0"/>
              <a:ea typeface="Arial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066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5902" b="-31874"/>
            </a:stretch>
          </a:blipFill>
        </p:spPr>
      </p:sp>
      <p:sp>
        <p:nvSpPr>
          <p:cNvPr id="3" name="Freeform 3"/>
          <p:cNvSpPr/>
          <p:nvPr/>
        </p:nvSpPr>
        <p:spPr>
          <a:xfrm rot="78466" flipV="1">
            <a:off x="3397445" y="1700989"/>
            <a:ext cx="13429923" cy="8225828"/>
          </a:xfrm>
          <a:custGeom>
            <a:avLst/>
            <a:gdLst/>
            <a:ahLst/>
            <a:cxnLst/>
            <a:rect l="l" t="t" r="r" b="b"/>
            <a:pathLst>
              <a:path w="13429923" h="8225828">
                <a:moveTo>
                  <a:pt x="0" y="8225828"/>
                </a:moveTo>
                <a:lnTo>
                  <a:pt x="13429924" y="8225828"/>
                </a:lnTo>
                <a:lnTo>
                  <a:pt x="13429924" y="0"/>
                </a:lnTo>
                <a:lnTo>
                  <a:pt x="0" y="0"/>
                </a:lnTo>
                <a:lnTo>
                  <a:pt x="0" y="8225828"/>
                </a:lnTo>
                <a:close/>
              </a:path>
            </a:pathLst>
          </a:custGeom>
          <a:blipFill>
            <a:blip r:embed="rId3">
              <a:alphaModFix amt="80000"/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2590800" y="723900"/>
            <a:ext cx="14554199" cy="824289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c.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Các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yếu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tố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như không,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nhiễm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không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chỉ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xuất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hiện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trong không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khí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, ô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nhiễm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mà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còn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được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dùng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để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tạo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nên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nhiều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từ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khác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mà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chúng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ta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vẫn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sử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dụng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hằng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400" b="1" dirty="0" err="1" smtClean="0">
                <a:solidFill>
                  <a:schemeClr val="tx1">
                    <a:lumMod val="50000"/>
                  </a:schemeClr>
                </a:solidFill>
              </a:rPr>
              <a:t>ngày</a:t>
            </a:r>
            <a:r>
              <a:rPr lang="vi-VN" sz="4400" b="1" dirty="0" smtClean="0">
                <a:solidFill>
                  <a:schemeClr val="tx1">
                    <a:lumMod val="50000"/>
                  </a:schemeClr>
                </a:solidFill>
              </a:rPr>
              <a:t>. </a:t>
            </a:r>
            <a:r>
              <a:rPr lang="vi-VN" sz="4400" b="1" dirty="0" err="1" smtClean="0">
                <a:solidFill>
                  <a:srgbClr val="FF0000"/>
                </a:solidFill>
              </a:rPr>
              <a:t>Hãy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kể</a:t>
            </a:r>
            <a:r>
              <a:rPr lang="vi-VN" sz="4400" b="1" dirty="0" smtClean="0">
                <a:solidFill>
                  <a:srgbClr val="FF0000"/>
                </a:solidFill>
              </a:rPr>
              <a:t> thêm </a:t>
            </a:r>
            <a:r>
              <a:rPr lang="vi-VN" sz="4400" b="1" dirty="0" err="1" smtClean="0">
                <a:solidFill>
                  <a:srgbClr val="FF0000"/>
                </a:solidFill>
              </a:rPr>
              <a:t>một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số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từ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có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những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yếu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tố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ấy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và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giải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thích</a:t>
            </a:r>
            <a:r>
              <a:rPr lang="vi-VN" sz="4400" b="1" dirty="0" smtClean="0">
                <a:solidFill>
                  <a:srgbClr val="FF0000"/>
                </a:solidFill>
              </a:rPr>
              <a:t> ý </a:t>
            </a:r>
            <a:r>
              <a:rPr lang="vi-VN" sz="4400" b="1" dirty="0" err="1" smtClean="0">
                <a:solidFill>
                  <a:srgbClr val="FF0000"/>
                </a:solidFill>
              </a:rPr>
              <a:t>nghĩa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của</a:t>
            </a:r>
            <a:r>
              <a:rPr lang="vi-VN" sz="4400" b="1" dirty="0" smtClean="0">
                <a:solidFill>
                  <a:srgbClr val="FF0000"/>
                </a:solidFill>
              </a:rPr>
              <a:t> </a:t>
            </a:r>
            <a:r>
              <a:rPr lang="vi-VN" sz="4400" b="1" dirty="0" err="1" smtClean="0">
                <a:solidFill>
                  <a:srgbClr val="FF0000"/>
                </a:solidFill>
              </a:rPr>
              <a:t>chúng</a:t>
            </a:r>
            <a:r>
              <a:rPr lang="vi-VN" sz="2000" b="1" dirty="0" smtClean="0">
                <a:solidFill>
                  <a:srgbClr val="FF0000"/>
                </a:solidFill>
              </a:rPr>
              <a:t>.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33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27298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153" t="-45683" r="-1403" b="-49085"/>
            </a:stretch>
          </a:blipFill>
        </p:spPr>
      </p:sp>
      <p:sp>
        <p:nvSpPr>
          <p:cNvPr id="3" name="Freeform 3"/>
          <p:cNvSpPr/>
          <p:nvPr/>
        </p:nvSpPr>
        <p:spPr>
          <a:xfrm rot="-10800000">
            <a:off x="1284173" y="1121748"/>
            <a:ext cx="7956114" cy="9742729"/>
          </a:xfrm>
          <a:custGeom>
            <a:avLst/>
            <a:gdLst/>
            <a:ahLst/>
            <a:cxnLst/>
            <a:rect l="l" t="t" r="r" b="b"/>
            <a:pathLst>
              <a:path w="7735713" h="5903361">
                <a:moveTo>
                  <a:pt x="0" y="0"/>
                </a:moveTo>
                <a:lnTo>
                  <a:pt x="7735713" y="0"/>
                </a:lnTo>
                <a:lnTo>
                  <a:pt x="7735713" y="5903361"/>
                </a:lnTo>
                <a:lnTo>
                  <a:pt x="0" y="590336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6800" t="-869" r="-23010" b="-25854"/>
            </a:stretch>
          </a:blipFill>
        </p:spPr>
      </p:sp>
      <p:sp>
        <p:nvSpPr>
          <p:cNvPr id="4" name="Freeform 4"/>
          <p:cNvSpPr/>
          <p:nvPr/>
        </p:nvSpPr>
        <p:spPr>
          <a:xfrm rot="859101">
            <a:off x="7085620" y="-1843141"/>
            <a:ext cx="12450556" cy="5374989"/>
          </a:xfrm>
          <a:custGeom>
            <a:avLst/>
            <a:gdLst/>
            <a:ahLst/>
            <a:cxnLst/>
            <a:rect l="l" t="t" r="r" b="b"/>
            <a:pathLst>
              <a:path w="12450556" h="5374989">
                <a:moveTo>
                  <a:pt x="0" y="0"/>
                </a:moveTo>
                <a:lnTo>
                  <a:pt x="12450556" y="0"/>
                </a:lnTo>
                <a:lnTo>
                  <a:pt x="12450556" y="5374989"/>
                </a:lnTo>
                <a:lnTo>
                  <a:pt x="0" y="537498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6544" r="-51225"/>
            </a:stretch>
          </a:blipFill>
        </p:spPr>
      </p:sp>
      <p:sp>
        <p:nvSpPr>
          <p:cNvPr id="5" name="Freeform 5"/>
          <p:cNvSpPr/>
          <p:nvPr/>
        </p:nvSpPr>
        <p:spPr>
          <a:xfrm rot="-9334208">
            <a:off x="-1833080" y="8382115"/>
            <a:ext cx="8614985" cy="4055220"/>
          </a:xfrm>
          <a:custGeom>
            <a:avLst/>
            <a:gdLst/>
            <a:ahLst/>
            <a:cxnLst/>
            <a:rect l="l" t="t" r="r" b="b"/>
            <a:pathLst>
              <a:path w="8614985" h="4055220">
                <a:moveTo>
                  <a:pt x="0" y="0"/>
                </a:moveTo>
                <a:lnTo>
                  <a:pt x="8614985" y="0"/>
                </a:lnTo>
                <a:lnTo>
                  <a:pt x="8614985" y="4055220"/>
                </a:lnTo>
                <a:lnTo>
                  <a:pt x="0" y="40552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6346" t="-67728" r="-12207"/>
            </a:stretch>
          </a:blipFill>
        </p:spPr>
      </p:sp>
      <p:sp>
        <p:nvSpPr>
          <p:cNvPr id="6" name="Freeform 6"/>
          <p:cNvSpPr/>
          <p:nvPr/>
        </p:nvSpPr>
        <p:spPr>
          <a:xfrm rot="-10800000">
            <a:off x="9213372" y="1523935"/>
            <a:ext cx="8423212" cy="9755034"/>
          </a:xfrm>
          <a:custGeom>
            <a:avLst/>
            <a:gdLst/>
            <a:ahLst/>
            <a:cxnLst/>
            <a:rect l="l" t="t" r="r" b="b"/>
            <a:pathLst>
              <a:path w="7735713" h="5903361">
                <a:moveTo>
                  <a:pt x="0" y="0"/>
                </a:moveTo>
                <a:lnTo>
                  <a:pt x="7735713" y="0"/>
                </a:lnTo>
                <a:lnTo>
                  <a:pt x="7735713" y="5903361"/>
                </a:lnTo>
                <a:lnTo>
                  <a:pt x="0" y="590336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6800" t="-869" r="-23010" b="-2585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611726" y="122725"/>
            <a:ext cx="15064548" cy="1651461"/>
          </a:xfrm>
          <a:custGeom>
            <a:avLst/>
            <a:gdLst/>
            <a:ahLst/>
            <a:cxnLst/>
            <a:rect l="l" t="t" r="r" b="b"/>
            <a:pathLst>
              <a:path w="15064548" h="1651461">
                <a:moveTo>
                  <a:pt x="0" y="0"/>
                </a:moveTo>
                <a:lnTo>
                  <a:pt x="15064548" y="0"/>
                </a:lnTo>
                <a:lnTo>
                  <a:pt x="15064548" y="1651462"/>
                </a:lnTo>
                <a:lnTo>
                  <a:pt x="0" y="16514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252" t="-552606" r="-1590" b="-62571"/>
            </a:stretch>
          </a:blipFill>
        </p:spPr>
      </p:sp>
      <p:sp>
        <p:nvSpPr>
          <p:cNvPr id="13" name="Freeform 13"/>
          <p:cNvSpPr/>
          <p:nvPr/>
        </p:nvSpPr>
        <p:spPr>
          <a:xfrm rot="-1805195">
            <a:off x="16151621" y="8183710"/>
            <a:ext cx="1660820" cy="705849"/>
          </a:xfrm>
          <a:custGeom>
            <a:avLst/>
            <a:gdLst/>
            <a:ahLst/>
            <a:cxnLst/>
            <a:rect l="l" t="t" r="r" b="b"/>
            <a:pathLst>
              <a:path w="1660820" h="705849">
                <a:moveTo>
                  <a:pt x="0" y="0"/>
                </a:moveTo>
                <a:lnTo>
                  <a:pt x="1660821" y="0"/>
                </a:lnTo>
                <a:lnTo>
                  <a:pt x="1660821" y="705848"/>
                </a:lnTo>
                <a:lnTo>
                  <a:pt x="0" y="70584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172852" y="420534"/>
            <a:ext cx="15942296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85800">
              <a:lnSpc>
                <a:spcPct val="100000"/>
              </a:lnSpc>
              <a:buClrTx/>
              <a:defRPr/>
            </a:pPr>
            <a:r>
              <a:rPr lang="en-US" altLang="zh-CN" sz="6000" dirty="0" err="1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Bài</a:t>
            </a:r>
            <a:r>
              <a:rPr lang="en-US" altLang="zh-CN" sz="600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altLang="zh-CN" sz="6000" dirty="0" err="1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tập</a:t>
            </a:r>
            <a:r>
              <a:rPr lang="en-US" altLang="zh-CN" sz="600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altLang="zh-CN" sz="6000" dirty="0" smtClean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1.c- </a:t>
            </a:r>
            <a:r>
              <a:rPr lang="en-US" altLang="zh-CN" sz="600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Tr86</a:t>
            </a:r>
            <a:endParaRPr lang="zh-CN" altLang="en-US" sz="6000" dirty="0"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27320" y="1909945"/>
            <a:ext cx="510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ĐỘI 1</a:t>
            </a:r>
            <a:endParaRPr lang="en-US" sz="5400" dirty="0"/>
          </a:p>
        </p:txBody>
      </p:sp>
      <p:sp>
        <p:nvSpPr>
          <p:cNvPr id="25" name="TextBox 24"/>
          <p:cNvSpPr txBox="1"/>
          <p:nvPr/>
        </p:nvSpPr>
        <p:spPr>
          <a:xfrm>
            <a:off x="11291002" y="1935863"/>
            <a:ext cx="510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ĐỘI 2</a:t>
            </a:r>
            <a:endParaRPr lang="en-US" sz="5400" dirty="0"/>
          </a:p>
        </p:txBody>
      </p:sp>
      <p:sp>
        <p:nvSpPr>
          <p:cNvPr id="27" name="TextBox 26"/>
          <p:cNvSpPr txBox="1"/>
          <p:nvPr/>
        </p:nvSpPr>
        <p:spPr>
          <a:xfrm>
            <a:off x="2112443" y="5016202"/>
            <a:ext cx="14458692" cy="424731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-</a:t>
            </a:r>
            <a:r>
              <a:rPr lang="en-US" sz="5400" dirty="0" err="1" smtClean="0"/>
              <a:t>Trong</a:t>
            </a:r>
            <a:r>
              <a:rPr lang="en-US" sz="5400" dirty="0" smtClean="0"/>
              <a:t> </a:t>
            </a:r>
            <a:r>
              <a:rPr lang="en-US" sz="5400" dirty="0" err="1" smtClean="0"/>
              <a:t>thời</a:t>
            </a:r>
            <a:r>
              <a:rPr lang="en-US" sz="5400" dirty="0" smtClean="0"/>
              <a:t> </a:t>
            </a:r>
            <a:r>
              <a:rPr lang="en-US" sz="5400" dirty="0" err="1" smtClean="0"/>
              <a:t>gian</a:t>
            </a:r>
            <a:r>
              <a:rPr lang="en-US" sz="5400" dirty="0" smtClean="0"/>
              <a:t> 3 </a:t>
            </a:r>
            <a:r>
              <a:rPr lang="en-US" sz="5400" dirty="0" err="1" smtClean="0"/>
              <a:t>phút</a:t>
            </a:r>
            <a:r>
              <a:rPr lang="en-US" sz="5400" dirty="0" smtClean="0"/>
              <a:t>, 2 </a:t>
            </a:r>
            <a:r>
              <a:rPr lang="en-US" sz="5400" dirty="0" err="1" smtClean="0"/>
              <a:t>đội</a:t>
            </a:r>
            <a:r>
              <a:rPr lang="en-US" sz="5400" dirty="0" smtClean="0"/>
              <a:t> </a:t>
            </a:r>
            <a:r>
              <a:rPr lang="en-US" sz="5400" dirty="0" err="1" smtClean="0"/>
              <a:t>tìm</a:t>
            </a:r>
            <a:r>
              <a:rPr lang="en-US" sz="5400" dirty="0" smtClean="0"/>
              <a:t> </a:t>
            </a:r>
            <a:r>
              <a:rPr lang="en-US" sz="5400" dirty="0" err="1" smtClean="0"/>
              <a:t>từ</a:t>
            </a:r>
            <a:r>
              <a:rPr lang="en-US" sz="5400" dirty="0" smtClean="0"/>
              <a:t> </a:t>
            </a:r>
            <a:r>
              <a:rPr lang="en-US" sz="5400" dirty="0" err="1" smtClean="0"/>
              <a:t>ghép</a:t>
            </a:r>
            <a:r>
              <a:rPr lang="en-US" sz="5400" dirty="0" smtClean="0"/>
              <a:t> </a:t>
            </a:r>
            <a:r>
              <a:rPr lang="en-US" sz="5400" dirty="0" err="1" smtClean="0"/>
              <a:t>có</a:t>
            </a:r>
            <a:r>
              <a:rPr lang="en-US" sz="5400" dirty="0" smtClean="0"/>
              <a:t> </a:t>
            </a:r>
            <a:r>
              <a:rPr lang="en-US" sz="5400" dirty="0" err="1" smtClean="0"/>
              <a:t>yếu</a:t>
            </a:r>
            <a:r>
              <a:rPr lang="en-US" sz="5400" dirty="0" smtClean="0"/>
              <a:t> </a:t>
            </a:r>
            <a:r>
              <a:rPr lang="en-US" sz="5400" dirty="0" err="1" smtClean="0"/>
              <a:t>tố</a:t>
            </a:r>
            <a:r>
              <a:rPr lang="en-US" sz="5400" dirty="0" smtClean="0"/>
              <a:t> “</a:t>
            </a:r>
            <a:r>
              <a:rPr lang="en-US" sz="5400" dirty="0" err="1" smtClean="0"/>
              <a:t>không</a:t>
            </a:r>
            <a:r>
              <a:rPr lang="en-US" sz="5400" dirty="0" smtClean="0"/>
              <a:t>” </a:t>
            </a:r>
            <a:r>
              <a:rPr lang="en-US" sz="5400" dirty="0" err="1" smtClean="0"/>
              <a:t>và</a:t>
            </a:r>
            <a:r>
              <a:rPr lang="en-US" sz="5400" dirty="0" smtClean="0"/>
              <a:t> </a:t>
            </a:r>
            <a:r>
              <a:rPr lang="en-US" sz="5400" dirty="0" err="1" smtClean="0"/>
              <a:t>từ</a:t>
            </a:r>
            <a:r>
              <a:rPr lang="en-US" sz="5400" dirty="0" smtClean="0"/>
              <a:t> </a:t>
            </a:r>
            <a:r>
              <a:rPr lang="en-US" sz="5400" dirty="0" err="1" smtClean="0"/>
              <a:t>ghép</a:t>
            </a:r>
            <a:r>
              <a:rPr lang="en-US" sz="5400" dirty="0" smtClean="0"/>
              <a:t> </a:t>
            </a:r>
            <a:r>
              <a:rPr lang="en-US" sz="5400" dirty="0" err="1" smtClean="0"/>
              <a:t>có</a:t>
            </a:r>
            <a:r>
              <a:rPr lang="en-US" sz="5400" dirty="0" smtClean="0"/>
              <a:t> </a:t>
            </a:r>
            <a:r>
              <a:rPr lang="en-US" sz="5400" dirty="0" err="1" smtClean="0"/>
              <a:t>yếu</a:t>
            </a:r>
            <a:r>
              <a:rPr lang="en-US" sz="5400" dirty="0" smtClean="0"/>
              <a:t> </a:t>
            </a:r>
            <a:r>
              <a:rPr lang="en-US" sz="5400" dirty="0" err="1" smtClean="0"/>
              <a:t>tố</a:t>
            </a:r>
            <a:r>
              <a:rPr lang="en-US" sz="5400" dirty="0" smtClean="0"/>
              <a:t> “</a:t>
            </a:r>
            <a:r>
              <a:rPr lang="en-US" sz="5400" dirty="0" err="1" smtClean="0"/>
              <a:t>nhiễm</a:t>
            </a:r>
            <a:r>
              <a:rPr lang="en-US" sz="5400" dirty="0" smtClean="0"/>
              <a:t>” </a:t>
            </a:r>
            <a:r>
              <a:rPr lang="en-US" sz="5400" dirty="0" err="1" smtClean="0"/>
              <a:t>giải</a:t>
            </a:r>
            <a:r>
              <a:rPr lang="en-US" sz="5400" dirty="0" smtClean="0"/>
              <a:t> </a:t>
            </a:r>
            <a:r>
              <a:rPr lang="en-US" sz="5400" dirty="0" err="1" smtClean="0"/>
              <a:t>nghĩa</a:t>
            </a:r>
            <a:r>
              <a:rPr lang="en-US" sz="5400" dirty="0" smtClean="0"/>
              <a:t> </a:t>
            </a:r>
            <a:r>
              <a:rPr lang="en-US" sz="5400" dirty="0" err="1" smtClean="0"/>
              <a:t>của</a:t>
            </a:r>
            <a:r>
              <a:rPr lang="en-US" sz="5400" dirty="0" smtClean="0"/>
              <a:t> </a:t>
            </a:r>
            <a:r>
              <a:rPr lang="en-US" sz="5400" dirty="0" err="1" smtClean="0"/>
              <a:t>từ</a:t>
            </a:r>
            <a:r>
              <a:rPr lang="en-US" sz="5400" dirty="0" smtClean="0"/>
              <a:t> </a:t>
            </a:r>
            <a:r>
              <a:rPr lang="en-US" sz="5400" dirty="0" err="1" smtClean="0"/>
              <a:t>đó</a:t>
            </a:r>
            <a:r>
              <a:rPr lang="en-US" sz="5400" dirty="0" smtClean="0"/>
              <a:t>. </a:t>
            </a:r>
            <a:r>
              <a:rPr lang="en-US" sz="5400" dirty="0" err="1" smtClean="0"/>
              <a:t>Đội</a:t>
            </a:r>
            <a:r>
              <a:rPr lang="en-US" sz="5400" dirty="0" smtClean="0"/>
              <a:t> </a:t>
            </a:r>
            <a:r>
              <a:rPr lang="en-US" sz="5400" dirty="0" err="1" smtClean="0"/>
              <a:t>nào</a:t>
            </a:r>
            <a:r>
              <a:rPr lang="en-US" sz="5400" dirty="0" smtClean="0"/>
              <a:t> </a:t>
            </a:r>
            <a:r>
              <a:rPr lang="en-US" sz="5400" dirty="0" err="1"/>
              <a:t>giơ</a:t>
            </a:r>
            <a:r>
              <a:rPr lang="en-US" sz="5400" dirty="0"/>
              <a:t> </a:t>
            </a:r>
            <a:r>
              <a:rPr lang="en-US" sz="5400" dirty="0" err="1"/>
              <a:t>tay</a:t>
            </a:r>
            <a:r>
              <a:rPr lang="en-US" sz="5400" dirty="0"/>
              <a:t> </a:t>
            </a:r>
            <a:r>
              <a:rPr lang="en-US" sz="5400" dirty="0" err="1"/>
              <a:t>nhanh</a:t>
            </a:r>
            <a:r>
              <a:rPr lang="en-US" sz="5400" dirty="0"/>
              <a:t> </a:t>
            </a:r>
            <a:r>
              <a:rPr lang="en-US" sz="5400" dirty="0" err="1"/>
              <a:t>hơn</a:t>
            </a:r>
            <a:r>
              <a:rPr lang="en-US" sz="5400" dirty="0"/>
              <a:t> </a:t>
            </a:r>
            <a:r>
              <a:rPr lang="en-US" sz="5400" dirty="0" err="1"/>
              <a:t>thì</a:t>
            </a:r>
            <a:r>
              <a:rPr lang="en-US" sz="5400" dirty="0"/>
              <a:t> c</a:t>
            </a:r>
            <a:r>
              <a:rPr lang="vi-VN" sz="5400" dirty="0"/>
              <a:t>ó</a:t>
            </a:r>
            <a:r>
              <a:rPr lang="en-US" sz="5400" dirty="0"/>
              <a:t> </a:t>
            </a:r>
            <a:r>
              <a:rPr lang="en-US" sz="5400" dirty="0" err="1"/>
              <a:t>quyền</a:t>
            </a:r>
            <a:r>
              <a:rPr lang="en-US" sz="5400" dirty="0"/>
              <a:t> </a:t>
            </a:r>
            <a:r>
              <a:rPr lang="en-US" sz="5400" dirty="0" err="1"/>
              <a:t>trả</a:t>
            </a:r>
            <a:r>
              <a:rPr lang="en-US" sz="5400" dirty="0"/>
              <a:t> </a:t>
            </a:r>
            <a:r>
              <a:rPr lang="en-US" sz="5400" dirty="0" err="1" smtClean="0"/>
              <a:t>lời</a:t>
            </a:r>
            <a:r>
              <a:rPr lang="en-US" sz="5400" dirty="0" smtClean="0"/>
              <a:t>.</a:t>
            </a:r>
            <a:r>
              <a:rPr lang="vi-VN" sz="5400" dirty="0" smtClean="0"/>
              <a:t> </a:t>
            </a:r>
            <a:r>
              <a:rPr lang="en-US" sz="5400" dirty="0" err="1" smtClean="0"/>
              <a:t>Trả</a:t>
            </a:r>
            <a:r>
              <a:rPr lang="en-US" sz="5400" dirty="0" smtClean="0"/>
              <a:t> </a:t>
            </a:r>
            <a:r>
              <a:rPr lang="en-US" sz="5400" dirty="0" err="1" smtClean="0"/>
              <a:t>lời</a:t>
            </a:r>
            <a:r>
              <a:rPr lang="en-US" sz="5400" dirty="0" smtClean="0"/>
              <a:t> </a:t>
            </a:r>
            <a:r>
              <a:rPr lang="en-US" sz="5400" dirty="0" err="1" smtClean="0"/>
              <a:t>đúng</a:t>
            </a:r>
            <a:r>
              <a:rPr lang="en-US" sz="5400" dirty="0" smtClean="0"/>
              <a:t> </a:t>
            </a:r>
            <a:r>
              <a:rPr lang="en-US" sz="5400" dirty="0" err="1" smtClean="0"/>
              <a:t>sẽ</a:t>
            </a:r>
            <a:r>
              <a:rPr lang="en-US" sz="5400" dirty="0" smtClean="0"/>
              <a:t> </a:t>
            </a:r>
            <a:r>
              <a:rPr lang="en-US" sz="5400" dirty="0" err="1"/>
              <a:t>được</a:t>
            </a:r>
            <a:r>
              <a:rPr lang="en-US" sz="5400" dirty="0"/>
              <a:t> 30 </a:t>
            </a:r>
            <a:r>
              <a:rPr lang="en-US" sz="5400" dirty="0" err="1" smtClean="0"/>
              <a:t>điểm</a:t>
            </a:r>
            <a:r>
              <a:rPr lang="en-US" sz="5400" dirty="0" smtClean="0"/>
              <a:t>, </a:t>
            </a:r>
            <a:r>
              <a:rPr lang="en-US" sz="5400" dirty="0" err="1" smtClean="0"/>
              <a:t>trả</a:t>
            </a:r>
            <a:r>
              <a:rPr lang="en-US" sz="5400" dirty="0" smtClean="0"/>
              <a:t> </a:t>
            </a:r>
            <a:r>
              <a:rPr lang="en-US" sz="5400" dirty="0" err="1" smtClean="0"/>
              <a:t>lời</a:t>
            </a:r>
            <a:r>
              <a:rPr lang="en-US" sz="5400" dirty="0" smtClean="0"/>
              <a:t> </a:t>
            </a:r>
            <a:r>
              <a:rPr lang="en-US" sz="5400" dirty="0" err="1" smtClean="0"/>
              <a:t>sai</a:t>
            </a:r>
            <a:r>
              <a:rPr lang="en-US" sz="5400" dirty="0" smtClean="0"/>
              <a:t> </a:t>
            </a:r>
            <a:r>
              <a:rPr lang="en-US" sz="5400" dirty="0" err="1" smtClean="0"/>
              <a:t>sẽ</a:t>
            </a:r>
            <a:r>
              <a:rPr lang="en-US" sz="5400" dirty="0" smtClean="0"/>
              <a:t> </a:t>
            </a:r>
            <a:r>
              <a:rPr lang="en-US" sz="5400" dirty="0" err="1" smtClean="0"/>
              <a:t>nhường</a:t>
            </a:r>
            <a:r>
              <a:rPr lang="en-US" sz="5400" dirty="0" smtClean="0"/>
              <a:t> </a:t>
            </a:r>
            <a:r>
              <a:rPr lang="en-US" sz="5400" dirty="0" err="1" smtClean="0"/>
              <a:t>quyền</a:t>
            </a:r>
            <a:r>
              <a:rPr lang="en-US" sz="5400" dirty="0" smtClean="0"/>
              <a:t> </a:t>
            </a:r>
            <a:r>
              <a:rPr lang="en-US" sz="5400" dirty="0" err="1" smtClean="0"/>
              <a:t>cho</a:t>
            </a:r>
            <a:r>
              <a:rPr lang="en-US" sz="5400" dirty="0" smtClean="0"/>
              <a:t> </a:t>
            </a:r>
            <a:r>
              <a:rPr lang="en-US" sz="5400" dirty="0" err="1" smtClean="0"/>
              <a:t>đội</a:t>
            </a:r>
            <a:r>
              <a:rPr lang="en-US" sz="5400" dirty="0" smtClean="0"/>
              <a:t> </a:t>
            </a:r>
            <a:r>
              <a:rPr lang="en-US" sz="5400" dirty="0" err="1" smtClean="0"/>
              <a:t>khác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pic>
        <p:nvPicPr>
          <p:cNvPr id="17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10" t="36583" r="13325" b="3718"/>
          <a:stretch/>
        </p:blipFill>
        <p:spPr>
          <a:xfrm>
            <a:off x="4027850" y="2837076"/>
            <a:ext cx="1934309" cy="1084972"/>
          </a:xfrm>
          <a:prstGeom prst="rect">
            <a:avLst/>
          </a:prstGeom>
        </p:spPr>
      </p:pic>
      <p:pic>
        <p:nvPicPr>
          <p:cNvPr id="18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10" t="36583" r="13325" b="3718"/>
          <a:stretch/>
        </p:blipFill>
        <p:spPr>
          <a:xfrm>
            <a:off x="11174227" y="2983214"/>
            <a:ext cx="1934309" cy="108497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149198" y="4006209"/>
            <a:ext cx="3384261" cy="92333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LUẬT CHƠI</a:t>
            </a:r>
            <a:endParaRPr lang="en-US" sz="5400" dirty="0"/>
          </a:p>
        </p:txBody>
      </p:sp>
      <p:sp>
        <p:nvSpPr>
          <p:cNvPr id="20" name="TextBox 19"/>
          <p:cNvSpPr txBox="1"/>
          <p:nvPr/>
        </p:nvSpPr>
        <p:spPr>
          <a:xfrm>
            <a:off x="6561035" y="2668387"/>
            <a:ext cx="4943277" cy="92333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AI NHANH HƠN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347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27298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153" t="-45683" r="-1403" b="-49085"/>
            </a:stretch>
          </a:blipFill>
        </p:spPr>
      </p:sp>
      <p:sp>
        <p:nvSpPr>
          <p:cNvPr id="3" name="Freeform 3"/>
          <p:cNvSpPr/>
          <p:nvPr/>
        </p:nvSpPr>
        <p:spPr>
          <a:xfrm rot="-10800000">
            <a:off x="1134803" y="1268171"/>
            <a:ext cx="7735714" cy="9742730"/>
          </a:xfrm>
          <a:custGeom>
            <a:avLst/>
            <a:gdLst/>
            <a:ahLst/>
            <a:cxnLst/>
            <a:rect l="l" t="t" r="r" b="b"/>
            <a:pathLst>
              <a:path w="7735713" h="5903361">
                <a:moveTo>
                  <a:pt x="0" y="0"/>
                </a:moveTo>
                <a:lnTo>
                  <a:pt x="7735713" y="0"/>
                </a:lnTo>
                <a:lnTo>
                  <a:pt x="7735713" y="5903361"/>
                </a:lnTo>
                <a:lnTo>
                  <a:pt x="0" y="590336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6800" t="-869" r="-23010" b="-25854"/>
            </a:stretch>
          </a:blipFill>
        </p:spPr>
      </p:sp>
      <p:sp>
        <p:nvSpPr>
          <p:cNvPr id="4" name="Freeform 4"/>
          <p:cNvSpPr/>
          <p:nvPr/>
        </p:nvSpPr>
        <p:spPr>
          <a:xfrm rot="859101">
            <a:off x="7085620" y="-1843141"/>
            <a:ext cx="12450556" cy="5374990"/>
          </a:xfrm>
          <a:custGeom>
            <a:avLst/>
            <a:gdLst/>
            <a:ahLst/>
            <a:cxnLst/>
            <a:rect l="l" t="t" r="r" b="b"/>
            <a:pathLst>
              <a:path w="12450556" h="5374989">
                <a:moveTo>
                  <a:pt x="0" y="0"/>
                </a:moveTo>
                <a:lnTo>
                  <a:pt x="12450556" y="0"/>
                </a:lnTo>
                <a:lnTo>
                  <a:pt x="12450556" y="5374989"/>
                </a:lnTo>
                <a:lnTo>
                  <a:pt x="0" y="537498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6544" r="-51225"/>
            </a:stretch>
          </a:blipFill>
        </p:spPr>
      </p:sp>
      <p:sp>
        <p:nvSpPr>
          <p:cNvPr id="5" name="Freeform 5"/>
          <p:cNvSpPr/>
          <p:nvPr/>
        </p:nvSpPr>
        <p:spPr>
          <a:xfrm rot="-9334208">
            <a:off x="-1833079" y="8382116"/>
            <a:ext cx="8614986" cy="4055220"/>
          </a:xfrm>
          <a:custGeom>
            <a:avLst/>
            <a:gdLst/>
            <a:ahLst/>
            <a:cxnLst/>
            <a:rect l="l" t="t" r="r" b="b"/>
            <a:pathLst>
              <a:path w="8614985" h="4055220">
                <a:moveTo>
                  <a:pt x="0" y="0"/>
                </a:moveTo>
                <a:lnTo>
                  <a:pt x="8614985" y="0"/>
                </a:lnTo>
                <a:lnTo>
                  <a:pt x="8614985" y="4055220"/>
                </a:lnTo>
                <a:lnTo>
                  <a:pt x="0" y="40552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6346" t="-67728" r="-12207"/>
            </a:stretch>
          </a:blipFill>
        </p:spPr>
      </p:sp>
      <p:sp>
        <p:nvSpPr>
          <p:cNvPr id="6" name="Freeform 6"/>
          <p:cNvSpPr/>
          <p:nvPr/>
        </p:nvSpPr>
        <p:spPr>
          <a:xfrm rot="-10800000">
            <a:off x="9636189" y="1268171"/>
            <a:ext cx="8065386" cy="9755034"/>
          </a:xfrm>
          <a:custGeom>
            <a:avLst/>
            <a:gdLst/>
            <a:ahLst/>
            <a:cxnLst/>
            <a:rect l="l" t="t" r="r" b="b"/>
            <a:pathLst>
              <a:path w="7735713" h="5903361">
                <a:moveTo>
                  <a:pt x="0" y="0"/>
                </a:moveTo>
                <a:lnTo>
                  <a:pt x="7735713" y="0"/>
                </a:lnTo>
                <a:lnTo>
                  <a:pt x="7735713" y="5903361"/>
                </a:lnTo>
                <a:lnTo>
                  <a:pt x="0" y="590336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6800" t="-869" r="-23010" b="-2585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611726" y="122727"/>
            <a:ext cx="15064548" cy="1651462"/>
          </a:xfrm>
          <a:custGeom>
            <a:avLst/>
            <a:gdLst/>
            <a:ahLst/>
            <a:cxnLst/>
            <a:rect l="l" t="t" r="r" b="b"/>
            <a:pathLst>
              <a:path w="15064548" h="1651461">
                <a:moveTo>
                  <a:pt x="0" y="0"/>
                </a:moveTo>
                <a:lnTo>
                  <a:pt x="15064548" y="0"/>
                </a:lnTo>
                <a:lnTo>
                  <a:pt x="15064548" y="1651462"/>
                </a:lnTo>
                <a:lnTo>
                  <a:pt x="0" y="16514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252" t="-552606" r="-1590" b="-62571"/>
            </a:stretch>
          </a:blipFill>
        </p:spPr>
      </p:sp>
      <p:sp>
        <p:nvSpPr>
          <p:cNvPr id="13" name="Freeform 13"/>
          <p:cNvSpPr/>
          <p:nvPr/>
        </p:nvSpPr>
        <p:spPr>
          <a:xfrm rot="-1805195">
            <a:off x="16151622" y="8183711"/>
            <a:ext cx="1660820" cy="705850"/>
          </a:xfrm>
          <a:custGeom>
            <a:avLst/>
            <a:gdLst/>
            <a:ahLst/>
            <a:cxnLst/>
            <a:rect l="l" t="t" r="r" b="b"/>
            <a:pathLst>
              <a:path w="1660820" h="705849">
                <a:moveTo>
                  <a:pt x="0" y="0"/>
                </a:moveTo>
                <a:lnTo>
                  <a:pt x="1660821" y="0"/>
                </a:lnTo>
                <a:lnTo>
                  <a:pt x="1660821" y="705848"/>
                </a:lnTo>
                <a:lnTo>
                  <a:pt x="0" y="70584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172852" y="420534"/>
            <a:ext cx="15942296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85800">
              <a:defRPr/>
            </a:pPr>
            <a:r>
              <a:rPr lang="en-US" altLang="zh-CN" sz="6000" dirty="0" err="1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Bài</a:t>
            </a:r>
            <a:r>
              <a:rPr lang="en-US" altLang="zh-CN" sz="600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altLang="zh-CN" sz="6000" dirty="0" err="1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tập</a:t>
            </a:r>
            <a:r>
              <a:rPr lang="en-US" altLang="zh-CN" sz="6000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1.c- Tr86</a:t>
            </a:r>
            <a:endParaRPr lang="zh-CN" altLang="en-US" sz="6000" dirty="0"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665993"/>
              </p:ext>
            </p:extLst>
          </p:nvPr>
        </p:nvGraphicFramePr>
        <p:xfrm>
          <a:off x="1445926" y="1882209"/>
          <a:ext cx="7113464" cy="7230549"/>
        </p:xfrm>
        <a:graphic>
          <a:graphicData uri="http://schemas.openxmlformats.org/drawingml/2006/table">
            <a:tbl>
              <a:tblPr firstRow="1" firstCol="1" bandRow="1"/>
              <a:tblGrid>
                <a:gridCol w="1583402">
                  <a:extLst>
                    <a:ext uri="{9D8B030D-6E8A-4147-A177-3AD203B41FA5}">
                      <a16:colId xmlns:a16="http://schemas.microsoft.com/office/drawing/2014/main" val="1568330716"/>
                    </a:ext>
                  </a:extLst>
                </a:gridCol>
                <a:gridCol w="5530062">
                  <a:extLst>
                    <a:ext uri="{9D8B030D-6E8A-4147-A177-3AD203B41FA5}">
                      <a16:colId xmlns:a16="http://schemas.microsoft.com/office/drawing/2014/main" val="3530713215"/>
                    </a:ext>
                  </a:extLst>
                </a:gridCol>
              </a:tblGrid>
              <a:tr h="15655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32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395055"/>
                  </a:ext>
                </a:extLst>
              </a:tr>
              <a:tr h="1043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2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2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trung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khoảng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cao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697342"/>
                  </a:ext>
                </a:extLst>
              </a:tr>
              <a:tr h="14902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2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2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vi-VN" sz="3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vi-VN" sz="32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3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khoảng</a:t>
                      </a:r>
                      <a:r>
                        <a:rPr lang="vi-VN" sz="32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không </a:t>
                      </a:r>
                      <a:r>
                        <a:rPr lang="vi-VN" sz="3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vi-VN" sz="32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3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xác</a:t>
                      </a:r>
                      <a:r>
                        <a:rPr lang="vi-VN" sz="32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3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vi-VN" sz="32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3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vi-VN" sz="32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32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vi-VN" sz="32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rộng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vi-VN" sz="3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cao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311051"/>
                  </a:ext>
                </a:extLst>
              </a:tr>
              <a:tr h="20873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2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2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quân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chủng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đội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nhằm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vệ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vùng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quốc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0717964"/>
                  </a:ext>
                </a:extLst>
              </a:tr>
              <a:tr h="1043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2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2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tưởng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viển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vông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thiết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khó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824684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/>
          </p:nvPr>
        </p:nvGraphicFramePr>
        <p:xfrm>
          <a:off x="10056483" y="1774187"/>
          <a:ext cx="7476470" cy="8374234"/>
        </p:xfrm>
        <a:graphic>
          <a:graphicData uri="http://schemas.openxmlformats.org/drawingml/2006/table">
            <a:tbl>
              <a:tblPr firstRow="1" firstCol="1" bandRow="1"/>
              <a:tblGrid>
                <a:gridCol w="1480988">
                  <a:extLst>
                    <a:ext uri="{9D8B030D-6E8A-4147-A177-3AD203B41FA5}">
                      <a16:colId xmlns:a16="http://schemas.microsoft.com/office/drawing/2014/main" val="3452083663"/>
                    </a:ext>
                  </a:extLst>
                </a:gridCol>
                <a:gridCol w="5995482">
                  <a:extLst>
                    <a:ext uri="{9D8B030D-6E8A-4147-A177-3AD203B41FA5}">
                      <a16:colId xmlns:a16="http://schemas.microsoft.com/office/drawing/2014/main" val="4075347124"/>
                    </a:ext>
                  </a:extLst>
                </a:gridCol>
              </a:tblGrid>
              <a:tr h="1983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6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3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2593103"/>
                  </a:ext>
                </a:extLst>
              </a:tr>
              <a:tr h="198391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6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lây</a:t>
                      </a:r>
                      <a:r>
                        <a:rPr lang="en-US" sz="36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r>
                        <a:rPr lang="en-US" sz="36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thói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xấu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này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sang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khác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344121"/>
                  </a:ext>
                </a:extLst>
              </a:tr>
              <a:tr h="13226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6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miễn</a:t>
                      </a:r>
                      <a:r>
                        <a:rPr lang="en-US" sz="36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khả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tránh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lây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518030"/>
                  </a:ext>
                </a:extLst>
              </a:tr>
              <a:tr h="176117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6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lang="en-US" sz="36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lây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lây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bệnh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6652759"/>
                  </a:ext>
                </a:extLst>
              </a:tr>
              <a:tr h="132261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6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nhiễm</a:t>
                      </a:r>
                      <a:r>
                        <a:rPr lang="en-US" sz="36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i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khuẩn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vi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khuẩn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xâm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nhập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cơ</a:t>
                      </a:r>
                      <a:r>
                        <a:rPr lang="en-US" sz="3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6" marR="51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473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697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5902" b="-31874"/>
            </a:stretch>
          </a:blipFill>
        </p:spPr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2590800" y="723900"/>
            <a:ext cx="14554199" cy="824289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c. </a:t>
            </a:r>
            <a:r>
              <a:rPr lang="vi-VN" sz="4800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      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Nhiều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từ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Hán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Việt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có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khả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năng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hoạt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động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rất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cao,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thường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dùng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để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tạo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ra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từ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ghép</a:t>
            </a:r>
            <a:r>
              <a:rPr lang="vi-VN" sz="4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vi-VN" sz="4800" b="1" dirty="0" err="1" smtClean="0">
                <a:solidFill>
                  <a:schemeClr val="tx1">
                    <a:lumMod val="50000"/>
                  </a:schemeClr>
                </a:solidFill>
              </a:rPr>
              <a:t>mới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6553200" y="3390900"/>
            <a:ext cx="533400" cy="304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76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5902" b="-31874"/>
            </a:stretch>
          </a:blipFill>
        </p:spPr>
      </p:sp>
      <p:sp>
        <p:nvSpPr>
          <p:cNvPr id="4" name="Right Arrow 3"/>
          <p:cNvSpPr/>
          <p:nvPr/>
        </p:nvSpPr>
        <p:spPr>
          <a:xfrm>
            <a:off x="6553200" y="3390900"/>
            <a:ext cx="533400" cy="3048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582843"/>
              </p:ext>
            </p:extLst>
          </p:nvPr>
        </p:nvGraphicFramePr>
        <p:xfrm>
          <a:off x="793173" y="2171700"/>
          <a:ext cx="16701654" cy="545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1654">
                  <a:extLst>
                    <a:ext uri="{9D8B030D-6E8A-4147-A177-3AD203B41FA5}">
                      <a16:colId xmlns:a16="http://schemas.microsoft.com/office/drawing/2014/main" val="2913216615"/>
                    </a:ext>
                  </a:extLst>
                </a:gridCol>
              </a:tblGrid>
              <a:tr h="47119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8800" b="1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Bài</a:t>
                      </a:r>
                      <a:r>
                        <a:rPr lang="vi-VN" sz="8800" b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</a:t>
                      </a:r>
                      <a:r>
                        <a:rPr lang="vi-VN" sz="8800" b="1" baseline="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tập</a:t>
                      </a:r>
                      <a:r>
                        <a:rPr lang="vi-VN" sz="8800" b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2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. 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Qua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việc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thực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hiện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các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yêu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cầu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của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bài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tập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1, em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rút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ra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đặc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điểm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gì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của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vốn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từ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Tiếng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vi-VN" sz="88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Việt</a:t>
                      </a:r>
                      <a:r>
                        <a:rPr lang="vi-VN" sz="88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?</a:t>
                      </a:r>
                      <a:endParaRPr lang="en-US" sz="88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007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72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27298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153" t="-45683" r="-1403" b="-49085"/>
            </a:stretch>
          </a:blipFill>
        </p:spPr>
      </p:sp>
      <p:sp>
        <p:nvSpPr>
          <p:cNvPr id="4" name="Freeform 4"/>
          <p:cNvSpPr/>
          <p:nvPr/>
        </p:nvSpPr>
        <p:spPr>
          <a:xfrm rot="859101">
            <a:off x="7085620" y="-1843141"/>
            <a:ext cx="12450556" cy="5374989"/>
          </a:xfrm>
          <a:custGeom>
            <a:avLst/>
            <a:gdLst/>
            <a:ahLst/>
            <a:cxnLst/>
            <a:rect l="l" t="t" r="r" b="b"/>
            <a:pathLst>
              <a:path w="12450556" h="5374989">
                <a:moveTo>
                  <a:pt x="0" y="0"/>
                </a:moveTo>
                <a:lnTo>
                  <a:pt x="12450556" y="0"/>
                </a:lnTo>
                <a:lnTo>
                  <a:pt x="12450556" y="5374989"/>
                </a:lnTo>
                <a:lnTo>
                  <a:pt x="0" y="53749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6544" r="-51225"/>
            </a:stretch>
          </a:blipFill>
        </p:spPr>
      </p:sp>
      <p:sp>
        <p:nvSpPr>
          <p:cNvPr id="5" name="Freeform 5"/>
          <p:cNvSpPr/>
          <p:nvPr/>
        </p:nvSpPr>
        <p:spPr>
          <a:xfrm rot="-9334208">
            <a:off x="-1833080" y="8382115"/>
            <a:ext cx="8614985" cy="4055220"/>
          </a:xfrm>
          <a:custGeom>
            <a:avLst/>
            <a:gdLst/>
            <a:ahLst/>
            <a:cxnLst/>
            <a:rect l="l" t="t" r="r" b="b"/>
            <a:pathLst>
              <a:path w="8614985" h="4055220">
                <a:moveTo>
                  <a:pt x="0" y="0"/>
                </a:moveTo>
                <a:lnTo>
                  <a:pt x="8614985" y="0"/>
                </a:lnTo>
                <a:lnTo>
                  <a:pt x="8614985" y="4055220"/>
                </a:lnTo>
                <a:lnTo>
                  <a:pt x="0" y="40552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6346" t="-67728" r="-12207"/>
            </a:stretch>
          </a:blipFill>
        </p:spPr>
      </p:sp>
      <p:sp>
        <p:nvSpPr>
          <p:cNvPr id="13" name="Freeform 13"/>
          <p:cNvSpPr/>
          <p:nvPr/>
        </p:nvSpPr>
        <p:spPr>
          <a:xfrm rot="-1805195">
            <a:off x="16151621" y="8183710"/>
            <a:ext cx="1660820" cy="705849"/>
          </a:xfrm>
          <a:custGeom>
            <a:avLst/>
            <a:gdLst/>
            <a:ahLst/>
            <a:cxnLst/>
            <a:rect l="l" t="t" r="r" b="b"/>
            <a:pathLst>
              <a:path w="1660820" h="705849">
                <a:moveTo>
                  <a:pt x="0" y="0"/>
                </a:moveTo>
                <a:lnTo>
                  <a:pt x="1660821" y="0"/>
                </a:lnTo>
                <a:lnTo>
                  <a:pt x="1660821" y="705848"/>
                </a:lnTo>
                <a:lnTo>
                  <a:pt x="0" y="7058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2" name="标题 1"/>
          <p:cNvSpPr txBox="1">
            <a:spLocks/>
          </p:cNvSpPr>
          <p:nvPr/>
        </p:nvSpPr>
        <p:spPr>
          <a:xfrm>
            <a:off x="5043271" y="352005"/>
            <a:ext cx="3186334" cy="75745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137160" tIns="68580" rIns="137160" bIns="6858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371600">
              <a:lnSpc>
                <a:spcPct val="100000"/>
              </a:lnSpc>
              <a:defRPr/>
            </a:pPr>
            <a:r>
              <a:rPr lang="en-US" altLang="zh-CN" sz="3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Bài</a:t>
            </a:r>
            <a:r>
              <a:rPr lang="en-US" altLang="zh-CN" sz="3600" dirty="0">
                <a:solidFill>
                  <a:prstClr val="white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solidFill>
                  <a:prstClr val="white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tập</a:t>
            </a:r>
            <a:r>
              <a:rPr lang="en-US" altLang="zh-CN" sz="3600" dirty="0">
                <a:solidFill>
                  <a:prstClr val="white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2- Tr86</a:t>
            </a:r>
            <a:endParaRPr lang="zh-CN" altLang="en-US" sz="3600" dirty="0">
              <a:solidFill>
                <a:prstClr val="white"/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4" name="Flowchart: Decision 13"/>
          <p:cNvSpPr/>
          <p:nvPr/>
        </p:nvSpPr>
        <p:spPr>
          <a:xfrm>
            <a:off x="465076" y="1958916"/>
            <a:ext cx="1477108" cy="1727316"/>
          </a:xfrm>
          <a:prstGeom prst="flowChartDecision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+mj-lt"/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95491" y="2238237"/>
            <a:ext cx="5887330" cy="138499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phức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tạp</a:t>
            </a:r>
            <a:endParaRPr lang="en-US" sz="4200" b="1" dirty="0">
              <a:solidFill>
                <a:srgbClr val="220000"/>
              </a:solidFill>
            </a:endParaRPr>
          </a:p>
        </p:txBody>
      </p:sp>
      <p:sp>
        <p:nvSpPr>
          <p:cNvPr id="17" name="Flowchart: Decision 16"/>
          <p:cNvSpPr/>
          <p:nvPr/>
        </p:nvSpPr>
        <p:spPr>
          <a:xfrm>
            <a:off x="717452" y="5396590"/>
            <a:ext cx="1477108" cy="1727316"/>
          </a:xfrm>
          <a:prstGeom prst="flowChartDecision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+mj-lt"/>
              </a:rPr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03269" y="4844346"/>
            <a:ext cx="5707966" cy="332398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endParaRPr lang="en-US" sz="4200" b="1" dirty="0">
              <a:solidFill>
                <a:srgbClr val="220000"/>
              </a:solidFill>
            </a:endParaRPr>
          </a:p>
        </p:txBody>
      </p:sp>
      <p:sp>
        <p:nvSpPr>
          <p:cNvPr id="21" name="Flowchart: Decision 20"/>
          <p:cNvSpPr/>
          <p:nvPr/>
        </p:nvSpPr>
        <p:spPr>
          <a:xfrm>
            <a:off x="8854402" y="2056790"/>
            <a:ext cx="1477108" cy="1727316"/>
          </a:xfrm>
          <a:prstGeom prst="flowChartDecision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+mj-lt"/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616498" y="1798042"/>
            <a:ext cx="7526212" cy="267765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mức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1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b="1" dirty="0">
              <a:solidFill>
                <a:srgbClr val="220000"/>
              </a:solidFill>
            </a:endParaRPr>
          </a:p>
        </p:txBody>
      </p:sp>
      <p:sp>
        <p:nvSpPr>
          <p:cNvPr id="23" name="Flowchart: Decision 22"/>
          <p:cNvSpPr/>
          <p:nvPr/>
        </p:nvSpPr>
        <p:spPr>
          <a:xfrm>
            <a:off x="8854402" y="5396590"/>
            <a:ext cx="1477108" cy="1727316"/>
          </a:xfrm>
          <a:prstGeom prst="flowChartDecision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+mj-lt"/>
              </a:rPr>
              <a:t>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836013" y="5244133"/>
            <a:ext cx="7306698" cy="332398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vay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túy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vốn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200" b="1" dirty="0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b="1" dirty="0" err="1">
                <a:solidFill>
                  <a:srgbClr val="22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endParaRPr lang="en-US" sz="4200" b="1" dirty="0">
              <a:solidFill>
                <a:srgbClr val="220000"/>
              </a:solidFill>
            </a:endParaRPr>
          </a:p>
        </p:txBody>
      </p:sp>
      <p:pic>
        <p:nvPicPr>
          <p:cNvPr id="25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10" t="36583" r="13325" b="3718"/>
          <a:stretch/>
        </p:blipFill>
        <p:spPr>
          <a:xfrm>
            <a:off x="-1465349" y="8157502"/>
            <a:ext cx="3868618" cy="2169944"/>
          </a:xfrm>
          <a:prstGeom prst="rect">
            <a:avLst/>
          </a:prstGeom>
        </p:spPr>
      </p:pic>
      <p:pic>
        <p:nvPicPr>
          <p:cNvPr id="26" name="Picture 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510036" y="8111122"/>
            <a:ext cx="2274352" cy="2769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7946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/>
          <p:cNvSpPr/>
          <p:nvPr/>
        </p:nvSpPr>
        <p:spPr>
          <a:xfrm rot="5505886">
            <a:off x="-982573" y="199976"/>
            <a:ext cx="12107276" cy="10997457"/>
          </a:xfrm>
          <a:custGeom>
            <a:avLst/>
            <a:gdLst/>
            <a:ahLst/>
            <a:cxnLst/>
            <a:rect l="l" t="t" r="r" b="b"/>
            <a:pathLst>
              <a:path w="12107276" h="10997457">
                <a:moveTo>
                  <a:pt x="0" y="0"/>
                </a:moveTo>
                <a:lnTo>
                  <a:pt x="12107276" y="0"/>
                </a:lnTo>
                <a:lnTo>
                  <a:pt x="12107276" y="10997457"/>
                </a:lnTo>
                <a:lnTo>
                  <a:pt x="0" y="109974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859" r="-6859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-617713" y="-594130"/>
            <a:ext cx="9533114" cy="1926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b="1" dirty="0" smtClean="0"/>
              <a:t> </a:t>
            </a:r>
            <a:endParaRPr lang="en-US" sz="4400" dirty="0"/>
          </a:p>
          <a:p>
            <a:pPr algn="just">
              <a:lnSpc>
                <a:spcPct val="150000"/>
              </a:lnSpc>
            </a:pPr>
            <a:endParaRPr lang="en-US" sz="4400" b="1" dirty="0"/>
          </a:p>
        </p:txBody>
      </p:sp>
      <p:sp>
        <p:nvSpPr>
          <p:cNvPr id="14" name="Freeform 14"/>
          <p:cNvSpPr/>
          <p:nvPr/>
        </p:nvSpPr>
        <p:spPr>
          <a:xfrm rot="-1345319">
            <a:off x="-4972" y="8295859"/>
            <a:ext cx="2277669" cy="6249324"/>
          </a:xfrm>
          <a:custGeom>
            <a:avLst/>
            <a:gdLst/>
            <a:ahLst/>
            <a:cxnLst/>
            <a:rect l="l" t="t" r="r" b="b"/>
            <a:pathLst>
              <a:path w="2277669" h="6249324">
                <a:moveTo>
                  <a:pt x="0" y="0"/>
                </a:moveTo>
                <a:lnTo>
                  <a:pt x="2277669" y="0"/>
                </a:lnTo>
                <a:lnTo>
                  <a:pt x="2277669" y="6249324"/>
                </a:lnTo>
                <a:lnTo>
                  <a:pt x="0" y="62493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8828" t="-6393" r="-46901"/>
            </a:stretch>
          </a:blipFill>
        </p:spPr>
      </p:sp>
      <p:sp>
        <p:nvSpPr>
          <p:cNvPr id="15" name="Freeform 15"/>
          <p:cNvSpPr/>
          <p:nvPr/>
        </p:nvSpPr>
        <p:spPr>
          <a:xfrm rot="-7420443">
            <a:off x="15110829" y="5047272"/>
            <a:ext cx="3112756" cy="6648844"/>
          </a:xfrm>
          <a:custGeom>
            <a:avLst/>
            <a:gdLst/>
            <a:ahLst/>
            <a:cxnLst/>
            <a:rect l="l" t="t" r="r" b="b"/>
            <a:pathLst>
              <a:path w="3112756" h="6648844">
                <a:moveTo>
                  <a:pt x="0" y="0"/>
                </a:moveTo>
                <a:lnTo>
                  <a:pt x="3112756" y="0"/>
                </a:lnTo>
                <a:lnTo>
                  <a:pt x="3112756" y="6648845"/>
                </a:lnTo>
                <a:lnTo>
                  <a:pt x="0" y="66488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5902"/>
            </a:stretch>
          </a:blipFill>
        </p:spPr>
      </p:sp>
      <p:sp>
        <p:nvSpPr>
          <p:cNvPr id="16" name="Freeform 16"/>
          <p:cNvSpPr/>
          <p:nvPr/>
        </p:nvSpPr>
        <p:spPr>
          <a:xfrm rot="7179490" flipH="1">
            <a:off x="14185975" y="-3184804"/>
            <a:ext cx="3762768" cy="6369608"/>
          </a:xfrm>
          <a:custGeom>
            <a:avLst/>
            <a:gdLst/>
            <a:ahLst/>
            <a:cxnLst/>
            <a:rect l="l" t="t" r="r" b="b"/>
            <a:pathLst>
              <a:path w="3762768" h="6369608">
                <a:moveTo>
                  <a:pt x="3762768" y="0"/>
                </a:moveTo>
                <a:lnTo>
                  <a:pt x="0" y="0"/>
                </a:lnTo>
                <a:lnTo>
                  <a:pt x="0" y="6369608"/>
                </a:lnTo>
                <a:lnTo>
                  <a:pt x="3762768" y="6369608"/>
                </a:lnTo>
                <a:lnTo>
                  <a:pt x="3762768" y="0"/>
                </a:lnTo>
                <a:close/>
              </a:path>
            </a:pathLst>
          </a:custGeom>
          <a:blipFill>
            <a:blip r:embed="rId3"/>
            <a:stretch>
              <a:fillRect l="-12425" t="-4383"/>
            </a:stretch>
          </a:blipFill>
        </p:spPr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BBB942-5490-4843-AFEF-9756E666B26C}"/>
              </a:ext>
            </a:extLst>
          </p:cNvPr>
          <p:cNvSpPr txBox="1"/>
          <p:nvPr/>
        </p:nvSpPr>
        <p:spPr>
          <a:xfrm>
            <a:off x="503759" y="665973"/>
            <a:ext cx="761238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b="1" dirty="0" err="1"/>
              <a:t>Bài</a:t>
            </a:r>
            <a:r>
              <a:rPr lang="en-US" sz="3600" b="1" dirty="0"/>
              <a:t> 3, SGK, 87</a:t>
            </a:r>
          </a:p>
        </p:txBody>
      </p:sp>
      <p:sp>
        <p:nvSpPr>
          <p:cNvPr id="22" name="Rectangle: Rounded Corners 1">
            <a:extLst>
              <a:ext uri="{FF2B5EF4-FFF2-40B4-BE49-F238E27FC236}">
                <a16:creationId xmlns:a16="http://schemas.microsoft.com/office/drawing/2014/main" id="{E93E6F54-DB97-40CD-ABEE-8BDF686C7C51}"/>
              </a:ext>
            </a:extLst>
          </p:cNvPr>
          <p:cNvSpPr/>
          <p:nvPr/>
        </p:nvSpPr>
        <p:spPr>
          <a:xfrm>
            <a:off x="416682" y="3925654"/>
            <a:ext cx="17923297" cy="667609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800" i="1" dirty="0" smtClean="0">
                <a:solidFill>
                  <a:schemeClr val="tx1"/>
                </a:solidFill>
              </a:rPr>
              <a:t> </a:t>
            </a:r>
            <a:endParaRPr lang="en-US" sz="4800" i="1" dirty="0">
              <a:solidFill>
                <a:schemeClr val="tx1"/>
              </a:solidFill>
            </a:endParaRPr>
          </a:p>
        </p:txBody>
      </p:sp>
      <p:sp>
        <p:nvSpPr>
          <p:cNvPr id="24" name="Freeform 6"/>
          <p:cNvSpPr/>
          <p:nvPr/>
        </p:nvSpPr>
        <p:spPr>
          <a:xfrm>
            <a:off x="11252831" y="-1304915"/>
            <a:ext cx="2502497" cy="1284649"/>
          </a:xfrm>
          <a:custGeom>
            <a:avLst/>
            <a:gdLst/>
            <a:ahLst/>
            <a:cxnLst/>
            <a:rect l="l" t="t" r="r" b="b"/>
            <a:pathLst>
              <a:path w="2502497" h="1284649">
                <a:moveTo>
                  <a:pt x="0" y="0"/>
                </a:moveTo>
                <a:lnTo>
                  <a:pt x="2502496" y="0"/>
                </a:lnTo>
                <a:lnTo>
                  <a:pt x="2502496" y="1284649"/>
                </a:lnTo>
                <a:lnTo>
                  <a:pt x="0" y="12846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13"/>
          <p:cNvSpPr/>
          <p:nvPr/>
        </p:nvSpPr>
        <p:spPr>
          <a:xfrm>
            <a:off x="9885397" y="10157475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6" name="Freeform 14"/>
          <p:cNvSpPr/>
          <p:nvPr/>
        </p:nvSpPr>
        <p:spPr>
          <a:xfrm>
            <a:off x="4246469" y="9703233"/>
            <a:ext cx="1109808" cy="1207955"/>
          </a:xfrm>
          <a:custGeom>
            <a:avLst/>
            <a:gdLst/>
            <a:ahLst/>
            <a:cxnLst/>
            <a:rect l="l" t="t" r="r" b="b"/>
            <a:pathLst>
              <a:path w="1109808" h="1207955">
                <a:moveTo>
                  <a:pt x="0" y="0"/>
                </a:moveTo>
                <a:lnTo>
                  <a:pt x="1109808" y="0"/>
                </a:lnTo>
                <a:lnTo>
                  <a:pt x="1109808" y="1207955"/>
                </a:lnTo>
                <a:lnTo>
                  <a:pt x="0" y="120795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33" name="Rectangle: Rounded Corners 1">
            <a:extLst>
              <a:ext uri="{FF2B5EF4-FFF2-40B4-BE49-F238E27FC236}">
                <a16:creationId xmlns:a16="http://schemas.microsoft.com/office/drawing/2014/main" id="{E93E6F54-DB97-40CD-ABEE-8BDF686C7C51}"/>
              </a:ext>
            </a:extLst>
          </p:cNvPr>
          <p:cNvSpPr/>
          <p:nvPr/>
        </p:nvSpPr>
        <p:spPr>
          <a:xfrm>
            <a:off x="364703" y="2282126"/>
            <a:ext cx="17741689" cy="323109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800" dirty="0" err="1" smtClean="0">
                <a:solidFill>
                  <a:schemeClr val="tx1"/>
                </a:solidFill>
              </a:rPr>
              <a:t>Hãy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diễn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đạt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lại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câu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văn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sau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đây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theo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hướng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thay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thế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từ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mượn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bằng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những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từ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quen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thuộc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hoặc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dễ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hiểu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hơn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vốn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đã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có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từ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lâu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trong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vốn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từ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tiếng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Việt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18" name="Rectangle: Rounded Corners 1">
            <a:extLst>
              <a:ext uri="{FF2B5EF4-FFF2-40B4-BE49-F238E27FC236}">
                <a16:creationId xmlns:a16="http://schemas.microsoft.com/office/drawing/2014/main" id="{E93E6F54-DB97-40CD-ABEE-8BDF686C7C51}"/>
              </a:ext>
            </a:extLst>
          </p:cNvPr>
          <p:cNvSpPr/>
          <p:nvPr/>
        </p:nvSpPr>
        <p:spPr>
          <a:xfrm>
            <a:off x="416682" y="5370075"/>
            <a:ext cx="17871318" cy="44299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800" dirty="0" smtClean="0"/>
              <a:t> </a:t>
            </a:r>
            <a:r>
              <a:rPr lang="en-US" sz="6000" dirty="0" err="1" smtClean="0"/>
              <a:t>Các</a:t>
            </a:r>
            <a:r>
              <a:rPr lang="en-US" sz="6000" dirty="0" smtClean="0"/>
              <a:t> </a:t>
            </a:r>
            <a:r>
              <a:rPr lang="en-US" sz="6000" dirty="0">
                <a:solidFill>
                  <a:schemeClr val="tx1"/>
                </a:solidFill>
              </a:rPr>
              <a:t>fan</a:t>
            </a:r>
            <a:r>
              <a:rPr lang="en-US" sz="6000" dirty="0"/>
              <a:t> </a:t>
            </a:r>
            <a:r>
              <a:rPr lang="en-US" sz="6000" dirty="0" err="1"/>
              <a:t>cuồng</a:t>
            </a:r>
            <a:r>
              <a:rPr lang="en-US" sz="6000" dirty="0"/>
              <a:t> </a:t>
            </a:r>
            <a:r>
              <a:rPr lang="en-US" sz="6000" dirty="0" err="1"/>
              <a:t>thực</a:t>
            </a:r>
            <a:r>
              <a:rPr lang="en-US" sz="6000" dirty="0"/>
              <a:t> </a:t>
            </a:r>
            <a:r>
              <a:rPr lang="en-US" sz="6000" dirty="0" err="1"/>
              <a:t>sự</a:t>
            </a:r>
            <a:r>
              <a:rPr lang="en-US" sz="6000" dirty="0"/>
              <a:t> </a:t>
            </a:r>
            <a:r>
              <a:rPr lang="en-US" sz="6000" dirty="0" err="1"/>
              <a:t>phấn</a:t>
            </a:r>
            <a:r>
              <a:rPr lang="en-US" sz="6000" dirty="0"/>
              <a:t> </a:t>
            </a:r>
            <a:r>
              <a:rPr lang="en-US" sz="6000" dirty="0" err="1"/>
              <a:t>khích</a:t>
            </a:r>
            <a:r>
              <a:rPr lang="en-US" sz="6000" dirty="0"/>
              <a:t>, </a:t>
            </a:r>
            <a:r>
              <a:rPr lang="en-US" sz="6000" dirty="0" err="1"/>
              <a:t>hân</a:t>
            </a:r>
            <a:r>
              <a:rPr lang="en-US" sz="6000" dirty="0"/>
              <a:t> </a:t>
            </a:r>
            <a:r>
              <a:rPr lang="en-US" sz="6000" dirty="0" err="1"/>
              <a:t>hoan</a:t>
            </a:r>
            <a:r>
              <a:rPr lang="en-US" sz="6000" dirty="0"/>
              <a:t> </a:t>
            </a:r>
            <a:r>
              <a:rPr lang="en-US" sz="6000" dirty="0" err="1"/>
              <a:t>khi</a:t>
            </a:r>
            <a:r>
              <a:rPr lang="en-US" sz="6000" dirty="0"/>
              <a:t> </a:t>
            </a:r>
            <a:r>
              <a:rPr lang="en-US" sz="6000" dirty="0" err="1"/>
              <a:t>thấy</a:t>
            </a:r>
            <a:r>
              <a:rPr lang="en-US" sz="6000" dirty="0"/>
              <a:t> </a:t>
            </a:r>
            <a:r>
              <a:rPr lang="en-US" sz="6000" dirty="0">
                <a:solidFill>
                  <a:schemeClr val="tx1"/>
                </a:solidFill>
              </a:rPr>
              <a:t>idol</a:t>
            </a:r>
            <a:r>
              <a:rPr lang="en-US" sz="6000" dirty="0"/>
              <a:t> </a:t>
            </a:r>
            <a:r>
              <a:rPr lang="en-US" sz="6000" dirty="0" err="1"/>
              <a:t>của</a:t>
            </a:r>
            <a:r>
              <a:rPr lang="en-US" sz="6000" dirty="0"/>
              <a:t> </a:t>
            </a:r>
            <a:r>
              <a:rPr lang="en-US" sz="6000" dirty="0" err="1"/>
              <a:t>mình</a:t>
            </a:r>
            <a:r>
              <a:rPr lang="en-US" sz="6000" dirty="0"/>
              <a:t> </a:t>
            </a:r>
            <a:r>
              <a:rPr lang="en-US" sz="6000" dirty="0" err="1"/>
              <a:t>xuất</a:t>
            </a:r>
            <a:r>
              <a:rPr lang="en-US" sz="6000" dirty="0"/>
              <a:t> </a:t>
            </a:r>
            <a:r>
              <a:rPr lang="en-US" sz="6000" dirty="0" err="1"/>
              <a:t>hiện</a:t>
            </a:r>
            <a:r>
              <a:rPr lang="en-US" sz="6000" dirty="0"/>
              <a:t> </a:t>
            </a:r>
            <a:r>
              <a:rPr lang="en-US" sz="6000" dirty="0" err="1"/>
              <a:t>trên</a:t>
            </a:r>
            <a:r>
              <a:rPr lang="en-US" sz="6000" dirty="0"/>
              <a:t> </a:t>
            </a:r>
            <a:r>
              <a:rPr lang="en-US" sz="6000" dirty="0" err="1"/>
              <a:t>cửa</a:t>
            </a:r>
            <a:r>
              <a:rPr lang="en-US" sz="6000" dirty="0"/>
              <a:t> </a:t>
            </a:r>
            <a:r>
              <a:rPr lang="en-US" sz="6000" dirty="0" err="1"/>
              <a:t>chiếc</a:t>
            </a:r>
            <a:r>
              <a:rPr lang="en-US" sz="6000" dirty="0"/>
              <a:t> </a:t>
            </a:r>
            <a:r>
              <a:rPr lang="en-US" sz="6000" dirty="0" err="1"/>
              <a:t>chuyên</a:t>
            </a:r>
            <a:r>
              <a:rPr lang="en-US" sz="6000" dirty="0"/>
              <a:t> </a:t>
            </a:r>
            <a:r>
              <a:rPr lang="en-US" sz="6000" dirty="0" err="1"/>
              <a:t>cơ</a:t>
            </a:r>
            <a:r>
              <a:rPr lang="en-US" sz="6000" dirty="0"/>
              <a:t> </a:t>
            </a:r>
            <a:r>
              <a:rPr lang="en-US" sz="6000" dirty="0" err="1"/>
              <a:t>vừa</a:t>
            </a:r>
            <a:r>
              <a:rPr lang="en-US" sz="6000" dirty="0"/>
              <a:t> </a:t>
            </a:r>
            <a:r>
              <a:rPr lang="en-US" sz="6000" dirty="0" err="1"/>
              <a:t>đáp</a:t>
            </a:r>
            <a:r>
              <a:rPr lang="en-US" sz="6000" dirty="0"/>
              <a:t> </a:t>
            </a:r>
            <a:r>
              <a:rPr lang="en-US" sz="6000" dirty="0" err="1"/>
              <a:t>xuống</a:t>
            </a:r>
            <a:r>
              <a:rPr lang="en-US" sz="6000" dirty="0"/>
              <a:t> </a:t>
            </a:r>
            <a:r>
              <a:rPr lang="en-US" sz="6000" dirty="0">
                <a:solidFill>
                  <a:schemeClr val="tx1"/>
                </a:solidFill>
              </a:rPr>
              <a:t>phi </a:t>
            </a:r>
            <a:r>
              <a:rPr lang="en-US" sz="6000" dirty="0" err="1">
                <a:solidFill>
                  <a:schemeClr val="tx1"/>
                </a:solidFill>
              </a:rPr>
              <a:t>trường</a:t>
            </a:r>
            <a:r>
              <a:rPr lang="en-US" sz="60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15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27668" t="-2331" r="-966"/>
            </a:stretch>
          </a:blipFill>
        </p:spPr>
      </p:sp>
      <p:sp>
        <p:nvSpPr>
          <p:cNvPr id="3" name="Freeform 3"/>
          <p:cNvSpPr/>
          <p:nvPr/>
        </p:nvSpPr>
        <p:spPr>
          <a:xfrm rot="-10800000">
            <a:off x="1118628" y="2370119"/>
            <a:ext cx="15757675" cy="7117217"/>
          </a:xfrm>
          <a:custGeom>
            <a:avLst/>
            <a:gdLst/>
            <a:ahLst/>
            <a:cxnLst/>
            <a:rect l="l" t="t" r="r" b="b"/>
            <a:pathLst>
              <a:path w="15757675" h="7117217">
                <a:moveTo>
                  <a:pt x="0" y="0"/>
                </a:moveTo>
                <a:lnTo>
                  <a:pt x="15757674" y="0"/>
                </a:lnTo>
                <a:lnTo>
                  <a:pt x="15757674" y="7117216"/>
                </a:lnTo>
                <a:lnTo>
                  <a:pt x="0" y="71172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1" y="-183984"/>
            <a:ext cx="2821539" cy="1167412"/>
          </a:xfrm>
          <a:custGeom>
            <a:avLst/>
            <a:gdLst/>
            <a:ahLst/>
            <a:cxnLst/>
            <a:rect l="l" t="t" r="r" b="b"/>
            <a:pathLst>
              <a:path w="2821539" h="1167412">
                <a:moveTo>
                  <a:pt x="0" y="0"/>
                </a:moveTo>
                <a:lnTo>
                  <a:pt x="2821539" y="0"/>
                </a:lnTo>
                <a:lnTo>
                  <a:pt x="2821539" y="1167412"/>
                </a:lnTo>
                <a:lnTo>
                  <a:pt x="0" y="11674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008052" y="2932171"/>
            <a:ext cx="2502497" cy="1284649"/>
          </a:xfrm>
          <a:custGeom>
            <a:avLst/>
            <a:gdLst/>
            <a:ahLst/>
            <a:cxnLst/>
            <a:rect l="l" t="t" r="r" b="b"/>
            <a:pathLst>
              <a:path w="2502497" h="1284649">
                <a:moveTo>
                  <a:pt x="0" y="0"/>
                </a:moveTo>
                <a:lnTo>
                  <a:pt x="2502496" y="0"/>
                </a:lnTo>
                <a:lnTo>
                  <a:pt x="2502496" y="1284649"/>
                </a:lnTo>
                <a:lnTo>
                  <a:pt x="0" y="12846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285561" y="9581641"/>
            <a:ext cx="9283028" cy="1410718"/>
          </a:xfrm>
          <a:custGeom>
            <a:avLst/>
            <a:gdLst/>
            <a:ahLst/>
            <a:cxnLst/>
            <a:rect l="l" t="t" r="r" b="b"/>
            <a:pathLst>
              <a:path w="9283028" h="1410718">
                <a:moveTo>
                  <a:pt x="0" y="0"/>
                </a:moveTo>
                <a:lnTo>
                  <a:pt x="9283027" y="0"/>
                </a:lnTo>
                <a:lnTo>
                  <a:pt x="9283027" y="1410718"/>
                </a:lnTo>
                <a:lnTo>
                  <a:pt x="0" y="141071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345319">
            <a:off x="433466" y="5636042"/>
            <a:ext cx="3751223" cy="5895832"/>
          </a:xfrm>
          <a:custGeom>
            <a:avLst/>
            <a:gdLst/>
            <a:ahLst/>
            <a:cxnLst/>
            <a:rect l="l" t="t" r="r" b="b"/>
            <a:pathLst>
              <a:path w="3751223" h="5895832">
                <a:moveTo>
                  <a:pt x="0" y="0"/>
                </a:moveTo>
                <a:lnTo>
                  <a:pt x="3751223" y="0"/>
                </a:lnTo>
                <a:lnTo>
                  <a:pt x="3751223" y="5895832"/>
                </a:lnTo>
                <a:lnTo>
                  <a:pt x="0" y="589583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267628">
            <a:off x="9860530" y="-808692"/>
            <a:ext cx="9588354" cy="2097452"/>
          </a:xfrm>
          <a:custGeom>
            <a:avLst/>
            <a:gdLst/>
            <a:ahLst/>
            <a:cxnLst/>
            <a:rect l="l" t="t" r="r" b="b"/>
            <a:pathLst>
              <a:path w="9588354" h="2097452">
                <a:moveTo>
                  <a:pt x="0" y="0"/>
                </a:moveTo>
                <a:lnTo>
                  <a:pt x="9588354" y="0"/>
                </a:lnTo>
                <a:lnTo>
                  <a:pt x="9588354" y="2097453"/>
                </a:lnTo>
                <a:lnTo>
                  <a:pt x="0" y="209745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721202" y="7755065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590775" y="6547110"/>
            <a:ext cx="1109808" cy="1207955"/>
          </a:xfrm>
          <a:custGeom>
            <a:avLst/>
            <a:gdLst/>
            <a:ahLst/>
            <a:cxnLst/>
            <a:rect l="l" t="t" r="r" b="b"/>
            <a:pathLst>
              <a:path w="1109808" h="1207955">
                <a:moveTo>
                  <a:pt x="0" y="0"/>
                </a:moveTo>
                <a:lnTo>
                  <a:pt x="1109808" y="0"/>
                </a:lnTo>
                <a:lnTo>
                  <a:pt x="1109808" y="1207955"/>
                </a:lnTo>
                <a:lnTo>
                  <a:pt x="0" y="120795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pic>
        <p:nvPicPr>
          <p:cNvPr id="15" name="Picture 2" descr="Thuyết minh về chiếc xe đạp (16 mẫu) - Văn mẫu lớp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550" y="1748615"/>
            <a:ext cx="12192000" cy="771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ular Callout 15"/>
          <p:cNvSpPr/>
          <p:nvPr/>
        </p:nvSpPr>
        <p:spPr>
          <a:xfrm>
            <a:off x="1753870" y="9050894"/>
            <a:ext cx="2052320" cy="754380"/>
          </a:xfrm>
          <a:prstGeom prst="wedgeRectCallout">
            <a:avLst>
              <a:gd name="adj1" fmla="val 74386"/>
              <a:gd name="adj2" fmla="val -15743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Lốp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ular Callout 16"/>
          <p:cNvSpPr/>
          <p:nvPr/>
        </p:nvSpPr>
        <p:spPr>
          <a:xfrm>
            <a:off x="2278380" y="2515316"/>
            <a:ext cx="2052320" cy="754380"/>
          </a:xfrm>
          <a:prstGeom prst="wedgeRectCallout">
            <a:avLst>
              <a:gd name="adj1" fmla="val 94435"/>
              <a:gd name="adj2" fmla="val 18196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Ba-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ular Callout 17"/>
          <p:cNvSpPr/>
          <p:nvPr/>
        </p:nvSpPr>
        <p:spPr>
          <a:xfrm>
            <a:off x="5062220" y="1795942"/>
            <a:ext cx="2052320" cy="754380"/>
          </a:xfrm>
          <a:prstGeom prst="wedgeRectCallout">
            <a:avLst>
              <a:gd name="adj1" fmla="val 94435"/>
              <a:gd name="adj2" fmla="val 18196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ular Callout 18"/>
          <p:cNvSpPr/>
          <p:nvPr/>
        </p:nvSpPr>
        <p:spPr>
          <a:xfrm>
            <a:off x="9607550" y="9083518"/>
            <a:ext cx="2052320" cy="754380"/>
          </a:xfrm>
          <a:prstGeom prst="wedgeRectCallout">
            <a:avLst>
              <a:gd name="adj1" fmla="val -59278"/>
              <a:gd name="adj2" fmla="val -15440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Pê-đan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ular Callout 19"/>
          <p:cNvSpPr/>
          <p:nvPr/>
        </p:nvSpPr>
        <p:spPr>
          <a:xfrm>
            <a:off x="7639050" y="994234"/>
            <a:ext cx="2052320" cy="754380"/>
          </a:xfrm>
          <a:prstGeom prst="wedgeRectCallout">
            <a:avLst>
              <a:gd name="adj1" fmla="val 62133"/>
              <a:gd name="adj2" fmla="val 52741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Khung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ular Callout 20"/>
          <p:cNvSpPr/>
          <p:nvPr/>
        </p:nvSpPr>
        <p:spPr>
          <a:xfrm>
            <a:off x="14677389" y="660680"/>
            <a:ext cx="2193290" cy="754380"/>
          </a:xfrm>
          <a:prstGeom prst="wedgeRectCallout">
            <a:avLst>
              <a:gd name="adj1" fmla="val -185144"/>
              <a:gd name="adj2" fmla="val 1425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ular Callout 21"/>
          <p:cNvSpPr/>
          <p:nvPr/>
        </p:nvSpPr>
        <p:spPr>
          <a:xfrm>
            <a:off x="14392910" y="4221958"/>
            <a:ext cx="2052320" cy="754380"/>
          </a:xfrm>
          <a:prstGeom prst="wedgeRectCallout">
            <a:avLst>
              <a:gd name="adj1" fmla="val -170664"/>
              <a:gd name="adj2" fmla="val -23622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Phanh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ular Callout 22"/>
          <p:cNvSpPr/>
          <p:nvPr/>
        </p:nvSpPr>
        <p:spPr>
          <a:xfrm>
            <a:off x="5843270" y="9542384"/>
            <a:ext cx="2052320" cy="754380"/>
          </a:xfrm>
          <a:prstGeom prst="wedgeRectCallout">
            <a:avLst>
              <a:gd name="adj1" fmla="val -59278"/>
              <a:gd name="adj2" fmla="val -15440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/>
          <p:cNvSpPr/>
          <p:nvPr/>
        </p:nvSpPr>
        <p:spPr>
          <a:xfrm rot="5505886">
            <a:off x="-982573" y="199976"/>
            <a:ext cx="12107276" cy="10997457"/>
          </a:xfrm>
          <a:custGeom>
            <a:avLst/>
            <a:gdLst/>
            <a:ahLst/>
            <a:cxnLst/>
            <a:rect l="l" t="t" r="r" b="b"/>
            <a:pathLst>
              <a:path w="12107276" h="10997457">
                <a:moveTo>
                  <a:pt x="0" y="0"/>
                </a:moveTo>
                <a:lnTo>
                  <a:pt x="12107276" y="0"/>
                </a:lnTo>
                <a:lnTo>
                  <a:pt x="12107276" y="10997457"/>
                </a:lnTo>
                <a:lnTo>
                  <a:pt x="0" y="109974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859" r="-6859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-617713" y="-594130"/>
            <a:ext cx="9533114" cy="1926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b="1" dirty="0" smtClean="0"/>
              <a:t> </a:t>
            </a:r>
            <a:endParaRPr lang="en-US" sz="4400" dirty="0"/>
          </a:p>
          <a:p>
            <a:pPr algn="just">
              <a:lnSpc>
                <a:spcPct val="150000"/>
              </a:lnSpc>
            </a:pPr>
            <a:endParaRPr lang="en-US" sz="4400" b="1" dirty="0"/>
          </a:p>
        </p:txBody>
      </p:sp>
      <p:sp>
        <p:nvSpPr>
          <p:cNvPr id="14" name="Freeform 14"/>
          <p:cNvSpPr/>
          <p:nvPr/>
        </p:nvSpPr>
        <p:spPr>
          <a:xfrm rot="-1345319">
            <a:off x="-4972" y="8295859"/>
            <a:ext cx="2277669" cy="6249324"/>
          </a:xfrm>
          <a:custGeom>
            <a:avLst/>
            <a:gdLst/>
            <a:ahLst/>
            <a:cxnLst/>
            <a:rect l="l" t="t" r="r" b="b"/>
            <a:pathLst>
              <a:path w="2277669" h="6249324">
                <a:moveTo>
                  <a:pt x="0" y="0"/>
                </a:moveTo>
                <a:lnTo>
                  <a:pt x="2277669" y="0"/>
                </a:lnTo>
                <a:lnTo>
                  <a:pt x="2277669" y="6249324"/>
                </a:lnTo>
                <a:lnTo>
                  <a:pt x="0" y="62493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8828" t="-6393" r="-46901"/>
            </a:stretch>
          </a:blipFill>
        </p:spPr>
      </p:sp>
      <p:sp>
        <p:nvSpPr>
          <p:cNvPr id="15" name="Freeform 15"/>
          <p:cNvSpPr/>
          <p:nvPr/>
        </p:nvSpPr>
        <p:spPr>
          <a:xfrm rot="-7420443">
            <a:off x="15110829" y="5047272"/>
            <a:ext cx="3112756" cy="6648844"/>
          </a:xfrm>
          <a:custGeom>
            <a:avLst/>
            <a:gdLst/>
            <a:ahLst/>
            <a:cxnLst/>
            <a:rect l="l" t="t" r="r" b="b"/>
            <a:pathLst>
              <a:path w="3112756" h="6648844">
                <a:moveTo>
                  <a:pt x="0" y="0"/>
                </a:moveTo>
                <a:lnTo>
                  <a:pt x="3112756" y="0"/>
                </a:lnTo>
                <a:lnTo>
                  <a:pt x="3112756" y="6648845"/>
                </a:lnTo>
                <a:lnTo>
                  <a:pt x="0" y="66488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5902"/>
            </a:stretch>
          </a:blipFill>
        </p:spPr>
      </p:sp>
      <p:sp>
        <p:nvSpPr>
          <p:cNvPr id="16" name="Freeform 16"/>
          <p:cNvSpPr/>
          <p:nvPr/>
        </p:nvSpPr>
        <p:spPr>
          <a:xfrm rot="7179490" flipH="1">
            <a:off x="14185975" y="-3184804"/>
            <a:ext cx="3762768" cy="6369608"/>
          </a:xfrm>
          <a:custGeom>
            <a:avLst/>
            <a:gdLst/>
            <a:ahLst/>
            <a:cxnLst/>
            <a:rect l="l" t="t" r="r" b="b"/>
            <a:pathLst>
              <a:path w="3762768" h="6369608">
                <a:moveTo>
                  <a:pt x="3762768" y="0"/>
                </a:moveTo>
                <a:lnTo>
                  <a:pt x="0" y="0"/>
                </a:lnTo>
                <a:lnTo>
                  <a:pt x="0" y="6369608"/>
                </a:lnTo>
                <a:lnTo>
                  <a:pt x="3762768" y="6369608"/>
                </a:lnTo>
                <a:lnTo>
                  <a:pt x="3762768" y="0"/>
                </a:lnTo>
                <a:close/>
              </a:path>
            </a:pathLst>
          </a:custGeom>
          <a:blipFill>
            <a:blip r:embed="rId3"/>
            <a:stretch>
              <a:fillRect l="-12425" t="-4383"/>
            </a:stretch>
          </a:blipFill>
        </p:spPr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BBB942-5490-4843-AFEF-9756E666B26C}"/>
              </a:ext>
            </a:extLst>
          </p:cNvPr>
          <p:cNvSpPr txBox="1"/>
          <p:nvPr/>
        </p:nvSpPr>
        <p:spPr>
          <a:xfrm>
            <a:off x="254151" y="-167067"/>
            <a:ext cx="7612380" cy="1003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b="1" dirty="0" err="1"/>
              <a:t>Bài</a:t>
            </a:r>
            <a:r>
              <a:rPr lang="en-US" sz="4400" b="1" dirty="0"/>
              <a:t> 3, SGK, 87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AAA88E-522F-4A61-A9C8-2704E42AFF79}"/>
              </a:ext>
            </a:extLst>
          </p:cNvPr>
          <p:cNvSpPr txBox="1"/>
          <p:nvPr/>
        </p:nvSpPr>
        <p:spPr>
          <a:xfrm>
            <a:off x="5581140" y="689162"/>
            <a:ext cx="668390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i="1" kern="100" dirty="0" smtClean="0">
                <a:solidFill>
                  <a:srgbClr val="FF0000"/>
                </a:solidFill>
                <a:effectLst/>
                <a:ea typeface="SimSun" panose="02010600030101010101" pitchFamily="2" charset="-122"/>
              </a:rPr>
              <a:t>PHIẾU HỌC TẬP SỐ 3</a:t>
            </a:r>
          </a:p>
          <a:p>
            <a:pPr algn="ctr"/>
            <a:r>
              <a:rPr lang="en-US" sz="4400" b="1" i="1" kern="100" dirty="0" err="1" smtClean="0">
                <a:solidFill>
                  <a:srgbClr val="FF0000"/>
                </a:solidFill>
                <a:ea typeface="SimSun" panose="02010600030101010101" pitchFamily="2" charset="-122"/>
              </a:rPr>
              <a:t>Hoạt</a:t>
            </a:r>
            <a:r>
              <a:rPr lang="en-US" sz="4400" b="1" i="1" kern="100" dirty="0" smtClean="0">
                <a:solidFill>
                  <a:srgbClr val="FF0000"/>
                </a:solidFill>
                <a:ea typeface="SimSun" panose="02010600030101010101" pitchFamily="2" charset="-122"/>
              </a:rPr>
              <a:t> </a:t>
            </a:r>
            <a:r>
              <a:rPr lang="en-US" sz="4400" b="1" i="1" kern="100" dirty="0" err="1" smtClean="0">
                <a:solidFill>
                  <a:srgbClr val="FF0000"/>
                </a:solidFill>
                <a:ea typeface="SimSun" panose="02010600030101010101" pitchFamily="2" charset="-122"/>
              </a:rPr>
              <a:t>động</a:t>
            </a:r>
            <a:r>
              <a:rPr lang="en-US" sz="4400" b="1" i="1" kern="100" dirty="0" smtClean="0">
                <a:solidFill>
                  <a:srgbClr val="FF0000"/>
                </a:solidFill>
                <a:ea typeface="SimSun" panose="02010600030101010101" pitchFamily="2" charset="-122"/>
              </a:rPr>
              <a:t> </a:t>
            </a:r>
            <a:r>
              <a:rPr lang="en-US" sz="4400" b="1" i="1" kern="100" dirty="0" err="1" smtClean="0">
                <a:solidFill>
                  <a:srgbClr val="FF0000"/>
                </a:solidFill>
                <a:ea typeface="SimSun" panose="02010600030101010101" pitchFamily="2" charset="-122"/>
              </a:rPr>
              <a:t>nhóm</a:t>
            </a:r>
            <a:r>
              <a:rPr lang="en-US" sz="4400" b="1" i="1" kern="100" dirty="0" smtClean="0">
                <a:solidFill>
                  <a:srgbClr val="FF0000"/>
                </a:solidFill>
                <a:ea typeface="SimSun" panose="02010600030101010101" pitchFamily="2" charset="-122"/>
              </a:rPr>
              <a:t> </a:t>
            </a:r>
            <a:r>
              <a:rPr lang="en-US" sz="4400" b="1" i="1" kern="100" dirty="0" err="1" smtClean="0">
                <a:solidFill>
                  <a:srgbClr val="FF0000"/>
                </a:solidFill>
                <a:ea typeface="SimSun" panose="02010600030101010101" pitchFamily="2" charset="-122"/>
              </a:rPr>
              <a:t>bàn</a:t>
            </a:r>
            <a:r>
              <a:rPr lang="en-US" sz="4400" b="1" i="1" kern="100" dirty="0" smtClean="0">
                <a:solidFill>
                  <a:srgbClr val="FF0000"/>
                </a:solidFill>
                <a:ea typeface="SimSun" panose="02010600030101010101" pitchFamily="2" charset="-122"/>
              </a:rPr>
              <a:t>: 1p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22" name="Rectangle: Rounded Corners 1">
            <a:extLst>
              <a:ext uri="{FF2B5EF4-FFF2-40B4-BE49-F238E27FC236}">
                <a16:creationId xmlns:a16="http://schemas.microsoft.com/office/drawing/2014/main" id="{E93E6F54-DB97-40CD-ABEE-8BDF686C7C51}"/>
              </a:ext>
            </a:extLst>
          </p:cNvPr>
          <p:cNvSpPr/>
          <p:nvPr/>
        </p:nvSpPr>
        <p:spPr>
          <a:xfrm>
            <a:off x="427400" y="3862583"/>
            <a:ext cx="17923297" cy="667609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800" i="1" dirty="0" smtClean="0">
                <a:solidFill>
                  <a:schemeClr val="tx1"/>
                </a:solidFill>
              </a:rPr>
              <a:t> </a:t>
            </a:r>
            <a:endParaRPr lang="en-US" sz="4800" i="1" dirty="0">
              <a:solidFill>
                <a:schemeClr val="tx1"/>
              </a:solidFill>
            </a:endParaRPr>
          </a:p>
        </p:txBody>
      </p:sp>
      <p:sp>
        <p:nvSpPr>
          <p:cNvPr id="24" name="Freeform 6"/>
          <p:cNvSpPr/>
          <p:nvPr/>
        </p:nvSpPr>
        <p:spPr>
          <a:xfrm>
            <a:off x="11252831" y="-1304915"/>
            <a:ext cx="2502497" cy="1284649"/>
          </a:xfrm>
          <a:custGeom>
            <a:avLst/>
            <a:gdLst/>
            <a:ahLst/>
            <a:cxnLst/>
            <a:rect l="l" t="t" r="r" b="b"/>
            <a:pathLst>
              <a:path w="2502497" h="1284649">
                <a:moveTo>
                  <a:pt x="0" y="0"/>
                </a:moveTo>
                <a:lnTo>
                  <a:pt x="2502496" y="0"/>
                </a:lnTo>
                <a:lnTo>
                  <a:pt x="2502496" y="1284649"/>
                </a:lnTo>
                <a:lnTo>
                  <a:pt x="0" y="12846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13"/>
          <p:cNvSpPr/>
          <p:nvPr/>
        </p:nvSpPr>
        <p:spPr>
          <a:xfrm>
            <a:off x="9885397" y="10157475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6" name="Freeform 14"/>
          <p:cNvSpPr/>
          <p:nvPr/>
        </p:nvSpPr>
        <p:spPr>
          <a:xfrm>
            <a:off x="4246469" y="9703233"/>
            <a:ext cx="1109808" cy="1207955"/>
          </a:xfrm>
          <a:custGeom>
            <a:avLst/>
            <a:gdLst/>
            <a:ahLst/>
            <a:cxnLst/>
            <a:rect l="l" t="t" r="r" b="b"/>
            <a:pathLst>
              <a:path w="1109808" h="1207955">
                <a:moveTo>
                  <a:pt x="0" y="0"/>
                </a:moveTo>
                <a:lnTo>
                  <a:pt x="1109808" y="0"/>
                </a:lnTo>
                <a:lnTo>
                  <a:pt x="1109808" y="1207955"/>
                </a:lnTo>
                <a:lnTo>
                  <a:pt x="0" y="120795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FAAA88E-522F-4A61-A9C8-2704E42AFF79}"/>
              </a:ext>
            </a:extLst>
          </p:cNvPr>
          <p:cNvSpPr txBox="1"/>
          <p:nvPr/>
        </p:nvSpPr>
        <p:spPr>
          <a:xfrm>
            <a:off x="685800" y="4251229"/>
            <a:ext cx="17399629" cy="48320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4400" b="1" i="1" dirty="0" smtClean="0"/>
              <a:t>1.Xác </a:t>
            </a:r>
            <a:r>
              <a:rPr lang="en-US" sz="4400" b="1" i="1" dirty="0" err="1" smtClean="0"/>
              <a:t>định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các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từ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là</a:t>
            </a:r>
            <a:r>
              <a:rPr lang="en-US" sz="4400" b="1" i="1" dirty="0"/>
              <a:t> </a:t>
            </a:r>
            <a:r>
              <a:rPr lang="en-US" sz="4400" b="1" i="1" dirty="0" err="1" smtClean="0"/>
              <a:t>từ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mượn</a:t>
            </a:r>
            <a:r>
              <a:rPr lang="en-US" sz="4400" b="1" i="1" dirty="0" smtClean="0"/>
              <a:t> </a:t>
            </a:r>
            <a:r>
              <a:rPr lang="en-US" sz="4400" b="1" i="1" dirty="0" err="1"/>
              <a:t>tiếng</a:t>
            </a:r>
            <a:r>
              <a:rPr lang="en-US" sz="4400" b="1" i="1" dirty="0"/>
              <a:t> </a:t>
            </a:r>
            <a:r>
              <a:rPr lang="en-US" sz="4400" b="1" i="1" dirty="0" err="1" smtClean="0"/>
              <a:t>Hán</a:t>
            </a:r>
            <a:endParaRPr lang="en-US" sz="4400" b="1" i="1" dirty="0" smtClean="0"/>
          </a:p>
          <a:p>
            <a:pPr algn="just"/>
            <a:r>
              <a:rPr lang="en-US" sz="4400" b="1" i="1" dirty="0" smtClean="0"/>
              <a:t>…………………………………………………………………………………………………………………</a:t>
            </a:r>
          </a:p>
          <a:p>
            <a:pPr algn="just"/>
            <a:r>
              <a:rPr lang="en-US" sz="4400" b="1" i="1" dirty="0" err="1" smtClean="0"/>
              <a:t>Xác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định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các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từ</a:t>
            </a:r>
            <a:r>
              <a:rPr lang="en-US" sz="4400" b="1" i="1" dirty="0"/>
              <a:t> </a:t>
            </a:r>
            <a:r>
              <a:rPr lang="en-US" sz="4400" b="1" i="1" dirty="0" err="1" smtClean="0"/>
              <a:t>là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từ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mượn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tiếng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Anh</a:t>
            </a:r>
            <a:endParaRPr lang="en-US" sz="4400" b="1" i="1" dirty="0" smtClean="0"/>
          </a:p>
          <a:p>
            <a:pPr algn="just"/>
            <a:r>
              <a:rPr lang="en-US" sz="4400" b="1" i="1" dirty="0" smtClean="0"/>
              <a:t>……………………………………………………………………………………………………………….</a:t>
            </a:r>
          </a:p>
          <a:p>
            <a:pPr algn="just"/>
            <a:r>
              <a:rPr lang="en-US" sz="4400" b="1" i="1" dirty="0" smtClean="0"/>
              <a:t>2. </a:t>
            </a:r>
            <a:r>
              <a:rPr lang="en-US" sz="4400" b="1" i="1" dirty="0" err="1" smtClean="0"/>
              <a:t>Từ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mượn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nào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là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từ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em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có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thể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thay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thế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bằng</a:t>
            </a:r>
            <a:r>
              <a:rPr lang="en-US" sz="4400" b="1" i="1" dirty="0"/>
              <a:t> </a:t>
            </a:r>
            <a:r>
              <a:rPr lang="en-US" sz="4400" b="1" i="1" dirty="0" err="1" smtClean="0"/>
              <a:t>các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từ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dễ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hiểu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hơn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vốn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có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từ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lâu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trong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vốn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từ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tiếng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Việt</a:t>
            </a:r>
            <a:r>
              <a:rPr lang="en-US" sz="4400" b="1" i="1" dirty="0" smtClean="0"/>
              <a:t>:………………………………………………………………….</a:t>
            </a:r>
          </a:p>
          <a:p>
            <a:pPr algn="just"/>
            <a:r>
              <a:rPr lang="en-US" sz="4400" b="1" i="1" dirty="0" smtClean="0"/>
              <a:t>………………………………………………………………………………………………………………...</a:t>
            </a:r>
          </a:p>
        </p:txBody>
      </p:sp>
      <p:sp>
        <p:nvSpPr>
          <p:cNvPr id="33" name="Rectangle: Rounded Corners 1">
            <a:extLst>
              <a:ext uri="{FF2B5EF4-FFF2-40B4-BE49-F238E27FC236}">
                <a16:creationId xmlns:a16="http://schemas.microsoft.com/office/drawing/2014/main" id="{E93E6F54-DB97-40CD-ABEE-8BDF686C7C51}"/>
              </a:ext>
            </a:extLst>
          </p:cNvPr>
          <p:cNvSpPr/>
          <p:nvPr/>
        </p:nvSpPr>
        <p:spPr>
          <a:xfrm>
            <a:off x="2743200" y="2356404"/>
            <a:ext cx="14841790" cy="7427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400" dirty="0" err="1" smtClean="0">
                <a:solidFill>
                  <a:schemeClr val="tx1"/>
                </a:solidFill>
              </a:rPr>
              <a:t>Dựa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vào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nội</a:t>
            </a:r>
            <a:r>
              <a:rPr lang="en-US" sz="4400" dirty="0" smtClean="0">
                <a:solidFill>
                  <a:schemeClr val="tx1"/>
                </a:solidFill>
              </a:rPr>
              <a:t> dung </a:t>
            </a:r>
            <a:r>
              <a:rPr lang="en-US" sz="4400" dirty="0" err="1" smtClean="0">
                <a:solidFill>
                  <a:schemeClr val="tx1"/>
                </a:solidFill>
              </a:rPr>
              <a:t>câu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văn</a:t>
            </a:r>
            <a:r>
              <a:rPr lang="en-US" sz="4400" dirty="0" smtClean="0">
                <a:solidFill>
                  <a:schemeClr val="tx1"/>
                </a:solidFill>
              </a:rPr>
              <a:t> ở </a:t>
            </a:r>
            <a:r>
              <a:rPr lang="en-US" sz="4400" dirty="0" err="1" smtClean="0">
                <a:solidFill>
                  <a:schemeClr val="tx1"/>
                </a:solidFill>
              </a:rPr>
              <a:t>bài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tập</a:t>
            </a:r>
            <a:r>
              <a:rPr lang="en-US" sz="4400" dirty="0" smtClean="0">
                <a:solidFill>
                  <a:schemeClr val="tx1"/>
                </a:solidFill>
              </a:rPr>
              <a:t> 3, </a:t>
            </a:r>
            <a:r>
              <a:rPr lang="en-US" sz="4400" dirty="0" err="1" smtClean="0">
                <a:solidFill>
                  <a:schemeClr val="tx1"/>
                </a:solidFill>
              </a:rPr>
              <a:t>em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hãy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xác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định</a:t>
            </a:r>
            <a:r>
              <a:rPr lang="en-US" sz="4400" dirty="0" smtClean="0">
                <a:solidFill>
                  <a:schemeClr val="tx1"/>
                </a:solidFill>
              </a:rPr>
              <a:t>: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71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/>
          <p:cNvSpPr/>
          <p:nvPr/>
        </p:nvSpPr>
        <p:spPr>
          <a:xfrm rot="5505886">
            <a:off x="-924656" y="-783759"/>
            <a:ext cx="12107276" cy="10997457"/>
          </a:xfrm>
          <a:custGeom>
            <a:avLst/>
            <a:gdLst/>
            <a:ahLst/>
            <a:cxnLst/>
            <a:rect l="l" t="t" r="r" b="b"/>
            <a:pathLst>
              <a:path w="12107276" h="10997457">
                <a:moveTo>
                  <a:pt x="0" y="0"/>
                </a:moveTo>
                <a:lnTo>
                  <a:pt x="12107276" y="0"/>
                </a:lnTo>
                <a:lnTo>
                  <a:pt x="12107276" y="10997457"/>
                </a:lnTo>
                <a:lnTo>
                  <a:pt x="0" y="109974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859" r="-6859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-617713" y="-594130"/>
            <a:ext cx="9533114" cy="1926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b="1" dirty="0" smtClean="0"/>
              <a:t> </a:t>
            </a:r>
            <a:endParaRPr lang="en-US" sz="4400" dirty="0"/>
          </a:p>
          <a:p>
            <a:pPr algn="just">
              <a:lnSpc>
                <a:spcPct val="150000"/>
              </a:lnSpc>
            </a:pPr>
            <a:endParaRPr lang="en-US" sz="4400" b="1" dirty="0"/>
          </a:p>
        </p:txBody>
      </p:sp>
      <p:sp>
        <p:nvSpPr>
          <p:cNvPr id="14" name="Freeform 14"/>
          <p:cNvSpPr/>
          <p:nvPr/>
        </p:nvSpPr>
        <p:spPr>
          <a:xfrm rot="-1345319">
            <a:off x="-4972" y="8295859"/>
            <a:ext cx="2277669" cy="6249324"/>
          </a:xfrm>
          <a:custGeom>
            <a:avLst/>
            <a:gdLst/>
            <a:ahLst/>
            <a:cxnLst/>
            <a:rect l="l" t="t" r="r" b="b"/>
            <a:pathLst>
              <a:path w="2277669" h="6249324">
                <a:moveTo>
                  <a:pt x="0" y="0"/>
                </a:moveTo>
                <a:lnTo>
                  <a:pt x="2277669" y="0"/>
                </a:lnTo>
                <a:lnTo>
                  <a:pt x="2277669" y="6249324"/>
                </a:lnTo>
                <a:lnTo>
                  <a:pt x="0" y="62493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8828" t="-6393" r="-46901"/>
            </a:stretch>
          </a:blipFill>
        </p:spPr>
      </p:sp>
      <p:sp>
        <p:nvSpPr>
          <p:cNvPr id="15" name="Freeform 15"/>
          <p:cNvSpPr/>
          <p:nvPr/>
        </p:nvSpPr>
        <p:spPr>
          <a:xfrm rot="-7420443">
            <a:off x="15110829" y="5047272"/>
            <a:ext cx="3112756" cy="6648844"/>
          </a:xfrm>
          <a:custGeom>
            <a:avLst/>
            <a:gdLst/>
            <a:ahLst/>
            <a:cxnLst/>
            <a:rect l="l" t="t" r="r" b="b"/>
            <a:pathLst>
              <a:path w="3112756" h="6648844">
                <a:moveTo>
                  <a:pt x="0" y="0"/>
                </a:moveTo>
                <a:lnTo>
                  <a:pt x="3112756" y="0"/>
                </a:lnTo>
                <a:lnTo>
                  <a:pt x="3112756" y="6648845"/>
                </a:lnTo>
                <a:lnTo>
                  <a:pt x="0" y="66488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5902"/>
            </a:stretch>
          </a:blipFill>
        </p:spPr>
      </p:sp>
      <p:sp>
        <p:nvSpPr>
          <p:cNvPr id="16" name="Freeform 16"/>
          <p:cNvSpPr/>
          <p:nvPr/>
        </p:nvSpPr>
        <p:spPr>
          <a:xfrm rot="7179490" flipH="1">
            <a:off x="14185975" y="-3184804"/>
            <a:ext cx="3762768" cy="6369608"/>
          </a:xfrm>
          <a:custGeom>
            <a:avLst/>
            <a:gdLst/>
            <a:ahLst/>
            <a:cxnLst/>
            <a:rect l="l" t="t" r="r" b="b"/>
            <a:pathLst>
              <a:path w="3762768" h="6369608">
                <a:moveTo>
                  <a:pt x="3762768" y="0"/>
                </a:moveTo>
                <a:lnTo>
                  <a:pt x="0" y="0"/>
                </a:lnTo>
                <a:lnTo>
                  <a:pt x="0" y="6369608"/>
                </a:lnTo>
                <a:lnTo>
                  <a:pt x="3762768" y="6369608"/>
                </a:lnTo>
                <a:lnTo>
                  <a:pt x="3762768" y="0"/>
                </a:lnTo>
                <a:close/>
              </a:path>
            </a:pathLst>
          </a:custGeom>
          <a:blipFill>
            <a:blip r:embed="rId3"/>
            <a:stretch>
              <a:fillRect l="-12425" t="-4383"/>
            </a:stretch>
          </a:blipFill>
        </p:spPr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BBB942-5490-4843-AFEF-9756E666B26C}"/>
              </a:ext>
            </a:extLst>
          </p:cNvPr>
          <p:cNvSpPr txBox="1"/>
          <p:nvPr/>
        </p:nvSpPr>
        <p:spPr>
          <a:xfrm>
            <a:off x="440279" y="-55385"/>
            <a:ext cx="761238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b="1" dirty="0" err="1"/>
              <a:t>Bài</a:t>
            </a:r>
            <a:r>
              <a:rPr lang="en-US" sz="3600" b="1" dirty="0"/>
              <a:t> 3, SGK, 87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AAA88E-522F-4A61-A9C8-2704E42AFF79}"/>
              </a:ext>
            </a:extLst>
          </p:cNvPr>
          <p:cNvSpPr txBox="1"/>
          <p:nvPr/>
        </p:nvSpPr>
        <p:spPr>
          <a:xfrm>
            <a:off x="5128982" y="1075256"/>
            <a:ext cx="1541966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i="1" kern="100" dirty="0" smtClean="0">
                <a:solidFill>
                  <a:srgbClr val="FF0000"/>
                </a:solidFill>
                <a:effectLst/>
                <a:ea typeface="SimSun" panose="02010600030101010101" pitchFamily="2" charset="-122"/>
              </a:rPr>
              <a:t>PHIẾU HỌC TẬP SỐ 3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22" name="Rectangle: Rounded Corners 1">
            <a:extLst>
              <a:ext uri="{FF2B5EF4-FFF2-40B4-BE49-F238E27FC236}">
                <a16:creationId xmlns:a16="http://schemas.microsoft.com/office/drawing/2014/main" id="{E93E6F54-DB97-40CD-ABEE-8BDF686C7C51}"/>
              </a:ext>
            </a:extLst>
          </p:cNvPr>
          <p:cNvSpPr/>
          <p:nvPr/>
        </p:nvSpPr>
        <p:spPr>
          <a:xfrm>
            <a:off x="409305" y="2051016"/>
            <a:ext cx="17101396" cy="762833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800" i="1" dirty="0" smtClean="0">
                <a:solidFill>
                  <a:schemeClr val="tx1"/>
                </a:solidFill>
              </a:rPr>
              <a:t> </a:t>
            </a:r>
            <a:endParaRPr lang="en-US" sz="4800" i="1" dirty="0">
              <a:solidFill>
                <a:schemeClr val="tx1"/>
              </a:solidFill>
            </a:endParaRPr>
          </a:p>
        </p:txBody>
      </p:sp>
      <p:sp>
        <p:nvSpPr>
          <p:cNvPr id="24" name="Freeform 6"/>
          <p:cNvSpPr/>
          <p:nvPr/>
        </p:nvSpPr>
        <p:spPr>
          <a:xfrm>
            <a:off x="11252831" y="-1304915"/>
            <a:ext cx="2502497" cy="1284649"/>
          </a:xfrm>
          <a:custGeom>
            <a:avLst/>
            <a:gdLst/>
            <a:ahLst/>
            <a:cxnLst/>
            <a:rect l="l" t="t" r="r" b="b"/>
            <a:pathLst>
              <a:path w="2502497" h="1284649">
                <a:moveTo>
                  <a:pt x="0" y="0"/>
                </a:moveTo>
                <a:lnTo>
                  <a:pt x="2502496" y="0"/>
                </a:lnTo>
                <a:lnTo>
                  <a:pt x="2502496" y="1284649"/>
                </a:lnTo>
                <a:lnTo>
                  <a:pt x="0" y="12846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13"/>
          <p:cNvSpPr/>
          <p:nvPr/>
        </p:nvSpPr>
        <p:spPr>
          <a:xfrm>
            <a:off x="9885397" y="10157475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6" name="Freeform 14"/>
          <p:cNvSpPr/>
          <p:nvPr/>
        </p:nvSpPr>
        <p:spPr>
          <a:xfrm>
            <a:off x="4246469" y="9703233"/>
            <a:ext cx="1109808" cy="1207955"/>
          </a:xfrm>
          <a:custGeom>
            <a:avLst/>
            <a:gdLst/>
            <a:ahLst/>
            <a:cxnLst/>
            <a:rect l="l" t="t" r="r" b="b"/>
            <a:pathLst>
              <a:path w="1109808" h="1207955">
                <a:moveTo>
                  <a:pt x="0" y="0"/>
                </a:moveTo>
                <a:lnTo>
                  <a:pt x="1109808" y="0"/>
                </a:lnTo>
                <a:lnTo>
                  <a:pt x="1109808" y="1207955"/>
                </a:lnTo>
                <a:lnTo>
                  <a:pt x="0" y="120795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FAAA88E-522F-4A61-A9C8-2704E42AFF79}"/>
              </a:ext>
            </a:extLst>
          </p:cNvPr>
          <p:cNvSpPr txBox="1"/>
          <p:nvPr/>
        </p:nvSpPr>
        <p:spPr>
          <a:xfrm>
            <a:off x="935524" y="2053658"/>
            <a:ext cx="16502866" cy="7848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800" i="1" dirty="0" smtClean="0"/>
              <a:t>1. - </a:t>
            </a:r>
            <a:r>
              <a:rPr lang="en-US" sz="4800" i="1" dirty="0" err="1" smtClean="0"/>
              <a:t>Xác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định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các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từ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là</a:t>
            </a:r>
            <a:r>
              <a:rPr lang="en-US" sz="4800" i="1" dirty="0"/>
              <a:t> </a:t>
            </a:r>
            <a:r>
              <a:rPr lang="en-US" sz="4800" i="1" dirty="0" err="1" smtClean="0"/>
              <a:t>từ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mượn</a:t>
            </a:r>
            <a:r>
              <a:rPr lang="en-US" sz="4800" i="1" dirty="0" smtClean="0"/>
              <a:t> </a:t>
            </a:r>
            <a:r>
              <a:rPr lang="en-US" sz="4800" i="1" dirty="0" err="1"/>
              <a:t>tiếng</a:t>
            </a:r>
            <a:r>
              <a:rPr lang="en-US" sz="4800" i="1" dirty="0"/>
              <a:t> </a:t>
            </a:r>
            <a:r>
              <a:rPr lang="en-US" sz="4800" i="1" dirty="0" err="1" smtClean="0"/>
              <a:t>Hán</a:t>
            </a:r>
            <a:r>
              <a:rPr lang="en-US" sz="4800" i="1" dirty="0" smtClean="0"/>
              <a:t>:</a:t>
            </a:r>
            <a:r>
              <a:rPr lang="en-US" sz="4800" dirty="0" smtClean="0"/>
              <a:t> </a:t>
            </a:r>
          </a:p>
          <a:p>
            <a:pPr algn="just">
              <a:lnSpc>
                <a:spcPct val="150000"/>
              </a:lnSpc>
            </a:pPr>
            <a:r>
              <a:rPr lang="en-US" sz="4800" dirty="0">
                <a:solidFill>
                  <a:srgbClr val="FF0000"/>
                </a:solidFill>
              </a:rPr>
              <a:t>+</a:t>
            </a:r>
            <a:r>
              <a:rPr lang="en-US" sz="4800" dirty="0" smtClean="0">
                <a:solidFill>
                  <a:srgbClr val="FF0000"/>
                </a:solidFill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</a:rPr>
              <a:t>Phấn</a:t>
            </a:r>
            <a:r>
              <a:rPr lang="en-US" sz="4800" dirty="0" smtClean="0">
                <a:solidFill>
                  <a:srgbClr val="FF0000"/>
                </a:solidFill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</a:rPr>
              <a:t>khích</a:t>
            </a:r>
            <a:r>
              <a:rPr lang="en-US" sz="4800" dirty="0" smtClean="0">
                <a:solidFill>
                  <a:srgbClr val="FF0000"/>
                </a:solidFill>
              </a:rPr>
              <a:t>, </a:t>
            </a:r>
            <a:r>
              <a:rPr lang="en-US" sz="4800" dirty="0" err="1" smtClean="0">
                <a:solidFill>
                  <a:srgbClr val="FF0000"/>
                </a:solidFill>
              </a:rPr>
              <a:t>hân</a:t>
            </a:r>
            <a:r>
              <a:rPr lang="en-US" sz="4800" dirty="0" smtClean="0">
                <a:solidFill>
                  <a:srgbClr val="FF0000"/>
                </a:solidFill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</a:rPr>
              <a:t>hoan</a:t>
            </a:r>
            <a:r>
              <a:rPr lang="en-US" sz="4800" dirty="0" smtClean="0"/>
              <a:t>,</a:t>
            </a:r>
            <a:r>
              <a:rPr lang="en-US" sz="4800" i="1" dirty="0">
                <a:solidFill>
                  <a:srgbClr val="FF0000"/>
                </a:solidFill>
              </a:rPr>
              <a:t> </a:t>
            </a:r>
            <a:r>
              <a:rPr lang="en-US" sz="4800" i="1" dirty="0" err="1">
                <a:solidFill>
                  <a:srgbClr val="FF0000"/>
                </a:solidFill>
              </a:rPr>
              <a:t>xuất</a:t>
            </a:r>
            <a:r>
              <a:rPr lang="en-US" sz="4800" i="1" dirty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hiện</a:t>
            </a:r>
            <a:r>
              <a:rPr lang="en-US" sz="4800" i="1" dirty="0" smtClean="0">
                <a:solidFill>
                  <a:srgbClr val="FF0000"/>
                </a:solidFill>
              </a:rPr>
              <a:t>,</a:t>
            </a:r>
            <a:r>
              <a:rPr lang="en-US" sz="4800" i="1" dirty="0">
                <a:solidFill>
                  <a:srgbClr val="FF0000"/>
                </a:solidFill>
              </a:rPr>
              <a:t> </a:t>
            </a:r>
            <a:r>
              <a:rPr lang="en-US" sz="4800" i="1" dirty="0" err="1">
                <a:solidFill>
                  <a:srgbClr val="FF0000"/>
                </a:solidFill>
              </a:rPr>
              <a:t>chuyên</a:t>
            </a:r>
            <a:r>
              <a:rPr lang="en-US" sz="4800" i="1" dirty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cơ</a:t>
            </a:r>
            <a:r>
              <a:rPr lang="en-US" sz="4800" i="1" dirty="0" smtClean="0">
                <a:solidFill>
                  <a:srgbClr val="FF0000"/>
                </a:solidFill>
              </a:rPr>
              <a:t>,</a:t>
            </a:r>
            <a:r>
              <a:rPr lang="en-US" sz="4800" i="1" dirty="0">
                <a:solidFill>
                  <a:srgbClr val="FF0000"/>
                </a:solidFill>
              </a:rPr>
              <a:t> phi </a:t>
            </a:r>
            <a:r>
              <a:rPr lang="en-US" sz="4800" i="1" dirty="0" err="1">
                <a:solidFill>
                  <a:srgbClr val="FF0000"/>
                </a:solidFill>
              </a:rPr>
              <a:t>trường</a:t>
            </a:r>
            <a:r>
              <a:rPr lang="en-US" sz="4800" i="1" dirty="0" smtClean="0">
                <a:solidFill>
                  <a:srgbClr val="FF0000"/>
                </a:solidFill>
              </a:rPr>
              <a:t> </a:t>
            </a:r>
            <a:endParaRPr lang="en-US" sz="4800" dirty="0" smtClean="0"/>
          </a:p>
          <a:p>
            <a:pPr algn="just">
              <a:lnSpc>
                <a:spcPct val="150000"/>
              </a:lnSpc>
            </a:pPr>
            <a:r>
              <a:rPr lang="en-US" sz="4800" i="1" dirty="0" smtClean="0"/>
              <a:t>   - </a:t>
            </a:r>
            <a:r>
              <a:rPr lang="en-US" sz="4800" i="1" dirty="0" err="1" smtClean="0"/>
              <a:t>Xác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định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các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từ</a:t>
            </a:r>
            <a:r>
              <a:rPr lang="en-US" sz="4800" i="1" dirty="0"/>
              <a:t> </a:t>
            </a:r>
            <a:r>
              <a:rPr lang="en-US" sz="4800" i="1" dirty="0" err="1" smtClean="0"/>
              <a:t>là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từ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mượn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tiếng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Anh</a:t>
            </a:r>
            <a:r>
              <a:rPr lang="en-US" sz="4800" i="1" dirty="0" smtClean="0"/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4800" i="1" dirty="0" smtClean="0">
                <a:solidFill>
                  <a:srgbClr val="FF0000"/>
                </a:solidFill>
              </a:rPr>
              <a:t>+ fan,</a:t>
            </a:r>
            <a:r>
              <a:rPr lang="en-US" sz="4800" i="1" dirty="0">
                <a:solidFill>
                  <a:srgbClr val="FF0000"/>
                </a:solidFill>
              </a:rPr>
              <a:t> idol</a:t>
            </a:r>
            <a:endParaRPr lang="en-US" sz="4800" i="1" dirty="0" smtClean="0"/>
          </a:p>
          <a:p>
            <a:pPr algn="just">
              <a:lnSpc>
                <a:spcPct val="150000"/>
              </a:lnSpc>
            </a:pPr>
            <a:r>
              <a:rPr lang="en-US" sz="4800" i="1" dirty="0" smtClean="0"/>
              <a:t>2. </a:t>
            </a:r>
            <a:r>
              <a:rPr lang="en-US" sz="4800" i="1" dirty="0" err="1" smtClean="0"/>
              <a:t>Từ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mượn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nào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là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từ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em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có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thể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thay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thế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bằng</a:t>
            </a:r>
            <a:r>
              <a:rPr lang="en-US" sz="4800" i="1" dirty="0"/>
              <a:t> </a:t>
            </a:r>
            <a:r>
              <a:rPr lang="en-US" sz="4800" i="1" dirty="0" err="1" smtClean="0"/>
              <a:t>các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từ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dễ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hiểu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hơn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vốn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có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từ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lâu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trong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vốn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từ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tiếng</a:t>
            </a:r>
            <a:r>
              <a:rPr lang="en-US" sz="4800" i="1" dirty="0" smtClean="0"/>
              <a:t> </a:t>
            </a:r>
            <a:r>
              <a:rPr lang="en-US" sz="4800" i="1" dirty="0" err="1" smtClean="0"/>
              <a:t>Việt</a:t>
            </a:r>
            <a:r>
              <a:rPr lang="en-US" sz="4800" i="1" dirty="0" smtClean="0"/>
              <a:t>: </a:t>
            </a:r>
            <a:r>
              <a:rPr lang="en-US" sz="4800" i="1" dirty="0" smtClean="0">
                <a:solidFill>
                  <a:srgbClr val="FF0000"/>
                </a:solidFill>
              </a:rPr>
              <a:t>fan= </a:t>
            </a:r>
            <a:r>
              <a:rPr lang="en-US" sz="4800" i="1" dirty="0" err="1" smtClean="0">
                <a:solidFill>
                  <a:srgbClr val="FF0000"/>
                </a:solidFill>
              </a:rPr>
              <a:t>người</a:t>
            </a:r>
            <a:r>
              <a:rPr lang="en-US" sz="4800" i="1" dirty="0" smtClean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hâm</a:t>
            </a:r>
            <a:r>
              <a:rPr lang="en-US" sz="4800" i="1" dirty="0" smtClean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mộ</a:t>
            </a:r>
            <a:r>
              <a:rPr lang="en-US" sz="4800" i="1" dirty="0" smtClean="0">
                <a:solidFill>
                  <a:srgbClr val="FF0000"/>
                </a:solidFill>
              </a:rPr>
              <a:t> , </a:t>
            </a:r>
          </a:p>
          <a:p>
            <a:pPr algn="just">
              <a:lnSpc>
                <a:spcPct val="150000"/>
              </a:lnSpc>
            </a:pPr>
            <a:r>
              <a:rPr lang="en-US" sz="4800" i="1" dirty="0" smtClean="0">
                <a:solidFill>
                  <a:srgbClr val="FF0000"/>
                </a:solidFill>
              </a:rPr>
              <a:t>idol=</a:t>
            </a:r>
            <a:r>
              <a:rPr lang="en-US" sz="4800" i="1" dirty="0">
                <a:solidFill>
                  <a:srgbClr val="FF0000"/>
                </a:solidFill>
              </a:rPr>
              <a:t> </a:t>
            </a:r>
            <a:r>
              <a:rPr lang="en-US" sz="4800" i="1" dirty="0" err="1">
                <a:solidFill>
                  <a:srgbClr val="FF0000"/>
                </a:solidFill>
              </a:rPr>
              <a:t>thần</a:t>
            </a:r>
            <a:r>
              <a:rPr lang="en-US" sz="4800" i="1" dirty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tượng</a:t>
            </a:r>
            <a:r>
              <a:rPr lang="en-US" sz="4800" i="1" dirty="0" smtClean="0">
                <a:solidFill>
                  <a:srgbClr val="FF0000"/>
                </a:solidFill>
              </a:rPr>
              <a:t>, phi </a:t>
            </a:r>
            <a:r>
              <a:rPr lang="en-US" sz="4800" i="1" dirty="0" err="1" smtClean="0">
                <a:solidFill>
                  <a:srgbClr val="FF0000"/>
                </a:solidFill>
              </a:rPr>
              <a:t>trường</a:t>
            </a:r>
            <a:r>
              <a:rPr lang="en-US" sz="4800" i="1" dirty="0" smtClean="0">
                <a:solidFill>
                  <a:srgbClr val="FF0000"/>
                </a:solidFill>
              </a:rPr>
              <a:t>= </a:t>
            </a:r>
            <a:r>
              <a:rPr lang="en-US" sz="4800" i="1" dirty="0" err="1" smtClean="0">
                <a:solidFill>
                  <a:srgbClr val="FF0000"/>
                </a:solidFill>
              </a:rPr>
              <a:t>sân</a:t>
            </a:r>
            <a:r>
              <a:rPr lang="en-US" sz="4800" i="1" dirty="0" smtClean="0">
                <a:solidFill>
                  <a:srgbClr val="FF0000"/>
                </a:solidFill>
              </a:rPr>
              <a:t> bay</a:t>
            </a:r>
            <a:endParaRPr lang="en-US" sz="4800" i="1" dirty="0"/>
          </a:p>
        </p:txBody>
      </p:sp>
    </p:spTree>
    <p:extLst>
      <p:ext uri="{BB962C8B-B14F-4D97-AF65-F5344CB8AC3E}">
        <p14:creationId xmlns:p14="http://schemas.microsoft.com/office/powerpoint/2010/main" val="429312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 animBg="1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/>
          <p:cNvSpPr/>
          <p:nvPr/>
        </p:nvSpPr>
        <p:spPr>
          <a:xfrm rot="5505886">
            <a:off x="-1942698" y="-580993"/>
            <a:ext cx="12107276" cy="10997457"/>
          </a:xfrm>
          <a:custGeom>
            <a:avLst/>
            <a:gdLst/>
            <a:ahLst/>
            <a:cxnLst/>
            <a:rect l="l" t="t" r="r" b="b"/>
            <a:pathLst>
              <a:path w="12107276" h="10997457">
                <a:moveTo>
                  <a:pt x="0" y="0"/>
                </a:moveTo>
                <a:lnTo>
                  <a:pt x="12107276" y="0"/>
                </a:lnTo>
                <a:lnTo>
                  <a:pt x="12107276" y="10997457"/>
                </a:lnTo>
                <a:lnTo>
                  <a:pt x="0" y="109974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859" r="-6859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-617713" y="-594130"/>
            <a:ext cx="9533114" cy="1926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400" b="1" dirty="0" smtClean="0"/>
              <a:t> </a:t>
            </a:r>
            <a:endParaRPr lang="en-US" sz="4400" dirty="0"/>
          </a:p>
          <a:p>
            <a:pPr algn="just">
              <a:lnSpc>
                <a:spcPct val="150000"/>
              </a:lnSpc>
            </a:pPr>
            <a:endParaRPr lang="en-US" sz="4400" b="1" dirty="0"/>
          </a:p>
        </p:txBody>
      </p:sp>
      <p:sp>
        <p:nvSpPr>
          <p:cNvPr id="14" name="Freeform 14"/>
          <p:cNvSpPr/>
          <p:nvPr/>
        </p:nvSpPr>
        <p:spPr>
          <a:xfrm rot="-1345319">
            <a:off x="-4972" y="8295859"/>
            <a:ext cx="2277669" cy="6249324"/>
          </a:xfrm>
          <a:custGeom>
            <a:avLst/>
            <a:gdLst/>
            <a:ahLst/>
            <a:cxnLst/>
            <a:rect l="l" t="t" r="r" b="b"/>
            <a:pathLst>
              <a:path w="2277669" h="6249324">
                <a:moveTo>
                  <a:pt x="0" y="0"/>
                </a:moveTo>
                <a:lnTo>
                  <a:pt x="2277669" y="0"/>
                </a:lnTo>
                <a:lnTo>
                  <a:pt x="2277669" y="6249324"/>
                </a:lnTo>
                <a:lnTo>
                  <a:pt x="0" y="62493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8828" t="-6393" r="-46901"/>
            </a:stretch>
          </a:blipFill>
        </p:spPr>
      </p:sp>
      <p:sp>
        <p:nvSpPr>
          <p:cNvPr id="15" name="Freeform 15"/>
          <p:cNvSpPr/>
          <p:nvPr/>
        </p:nvSpPr>
        <p:spPr>
          <a:xfrm rot="-7420443">
            <a:off x="15941585" y="5494397"/>
            <a:ext cx="3112756" cy="6648844"/>
          </a:xfrm>
          <a:custGeom>
            <a:avLst/>
            <a:gdLst/>
            <a:ahLst/>
            <a:cxnLst/>
            <a:rect l="l" t="t" r="r" b="b"/>
            <a:pathLst>
              <a:path w="3112756" h="6648844">
                <a:moveTo>
                  <a:pt x="0" y="0"/>
                </a:moveTo>
                <a:lnTo>
                  <a:pt x="3112756" y="0"/>
                </a:lnTo>
                <a:lnTo>
                  <a:pt x="3112756" y="6648845"/>
                </a:lnTo>
                <a:lnTo>
                  <a:pt x="0" y="66488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5902"/>
            </a:stretch>
          </a:blipFill>
        </p:spPr>
      </p:sp>
      <p:sp>
        <p:nvSpPr>
          <p:cNvPr id="16" name="Freeform 16"/>
          <p:cNvSpPr/>
          <p:nvPr/>
        </p:nvSpPr>
        <p:spPr>
          <a:xfrm rot="7179490" flipH="1">
            <a:off x="14185975" y="-3184804"/>
            <a:ext cx="3762768" cy="6369608"/>
          </a:xfrm>
          <a:custGeom>
            <a:avLst/>
            <a:gdLst/>
            <a:ahLst/>
            <a:cxnLst/>
            <a:rect l="l" t="t" r="r" b="b"/>
            <a:pathLst>
              <a:path w="3762768" h="6369608">
                <a:moveTo>
                  <a:pt x="3762768" y="0"/>
                </a:moveTo>
                <a:lnTo>
                  <a:pt x="0" y="0"/>
                </a:lnTo>
                <a:lnTo>
                  <a:pt x="0" y="6369608"/>
                </a:lnTo>
                <a:lnTo>
                  <a:pt x="3762768" y="6369608"/>
                </a:lnTo>
                <a:lnTo>
                  <a:pt x="3762768" y="0"/>
                </a:lnTo>
                <a:close/>
              </a:path>
            </a:pathLst>
          </a:custGeom>
          <a:blipFill>
            <a:blip r:embed="rId3"/>
            <a:stretch>
              <a:fillRect l="-12425" t="-4383"/>
            </a:stretch>
          </a:blipFill>
        </p:spPr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BBB942-5490-4843-AFEF-9756E666B26C}"/>
              </a:ext>
            </a:extLst>
          </p:cNvPr>
          <p:cNvSpPr txBox="1"/>
          <p:nvPr/>
        </p:nvSpPr>
        <p:spPr>
          <a:xfrm>
            <a:off x="558234" y="32238"/>
            <a:ext cx="761238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b="1" dirty="0" err="1"/>
              <a:t>Bài</a:t>
            </a:r>
            <a:r>
              <a:rPr lang="en-US" sz="3600" b="1" dirty="0"/>
              <a:t> 3, SGK, 87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AAA88E-522F-4A61-A9C8-2704E42AFF79}"/>
              </a:ext>
            </a:extLst>
          </p:cNvPr>
          <p:cNvSpPr txBox="1"/>
          <p:nvPr/>
        </p:nvSpPr>
        <p:spPr>
          <a:xfrm>
            <a:off x="506131" y="1025180"/>
            <a:ext cx="101041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i="1" kern="100" dirty="0" err="1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Diễn</a:t>
            </a:r>
            <a:r>
              <a:rPr lang="en-US" sz="4000" i="1" kern="100" dirty="0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đạt</a:t>
            </a:r>
            <a:r>
              <a:rPr lang="en-US" sz="4000" i="1" kern="100" dirty="0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lại</a:t>
            </a:r>
            <a:r>
              <a:rPr lang="en-US" sz="4000" i="1" kern="100" dirty="0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câu</a:t>
            </a:r>
            <a:r>
              <a:rPr lang="en-US" sz="4000" i="1" kern="100" dirty="0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bằng</a:t>
            </a:r>
            <a:r>
              <a:rPr lang="en-US" sz="4000" i="1" kern="100" dirty="0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việc</a:t>
            </a:r>
            <a:r>
              <a:rPr lang="en-US" sz="4000" i="1" kern="100" dirty="0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thay</a:t>
            </a:r>
            <a:r>
              <a:rPr lang="en-US" sz="4000" i="1" kern="100" dirty="0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thế</a:t>
            </a:r>
            <a:r>
              <a:rPr lang="en-US" sz="4000" i="1" kern="100" dirty="0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từ</a:t>
            </a:r>
            <a:r>
              <a:rPr lang="en-US" sz="4000" i="1" kern="100" dirty="0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 </a:t>
            </a:r>
            <a:r>
              <a:rPr lang="en-US" sz="4000" i="1" kern="100" dirty="0" err="1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mượn</a:t>
            </a:r>
            <a:endParaRPr lang="en-US" sz="4000" dirty="0">
              <a:latin typeface="+mn-lt"/>
            </a:endParaRPr>
          </a:p>
        </p:txBody>
      </p:sp>
      <p:sp>
        <p:nvSpPr>
          <p:cNvPr id="22" name="Rectangle: Rounded Corners 1">
            <a:extLst>
              <a:ext uri="{FF2B5EF4-FFF2-40B4-BE49-F238E27FC236}">
                <a16:creationId xmlns:a16="http://schemas.microsoft.com/office/drawing/2014/main" id="{E93E6F54-DB97-40CD-ABEE-8BDF686C7C51}"/>
              </a:ext>
            </a:extLst>
          </p:cNvPr>
          <p:cNvSpPr/>
          <p:nvPr/>
        </p:nvSpPr>
        <p:spPr>
          <a:xfrm>
            <a:off x="647880" y="2070560"/>
            <a:ext cx="7612380" cy="703533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4800" dirty="0" err="1"/>
              <a:t>Câu</a:t>
            </a:r>
            <a:r>
              <a:rPr lang="en-US" sz="4800" dirty="0"/>
              <a:t> </a:t>
            </a:r>
            <a:r>
              <a:rPr lang="en-US" sz="4800" dirty="0" err="1"/>
              <a:t>gốc</a:t>
            </a:r>
            <a:r>
              <a:rPr lang="en-US" sz="4800" dirty="0"/>
              <a:t>: </a:t>
            </a:r>
            <a:r>
              <a:rPr lang="en-US" sz="4800" dirty="0" err="1"/>
              <a:t>Các</a:t>
            </a:r>
            <a:r>
              <a:rPr lang="en-US" sz="4800" dirty="0"/>
              <a:t> </a:t>
            </a:r>
            <a:r>
              <a:rPr lang="en-US" sz="4800" dirty="0">
                <a:solidFill>
                  <a:srgbClr val="FF0000"/>
                </a:solidFill>
              </a:rPr>
              <a:t>fan</a:t>
            </a:r>
            <a:r>
              <a:rPr lang="en-US" sz="4800" dirty="0"/>
              <a:t> </a:t>
            </a:r>
            <a:r>
              <a:rPr lang="en-US" sz="4800" dirty="0" err="1"/>
              <a:t>cuồng</a:t>
            </a:r>
            <a:r>
              <a:rPr lang="en-US" sz="4800" dirty="0"/>
              <a:t> </a:t>
            </a:r>
            <a:r>
              <a:rPr lang="en-US" sz="4800" dirty="0" err="1"/>
              <a:t>thực</a:t>
            </a:r>
            <a:r>
              <a:rPr lang="en-US" sz="4800" dirty="0"/>
              <a:t> </a:t>
            </a:r>
            <a:r>
              <a:rPr lang="en-US" sz="4800" dirty="0" err="1"/>
              <a:t>sự</a:t>
            </a:r>
            <a:r>
              <a:rPr lang="en-US" sz="4800" dirty="0"/>
              <a:t> </a:t>
            </a:r>
            <a:r>
              <a:rPr lang="en-US" sz="4800" dirty="0" err="1"/>
              <a:t>phấn</a:t>
            </a:r>
            <a:r>
              <a:rPr lang="en-US" sz="4800" dirty="0"/>
              <a:t> </a:t>
            </a:r>
            <a:r>
              <a:rPr lang="en-US" sz="4800" dirty="0" err="1"/>
              <a:t>khích</a:t>
            </a:r>
            <a:r>
              <a:rPr lang="en-US" sz="4800" dirty="0"/>
              <a:t>, </a:t>
            </a:r>
            <a:r>
              <a:rPr lang="en-US" sz="4800" dirty="0" err="1"/>
              <a:t>hân</a:t>
            </a:r>
            <a:r>
              <a:rPr lang="en-US" sz="4800" dirty="0"/>
              <a:t> </a:t>
            </a:r>
            <a:r>
              <a:rPr lang="en-US" sz="4800" dirty="0" err="1"/>
              <a:t>hoan</a:t>
            </a:r>
            <a:r>
              <a:rPr lang="en-US" sz="4800" dirty="0"/>
              <a:t> </a:t>
            </a:r>
            <a:r>
              <a:rPr lang="en-US" sz="4800" dirty="0" err="1"/>
              <a:t>khi</a:t>
            </a:r>
            <a:r>
              <a:rPr lang="en-US" sz="4800" dirty="0"/>
              <a:t> </a:t>
            </a:r>
            <a:r>
              <a:rPr lang="en-US" sz="4800" dirty="0" err="1"/>
              <a:t>thấy</a:t>
            </a:r>
            <a:r>
              <a:rPr lang="en-US" sz="4800" dirty="0"/>
              <a:t> </a:t>
            </a:r>
            <a:r>
              <a:rPr lang="en-US" sz="4800" dirty="0">
                <a:solidFill>
                  <a:srgbClr val="FF0000"/>
                </a:solidFill>
              </a:rPr>
              <a:t>idol</a:t>
            </a:r>
            <a:r>
              <a:rPr lang="en-US" sz="4800" dirty="0"/>
              <a:t> </a:t>
            </a:r>
            <a:r>
              <a:rPr lang="en-US" sz="4800" dirty="0" err="1"/>
              <a:t>của</a:t>
            </a:r>
            <a:r>
              <a:rPr lang="en-US" sz="4800" dirty="0"/>
              <a:t> </a:t>
            </a:r>
            <a:r>
              <a:rPr lang="en-US" sz="4800" dirty="0" err="1"/>
              <a:t>mình</a:t>
            </a:r>
            <a:r>
              <a:rPr lang="en-US" sz="4800" dirty="0"/>
              <a:t> </a:t>
            </a:r>
            <a:r>
              <a:rPr lang="en-US" sz="4800" dirty="0" err="1"/>
              <a:t>xuất</a:t>
            </a:r>
            <a:r>
              <a:rPr lang="en-US" sz="4800" dirty="0"/>
              <a:t> </a:t>
            </a:r>
            <a:r>
              <a:rPr lang="en-US" sz="4800" dirty="0" err="1"/>
              <a:t>hiện</a:t>
            </a:r>
            <a:r>
              <a:rPr lang="en-US" sz="4800" dirty="0"/>
              <a:t> </a:t>
            </a:r>
            <a:r>
              <a:rPr lang="en-US" sz="4800" dirty="0" err="1"/>
              <a:t>trên</a:t>
            </a:r>
            <a:r>
              <a:rPr lang="en-US" sz="4800" dirty="0"/>
              <a:t> </a:t>
            </a:r>
            <a:r>
              <a:rPr lang="en-US" sz="4800" dirty="0" err="1"/>
              <a:t>cửa</a:t>
            </a:r>
            <a:r>
              <a:rPr lang="en-US" sz="4800" dirty="0"/>
              <a:t> </a:t>
            </a:r>
            <a:r>
              <a:rPr lang="en-US" sz="4800" dirty="0" err="1"/>
              <a:t>chiếc</a:t>
            </a:r>
            <a:r>
              <a:rPr lang="en-US" sz="4800" dirty="0"/>
              <a:t> </a:t>
            </a:r>
            <a:r>
              <a:rPr lang="en-US" sz="4800" dirty="0" err="1"/>
              <a:t>chuyên</a:t>
            </a:r>
            <a:r>
              <a:rPr lang="en-US" sz="4800" dirty="0"/>
              <a:t> </a:t>
            </a:r>
            <a:r>
              <a:rPr lang="en-US" sz="4800" dirty="0" err="1"/>
              <a:t>cơ</a:t>
            </a:r>
            <a:r>
              <a:rPr lang="en-US" sz="4800" dirty="0"/>
              <a:t> </a:t>
            </a:r>
            <a:r>
              <a:rPr lang="en-US" sz="4800" dirty="0" err="1"/>
              <a:t>vừa</a:t>
            </a:r>
            <a:r>
              <a:rPr lang="en-US" sz="4800" dirty="0"/>
              <a:t> </a:t>
            </a:r>
            <a:r>
              <a:rPr lang="en-US" sz="4800" dirty="0" err="1"/>
              <a:t>đáp</a:t>
            </a:r>
            <a:r>
              <a:rPr lang="en-US" sz="4800" dirty="0"/>
              <a:t> </a:t>
            </a:r>
            <a:r>
              <a:rPr lang="en-US" sz="4800" dirty="0" err="1"/>
              <a:t>xuống</a:t>
            </a:r>
            <a:r>
              <a:rPr lang="en-US" sz="4800" dirty="0"/>
              <a:t> </a:t>
            </a:r>
            <a:r>
              <a:rPr lang="en-US" sz="4800" dirty="0">
                <a:solidFill>
                  <a:srgbClr val="FF0000"/>
                </a:solidFill>
              </a:rPr>
              <a:t>phi </a:t>
            </a:r>
            <a:r>
              <a:rPr lang="en-US" sz="4800" dirty="0" err="1">
                <a:solidFill>
                  <a:srgbClr val="FF0000"/>
                </a:solidFill>
              </a:rPr>
              <a:t>trường</a:t>
            </a:r>
            <a:r>
              <a:rPr lang="en-US" sz="4800" dirty="0"/>
              <a:t>.</a:t>
            </a:r>
          </a:p>
        </p:txBody>
      </p:sp>
      <p:sp>
        <p:nvSpPr>
          <p:cNvPr id="23" name="Rectangle: Rounded Corners 5">
            <a:extLst>
              <a:ext uri="{FF2B5EF4-FFF2-40B4-BE49-F238E27FC236}">
                <a16:creationId xmlns:a16="http://schemas.microsoft.com/office/drawing/2014/main" id="{91552646-25FB-4DC5-9480-2E97C799A812}"/>
              </a:ext>
            </a:extLst>
          </p:cNvPr>
          <p:cNvSpPr/>
          <p:nvPr/>
        </p:nvSpPr>
        <p:spPr>
          <a:xfrm>
            <a:off x="10230951" y="1706689"/>
            <a:ext cx="7612380" cy="72976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800" b="1" i="1" dirty="0" err="1">
                <a:solidFill>
                  <a:srgbClr val="FF0000"/>
                </a:solidFill>
              </a:rPr>
              <a:t>Người</a:t>
            </a:r>
            <a:r>
              <a:rPr lang="vi-VN" sz="4800" b="1" i="1" dirty="0">
                <a:solidFill>
                  <a:srgbClr val="FF0000"/>
                </a:solidFill>
              </a:rPr>
              <a:t> hâm </a:t>
            </a:r>
            <a:r>
              <a:rPr lang="vi-VN" sz="4800" b="1" i="1" dirty="0" err="1">
                <a:solidFill>
                  <a:srgbClr val="FF0000"/>
                </a:solidFill>
              </a:rPr>
              <a:t>mộ</a:t>
            </a:r>
            <a:r>
              <a:rPr lang="vi-VN" sz="4800" b="1" i="1" dirty="0">
                <a:solidFill>
                  <a:srgbClr val="FF0000"/>
                </a:solidFill>
              </a:rPr>
              <a:t> </a:t>
            </a:r>
            <a:r>
              <a:rPr lang="vi-VN" sz="4800" dirty="0" err="1"/>
              <a:t>thực</a:t>
            </a:r>
            <a:r>
              <a:rPr lang="vi-VN" sz="4800" dirty="0"/>
              <a:t> </a:t>
            </a:r>
            <a:r>
              <a:rPr lang="vi-VN" sz="4800" dirty="0" err="1"/>
              <a:t>sự</a:t>
            </a:r>
            <a:r>
              <a:rPr lang="vi-VN" sz="4800" dirty="0"/>
              <a:t> </a:t>
            </a:r>
            <a:r>
              <a:rPr lang="vi-VN" sz="4800" dirty="0" err="1"/>
              <a:t>phấn</a:t>
            </a:r>
            <a:r>
              <a:rPr lang="vi-VN" sz="4800" dirty="0"/>
              <a:t> </a:t>
            </a:r>
            <a:r>
              <a:rPr lang="vi-VN" sz="4800" dirty="0" err="1"/>
              <a:t>khích</a:t>
            </a:r>
            <a:r>
              <a:rPr lang="vi-VN" sz="4800" dirty="0"/>
              <a:t>, hân hoan khi </a:t>
            </a:r>
            <a:r>
              <a:rPr lang="vi-VN" sz="4800" dirty="0" err="1"/>
              <a:t>thấy</a:t>
            </a:r>
            <a:r>
              <a:rPr lang="vi-VN" sz="4800" dirty="0"/>
              <a:t> </a:t>
            </a:r>
            <a:r>
              <a:rPr lang="vi-VN" sz="4800" b="1" i="1" dirty="0" err="1">
                <a:solidFill>
                  <a:srgbClr val="FF0000"/>
                </a:solidFill>
              </a:rPr>
              <a:t>thần</a:t>
            </a:r>
            <a:r>
              <a:rPr lang="vi-VN" sz="4800" b="1" i="1" dirty="0">
                <a:solidFill>
                  <a:srgbClr val="FF0000"/>
                </a:solidFill>
              </a:rPr>
              <a:t> </a:t>
            </a:r>
            <a:r>
              <a:rPr lang="vi-VN" sz="4800" b="1" i="1" dirty="0" err="1">
                <a:solidFill>
                  <a:srgbClr val="FF0000"/>
                </a:solidFill>
              </a:rPr>
              <a:t>tượng</a:t>
            </a:r>
            <a:r>
              <a:rPr lang="vi-VN" sz="4800" dirty="0"/>
              <a:t> </a:t>
            </a:r>
            <a:r>
              <a:rPr lang="vi-VN" sz="4800" dirty="0" err="1"/>
              <a:t>của</a:t>
            </a:r>
            <a:r>
              <a:rPr lang="vi-VN" sz="4800" dirty="0"/>
              <a:t> </a:t>
            </a:r>
            <a:r>
              <a:rPr lang="vi-VN" sz="4800" dirty="0" err="1"/>
              <a:t>mình</a:t>
            </a:r>
            <a:r>
              <a:rPr lang="vi-VN" sz="4800" dirty="0"/>
              <a:t> </a:t>
            </a:r>
            <a:r>
              <a:rPr lang="vi-VN" sz="4800" dirty="0" err="1"/>
              <a:t>xuất</a:t>
            </a:r>
            <a:r>
              <a:rPr lang="vi-VN" sz="4800" dirty="0"/>
              <a:t> </a:t>
            </a:r>
            <a:r>
              <a:rPr lang="vi-VN" sz="4800" dirty="0" err="1"/>
              <a:t>hiện</a:t>
            </a:r>
            <a:r>
              <a:rPr lang="vi-VN" sz="4800" dirty="0"/>
              <a:t> trên </a:t>
            </a:r>
            <a:r>
              <a:rPr lang="vi-VN" sz="4800" dirty="0" err="1"/>
              <a:t>cửa</a:t>
            </a:r>
            <a:r>
              <a:rPr lang="vi-VN" sz="4800" dirty="0"/>
              <a:t> </a:t>
            </a:r>
            <a:r>
              <a:rPr lang="vi-VN" sz="4800" dirty="0" err="1"/>
              <a:t>chiếc</a:t>
            </a:r>
            <a:r>
              <a:rPr lang="vi-VN" sz="4800" dirty="0"/>
              <a:t> chuyên cơ </a:t>
            </a:r>
            <a:r>
              <a:rPr lang="vi-VN" sz="4800" dirty="0" err="1"/>
              <a:t>vừa</a:t>
            </a:r>
            <a:r>
              <a:rPr lang="vi-VN" sz="4800" dirty="0"/>
              <a:t> </a:t>
            </a:r>
            <a:r>
              <a:rPr lang="vi-VN" sz="4800" dirty="0" err="1"/>
              <a:t>đáp</a:t>
            </a:r>
            <a:r>
              <a:rPr lang="vi-VN" sz="4800" dirty="0"/>
              <a:t> </a:t>
            </a:r>
            <a:r>
              <a:rPr lang="vi-VN" sz="4800" dirty="0" err="1"/>
              <a:t>xuống</a:t>
            </a:r>
            <a:r>
              <a:rPr lang="vi-VN" sz="4800" dirty="0"/>
              <a:t> </a:t>
            </a:r>
            <a:r>
              <a:rPr lang="vi-VN" sz="4800" b="1" i="1" dirty="0">
                <a:solidFill>
                  <a:srgbClr val="FF0000"/>
                </a:solidFill>
              </a:rPr>
              <a:t>sân bay</a:t>
            </a:r>
            <a:r>
              <a:rPr lang="vi-VN" sz="4800" dirty="0"/>
              <a:t>.</a:t>
            </a:r>
            <a:endParaRPr lang="en-US" sz="4800" dirty="0"/>
          </a:p>
        </p:txBody>
      </p:sp>
      <p:sp>
        <p:nvSpPr>
          <p:cNvPr id="24" name="Freeform 6"/>
          <p:cNvSpPr/>
          <p:nvPr/>
        </p:nvSpPr>
        <p:spPr>
          <a:xfrm>
            <a:off x="10969436" y="-273275"/>
            <a:ext cx="2502497" cy="1284649"/>
          </a:xfrm>
          <a:custGeom>
            <a:avLst/>
            <a:gdLst/>
            <a:ahLst/>
            <a:cxnLst/>
            <a:rect l="l" t="t" r="r" b="b"/>
            <a:pathLst>
              <a:path w="2502497" h="1284649">
                <a:moveTo>
                  <a:pt x="0" y="0"/>
                </a:moveTo>
                <a:lnTo>
                  <a:pt x="2502496" y="0"/>
                </a:lnTo>
                <a:lnTo>
                  <a:pt x="2502496" y="1284649"/>
                </a:lnTo>
                <a:lnTo>
                  <a:pt x="0" y="12846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13"/>
          <p:cNvSpPr/>
          <p:nvPr/>
        </p:nvSpPr>
        <p:spPr>
          <a:xfrm>
            <a:off x="7980614" y="7280683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6" name="Freeform 14"/>
          <p:cNvSpPr/>
          <p:nvPr/>
        </p:nvSpPr>
        <p:spPr>
          <a:xfrm>
            <a:off x="4246469" y="9703233"/>
            <a:ext cx="1109808" cy="1207955"/>
          </a:xfrm>
          <a:custGeom>
            <a:avLst/>
            <a:gdLst/>
            <a:ahLst/>
            <a:cxnLst/>
            <a:rect l="l" t="t" r="r" b="b"/>
            <a:pathLst>
              <a:path w="1109808" h="1207955">
                <a:moveTo>
                  <a:pt x="0" y="0"/>
                </a:moveTo>
                <a:lnTo>
                  <a:pt x="1109808" y="0"/>
                </a:lnTo>
                <a:lnTo>
                  <a:pt x="1109808" y="1207955"/>
                </a:lnTo>
                <a:lnTo>
                  <a:pt x="0" y="120795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91323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23</a:t>
            </a:fld>
            <a:endParaRPr lang="en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2400" y="8792"/>
            <a:ext cx="15232828" cy="103239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99707" y="3894269"/>
            <a:ext cx="7723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0800" b="1">
                <a:solidFill>
                  <a:schemeClr val="bg1"/>
                </a:solidFill>
              </a:rPr>
              <a:t>VẬN DỤNG</a:t>
            </a:r>
            <a:endParaRPr lang="en-US" sz="108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43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94644F5-A545-4B7D-8AD9-ECDF06C2151F}"/>
              </a:ext>
            </a:extLst>
          </p:cNvPr>
          <p:cNvSpPr/>
          <p:nvPr/>
        </p:nvSpPr>
        <p:spPr>
          <a:xfrm>
            <a:off x="1041877" y="208723"/>
            <a:ext cx="1570382" cy="9869558"/>
          </a:xfrm>
          <a:prstGeom prst="rect">
            <a:avLst/>
          </a:prstGeom>
          <a:gradFill>
            <a:gsLst>
              <a:gs pos="61052">
                <a:schemeClr val="accent2">
                  <a:lumMod val="75000"/>
                </a:schemeClr>
              </a:gs>
              <a:gs pos="4000">
                <a:schemeClr val="accent5">
                  <a:lumMod val="75000"/>
                </a:schemeClr>
              </a:gs>
              <a:gs pos="29000">
                <a:schemeClr val="accent6">
                  <a:lumMod val="97000"/>
                  <a:lumOff val="3000"/>
                </a:schemeClr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2FAFA8-98F9-4E23-85CB-9D5C1B83B83F}"/>
              </a:ext>
            </a:extLst>
          </p:cNvPr>
          <p:cNvSpPr/>
          <p:nvPr/>
        </p:nvSpPr>
        <p:spPr>
          <a:xfrm>
            <a:off x="879252" y="-41566"/>
            <a:ext cx="1890000" cy="10314000"/>
          </a:xfrm>
          <a:prstGeom prst="rect">
            <a:avLst/>
          </a:prstGeom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1270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/>
          </a:p>
        </p:txBody>
      </p:sp>
      <p:sp>
        <p:nvSpPr>
          <p:cNvPr id="8" name="Text Box 118">
            <a:extLst>
              <a:ext uri="{FF2B5EF4-FFF2-40B4-BE49-F238E27FC236}">
                <a16:creationId xmlns:a16="http://schemas.microsoft.com/office/drawing/2014/main" id="{BD631ECB-50FF-4ED1-BB51-68D8EADDE5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616" y="8739322"/>
            <a:ext cx="1015501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Hoan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hô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.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đúng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sp>
        <p:nvSpPr>
          <p:cNvPr id="10" name="Text Box 121">
            <a:extLst>
              <a:ext uri="{FF2B5EF4-FFF2-40B4-BE49-F238E27FC236}">
                <a16:creationId xmlns:a16="http://schemas.microsoft.com/office/drawing/2014/main" id="{E55C4547-FB12-4C49-9D1B-28805DDF5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617" y="8688752"/>
            <a:ext cx="960120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Tiếc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quá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…!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sai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pic>
        <p:nvPicPr>
          <p:cNvPr id="11" name="Picture 2" descr="Khung viền PowerPoint đẹp">
            <a:extLst>
              <a:ext uri="{FF2B5EF4-FFF2-40B4-BE49-F238E27FC236}">
                <a16:creationId xmlns:a16="http://schemas.microsoft.com/office/drawing/2014/main" id="{925DAF4E-A91E-4B67-9DD0-C1AB59B6E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468" y="-78096"/>
            <a:ext cx="14286280" cy="442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6" descr="Picture1">
            <a:extLst>
              <a:ext uri="{FF2B5EF4-FFF2-40B4-BE49-F238E27FC236}">
                <a16:creationId xmlns:a16="http://schemas.microsoft.com/office/drawing/2014/main" id="{7F0FA2B0-031C-4973-B8CF-6079A99BF1E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284" y="881168"/>
            <a:ext cx="1040608" cy="1040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45E844F2-37E7-4DB0-8326-D2F2054436CD}"/>
              </a:ext>
            </a:extLst>
          </p:cNvPr>
          <p:cNvSpPr/>
          <p:nvPr/>
        </p:nvSpPr>
        <p:spPr>
          <a:xfrm>
            <a:off x="12524685" y="4950539"/>
            <a:ext cx="5091062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2100" b="1" dirty="0" err="1">
                <a:solidFill>
                  <a:schemeClr val="bg1"/>
                </a:solidFill>
              </a:rPr>
              <a:t>Tiếng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Việt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cần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sự</a:t>
            </a:r>
            <a:r>
              <a:rPr lang="vi-VN" sz="2100" b="1" dirty="0">
                <a:solidFill>
                  <a:schemeClr val="bg1"/>
                </a:solidFill>
              </a:rPr>
              <a:t> vay </a:t>
            </a:r>
            <a:r>
              <a:rPr lang="vi-VN" sz="2100" b="1" dirty="0" err="1">
                <a:solidFill>
                  <a:schemeClr val="bg1"/>
                </a:solidFill>
              </a:rPr>
              <a:t>mượn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để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đổi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mới</a:t>
            </a:r>
            <a:endParaRPr lang="en-US" sz="2100" b="1" dirty="0">
              <a:solidFill>
                <a:schemeClr val="bg1"/>
              </a:solidFill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2C8D4153-E005-4F09-8ACD-294368F2B324}"/>
              </a:ext>
            </a:extLst>
          </p:cNvPr>
          <p:cNvSpPr/>
          <p:nvPr/>
        </p:nvSpPr>
        <p:spPr>
          <a:xfrm>
            <a:off x="12524686" y="6997719"/>
            <a:ext cx="5091060" cy="1303086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2100" b="1" dirty="0">
                <a:solidFill>
                  <a:schemeClr val="bg1"/>
                </a:solidFill>
              </a:rPr>
              <a:t>L</a:t>
            </a:r>
            <a:r>
              <a:rPr lang="en-US" sz="2100" b="1" dirty="0" err="1">
                <a:solidFill>
                  <a:schemeClr val="bg1"/>
                </a:solidFill>
              </a:rPr>
              <a:t>àm</a:t>
            </a:r>
            <a:r>
              <a:rPr lang="en-US" sz="2100" b="1" dirty="0">
                <a:solidFill>
                  <a:schemeClr val="bg1"/>
                </a:solidFill>
              </a:rPr>
              <a:t> </a:t>
            </a:r>
            <a:r>
              <a:rPr lang="en-US" sz="2100" b="1" dirty="0" err="1">
                <a:solidFill>
                  <a:schemeClr val="bg1"/>
                </a:solidFill>
              </a:rPr>
              <a:t>tăng</a:t>
            </a:r>
            <a:r>
              <a:rPr lang="en-US" sz="2100" b="1" dirty="0">
                <a:solidFill>
                  <a:schemeClr val="bg1"/>
                </a:solidFill>
              </a:rPr>
              <a:t> </a:t>
            </a:r>
            <a:r>
              <a:rPr lang="en-US" sz="2100" b="1" dirty="0" err="1">
                <a:solidFill>
                  <a:schemeClr val="bg1"/>
                </a:solidFill>
              </a:rPr>
              <a:t>sự</a:t>
            </a:r>
            <a:r>
              <a:rPr lang="en-US" sz="2100" b="1" dirty="0">
                <a:solidFill>
                  <a:schemeClr val="bg1"/>
                </a:solidFill>
              </a:rPr>
              <a:t> </a:t>
            </a:r>
            <a:r>
              <a:rPr lang="en-US" sz="2100" b="1" dirty="0" err="1">
                <a:solidFill>
                  <a:schemeClr val="bg1"/>
                </a:solidFill>
              </a:rPr>
              <a:t>phong</a:t>
            </a:r>
            <a:r>
              <a:rPr lang="en-US" sz="2100" b="1" dirty="0">
                <a:solidFill>
                  <a:schemeClr val="bg1"/>
                </a:solidFill>
              </a:rPr>
              <a:t> </a:t>
            </a:r>
            <a:r>
              <a:rPr lang="en-US" sz="2100" b="1" dirty="0" err="1">
                <a:solidFill>
                  <a:schemeClr val="bg1"/>
                </a:solidFill>
              </a:rPr>
              <a:t>phú</a:t>
            </a:r>
            <a:r>
              <a:rPr lang="en-US" sz="2100" b="1" dirty="0">
                <a:solidFill>
                  <a:schemeClr val="bg1"/>
                </a:solidFill>
              </a:rPr>
              <a:t> </a:t>
            </a:r>
            <a:r>
              <a:rPr lang="en-US" sz="2100" b="1" dirty="0" err="1">
                <a:solidFill>
                  <a:schemeClr val="bg1"/>
                </a:solidFill>
              </a:rPr>
              <a:t>của</a:t>
            </a:r>
            <a:r>
              <a:rPr lang="en-US" sz="2100" b="1" dirty="0">
                <a:solidFill>
                  <a:schemeClr val="bg1"/>
                </a:solidFill>
              </a:rPr>
              <a:t> </a:t>
            </a:r>
            <a:r>
              <a:rPr lang="en-US" sz="2100" b="1" dirty="0" err="1">
                <a:solidFill>
                  <a:schemeClr val="bg1"/>
                </a:solidFill>
              </a:rPr>
              <a:t>vốn</a:t>
            </a:r>
            <a:r>
              <a:rPr lang="en-US" sz="2100" b="1" dirty="0">
                <a:solidFill>
                  <a:schemeClr val="bg1"/>
                </a:solidFill>
              </a:rPr>
              <a:t> </a:t>
            </a:r>
            <a:r>
              <a:rPr lang="en-US" sz="2100" b="1" dirty="0" err="1">
                <a:solidFill>
                  <a:schemeClr val="bg1"/>
                </a:solidFill>
              </a:rPr>
              <a:t>từ</a:t>
            </a:r>
            <a:r>
              <a:rPr lang="en-US" sz="2100" b="1" dirty="0">
                <a:solidFill>
                  <a:schemeClr val="bg1"/>
                </a:solidFill>
              </a:rPr>
              <a:t> </a:t>
            </a:r>
            <a:r>
              <a:rPr lang="en-US" sz="2100" b="1" dirty="0" err="1">
                <a:solidFill>
                  <a:schemeClr val="bg1"/>
                </a:solidFill>
              </a:rPr>
              <a:t>tiếng</a:t>
            </a:r>
            <a:r>
              <a:rPr lang="en-US" sz="2100" b="1" dirty="0">
                <a:solidFill>
                  <a:schemeClr val="bg1"/>
                </a:solidFill>
              </a:rPr>
              <a:t> </a:t>
            </a:r>
            <a:r>
              <a:rPr lang="en-US" sz="2100" b="1" dirty="0" err="1">
                <a:solidFill>
                  <a:schemeClr val="bg1"/>
                </a:solidFill>
              </a:rPr>
              <a:t>Việt</a:t>
            </a:r>
            <a:endParaRPr lang="en-US" sz="2100" b="1" dirty="0">
              <a:solidFill>
                <a:schemeClr val="bg1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010ED24C-E510-4DE5-B89F-239AE671A059}"/>
              </a:ext>
            </a:extLst>
          </p:cNvPr>
          <p:cNvSpPr/>
          <p:nvPr/>
        </p:nvSpPr>
        <p:spPr>
          <a:xfrm>
            <a:off x="4121215" y="5211454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662BFBA0-1A4A-4442-A43D-981C1EFFE20B}"/>
              </a:ext>
            </a:extLst>
          </p:cNvPr>
          <p:cNvSpPr/>
          <p:nvPr/>
        </p:nvSpPr>
        <p:spPr>
          <a:xfrm>
            <a:off x="11619317" y="7175506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1658C25-7390-4556-BC5E-B66395E333EE}"/>
              </a:ext>
            </a:extLst>
          </p:cNvPr>
          <p:cNvSpPr/>
          <p:nvPr/>
        </p:nvSpPr>
        <p:spPr>
          <a:xfrm>
            <a:off x="4180617" y="7194934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48DBC7F-4ED8-4E83-99CD-39EDC79DA874}"/>
              </a:ext>
            </a:extLst>
          </p:cNvPr>
          <p:cNvSpPr/>
          <p:nvPr/>
        </p:nvSpPr>
        <p:spPr>
          <a:xfrm>
            <a:off x="11619317" y="5186634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A95EC97-75F5-494A-97D4-29680E26C24F}"/>
              </a:ext>
            </a:extLst>
          </p:cNvPr>
          <p:cNvSpPr txBox="1"/>
          <p:nvPr/>
        </p:nvSpPr>
        <p:spPr>
          <a:xfrm>
            <a:off x="5569527" y="1246910"/>
            <a:ext cx="768927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1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571FB0A-124C-4001-A982-10355E214208}"/>
              </a:ext>
            </a:extLst>
          </p:cNvPr>
          <p:cNvSpPr txBox="1"/>
          <p:nvPr/>
        </p:nvSpPr>
        <p:spPr>
          <a:xfrm>
            <a:off x="5755551" y="1368158"/>
            <a:ext cx="107572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6000" b="1" dirty="0">
                <a:latin typeface="Arial" panose="020B0604020202020204" pitchFamily="34" charset="0"/>
                <a:cs typeface="Arial" panose="020B0604020202020204" pitchFamily="34" charset="0"/>
              </a:rPr>
              <a:t> 1: </a:t>
            </a:r>
            <a:r>
              <a:rPr lang="vi-VN" sz="60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vi-VN" sz="60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vi-VN" sz="6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vi-VN" sz="6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6000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vi-VN" sz="6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6000" dirty="0" err="1">
                <a:latin typeface="Arial" panose="020B0604020202020204" pitchFamily="34" charset="0"/>
                <a:cs typeface="Arial" panose="020B0604020202020204" pitchFamily="34" charset="0"/>
              </a:rPr>
              <a:t>mượn</a:t>
            </a:r>
            <a:r>
              <a:rPr lang="vi-VN" sz="6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60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vi-VN" sz="6000" dirty="0">
                <a:latin typeface="Arial" panose="020B0604020202020204" pitchFamily="34" charset="0"/>
                <a:cs typeface="Arial" panose="020B0604020202020204" pitchFamily="34" charset="0"/>
              </a:rPr>
              <a:t> trong </a:t>
            </a:r>
            <a:r>
              <a:rPr lang="vi-VN" sz="6000" dirty="0" err="1">
                <a:latin typeface="Arial" panose="020B0604020202020204" pitchFamily="34" charset="0"/>
                <a:cs typeface="Arial" panose="020B0604020202020204" pitchFamily="34" charset="0"/>
              </a:rPr>
              <a:t>tiếng</a:t>
            </a:r>
            <a:r>
              <a:rPr lang="vi-VN" sz="6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6000" dirty="0" err="1"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vi-VN" sz="6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Circle: Hollow 78">
            <a:extLst>
              <a:ext uri="{FF2B5EF4-FFF2-40B4-BE49-F238E27FC236}">
                <a16:creationId xmlns:a16="http://schemas.microsoft.com/office/drawing/2014/main" id="{66F09241-27F7-44D9-8FF4-14CC1B72E454}"/>
              </a:ext>
            </a:extLst>
          </p:cNvPr>
          <p:cNvSpPr/>
          <p:nvPr/>
        </p:nvSpPr>
        <p:spPr>
          <a:xfrm>
            <a:off x="-86672" y="208723"/>
            <a:ext cx="3734972" cy="3707342"/>
          </a:xfrm>
          <a:prstGeom prst="donut">
            <a:avLst>
              <a:gd name="adj" fmla="val 24051"/>
            </a:avLst>
          </a:prstGeom>
          <a:gradFill>
            <a:gsLst>
              <a:gs pos="0">
                <a:srgbClr val="00B0F0"/>
              </a:gs>
              <a:gs pos="48000">
                <a:schemeClr val="accent4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/>
              </a:solidFill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05A5382-71AD-4247-B946-D72D3CFAC647}"/>
              </a:ext>
            </a:extLst>
          </p:cNvPr>
          <p:cNvGrpSpPr/>
          <p:nvPr/>
        </p:nvGrpSpPr>
        <p:grpSpPr>
          <a:xfrm>
            <a:off x="-114772" y="208723"/>
            <a:ext cx="3791168" cy="3707342"/>
            <a:chOff x="-494973" y="1043791"/>
            <a:chExt cx="3009379" cy="2964766"/>
          </a:xfrm>
        </p:grpSpPr>
        <p:sp>
          <p:nvSpPr>
            <p:cNvPr id="81" name="Sun 80">
              <a:extLst>
                <a:ext uri="{FF2B5EF4-FFF2-40B4-BE49-F238E27FC236}">
                  <a16:creationId xmlns:a16="http://schemas.microsoft.com/office/drawing/2014/main" id="{A804B890-DEB8-4354-A83B-44DBE5FD0D93}"/>
                </a:ext>
              </a:extLst>
            </p:cNvPr>
            <p:cNvSpPr/>
            <p:nvPr/>
          </p:nvSpPr>
          <p:spPr>
            <a:xfrm>
              <a:off x="-494973" y="1043791"/>
              <a:ext cx="3009379" cy="2964766"/>
            </a:xfrm>
            <a:prstGeom prst="su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FF0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8B8CFA86-953E-44F5-93BF-BEE2170B9855}"/>
                </a:ext>
              </a:extLst>
            </p:cNvPr>
            <p:cNvSpPr/>
            <p:nvPr/>
          </p:nvSpPr>
          <p:spPr>
            <a:xfrm flipH="1">
              <a:off x="223778" y="1731144"/>
              <a:ext cx="1575127" cy="159005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/>
            </a:p>
          </p:txBody>
        </p:sp>
      </p:grpSp>
      <p:sp>
        <p:nvSpPr>
          <p:cNvPr id="83" name="Flowchart: Connector 82">
            <a:extLst>
              <a:ext uri="{FF2B5EF4-FFF2-40B4-BE49-F238E27FC236}">
                <a16:creationId xmlns:a16="http://schemas.microsoft.com/office/drawing/2014/main" id="{416125C6-AAE5-4236-8CE2-467311D3EFB9}"/>
              </a:ext>
            </a:extLst>
          </p:cNvPr>
          <p:cNvSpPr/>
          <p:nvPr/>
        </p:nvSpPr>
        <p:spPr>
          <a:xfrm>
            <a:off x="818566" y="1136318"/>
            <a:ext cx="1920240" cy="192024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84" name="Flowchart: Connector 83">
            <a:extLst>
              <a:ext uri="{FF2B5EF4-FFF2-40B4-BE49-F238E27FC236}">
                <a16:creationId xmlns:a16="http://schemas.microsoft.com/office/drawing/2014/main" id="{5A4D49C5-DE7C-4DB7-959B-DDEB909DC343}"/>
              </a:ext>
            </a:extLst>
          </p:cNvPr>
          <p:cNvSpPr/>
          <p:nvPr/>
        </p:nvSpPr>
        <p:spPr>
          <a:xfrm>
            <a:off x="818566" y="1106157"/>
            <a:ext cx="1920240" cy="1950402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85" name="Flowchart: Connector 84">
            <a:extLst>
              <a:ext uri="{FF2B5EF4-FFF2-40B4-BE49-F238E27FC236}">
                <a16:creationId xmlns:a16="http://schemas.microsoft.com/office/drawing/2014/main" id="{AED08271-1954-4F51-837F-EC30FEEDB66C}"/>
              </a:ext>
            </a:extLst>
          </p:cNvPr>
          <p:cNvSpPr/>
          <p:nvPr/>
        </p:nvSpPr>
        <p:spPr>
          <a:xfrm>
            <a:off x="955726" y="1258396"/>
            <a:ext cx="1645920" cy="164592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7B3A00E-51EC-45AC-A827-A56A38D64B0B}"/>
              </a:ext>
            </a:extLst>
          </p:cNvPr>
          <p:cNvSpPr txBox="1"/>
          <p:nvPr/>
        </p:nvSpPr>
        <p:spPr>
          <a:xfrm>
            <a:off x="1340939" y="1175681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DC57EC5-5ECB-4877-A851-0D1C6F1AD6DB}"/>
              </a:ext>
            </a:extLst>
          </p:cNvPr>
          <p:cNvSpPr txBox="1"/>
          <p:nvPr/>
        </p:nvSpPr>
        <p:spPr>
          <a:xfrm>
            <a:off x="1405485" y="1212861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A8C26F5-8EFF-4F64-BAD8-3C7DF5253318}"/>
              </a:ext>
            </a:extLst>
          </p:cNvPr>
          <p:cNvSpPr txBox="1"/>
          <p:nvPr/>
        </p:nvSpPr>
        <p:spPr>
          <a:xfrm>
            <a:off x="1304025" y="1153935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A26569D-0BDD-4252-9D4E-B0899986CBA4}"/>
              </a:ext>
            </a:extLst>
          </p:cNvPr>
          <p:cNvSpPr txBox="1"/>
          <p:nvPr/>
        </p:nvSpPr>
        <p:spPr>
          <a:xfrm>
            <a:off x="1358919" y="1212861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A5122A9-9AF1-4B32-84B6-A81E896E762A}"/>
              </a:ext>
            </a:extLst>
          </p:cNvPr>
          <p:cNvSpPr txBox="1"/>
          <p:nvPr/>
        </p:nvSpPr>
        <p:spPr>
          <a:xfrm>
            <a:off x="1324335" y="1183397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4B416C1-0046-4435-9CAB-98AC3410B4B6}"/>
              </a:ext>
            </a:extLst>
          </p:cNvPr>
          <p:cNvSpPr txBox="1"/>
          <p:nvPr/>
        </p:nvSpPr>
        <p:spPr>
          <a:xfrm>
            <a:off x="955729" y="1212861"/>
            <a:ext cx="1609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08AF2A7-9B60-40E5-BA15-575B8DC006B9}"/>
              </a:ext>
            </a:extLst>
          </p:cNvPr>
          <p:cNvSpPr txBox="1"/>
          <p:nvPr/>
        </p:nvSpPr>
        <p:spPr>
          <a:xfrm>
            <a:off x="1372275" y="1183397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637BCED0-3AFC-4B2E-B8B4-66B7DAA94F13}"/>
              </a:ext>
            </a:extLst>
          </p:cNvPr>
          <p:cNvSpPr txBox="1"/>
          <p:nvPr/>
        </p:nvSpPr>
        <p:spPr>
          <a:xfrm>
            <a:off x="1288285" y="1164809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51C48C7-AAA3-458D-B021-2FAA555DA526}"/>
              </a:ext>
            </a:extLst>
          </p:cNvPr>
          <p:cNvSpPr txBox="1"/>
          <p:nvPr/>
        </p:nvSpPr>
        <p:spPr>
          <a:xfrm>
            <a:off x="1423509" y="1153935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158F971-2853-4088-82C3-A3D9EDBBB276}"/>
              </a:ext>
            </a:extLst>
          </p:cNvPr>
          <p:cNvSpPr txBox="1"/>
          <p:nvPr/>
        </p:nvSpPr>
        <p:spPr>
          <a:xfrm>
            <a:off x="1304025" y="1188835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4EB5570-325E-402F-8455-D5591CBA56CE}"/>
              </a:ext>
            </a:extLst>
          </p:cNvPr>
          <p:cNvSpPr txBox="1"/>
          <p:nvPr/>
        </p:nvSpPr>
        <p:spPr>
          <a:xfrm>
            <a:off x="1215914" y="1253590"/>
            <a:ext cx="1863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7DC954F-049A-4CB6-9277-A19C240C2D3E}"/>
              </a:ext>
            </a:extLst>
          </p:cNvPr>
          <p:cNvSpPr/>
          <p:nvPr/>
        </p:nvSpPr>
        <p:spPr>
          <a:xfrm>
            <a:off x="5105081" y="4950539"/>
            <a:ext cx="5162274" cy="1122218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2100" b="1" dirty="0">
                <a:solidFill>
                  <a:schemeClr val="bg1"/>
                </a:solidFill>
              </a:rPr>
              <a:t>Do </a:t>
            </a:r>
            <a:r>
              <a:rPr lang="vi-VN" sz="2100" b="1" dirty="0" err="1">
                <a:solidFill>
                  <a:schemeClr val="bg1"/>
                </a:solidFill>
              </a:rPr>
              <a:t>có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thời</a:t>
            </a:r>
            <a:r>
              <a:rPr lang="vi-VN" sz="2100" b="1" dirty="0">
                <a:solidFill>
                  <a:schemeClr val="bg1"/>
                </a:solidFill>
              </a:rPr>
              <a:t> gian </a:t>
            </a:r>
            <a:r>
              <a:rPr lang="vi-VN" sz="2100" b="1" dirty="0" err="1">
                <a:solidFill>
                  <a:schemeClr val="bg1"/>
                </a:solidFill>
              </a:rPr>
              <a:t>dài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bị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nước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ngoài</a:t>
            </a:r>
            <a:r>
              <a:rPr lang="vi-VN" sz="2100" b="1" dirty="0">
                <a:solidFill>
                  <a:schemeClr val="bg1"/>
                </a:solidFill>
              </a:rPr>
              <a:t> đô </a:t>
            </a:r>
            <a:r>
              <a:rPr lang="vi-VN" sz="2100" b="1" dirty="0" err="1">
                <a:solidFill>
                  <a:schemeClr val="bg1"/>
                </a:solidFill>
              </a:rPr>
              <a:t>hộ</a:t>
            </a:r>
            <a:r>
              <a:rPr lang="vi-VN" sz="2100" b="1" dirty="0">
                <a:solidFill>
                  <a:schemeClr val="bg1"/>
                </a:solidFill>
              </a:rPr>
              <a:t>, </a:t>
            </a:r>
            <a:r>
              <a:rPr lang="vi-VN" sz="2100" b="1" dirty="0" err="1">
                <a:solidFill>
                  <a:schemeClr val="bg1"/>
                </a:solidFill>
              </a:rPr>
              <a:t>áp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bức</a:t>
            </a:r>
            <a:endParaRPr lang="en-US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539E4C0-AC94-4D8B-9070-D122DDCE4A7E}"/>
              </a:ext>
            </a:extLst>
          </p:cNvPr>
          <p:cNvSpPr/>
          <p:nvPr/>
        </p:nvSpPr>
        <p:spPr>
          <a:xfrm>
            <a:off x="5148328" y="6911520"/>
            <a:ext cx="5216620" cy="1389284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2100" b="1" dirty="0">
                <a:solidFill>
                  <a:schemeClr val="bg1"/>
                </a:solidFill>
              </a:rPr>
              <a:t>Do </a:t>
            </a:r>
            <a:r>
              <a:rPr lang="vi-VN" sz="2100" b="1" dirty="0" err="1">
                <a:solidFill>
                  <a:schemeClr val="bg1"/>
                </a:solidFill>
              </a:rPr>
              <a:t>tiếng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Việt</a:t>
            </a:r>
            <a:r>
              <a:rPr lang="vi-VN" sz="2100" b="1" dirty="0">
                <a:solidFill>
                  <a:schemeClr val="bg1"/>
                </a:solidFill>
              </a:rPr>
              <a:t> chưa </a:t>
            </a:r>
            <a:r>
              <a:rPr lang="vi-VN" sz="2100" b="1" dirty="0" err="1">
                <a:solidFill>
                  <a:schemeClr val="bg1"/>
                </a:solidFill>
              </a:rPr>
              <a:t>có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từ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để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biểu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thị</a:t>
            </a:r>
            <a:r>
              <a:rPr lang="vi-VN" sz="2100" b="1" dirty="0">
                <a:solidFill>
                  <a:schemeClr val="bg1"/>
                </a:solidFill>
              </a:rPr>
              <a:t>, </a:t>
            </a:r>
            <a:r>
              <a:rPr lang="vi-VN" sz="2100" b="1" dirty="0" err="1">
                <a:solidFill>
                  <a:schemeClr val="bg1"/>
                </a:solidFill>
              </a:rPr>
              <a:t>hoặc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có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từ</a:t>
            </a:r>
            <a:r>
              <a:rPr lang="vi-VN" sz="2100" b="1" dirty="0">
                <a:solidFill>
                  <a:schemeClr val="bg1"/>
                </a:solidFill>
              </a:rPr>
              <a:t> nhưng </a:t>
            </a:r>
            <a:r>
              <a:rPr lang="vi-VN" sz="2100" b="1" dirty="0" err="1">
                <a:solidFill>
                  <a:schemeClr val="bg1"/>
                </a:solidFill>
              </a:rPr>
              <a:t>biểu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thị</a:t>
            </a:r>
            <a:r>
              <a:rPr lang="vi-VN" sz="2100" b="1" dirty="0">
                <a:solidFill>
                  <a:schemeClr val="bg1"/>
                </a:solidFill>
              </a:rPr>
              <a:t> chưa </a:t>
            </a:r>
            <a:r>
              <a:rPr lang="vi-VN" sz="2100" b="1" dirty="0" err="1">
                <a:solidFill>
                  <a:schemeClr val="bg1"/>
                </a:solidFill>
              </a:rPr>
              <a:t>chính</a:t>
            </a:r>
            <a:r>
              <a:rPr lang="vi-VN" sz="2100" b="1" dirty="0">
                <a:solidFill>
                  <a:schemeClr val="bg1"/>
                </a:solidFill>
              </a:rPr>
              <a:t> </a:t>
            </a:r>
            <a:r>
              <a:rPr lang="vi-VN" sz="2100" b="1" dirty="0" err="1">
                <a:solidFill>
                  <a:schemeClr val="bg1"/>
                </a:solidFill>
              </a:rPr>
              <a:t>xác</a:t>
            </a:r>
            <a:endParaRPr lang="en-US" sz="2100" b="1" dirty="0">
              <a:solidFill>
                <a:schemeClr val="bg1"/>
              </a:solidFill>
            </a:endParaRPr>
          </a:p>
        </p:txBody>
      </p:sp>
      <p:sp>
        <p:nvSpPr>
          <p:cNvPr id="44" name="Text Box 121">
            <a:extLst>
              <a:ext uri="{FF2B5EF4-FFF2-40B4-BE49-F238E27FC236}">
                <a16:creationId xmlns:a16="http://schemas.microsoft.com/office/drawing/2014/main" id="{36DC94BF-C7A5-4F7B-9138-BDD786211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3421" y="8714498"/>
            <a:ext cx="97611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Tiếc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quá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…!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sai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sp>
        <p:nvSpPr>
          <p:cNvPr id="46" name="Text Box 121">
            <a:extLst>
              <a:ext uri="{FF2B5EF4-FFF2-40B4-BE49-F238E27FC236}">
                <a16:creationId xmlns:a16="http://schemas.microsoft.com/office/drawing/2014/main" id="{291A04FA-25DC-469B-BFE0-5879C80A7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8637" y="8638184"/>
            <a:ext cx="960120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Tiếc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quá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…!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sai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pic>
        <p:nvPicPr>
          <p:cNvPr id="2" name="Tieng-dong-ho-tich-tac-www_tiengdong_com">
            <a:hlinkClick r:id="" action="ppaction://media"/>
            <a:extLst>
              <a:ext uri="{FF2B5EF4-FFF2-40B4-BE49-F238E27FC236}">
                <a16:creationId xmlns:a16="http://schemas.microsoft.com/office/drawing/2014/main" id="{8EADAA77-FB26-4A69-802A-541C84A629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65716" y="1175680"/>
            <a:ext cx="914400" cy="914400"/>
          </a:xfrm>
          <a:prstGeom prst="rect">
            <a:avLst/>
          </a:prstGeom>
        </p:spPr>
      </p:pic>
      <p:pic>
        <p:nvPicPr>
          <p:cNvPr id="40" name="Picture 2" descr="게임 인터페이스 시작 버튼을 압살했다 형판 갈색에 대한 스톡 벡터 아트 및 기타 이미지 - iStock">
            <a:extLst>
              <a:ext uri="{FF2B5EF4-FFF2-40B4-BE49-F238E27FC236}">
                <a16:creationId xmlns:a16="http://schemas.microsoft.com/office/drawing/2014/main" id="{ABEDF29E-23DB-4504-B486-6D2EC7D168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37740" y1="46394" x2="39904" y2="51202"/>
                        <a14:foregroundMark x1="43750" y1="46635" x2="43990" y2="50962"/>
                        <a14:foregroundMark x1="50000" y1="47115" x2="51442" y2="51683"/>
                        <a14:foregroundMark x1="47596" y1="52163" x2="49038" y2="46635"/>
                        <a14:foregroundMark x1="55288" y1="45192" x2="55288" y2="52163"/>
                        <a14:foregroundMark x1="57452" y1="48077" x2="57452" y2="48077"/>
                        <a14:foregroundMark x1="62981" y1="45913" x2="62981" y2="45913"/>
                        <a14:foregroundMark x1="61779" y1="46635" x2="62260" y2="51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0285" y="2779775"/>
            <a:ext cx="5024770" cy="552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73">
            <a:extLst>
              <a:ext uri="{FF2B5EF4-FFF2-40B4-BE49-F238E27FC236}">
                <a16:creationId xmlns:a16="http://schemas.microsoft.com/office/drawing/2014/main" id="{16F55502-0B94-4015-9D33-54F5F90C0CD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479" y="7881307"/>
            <a:ext cx="1759706" cy="175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Index of /classrooms/ID2_Fall_2015/Cindy_Reyes-Cortes/Unit  1/Hueys_css/Images">
            <a:extLst>
              <a:ext uri="{FF2B5EF4-FFF2-40B4-BE49-F238E27FC236}">
                <a16:creationId xmlns:a16="http://schemas.microsoft.com/office/drawing/2014/main" id="{F9211EB8-BE7C-452B-8147-F560D58C8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27" y="6626892"/>
            <a:ext cx="2909454" cy="1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1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53" presetClass="exit" presetSubtype="32" fill="hold" grpId="1" nodeType="after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"/>
                            </p:stCondLst>
                            <p:childTnLst>
                              <p:par>
                                <p:cTn id="94" presetID="53" presetClass="exit" presetSubtype="32" fill="hold" grpId="1" nodeType="after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53" presetClass="exit" presetSubtype="32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vol="8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60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21" presetClass="entr" presetSubtype="1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1" presetClass="entr" presetSubtype="1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4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0" grpId="0"/>
      <p:bldP spid="10" grpId="1"/>
      <p:bldP spid="51" grpId="0" animBg="1"/>
      <p:bldP spid="51" grpId="1" animBg="1"/>
      <p:bldP spid="52" grpId="0" animBg="1"/>
      <p:bldP spid="52" grpId="1" animBg="1"/>
      <p:bldP spid="54" grpId="0" animBg="1"/>
      <p:bldP spid="55" grpId="0" animBg="1"/>
      <p:bldP spid="56" grpId="0" animBg="1"/>
      <p:bldP spid="57" grpId="0" animBg="1"/>
      <p:bldP spid="60" grpId="0"/>
      <p:bldP spid="79" grpId="0" animBg="1"/>
      <p:bldP spid="79" grpId="1" animBg="1"/>
      <p:bldP spid="84" grpId="0" animBg="1"/>
      <p:bldP spid="85" grpId="0" animBg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42" grpId="0" animBg="1"/>
      <p:bldP spid="42" grpId="1" animBg="1"/>
      <p:bldP spid="43" grpId="0" animBg="1"/>
      <p:bldP spid="43" grpId="1" animBg="1"/>
      <p:bldP spid="44" grpId="0"/>
      <p:bldP spid="44" grpId="1"/>
      <p:bldP spid="46" grpId="0"/>
      <p:bldP spid="4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94644F5-A545-4B7D-8AD9-ECDF06C2151F}"/>
              </a:ext>
            </a:extLst>
          </p:cNvPr>
          <p:cNvSpPr/>
          <p:nvPr/>
        </p:nvSpPr>
        <p:spPr>
          <a:xfrm>
            <a:off x="1041877" y="208723"/>
            <a:ext cx="1570382" cy="9869558"/>
          </a:xfrm>
          <a:prstGeom prst="rect">
            <a:avLst/>
          </a:prstGeom>
          <a:gradFill>
            <a:gsLst>
              <a:gs pos="61052">
                <a:schemeClr val="accent2">
                  <a:lumMod val="75000"/>
                </a:schemeClr>
              </a:gs>
              <a:gs pos="4000">
                <a:schemeClr val="accent5">
                  <a:lumMod val="75000"/>
                </a:schemeClr>
              </a:gs>
              <a:gs pos="29000">
                <a:schemeClr val="accent6">
                  <a:lumMod val="97000"/>
                  <a:lumOff val="3000"/>
                </a:schemeClr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2FAFA8-98F9-4E23-85CB-9D5C1B83B83F}"/>
              </a:ext>
            </a:extLst>
          </p:cNvPr>
          <p:cNvSpPr/>
          <p:nvPr/>
        </p:nvSpPr>
        <p:spPr>
          <a:xfrm>
            <a:off x="879252" y="-41566"/>
            <a:ext cx="1890000" cy="10314000"/>
          </a:xfrm>
          <a:prstGeom prst="rect">
            <a:avLst/>
          </a:prstGeom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1270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/>
          </a:p>
        </p:txBody>
      </p:sp>
      <p:sp>
        <p:nvSpPr>
          <p:cNvPr id="8" name="Text Box 118">
            <a:extLst>
              <a:ext uri="{FF2B5EF4-FFF2-40B4-BE49-F238E27FC236}">
                <a16:creationId xmlns:a16="http://schemas.microsoft.com/office/drawing/2014/main" id="{BD631ECB-50FF-4ED1-BB51-68D8EADDE5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616" y="8739322"/>
            <a:ext cx="1015501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Hoan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hô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.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đúng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sp>
        <p:nvSpPr>
          <p:cNvPr id="10" name="Text Box 121">
            <a:extLst>
              <a:ext uri="{FF2B5EF4-FFF2-40B4-BE49-F238E27FC236}">
                <a16:creationId xmlns:a16="http://schemas.microsoft.com/office/drawing/2014/main" id="{E55C4547-FB12-4C49-9D1B-28805DDF5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1215" y="8793800"/>
            <a:ext cx="960120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Tiếc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quá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…!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sai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pic>
        <p:nvPicPr>
          <p:cNvPr id="11" name="Picture 2" descr="Khung viền PowerPoint đẹp">
            <a:extLst>
              <a:ext uri="{FF2B5EF4-FFF2-40B4-BE49-F238E27FC236}">
                <a16:creationId xmlns:a16="http://schemas.microsoft.com/office/drawing/2014/main" id="{925DAF4E-A91E-4B67-9DD0-C1AB59B6E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468" y="-78096"/>
            <a:ext cx="14286280" cy="442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6" descr="Picture1">
            <a:extLst>
              <a:ext uri="{FF2B5EF4-FFF2-40B4-BE49-F238E27FC236}">
                <a16:creationId xmlns:a16="http://schemas.microsoft.com/office/drawing/2014/main" id="{7F0FA2B0-031C-4973-B8CF-6079A99BF1E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284" y="881168"/>
            <a:ext cx="1040608" cy="1040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45E844F2-37E7-4DB0-8326-D2F2054436CD}"/>
              </a:ext>
            </a:extLst>
          </p:cNvPr>
          <p:cNvSpPr/>
          <p:nvPr/>
        </p:nvSpPr>
        <p:spPr>
          <a:xfrm>
            <a:off x="12599680" y="4915807"/>
            <a:ext cx="4721440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Mượn</a:t>
            </a:r>
            <a:r>
              <a:rPr lang="vi-V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tiếng</a:t>
            </a:r>
            <a:r>
              <a:rPr lang="vi-V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Hán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2C8D4153-E005-4F09-8ACD-294368F2B324}"/>
              </a:ext>
            </a:extLst>
          </p:cNvPr>
          <p:cNvSpPr/>
          <p:nvPr/>
        </p:nvSpPr>
        <p:spPr>
          <a:xfrm>
            <a:off x="12524684" y="6997719"/>
            <a:ext cx="4721440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Mượn</a:t>
            </a:r>
            <a:r>
              <a:rPr lang="vi-V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tiếng</a:t>
            </a:r>
            <a:r>
              <a:rPr lang="vi-V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Nga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010ED24C-E510-4DE5-B89F-239AE671A059}"/>
              </a:ext>
            </a:extLst>
          </p:cNvPr>
          <p:cNvSpPr/>
          <p:nvPr/>
        </p:nvSpPr>
        <p:spPr>
          <a:xfrm>
            <a:off x="4121215" y="5211454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662BFBA0-1A4A-4442-A43D-981C1EFFE20B}"/>
              </a:ext>
            </a:extLst>
          </p:cNvPr>
          <p:cNvSpPr/>
          <p:nvPr/>
        </p:nvSpPr>
        <p:spPr>
          <a:xfrm>
            <a:off x="11619317" y="7175506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1658C25-7390-4556-BC5E-B66395E333EE}"/>
              </a:ext>
            </a:extLst>
          </p:cNvPr>
          <p:cNvSpPr/>
          <p:nvPr/>
        </p:nvSpPr>
        <p:spPr>
          <a:xfrm>
            <a:off x="4180617" y="7194934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48DBC7F-4ED8-4E83-99CD-39EDC79DA874}"/>
              </a:ext>
            </a:extLst>
          </p:cNvPr>
          <p:cNvSpPr/>
          <p:nvPr/>
        </p:nvSpPr>
        <p:spPr>
          <a:xfrm>
            <a:off x="11619317" y="5186634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A95EC97-75F5-494A-97D4-29680E26C24F}"/>
              </a:ext>
            </a:extLst>
          </p:cNvPr>
          <p:cNvSpPr txBox="1"/>
          <p:nvPr/>
        </p:nvSpPr>
        <p:spPr>
          <a:xfrm>
            <a:off x="5569527" y="1246910"/>
            <a:ext cx="768927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1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571FB0A-124C-4001-A982-10355E214208}"/>
              </a:ext>
            </a:extLst>
          </p:cNvPr>
          <p:cNvSpPr txBox="1"/>
          <p:nvPr/>
        </p:nvSpPr>
        <p:spPr>
          <a:xfrm>
            <a:off x="5845317" y="2426425"/>
            <a:ext cx="9040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Circle: Hollow 78">
            <a:extLst>
              <a:ext uri="{FF2B5EF4-FFF2-40B4-BE49-F238E27FC236}">
                <a16:creationId xmlns:a16="http://schemas.microsoft.com/office/drawing/2014/main" id="{66F09241-27F7-44D9-8FF4-14CC1B72E454}"/>
              </a:ext>
            </a:extLst>
          </p:cNvPr>
          <p:cNvSpPr/>
          <p:nvPr/>
        </p:nvSpPr>
        <p:spPr>
          <a:xfrm>
            <a:off x="-86672" y="208723"/>
            <a:ext cx="3734972" cy="3707342"/>
          </a:xfrm>
          <a:prstGeom prst="donut">
            <a:avLst>
              <a:gd name="adj" fmla="val 24051"/>
            </a:avLst>
          </a:prstGeom>
          <a:gradFill>
            <a:gsLst>
              <a:gs pos="0">
                <a:srgbClr val="00B0F0"/>
              </a:gs>
              <a:gs pos="48000">
                <a:schemeClr val="accent4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/>
              </a:solidFill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05A5382-71AD-4247-B946-D72D3CFAC647}"/>
              </a:ext>
            </a:extLst>
          </p:cNvPr>
          <p:cNvGrpSpPr/>
          <p:nvPr/>
        </p:nvGrpSpPr>
        <p:grpSpPr>
          <a:xfrm>
            <a:off x="-114772" y="208723"/>
            <a:ext cx="3791168" cy="3707342"/>
            <a:chOff x="-494973" y="1043791"/>
            <a:chExt cx="3009379" cy="2964766"/>
          </a:xfrm>
        </p:grpSpPr>
        <p:sp>
          <p:nvSpPr>
            <p:cNvPr id="81" name="Sun 80">
              <a:extLst>
                <a:ext uri="{FF2B5EF4-FFF2-40B4-BE49-F238E27FC236}">
                  <a16:creationId xmlns:a16="http://schemas.microsoft.com/office/drawing/2014/main" id="{A804B890-DEB8-4354-A83B-44DBE5FD0D93}"/>
                </a:ext>
              </a:extLst>
            </p:cNvPr>
            <p:cNvSpPr/>
            <p:nvPr/>
          </p:nvSpPr>
          <p:spPr>
            <a:xfrm>
              <a:off x="-494973" y="1043791"/>
              <a:ext cx="3009379" cy="2964766"/>
            </a:xfrm>
            <a:prstGeom prst="su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FF0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8B8CFA86-953E-44F5-93BF-BEE2170B9855}"/>
                </a:ext>
              </a:extLst>
            </p:cNvPr>
            <p:cNvSpPr/>
            <p:nvPr/>
          </p:nvSpPr>
          <p:spPr>
            <a:xfrm flipH="1">
              <a:off x="223778" y="1731144"/>
              <a:ext cx="1575127" cy="159005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/>
            </a:p>
          </p:txBody>
        </p:sp>
      </p:grpSp>
      <p:sp>
        <p:nvSpPr>
          <p:cNvPr id="83" name="Flowchart: Connector 82">
            <a:extLst>
              <a:ext uri="{FF2B5EF4-FFF2-40B4-BE49-F238E27FC236}">
                <a16:creationId xmlns:a16="http://schemas.microsoft.com/office/drawing/2014/main" id="{416125C6-AAE5-4236-8CE2-467311D3EFB9}"/>
              </a:ext>
            </a:extLst>
          </p:cNvPr>
          <p:cNvSpPr/>
          <p:nvPr/>
        </p:nvSpPr>
        <p:spPr>
          <a:xfrm>
            <a:off x="818566" y="1136318"/>
            <a:ext cx="1920240" cy="192024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84" name="Flowchart: Connector 83">
            <a:extLst>
              <a:ext uri="{FF2B5EF4-FFF2-40B4-BE49-F238E27FC236}">
                <a16:creationId xmlns:a16="http://schemas.microsoft.com/office/drawing/2014/main" id="{5A4D49C5-DE7C-4DB7-959B-DDEB909DC343}"/>
              </a:ext>
            </a:extLst>
          </p:cNvPr>
          <p:cNvSpPr/>
          <p:nvPr/>
        </p:nvSpPr>
        <p:spPr>
          <a:xfrm>
            <a:off x="818566" y="1106157"/>
            <a:ext cx="1920240" cy="1950402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85" name="Flowchart: Connector 84">
            <a:extLst>
              <a:ext uri="{FF2B5EF4-FFF2-40B4-BE49-F238E27FC236}">
                <a16:creationId xmlns:a16="http://schemas.microsoft.com/office/drawing/2014/main" id="{AED08271-1954-4F51-837F-EC30FEEDB66C}"/>
              </a:ext>
            </a:extLst>
          </p:cNvPr>
          <p:cNvSpPr/>
          <p:nvPr/>
        </p:nvSpPr>
        <p:spPr>
          <a:xfrm>
            <a:off x="955726" y="1258396"/>
            <a:ext cx="1645920" cy="164592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7B3A00E-51EC-45AC-A827-A56A38D64B0B}"/>
              </a:ext>
            </a:extLst>
          </p:cNvPr>
          <p:cNvSpPr txBox="1"/>
          <p:nvPr/>
        </p:nvSpPr>
        <p:spPr>
          <a:xfrm>
            <a:off x="1340939" y="1175681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DC57EC5-5ECB-4877-A851-0D1C6F1AD6DB}"/>
              </a:ext>
            </a:extLst>
          </p:cNvPr>
          <p:cNvSpPr txBox="1"/>
          <p:nvPr/>
        </p:nvSpPr>
        <p:spPr>
          <a:xfrm>
            <a:off x="1405485" y="1212861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A8C26F5-8EFF-4F64-BAD8-3C7DF5253318}"/>
              </a:ext>
            </a:extLst>
          </p:cNvPr>
          <p:cNvSpPr txBox="1"/>
          <p:nvPr/>
        </p:nvSpPr>
        <p:spPr>
          <a:xfrm>
            <a:off x="1304025" y="1153935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A26569D-0BDD-4252-9D4E-B0899986CBA4}"/>
              </a:ext>
            </a:extLst>
          </p:cNvPr>
          <p:cNvSpPr txBox="1"/>
          <p:nvPr/>
        </p:nvSpPr>
        <p:spPr>
          <a:xfrm>
            <a:off x="1358919" y="1212861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A5122A9-9AF1-4B32-84B6-A81E896E762A}"/>
              </a:ext>
            </a:extLst>
          </p:cNvPr>
          <p:cNvSpPr txBox="1"/>
          <p:nvPr/>
        </p:nvSpPr>
        <p:spPr>
          <a:xfrm>
            <a:off x="1324335" y="1183397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4B416C1-0046-4435-9CAB-98AC3410B4B6}"/>
              </a:ext>
            </a:extLst>
          </p:cNvPr>
          <p:cNvSpPr txBox="1"/>
          <p:nvPr/>
        </p:nvSpPr>
        <p:spPr>
          <a:xfrm>
            <a:off x="955729" y="1212861"/>
            <a:ext cx="1609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08AF2A7-9B60-40E5-BA15-575B8DC006B9}"/>
              </a:ext>
            </a:extLst>
          </p:cNvPr>
          <p:cNvSpPr txBox="1"/>
          <p:nvPr/>
        </p:nvSpPr>
        <p:spPr>
          <a:xfrm>
            <a:off x="1372275" y="1183397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637BCED0-3AFC-4B2E-B8B4-66B7DAA94F13}"/>
              </a:ext>
            </a:extLst>
          </p:cNvPr>
          <p:cNvSpPr txBox="1"/>
          <p:nvPr/>
        </p:nvSpPr>
        <p:spPr>
          <a:xfrm>
            <a:off x="1288285" y="1164809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51C48C7-AAA3-458D-B021-2FAA555DA526}"/>
              </a:ext>
            </a:extLst>
          </p:cNvPr>
          <p:cNvSpPr txBox="1"/>
          <p:nvPr/>
        </p:nvSpPr>
        <p:spPr>
          <a:xfrm>
            <a:off x="1423509" y="1153935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158F971-2853-4088-82C3-A3D9EDBBB276}"/>
              </a:ext>
            </a:extLst>
          </p:cNvPr>
          <p:cNvSpPr txBox="1"/>
          <p:nvPr/>
        </p:nvSpPr>
        <p:spPr>
          <a:xfrm>
            <a:off x="1304025" y="1188835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4EB5570-325E-402F-8455-D5591CBA56CE}"/>
              </a:ext>
            </a:extLst>
          </p:cNvPr>
          <p:cNvSpPr txBox="1"/>
          <p:nvPr/>
        </p:nvSpPr>
        <p:spPr>
          <a:xfrm>
            <a:off x="1215914" y="1253590"/>
            <a:ext cx="1863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7DC954F-049A-4CB6-9277-A19C240C2D3E}"/>
              </a:ext>
            </a:extLst>
          </p:cNvPr>
          <p:cNvSpPr/>
          <p:nvPr/>
        </p:nvSpPr>
        <p:spPr>
          <a:xfrm>
            <a:off x="5105080" y="4950539"/>
            <a:ext cx="4721440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Mượn</a:t>
            </a:r>
            <a:r>
              <a:rPr lang="vi-V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tiếng</a:t>
            </a:r>
            <a:r>
              <a:rPr lang="vi-V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539E4C0-AC94-4D8B-9070-D122DDCE4A7E}"/>
              </a:ext>
            </a:extLst>
          </p:cNvPr>
          <p:cNvSpPr/>
          <p:nvPr/>
        </p:nvSpPr>
        <p:spPr>
          <a:xfrm>
            <a:off x="5148328" y="7015003"/>
            <a:ext cx="4721440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bg1"/>
                </a:solidFill>
                <a:cs typeface="Times New Roman" panose="02020603050405020304" pitchFamily="18" charset="0"/>
              </a:rPr>
              <a:t>Không đi </a:t>
            </a:r>
            <a:r>
              <a:rPr lang="vi-VN" sz="3600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mượn</a:t>
            </a:r>
            <a:endParaRPr lang="en-US" sz="36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44" name="Text Box 121">
            <a:extLst>
              <a:ext uri="{FF2B5EF4-FFF2-40B4-BE49-F238E27FC236}">
                <a16:creationId xmlns:a16="http://schemas.microsoft.com/office/drawing/2014/main" id="{36DC94BF-C7A5-4F7B-9138-BDD786211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617" y="8823140"/>
            <a:ext cx="97611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Tiếc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quá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…!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sai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sp>
        <p:nvSpPr>
          <p:cNvPr id="46" name="Text Box 121">
            <a:extLst>
              <a:ext uri="{FF2B5EF4-FFF2-40B4-BE49-F238E27FC236}">
                <a16:creationId xmlns:a16="http://schemas.microsoft.com/office/drawing/2014/main" id="{291A04FA-25DC-469B-BFE0-5879C80A7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1215" y="8805856"/>
            <a:ext cx="960120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Tiếc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quá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…!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sai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pic>
        <p:nvPicPr>
          <p:cNvPr id="2" name="Tieng-dong-ho-tich-tac-www_tiengdong_com">
            <a:hlinkClick r:id="" action="ppaction://media"/>
            <a:extLst>
              <a:ext uri="{FF2B5EF4-FFF2-40B4-BE49-F238E27FC236}">
                <a16:creationId xmlns:a16="http://schemas.microsoft.com/office/drawing/2014/main" id="{8EADAA77-FB26-4A69-802A-541C84A629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65716" y="1175680"/>
            <a:ext cx="914400" cy="914400"/>
          </a:xfrm>
          <a:prstGeom prst="rect">
            <a:avLst/>
          </a:prstGeom>
        </p:spPr>
      </p:pic>
      <p:pic>
        <p:nvPicPr>
          <p:cNvPr id="40" name="Picture 2" descr="게임 인터페이스 시작 버튼을 압살했다 형판 갈색에 대한 스톡 벡터 아트 및 기타 이미지 - iStock">
            <a:extLst>
              <a:ext uri="{FF2B5EF4-FFF2-40B4-BE49-F238E27FC236}">
                <a16:creationId xmlns:a16="http://schemas.microsoft.com/office/drawing/2014/main" id="{ABEDF29E-23DB-4504-B486-6D2EC7D168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37740" y1="46394" x2="39904" y2="51202"/>
                        <a14:foregroundMark x1="43750" y1="46635" x2="43990" y2="50962"/>
                        <a14:foregroundMark x1="50000" y1="47115" x2="51442" y2="51683"/>
                        <a14:foregroundMark x1="47596" y1="52163" x2="49038" y2="46635"/>
                        <a14:foregroundMark x1="55288" y1="45192" x2="55288" y2="52163"/>
                        <a14:foregroundMark x1="57452" y1="48077" x2="57452" y2="48077"/>
                        <a14:foregroundMark x1="62981" y1="45913" x2="62981" y2="45913"/>
                        <a14:foregroundMark x1="61779" y1="46635" x2="62260" y2="51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0285" y="2779775"/>
            <a:ext cx="5024770" cy="552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73">
            <a:extLst>
              <a:ext uri="{FF2B5EF4-FFF2-40B4-BE49-F238E27FC236}">
                <a16:creationId xmlns:a16="http://schemas.microsoft.com/office/drawing/2014/main" id="{16F55502-0B94-4015-9D33-54F5F90C0CD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479" y="7881307"/>
            <a:ext cx="1759706" cy="175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Index of /classrooms/ID2_Fall_2015/Cindy_Reyes-Cortes/Unit  1/Hueys_css/Images">
            <a:extLst>
              <a:ext uri="{FF2B5EF4-FFF2-40B4-BE49-F238E27FC236}">
                <a16:creationId xmlns:a16="http://schemas.microsoft.com/office/drawing/2014/main" id="{F9211EB8-BE7C-452B-8147-F560D58C8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27" y="6626892"/>
            <a:ext cx="2909454" cy="1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75B22383-3A66-4DB0-8CC9-D1C9947C24CA}"/>
              </a:ext>
            </a:extLst>
          </p:cNvPr>
          <p:cNvSpPr txBox="1"/>
          <p:nvPr/>
        </p:nvSpPr>
        <p:spPr>
          <a:xfrm>
            <a:off x="5415935" y="1545223"/>
            <a:ext cx="1113862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tài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72480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3" presetClass="exit" presetSubtype="32" fill="hold" grpId="1" nodeType="after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53" presetClass="exit" presetSubtype="32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"/>
                            </p:stCondLst>
                            <p:childTnLst>
                              <p:par>
                                <p:cTn id="130" presetID="53" presetClass="exit" presetSubtype="32" fill="hold" grpId="1" nodeType="after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vol="8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0" dur="60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1" presetID="21" presetClass="entr" presetSubtype="1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1" presetClass="entr" presetSubtype="1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4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0" grpId="0"/>
      <p:bldP spid="10" grpId="1"/>
      <p:bldP spid="51" grpId="0" animBg="1"/>
      <p:bldP spid="51" grpId="1" animBg="1"/>
      <p:bldP spid="52" grpId="0" animBg="1"/>
      <p:bldP spid="52" grpId="1" animBg="1"/>
      <p:bldP spid="54" grpId="0" animBg="1"/>
      <p:bldP spid="55" grpId="0" animBg="1"/>
      <p:bldP spid="56" grpId="0" animBg="1"/>
      <p:bldP spid="57" grpId="0" animBg="1"/>
      <p:bldP spid="60" grpId="0"/>
      <p:bldP spid="79" grpId="0" animBg="1"/>
      <p:bldP spid="79" grpId="1" animBg="1"/>
      <p:bldP spid="84" grpId="0" animBg="1"/>
      <p:bldP spid="85" grpId="0" animBg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42" grpId="0" animBg="1"/>
      <p:bldP spid="42" grpId="1" animBg="1"/>
      <p:bldP spid="43" grpId="0" animBg="1"/>
      <p:bldP spid="43" grpId="1" animBg="1"/>
      <p:bldP spid="44" grpId="0"/>
      <p:bldP spid="44" grpId="1"/>
      <p:bldP spid="46" grpId="0"/>
      <p:bldP spid="46" grpId="1"/>
      <p:bldP spid="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94644F5-A545-4B7D-8AD9-ECDF06C2151F}"/>
              </a:ext>
            </a:extLst>
          </p:cNvPr>
          <p:cNvSpPr/>
          <p:nvPr/>
        </p:nvSpPr>
        <p:spPr>
          <a:xfrm>
            <a:off x="1041877" y="208723"/>
            <a:ext cx="1570382" cy="9869558"/>
          </a:xfrm>
          <a:prstGeom prst="rect">
            <a:avLst/>
          </a:prstGeom>
          <a:gradFill>
            <a:gsLst>
              <a:gs pos="61052">
                <a:schemeClr val="accent2">
                  <a:lumMod val="75000"/>
                </a:schemeClr>
              </a:gs>
              <a:gs pos="4000">
                <a:schemeClr val="accent5">
                  <a:lumMod val="75000"/>
                </a:schemeClr>
              </a:gs>
              <a:gs pos="29000">
                <a:schemeClr val="accent6">
                  <a:lumMod val="97000"/>
                  <a:lumOff val="3000"/>
                </a:schemeClr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2FAFA8-98F9-4E23-85CB-9D5C1B83B83F}"/>
              </a:ext>
            </a:extLst>
          </p:cNvPr>
          <p:cNvSpPr/>
          <p:nvPr/>
        </p:nvSpPr>
        <p:spPr>
          <a:xfrm>
            <a:off x="879252" y="-41566"/>
            <a:ext cx="1890000" cy="10314000"/>
          </a:xfrm>
          <a:prstGeom prst="rect">
            <a:avLst/>
          </a:prstGeom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1270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/>
          </a:p>
        </p:txBody>
      </p:sp>
      <p:sp>
        <p:nvSpPr>
          <p:cNvPr id="8" name="Text Box 118">
            <a:extLst>
              <a:ext uri="{FF2B5EF4-FFF2-40B4-BE49-F238E27FC236}">
                <a16:creationId xmlns:a16="http://schemas.microsoft.com/office/drawing/2014/main" id="{BD631ECB-50FF-4ED1-BB51-68D8EADDE5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616" y="8739322"/>
            <a:ext cx="1015501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Hoan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hô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.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đúng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sp>
        <p:nvSpPr>
          <p:cNvPr id="10" name="Text Box 121">
            <a:extLst>
              <a:ext uri="{FF2B5EF4-FFF2-40B4-BE49-F238E27FC236}">
                <a16:creationId xmlns:a16="http://schemas.microsoft.com/office/drawing/2014/main" id="{E55C4547-FB12-4C49-9D1B-28805DDF5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1215" y="8793800"/>
            <a:ext cx="960120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Tiếc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quá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…!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sai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pic>
        <p:nvPicPr>
          <p:cNvPr id="11" name="Picture 2" descr="Khung viền PowerPoint đẹp">
            <a:extLst>
              <a:ext uri="{FF2B5EF4-FFF2-40B4-BE49-F238E27FC236}">
                <a16:creationId xmlns:a16="http://schemas.microsoft.com/office/drawing/2014/main" id="{925DAF4E-A91E-4B67-9DD0-C1AB59B6E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468" y="-78096"/>
            <a:ext cx="14286280" cy="442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6" descr="Picture1">
            <a:extLst>
              <a:ext uri="{FF2B5EF4-FFF2-40B4-BE49-F238E27FC236}">
                <a16:creationId xmlns:a16="http://schemas.microsoft.com/office/drawing/2014/main" id="{7F0FA2B0-031C-4973-B8CF-6079A99BF1E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284" y="881168"/>
            <a:ext cx="1040608" cy="1040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45E844F2-37E7-4DB0-8326-D2F2054436CD}"/>
              </a:ext>
            </a:extLst>
          </p:cNvPr>
          <p:cNvSpPr/>
          <p:nvPr/>
        </p:nvSpPr>
        <p:spPr>
          <a:xfrm>
            <a:off x="12524684" y="4855883"/>
            <a:ext cx="4721440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Roi </a:t>
            </a:r>
            <a:r>
              <a:rPr lang="vi-VN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sắt</a:t>
            </a:r>
            <a:endParaRPr 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2C8D4153-E005-4F09-8ACD-294368F2B324}"/>
              </a:ext>
            </a:extLst>
          </p:cNvPr>
          <p:cNvSpPr/>
          <p:nvPr/>
        </p:nvSpPr>
        <p:spPr>
          <a:xfrm>
            <a:off x="12524684" y="6997719"/>
            <a:ext cx="4721440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vi-VN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endParaRPr 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010ED24C-E510-4DE5-B89F-239AE671A059}"/>
              </a:ext>
            </a:extLst>
          </p:cNvPr>
          <p:cNvSpPr/>
          <p:nvPr/>
        </p:nvSpPr>
        <p:spPr>
          <a:xfrm>
            <a:off x="4121215" y="5211454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662BFBA0-1A4A-4442-A43D-981C1EFFE20B}"/>
              </a:ext>
            </a:extLst>
          </p:cNvPr>
          <p:cNvSpPr/>
          <p:nvPr/>
        </p:nvSpPr>
        <p:spPr>
          <a:xfrm>
            <a:off x="11619317" y="7175506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1658C25-7390-4556-BC5E-B66395E333EE}"/>
              </a:ext>
            </a:extLst>
          </p:cNvPr>
          <p:cNvSpPr/>
          <p:nvPr/>
        </p:nvSpPr>
        <p:spPr>
          <a:xfrm>
            <a:off x="4180617" y="7194934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48DBC7F-4ED8-4E83-99CD-39EDC79DA874}"/>
              </a:ext>
            </a:extLst>
          </p:cNvPr>
          <p:cNvSpPr/>
          <p:nvPr/>
        </p:nvSpPr>
        <p:spPr>
          <a:xfrm>
            <a:off x="11619317" y="5186634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A95EC97-75F5-494A-97D4-29680E26C24F}"/>
              </a:ext>
            </a:extLst>
          </p:cNvPr>
          <p:cNvSpPr txBox="1"/>
          <p:nvPr/>
        </p:nvSpPr>
        <p:spPr>
          <a:xfrm>
            <a:off x="5569527" y="1246910"/>
            <a:ext cx="768927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1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571FB0A-124C-4001-A982-10355E214208}"/>
              </a:ext>
            </a:extLst>
          </p:cNvPr>
          <p:cNvSpPr txBox="1"/>
          <p:nvPr/>
        </p:nvSpPr>
        <p:spPr>
          <a:xfrm>
            <a:off x="5845317" y="2426425"/>
            <a:ext cx="9040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Circle: Hollow 78">
            <a:extLst>
              <a:ext uri="{FF2B5EF4-FFF2-40B4-BE49-F238E27FC236}">
                <a16:creationId xmlns:a16="http://schemas.microsoft.com/office/drawing/2014/main" id="{66F09241-27F7-44D9-8FF4-14CC1B72E454}"/>
              </a:ext>
            </a:extLst>
          </p:cNvPr>
          <p:cNvSpPr/>
          <p:nvPr/>
        </p:nvSpPr>
        <p:spPr>
          <a:xfrm>
            <a:off x="-86672" y="208723"/>
            <a:ext cx="3734972" cy="3707342"/>
          </a:xfrm>
          <a:prstGeom prst="donut">
            <a:avLst>
              <a:gd name="adj" fmla="val 24051"/>
            </a:avLst>
          </a:prstGeom>
          <a:gradFill>
            <a:gsLst>
              <a:gs pos="0">
                <a:srgbClr val="00B0F0"/>
              </a:gs>
              <a:gs pos="48000">
                <a:schemeClr val="accent4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/>
              </a:solidFill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05A5382-71AD-4247-B946-D72D3CFAC647}"/>
              </a:ext>
            </a:extLst>
          </p:cNvPr>
          <p:cNvGrpSpPr/>
          <p:nvPr/>
        </p:nvGrpSpPr>
        <p:grpSpPr>
          <a:xfrm>
            <a:off x="-114772" y="208723"/>
            <a:ext cx="3791168" cy="3707342"/>
            <a:chOff x="-494973" y="1043791"/>
            <a:chExt cx="3009379" cy="2964766"/>
          </a:xfrm>
        </p:grpSpPr>
        <p:sp>
          <p:nvSpPr>
            <p:cNvPr id="81" name="Sun 80">
              <a:extLst>
                <a:ext uri="{FF2B5EF4-FFF2-40B4-BE49-F238E27FC236}">
                  <a16:creationId xmlns:a16="http://schemas.microsoft.com/office/drawing/2014/main" id="{A804B890-DEB8-4354-A83B-44DBE5FD0D93}"/>
                </a:ext>
              </a:extLst>
            </p:cNvPr>
            <p:cNvSpPr/>
            <p:nvPr/>
          </p:nvSpPr>
          <p:spPr>
            <a:xfrm>
              <a:off x="-494973" y="1043791"/>
              <a:ext cx="3009379" cy="2964766"/>
            </a:xfrm>
            <a:prstGeom prst="su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FF0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8B8CFA86-953E-44F5-93BF-BEE2170B9855}"/>
                </a:ext>
              </a:extLst>
            </p:cNvPr>
            <p:cNvSpPr/>
            <p:nvPr/>
          </p:nvSpPr>
          <p:spPr>
            <a:xfrm flipH="1">
              <a:off x="223778" y="1731144"/>
              <a:ext cx="1575127" cy="159005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/>
            </a:p>
          </p:txBody>
        </p:sp>
      </p:grpSp>
      <p:sp>
        <p:nvSpPr>
          <p:cNvPr id="83" name="Flowchart: Connector 82">
            <a:extLst>
              <a:ext uri="{FF2B5EF4-FFF2-40B4-BE49-F238E27FC236}">
                <a16:creationId xmlns:a16="http://schemas.microsoft.com/office/drawing/2014/main" id="{416125C6-AAE5-4236-8CE2-467311D3EFB9}"/>
              </a:ext>
            </a:extLst>
          </p:cNvPr>
          <p:cNvSpPr/>
          <p:nvPr/>
        </p:nvSpPr>
        <p:spPr>
          <a:xfrm>
            <a:off x="818566" y="1136318"/>
            <a:ext cx="1920240" cy="192024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84" name="Flowchart: Connector 83">
            <a:extLst>
              <a:ext uri="{FF2B5EF4-FFF2-40B4-BE49-F238E27FC236}">
                <a16:creationId xmlns:a16="http://schemas.microsoft.com/office/drawing/2014/main" id="{5A4D49C5-DE7C-4DB7-959B-DDEB909DC343}"/>
              </a:ext>
            </a:extLst>
          </p:cNvPr>
          <p:cNvSpPr/>
          <p:nvPr/>
        </p:nvSpPr>
        <p:spPr>
          <a:xfrm>
            <a:off x="818566" y="1106157"/>
            <a:ext cx="1920240" cy="1950402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85" name="Flowchart: Connector 84">
            <a:extLst>
              <a:ext uri="{FF2B5EF4-FFF2-40B4-BE49-F238E27FC236}">
                <a16:creationId xmlns:a16="http://schemas.microsoft.com/office/drawing/2014/main" id="{AED08271-1954-4F51-837F-EC30FEEDB66C}"/>
              </a:ext>
            </a:extLst>
          </p:cNvPr>
          <p:cNvSpPr/>
          <p:nvPr/>
        </p:nvSpPr>
        <p:spPr>
          <a:xfrm>
            <a:off x="955726" y="1258396"/>
            <a:ext cx="1645920" cy="164592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7B3A00E-51EC-45AC-A827-A56A38D64B0B}"/>
              </a:ext>
            </a:extLst>
          </p:cNvPr>
          <p:cNvSpPr txBox="1"/>
          <p:nvPr/>
        </p:nvSpPr>
        <p:spPr>
          <a:xfrm>
            <a:off x="1340939" y="1175681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DC57EC5-5ECB-4877-A851-0D1C6F1AD6DB}"/>
              </a:ext>
            </a:extLst>
          </p:cNvPr>
          <p:cNvSpPr txBox="1"/>
          <p:nvPr/>
        </p:nvSpPr>
        <p:spPr>
          <a:xfrm>
            <a:off x="1405485" y="1212861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A8C26F5-8EFF-4F64-BAD8-3C7DF5253318}"/>
              </a:ext>
            </a:extLst>
          </p:cNvPr>
          <p:cNvSpPr txBox="1"/>
          <p:nvPr/>
        </p:nvSpPr>
        <p:spPr>
          <a:xfrm>
            <a:off x="1304025" y="1153935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A26569D-0BDD-4252-9D4E-B0899986CBA4}"/>
              </a:ext>
            </a:extLst>
          </p:cNvPr>
          <p:cNvSpPr txBox="1"/>
          <p:nvPr/>
        </p:nvSpPr>
        <p:spPr>
          <a:xfrm>
            <a:off x="1358919" y="1212861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A5122A9-9AF1-4B32-84B6-A81E896E762A}"/>
              </a:ext>
            </a:extLst>
          </p:cNvPr>
          <p:cNvSpPr txBox="1"/>
          <p:nvPr/>
        </p:nvSpPr>
        <p:spPr>
          <a:xfrm>
            <a:off x="1324335" y="1183397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4B416C1-0046-4435-9CAB-98AC3410B4B6}"/>
              </a:ext>
            </a:extLst>
          </p:cNvPr>
          <p:cNvSpPr txBox="1"/>
          <p:nvPr/>
        </p:nvSpPr>
        <p:spPr>
          <a:xfrm>
            <a:off x="955729" y="1212861"/>
            <a:ext cx="1609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08AF2A7-9B60-40E5-BA15-575B8DC006B9}"/>
              </a:ext>
            </a:extLst>
          </p:cNvPr>
          <p:cNvSpPr txBox="1"/>
          <p:nvPr/>
        </p:nvSpPr>
        <p:spPr>
          <a:xfrm>
            <a:off x="1372275" y="1183397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637BCED0-3AFC-4B2E-B8B4-66B7DAA94F13}"/>
              </a:ext>
            </a:extLst>
          </p:cNvPr>
          <p:cNvSpPr txBox="1"/>
          <p:nvPr/>
        </p:nvSpPr>
        <p:spPr>
          <a:xfrm>
            <a:off x="1288285" y="1164809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51C48C7-AAA3-458D-B021-2FAA555DA526}"/>
              </a:ext>
            </a:extLst>
          </p:cNvPr>
          <p:cNvSpPr txBox="1"/>
          <p:nvPr/>
        </p:nvSpPr>
        <p:spPr>
          <a:xfrm>
            <a:off x="1423509" y="1153935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158F971-2853-4088-82C3-A3D9EDBBB276}"/>
              </a:ext>
            </a:extLst>
          </p:cNvPr>
          <p:cNvSpPr txBox="1"/>
          <p:nvPr/>
        </p:nvSpPr>
        <p:spPr>
          <a:xfrm>
            <a:off x="1304025" y="1188835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4EB5570-325E-402F-8455-D5591CBA56CE}"/>
              </a:ext>
            </a:extLst>
          </p:cNvPr>
          <p:cNvSpPr txBox="1"/>
          <p:nvPr/>
        </p:nvSpPr>
        <p:spPr>
          <a:xfrm>
            <a:off x="1215914" y="1253590"/>
            <a:ext cx="1863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7DC954F-049A-4CB6-9277-A19C240C2D3E}"/>
              </a:ext>
            </a:extLst>
          </p:cNvPr>
          <p:cNvSpPr/>
          <p:nvPr/>
        </p:nvSpPr>
        <p:spPr>
          <a:xfrm>
            <a:off x="5105080" y="4950539"/>
            <a:ext cx="4721440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Tráng</a:t>
            </a:r>
            <a:r>
              <a:rPr lang="vi-V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48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sĩ</a:t>
            </a:r>
            <a:endParaRPr 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539E4C0-AC94-4D8B-9070-D122DDCE4A7E}"/>
              </a:ext>
            </a:extLst>
          </p:cNvPr>
          <p:cNvSpPr/>
          <p:nvPr/>
        </p:nvSpPr>
        <p:spPr>
          <a:xfrm>
            <a:off x="5148328" y="7015003"/>
            <a:ext cx="4721440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Hoảng</a:t>
            </a:r>
            <a:r>
              <a:rPr lang="vi-VN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4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hốt</a:t>
            </a:r>
            <a:endParaRPr 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 Box 121">
            <a:extLst>
              <a:ext uri="{FF2B5EF4-FFF2-40B4-BE49-F238E27FC236}">
                <a16:creationId xmlns:a16="http://schemas.microsoft.com/office/drawing/2014/main" id="{36DC94BF-C7A5-4F7B-9138-BDD786211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617" y="8823140"/>
            <a:ext cx="97611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Tiếc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quá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…!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sai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sp>
        <p:nvSpPr>
          <p:cNvPr id="46" name="Text Box 121">
            <a:extLst>
              <a:ext uri="{FF2B5EF4-FFF2-40B4-BE49-F238E27FC236}">
                <a16:creationId xmlns:a16="http://schemas.microsoft.com/office/drawing/2014/main" id="{291A04FA-25DC-469B-BFE0-5879C80A7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1215" y="8805856"/>
            <a:ext cx="960120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Tiếc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quá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…!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sai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pic>
        <p:nvPicPr>
          <p:cNvPr id="2" name="Tieng-dong-ho-tich-tac-www_tiengdong_com">
            <a:hlinkClick r:id="" action="ppaction://media"/>
            <a:extLst>
              <a:ext uri="{FF2B5EF4-FFF2-40B4-BE49-F238E27FC236}">
                <a16:creationId xmlns:a16="http://schemas.microsoft.com/office/drawing/2014/main" id="{8EADAA77-FB26-4A69-802A-541C84A629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65716" y="1175680"/>
            <a:ext cx="914400" cy="914400"/>
          </a:xfrm>
          <a:prstGeom prst="rect">
            <a:avLst/>
          </a:prstGeom>
        </p:spPr>
      </p:pic>
      <p:pic>
        <p:nvPicPr>
          <p:cNvPr id="40" name="Picture 2" descr="게임 인터페이스 시작 버튼을 압살했다 형판 갈색에 대한 스톡 벡터 아트 및 기타 이미지 - iStock">
            <a:extLst>
              <a:ext uri="{FF2B5EF4-FFF2-40B4-BE49-F238E27FC236}">
                <a16:creationId xmlns:a16="http://schemas.microsoft.com/office/drawing/2014/main" id="{ABEDF29E-23DB-4504-B486-6D2EC7D168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37740" y1="46394" x2="39904" y2="51202"/>
                        <a14:foregroundMark x1="43750" y1="46635" x2="43990" y2="50962"/>
                        <a14:foregroundMark x1="50000" y1="47115" x2="51442" y2="51683"/>
                        <a14:foregroundMark x1="47596" y1="52163" x2="49038" y2="46635"/>
                        <a14:foregroundMark x1="55288" y1="45192" x2="55288" y2="52163"/>
                        <a14:foregroundMark x1="57452" y1="48077" x2="57452" y2="48077"/>
                        <a14:foregroundMark x1="62981" y1="45913" x2="62981" y2="45913"/>
                        <a14:foregroundMark x1="61779" y1="46635" x2="62260" y2="51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0285" y="2779775"/>
            <a:ext cx="5024770" cy="552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73">
            <a:extLst>
              <a:ext uri="{FF2B5EF4-FFF2-40B4-BE49-F238E27FC236}">
                <a16:creationId xmlns:a16="http://schemas.microsoft.com/office/drawing/2014/main" id="{16F55502-0B94-4015-9D33-54F5F90C0CD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479" y="7881307"/>
            <a:ext cx="1759706" cy="175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Index of /classrooms/ID2_Fall_2015/Cindy_Reyes-Cortes/Unit  1/Hueys_css/Images">
            <a:extLst>
              <a:ext uri="{FF2B5EF4-FFF2-40B4-BE49-F238E27FC236}">
                <a16:creationId xmlns:a16="http://schemas.microsoft.com/office/drawing/2014/main" id="{F9211EB8-BE7C-452B-8147-F560D58C8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27" y="6626892"/>
            <a:ext cx="2909454" cy="1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6B71E666-97F7-4299-A4B8-3B882AE75497}"/>
              </a:ext>
            </a:extLst>
          </p:cNvPr>
          <p:cNvSpPr txBox="1"/>
          <p:nvPr/>
        </p:nvSpPr>
        <p:spPr>
          <a:xfrm>
            <a:off x="6027028" y="1209260"/>
            <a:ext cx="1004800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vi-VN" sz="5400" dirty="0">
                <a:latin typeface="Arial" panose="020B0604020202020204" pitchFamily="34" charset="0"/>
                <a:cs typeface="Arial" panose="020B0604020202020204" pitchFamily="34" charset="0"/>
              </a:rPr>
              <a:t>Trong </a:t>
            </a:r>
            <a:r>
              <a:rPr lang="vi-VN" sz="5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vi-VN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54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vi-VN" sz="5400" dirty="0">
                <a:latin typeface="Arial" panose="020B0604020202020204" pitchFamily="34" charset="0"/>
                <a:cs typeface="Arial" panose="020B0604020202020204" pitchFamily="34" charset="0"/>
              </a:rPr>
              <a:t> sau đây, </a:t>
            </a:r>
            <a:r>
              <a:rPr lang="vi-VN" sz="54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vi-VN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54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vi-VN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5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vi-VN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54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vi-VN" sz="5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5400" dirty="0" err="1">
                <a:latin typeface="Arial" panose="020B0604020202020204" pitchFamily="34" charset="0"/>
                <a:cs typeface="Arial" panose="020B0604020202020204" pitchFamily="34" charset="0"/>
              </a:rPr>
              <a:t>mượn</a:t>
            </a:r>
            <a:r>
              <a:rPr lang="vi-VN" sz="54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84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"/>
                            </p:stCondLst>
                            <p:childTnLst>
                              <p:par>
                                <p:cTn id="91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53" presetClass="exit" presetSubtype="32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"/>
                            </p:stCondLst>
                            <p:childTnLst>
                              <p:par>
                                <p:cTn id="130" presetID="53" presetClass="exit" presetSubtype="32" fill="hold" grpId="1" nodeType="after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vol="8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0" dur="60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1" presetID="21" presetClass="entr" presetSubtype="1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1" presetClass="entr" presetSubtype="1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4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0" grpId="0"/>
      <p:bldP spid="10" grpId="1"/>
      <p:bldP spid="51" grpId="0" animBg="1"/>
      <p:bldP spid="51" grpId="1" animBg="1"/>
      <p:bldP spid="52" grpId="0" animBg="1"/>
      <p:bldP spid="52" grpId="1" animBg="1"/>
      <p:bldP spid="54" grpId="0" animBg="1"/>
      <p:bldP spid="55" grpId="0" animBg="1"/>
      <p:bldP spid="56" grpId="0" animBg="1"/>
      <p:bldP spid="57" grpId="0" animBg="1"/>
      <p:bldP spid="60" grpId="0"/>
      <p:bldP spid="79" grpId="0" animBg="1"/>
      <p:bldP spid="79" grpId="1" animBg="1"/>
      <p:bldP spid="84" grpId="0" animBg="1"/>
      <p:bldP spid="85" grpId="0" animBg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42" grpId="0" animBg="1"/>
      <p:bldP spid="42" grpId="1" animBg="1"/>
      <p:bldP spid="43" grpId="0" animBg="1"/>
      <p:bldP spid="43" grpId="1" animBg="1"/>
      <p:bldP spid="44" grpId="0"/>
      <p:bldP spid="44" grpId="1"/>
      <p:bldP spid="46" grpId="0"/>
      <p:bldP spid="46" grpId="1"/>
      <p:bldP spid="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94644F5-A545-4B7D-8AD9-ECDF06C2151F}"/>
              </a:ext>
            </a:extLst>
          </p:cNvPr>
          <p:cNvSpPr/>
          <p:nvPr/>
        </p:nvSpPr>
        <p:spPr>
          <a:xfrm>
            <a:off x="1041877" y="208723"/>
            <a:ext cx="1570382" cy="9869558"/>
          </a:xfrm>
          <a:prstGeom prst="rect">
            <a:avLst/>
          </a:prstGeom>
          <a:gradFill>
            <a:gsLst>
              <a:gs pos="61052">
                <a:schemeClr val="accent2">
                  <a:lumMod val="75000"/>
                </a:schemeClr>
              </a:gs>
              <a:gs pos="4000">
                <a:schemeClr val="accent5">
                  <a:lumMod val="75000"/>
                </a:schemeClr>
              </a:gs>
              <a:gs pos="29000">
                <a:schemeClr val="accent6">
                  <a:lumMod val="97000"/>
                  <a:lumOff val="3000"/>
                </a:schemeClr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2FAFA8-98F9-4E23-85CB-9D5C1B83B83F}"/>
              </a:ext>
            </a:extLst>
          </p:cNvPr>
          <p:cNvSpPr/>
          <p:nvPr/>
        </p:nvSpPr>
        <p:spPr>
          <a:xfrm>
            <a:off x="879252" y="-41566"/>
            <a:ext cx="1890000" cy="10314000"/>
          </a:xfrm>
          <a:prstGeom prst="rect">
            <a:avLst/>
          </a:prstGeom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1270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/>
          </a:p>
        </p:txBody>
      </p:sp>
      <p:sp>
        <p:nvSpPr>
          <p:cNvPr id="8" name="Text Box 118">
            <a:extLst>
              <a:ext uri="{FF2B5EF4-FFF2-40B4-BE49-F238E27FC236}">
                <a16:creationId xmlns:a16="http://schemas.microsoft.com/office/drawing/2014/main" id="{BD631ECB-50FF-4ED1-BB51-68D8EADDE5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616" y="8739322"/>
            <a:ext cx="1015501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Hoan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hô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.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đúng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sp>
        <p:nvSpPr>
          <p:cNvPr id="10" name="Text Box 121">
            <a:extLst>
              <a:ext uri="{FF2B5EF4-FFF2-40B4-BE49-F238E27FC236}">
                <a16:creationId xmlns:a16="http://schemas.microsoft.com/office/drawing/2014/main" id="{E55C4547-FB12-4C49-9D1B-28805DDF5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1215" y="8793800"/>
            <a:ext cx="960120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Tiếc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quá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…!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sai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pic>
        <p:nvPicPr>
          <p:cNvPr id="11" name="Picture 2" descr="Khung viền PowerPoint đẹp">
            <a:extLst>
              <a:ext uri="{FF2B5EF4-FFF2-40B4-BE49-F238E27FC236}">
                <a16:creationId xmlns:a16="http://schemas.microsoft.com/office/drawing/2014/main" id="{925DAF4E-A91E-4B67-9DD0-C1AB59B6E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468" y="-78096"/>
            <a:ext cx="14286280" cy="442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6" descr="Picture1">
            <a:extLst>
              <a:ext uri="{FF2B5EF4-FFF2-40B4-BE49-F238E27FC236}">
                <a16:creationId xmlns:a16="http://schemas.microsoft.com/office/drawing/2014/main" id="{7F0FA2B0-031C-4973-B8CF-6079A99BF1E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284" y="881168"/>
            <a:ext cx="1040608" cy="1040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45E844F2-37E7-4DB0-8326-D2F2054436CD}"/>
              </a:ext>
            </a:extLst>
          </p:cNvPr>
          <p:cNvSpPr/>
          <p:nvPr/>
        </p:nvSpPr>
        <p:spPr>
          <a:xfrm>
            <a:off x="12524684" y="4855883"/>
            <a:ext cx="4721440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Internet</a:t>
            </a:r>
            <a:endParaRPr lang="en-US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2C8D4153-E005-4F09-8ACD-294368F2B324}"/>
              </a:ext>
            </a:extLst>
          </p:cNvPr>
          <p:cNvSpPr/>
          <p:nvPr/>
        </p:nvSpPr>
        <p:spPr>
          <a:xfrm>
            <a:off x="12524684" y="6997719"/>
            <a:ext cx="4721440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err="1">
                <a:solidFill>
                  <a:schemeClr val="bg1"/>
                </a:solidFill>
              </a:rPr>
              <a:t>Cac-xto</a:t>
            </a:r>
            <a:r>
              <a:rPr lang="en-US" dirty="0"/>
              <a:t> </a:t>
            </a:r>
            <a:endParaRPr 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010ED24C-E510-4DE5-B89F-239AE671A059}"/>
              </a:ext>
            </a:extLst>
          </p:cNvPr>
          <p:cNvSpPr/>
          <p:nvPr/>
        </p:nvSpPr>
        <p:spPr>
          <a:xfrm>
            <a:off x="4121215" y="5211454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662BFBA0-1A4A-4442-A43D-981C1EFFE20B}"/>
              </a:ext>
            </a:extLst>
          </p:cNvPr>
          <p:cNvSpPr/>
          <p:nvPr/>
        </p:nvSpPr>
        <p:spPr>
          <a:xfrm>
            <a:off x="11619317" y="7175506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1658C25-7390-4556-BC5E-B66395E333EE}"/>
              </a:ext>
            </a:extLst>
          </p:cNvPr>
          <p:cNvSpPr/>
          <p:nvPr/>
        </p:nvSpPr>
        <p:spPr>
          <a:xfrm>
            <a:off x="4180617" y="7194934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48DBC7F-4ED8-4E83-99CD-39EDC79DA874}"/>
              </a:ext>
            </a:extLst>
          </p:cNvPr>
          <p:cNvSpPr/>
          <p:nvPr/>
        </p:nvSpPr>
        <p:spPr>
          <a:xfrm>
            <a:off x="11619317" y="5186634"/>
            <a:ext cx="748374" cy="76664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A95EC97-75F5-494A-97D4-29680E26C24F}"/>
              </a:ext>
            </a:extLst>
          </p:cNvPr>
          <p:cNvSpPr txBox="1"/>
          <p:nvPr/>
        </p:nvSpPr>
        <p:spPr>
          <a:xfrm>
            <a:off x="5569527" y="1246910"/>
            <a:ext cx="768927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1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571FB0A-124C-4001-A982-10355E214208}"/>
              </a:ext>
            </a:extLst>
          </p:cNvPr>
          <p:cNvSpPr txBox="1"/>
          <p:nvPr/>
        </p:nvSpPr>
        <p:spPr>
          <a:xfrm>
            <a:off x="5845317" y="2426425"/>
            <a:ext cx="9040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Circle: Hollow 78">
            <a:extLst>
              <a:ext uri="{FF2B5EF4-FFF2-40B4-BE49-F238E27FC236}">
                <a16:creationId xmlns:a16="http://schemas.microsoft.com/office/drawing/2014/main" id="{66F09241-27F7-44D9-8FF4-14CC1B72E454}"/>
              </a:ext>
            </a:extLst>
          </p:cNvPr>
          <p:cNvSpPr/>
          <p:nvPr/>
        </p:nvSpPr>
        <p:spPr>
          <a:xfrm>
            <a:off x="-86672" y="208723"/>
            <a:ext cx="3734972" cy="3707342"/>
          </a:xfrm>
          <a:prstGeom prst="donut">
            <a:avLst>
              <a:gd name="adj" fmla="val 24051"/>
            </a:avLst>
          </a:prstGeom>
          <a:gradFill>
            <a:gsLst>
              <a:gs pos="0">
                <a:srgbClr val="00B0F0"/>
              </a:gs>
              <a:gs pos="48000">
                <a:schemeClr val="accent4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 dirty="0">
              <a:solidFill>
                <a:schemeClr val="tx1"/>
              </a:solidFill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05A5382-71AD-4247-B946-D72D3CFAC647}"/>
              </a:ext>
            </a:extLst>
          </p:cNvPr>
          <p:cNvGrpSpPr/>
          <p:nvPr/>
        </p:nvGrpSpPr>
        <p:grpSpPr>
          <a:xfrm>
            <a:off x="-114772" y="208723"/>
            <a:ext cx="3791168" cy="3707342"/>
            <a:chOff x="-494973" y="1043791"/>
            <a:chExt cx="3009379" cy="2964766"/>
          </a:xfrm>
        </p:grpSpPr>
        <p:sp>
          <p:nvSpPr>
            <p:cNvPr id="81" name="Sun 80">
              <a:extLst>
                <a:ext uri="{FF2B5EF4-FFF2-40B4-BE49-F238E27FC236}">
                  <a16:creationId xmlns:a16="http://schemas.microsoft.com/office/drawing/2014/main" id="{A804B890-DEB8-4354-A83B-44DBE5FD0D93}"/>
                </a:ext>
              </a:extLst>
            </p:cNvPr>
            <p:cNvSpPr/>
            <p:nvPr/>
          </p:nvSpPr>
          <p:spPr>
            <a:xfrm>
              <a:off x="-494973" y="1043791"/>
              <a:ext cx="3009379" cy="2964766"/>
            </a:xfrm>
            <a:prstGeom prst="su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FFFF0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8B8CFA86-953E-44F5-93BF-BEE2170B9855}"/>
                </a:ext>
              </a:extLst>
            </p:cNvPr>
            <p:cNvSpPr/>
            <p:nvPr/>
          </p:nvSpPr>
          <p:spPr>
            <a:xfrm flipH="1">
              <a:off x="223778" y="1731144"/>
              <a:ext cx="1575127" cy="159005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00" dirty="0"/>
            </a:p>
          </p:txBody>
        </p:sp>
      </p:grpSp>
      <p:sp>
        <p:nvSpPr>
          <p:cNvPr id="83" name="Flowchart: Connector 82">
            <a:extLst>
              <a:ext uri="{FF2B5EF4-FFF2-40B4-BE49-F238E27FC236}">
                <a16:creationId xmlns:a16="http://schemas.microsoft.com/office/drawing/2014/main" id="{416125C6-AAE5-4236-8CE2-467311D3EFB9}"/>
              </a:ext>
            </a:extLst>
          </p:cNvPr>
          <p:cNvSpPr/>
          <p:nvPr/>
        </p:nvSpPr>
        <p:spPr>
          <a:xfrm>
            <a:off x="818566" y="1136318"/>
            <a:ext cx="1920240" cy="1920240"/>
          </a:xfrm>
          <a:prstGeom prst="flowChartConnecto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84" name="Flowchart: Connector 83">
            <a:extLst>
              <a:ext uri="{FF2B5EF4-FFF2-40B4-BE49-F238E27FC236}">
                <a16:creationId xmlns:a16="http://schemas.microsoft.com/office/drawing/2014/main" id="{5A4D49C5-DE7C-4DB7-959B-DDEB909DC343}"/>
              </a:ext>
            </a:extLst>
          </p:cNvPr>
          <p:cNvSpPr/>
          <p:nvPr/>
        </p:nvSpPr>
        <p:spPr>
          <a:xfrm>
            <a:off x="818566" y="1106157"/>
            <a:ext cx="1920240" cy="1950402"/>
          </a:xfrm>
          <a:prstGeom prst="flowChartConnec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85" name="Flowchart: Connector 84">
            <a:extLst>
              <a:ext uri="{FF2B5EF4-FFF2-40B4-BE49-F238E27FC236}">
                <a16:creationId xmlns:a16="http://schemas.microsoft.com/office/drawing/2014/main" id="{AED08271-1954-4F51-837F-EC30FEEDB66C}"/>
              </a:ext>
            </a:extLst>
          </p:cNvPr>
          <p:cNvSpPr/>
          <p:nvPr/>
        </p:nvSpPr>
        <p:spPr>
          <a:xfrm>
            <a:off x="955726" y="1258396"/>
            <a:ext cx="1645920" cy="164592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0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7B3A00E-51EC-45AC-A827-A56A38D64B0B}"/>
              </a:ext>
            </a:extLst>
          </p:cNvPr>
          <p:cNvSpPr txBox="1"/>
          <p:nvPr/>
        </p:nvSpPr>
        <p:spPr>
          <a:xfrm>
            <a:off x="1340939" y="1175681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DC57EC5-5ECB-4877-A851-0D1C6F1AD6DB}"/>
              </a:ext>
            </a:extLst>
          </p:cNvPr>
          <p:cNvSpPr txBox="1"/>
          <p:nvPr/>
        </p:nvSpPr>
        <p:spPr>
          <a:xfrm>
            <a:off x="1405485" y="1212861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A8C26F5-8EFF-4F64-BAD8-3C7DF5253318}"/>
              </a:ext>
            </a:extLst>
          </p:cNvPr>
          <p:cNvSpPr txBox="1"/>
          <p:nvPr/>
        </p:nvSpPr>
        <p:spPr>
          <a:xfrm>
            <a:off x="1304025" y="1153935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A26569D-0BDD-4252-9D4E-B0899986CBA4}"/>
              </a:ext>
            </a:extLst>
          </p:cNvPr>
          <p:cNvSpPr txBox="1"/>
          <p:nvPr/>
        </p:nvSpPr>
        <p:spPr>
          <a:xfrm>
            <a:off x="1358919" y="1212861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A5122A9-9AF1-4B32-84B6-A81E896E762A}"/>
              </a:ext>
            </a:extLst>
          </p:cNvPr>
          <p:cNvSpPr txBox="1"/>
          <p:nvPr/>
        </p:nvSpPr>
        <p:spPr>
          <a:xfrm>
            <a:off x="1324335" y="1183397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4B416C1-0046-4435-9CAB-98AC3410B4B6}"/>
              </a:ext>
            </a:extLst>
          </p:cNvPr>
          <p:cNvSpPr txBox="1"/>
          <p:nvPr/>
        </p:nvSpPr>
        <p:spPr>
          <a:xfrm>
            <a:off x="955729" y="1212861"/>
            <a:ext cx="1609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08AF2A7-9B60-40E5-BA15-575B8DC006B9}"/>
              </a:ext>
            </a:extLst>
          </p:cNvPr>
          <p:cNvSpPr txBox="1"/>
          <p:nvPr/>
        </p:nvSpPr>
        <p:spPr>
          <a:xfrm>
            <a:off x="1372275" y="1183397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637BCED0-3AFC-4B2E-B8B4-66B7DAA94F13}"/>
              </a:ext>
            </a:extLst>
          </p:cNvPr>
          <p:cNvSpPr txBox="1"/>
          <p:nvPr/>
        </p:nvSpPr>
        <p:spPr>
          <a:xfrm>
            <a:off x="1288285" y="1164809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51C48C7-AAA3-458D-B021-2FAA555DA526}"/>
              </a:ext>
            </a:extLst>
          </p:cNvPr>
          <p:cNvSpPr txBox="1"/>
          <p:nvPr/>
        </p:nvSpPr>
        <p:spPr>
          <a:xfrm>
            <a:off x="1423509" y="1153935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158F971-2853-4088-82C3-A3D9EDBBB276}"/>
              </a:ext>
            </a:extLst>
          </p:cNvPr>
          <p:cNvSpPr txBox="1"/>
          <p:nvPr/>
        </p:nvSpPr>
        <p:spPr>
          <a:xfrm>
            <a:off x="1304025" y="1188835"/>
            <a:ext cx="10488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4EB5570-325E-402F-8455-D5591CBA56CE}"/>
              </a:ext>
            </a:extLst>
          </p:cNvPr>
          <p:cNvSpPr txBox="1"/>
          <p:nvPr/>
        </p:nvSpPr>
        <p:spPr>
          <a:xfrm>
            <a:off x="1215914" y="1253590"/>
            <a:ext cx="1863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7DC954F-049A-4CB6-9277-A19C240C2D3E}"/>
              </a:ext>
            </a:extLst>
          </p:cNvPr>
          <p:cNvSpPr/>
          <p:nvPr/>
        </p:nvSpPr>
        <p:spPr>
          <a:xfrm>
            <a:off x="5105080" y="4950539"/>
            <a:ext cx="4721440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Xà phòng</a:t>
            </a:r>
            <a:endParaRPr 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5539E4C0-AC94-4D8B-9070-D122DDCE4A7E}"/>
              </a:ext>
            </a:extLst>
          </p:cNvPr>
          <p:cNvSpPr/>
          <p:nvPr/>
        </p:nvSpPr>
        <p:spPr>
          <a:xfrm>
            <a:off x="5148328" y="7015003"/>
            <a:ext cx="4721440" cy="1122218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smartphone</a:t>
            </a:r>
            <a:endParaRPr lang="en-US" sz="6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 Box 121">
            <a:extLst>
              <a:ext uri="{FF2B5EF4-FFF2-40B4-BE49-F238E27FC236}">
                <a16:creationId xmlns:a16="http://schemas.microsoft.com/office/drawing/2014/main" id="{36DC94BF-C7A5-4F7B-9138-BDD786211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0617" y="8823140"/>
            <a:ext cx="97611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Tiếc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quá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…!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sai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sp>
        <p:nvSpPr>
          <p:cNvPr id="46" name="Text Box 121">
            <a:extLst>
              <a:ext uri="{FF2B5EF4-FFF2-40B4-BE49-F238E27FC236}">
                <a16:creationId xmlns:a16="http://schemas.microsoft.com/office/drawing/2014/main" id="{291A04FA-25DC-469B-BFE0-5879C80A7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1215" y="8805856"/>
            <a:ext cx="960120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perspective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spcBef>
                <a:spcPct val="50000"/>
              </a:spcBef>
            </a:pP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Tiếc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quá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…!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Bạn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chọn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sai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altLang="en-US" sz="6000" b="1" dirty="0" err="1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rồi</a:t>
            </a:r>
            <a:r>
              <a:rPr lang="en-US" altLang="en-US" sz="6000" b="1" dirty="0">
                <a:ln/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!</a:t>
            </a:r>
          </a:p>
        </p:txBody>
      </p:sp>
      <p:pic>
        <p:nvPicPr>
          <p:cNvPr id="2" name="Tieng-dong-ho-tich-tac-www_tiengdong_com">
            <a:hlinkClick r:id="" action="ppaction://media"/>
            <a:extLst>
              <a:ext uri="{FF2B5EF4-FFF2-40B4-BE49-F238E27FC236}">
                <a16:creationId xmlns:a16="http://schemas.microsoft.com/office/drawing/2014/main" id="{8EADAA77-FB26-4A69-802A-541C84A629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65716" y="1175680"/>
            <a:ext cx="914400" cy="914400"/>
          </a:xfrm>
          <a:prstGeom prst="rect">
            <a:avLst/>
          </a:prstGeom>
        </p:spPr>
      </p:pic>
      <p:pic>
        <p:nvPicPr>
          <p:cNvPr id="40" name="Picture 2" descr="게임 인터페이스 시작 버튼을 압살했다 형판 갈색에 대한 스톡 벡터 아트 및 기타 이미지 - iStock">
            <a:extLst>
              <a:ext uri="{FF2B5EF4-FFF2-40B4-BE49-F238E27FC236}">
                <a16:creationId xmlns:a16="http://schemas.microsoft.com/office/drawing/2014/main" id="{ABEDF29E-23DB-4504-B486-6D2EC7D168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37740" y1="46394" x2="39904" y2="51202"/>
                        <a14:foregroundMark x1="43750" y1="46635" x2="43990" y2="50962"/>
                        <a14:foregroundMark x1="50000" y1="47115" x2="51442" y2="51683"/>
                        <a14:foregroundMark x1="47596" y1="52163" x2="49038" y2="46635"/>
                        <a14:foregroundMark x1="55288" y1="45192" x2="55288" y2="52163"/>
                        <a14:foregroundMark x1="57452" y1="48077" x2="57452" y2="48077"/>
                        <a14:foregroundMark x1="62981" y1="45913" x2="62981" y2="45913"/>
                        <a14:foregroundMark x1="61779" y1="46635" x2="62260" y2="516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0285" y="2779775"/>
            <a:ext cx="5024770" cy="552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73">
            <a:extLst>
              <a:ext uri="{FF2B5EF4-FFF2-40B4-BE49-F238E27FC236}">
                <a16:creationId xmlns:a16="http://schemas.microsoft.com/office/drawing/2014/main" id="{16F55502-0B94-4015-9D33-54F5F90C0CD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479" y="7881307"/>
            <a:ext cx="1759706" cy="175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Index of /classrooms/ID2_Fall_2015/Cindy_Reyes-Cortes/Unit  1/Hueys_css/Images">
            <a:extLst>
              <a:ext uri="{FF2B5EF4-FFF2-40B4-BE49-F238E27FC236}">
                <a16:creationId xmlns:a16="http://schemas.microsoft.com/office/drawing/2014/main" id="{F9211EB8-BE7C-452B-8147-F560D58C8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27" y="6626892"/>
            <a:ext cx="2909454" cy="186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6B71E666-97F7-4299-A4B8-3B882AE75497}"/>
              </a:ext>
            </a:extLst>
          </p:cNvPr>
          <p:cNvSpPr txBox="1"/>
          <p:nvPr/>
        </p:nvSpPr>
        <p:spPr>
          <a:xfrm>
            <a:off x="6027028" y="1209260"/>
            <a:ext cx="1004800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4: </a:t>
            </a:r>
            <a:r>
              <a:rPr lang="vi-VN" sz="5400" dirty="0"/>
              <a:t>Trong </a:t>
            </a:r>
            <a:r>
              <a:rPr lang="vi-VN" sz="5400" dirty="0" err="1"/>
              <a:t>các</a:t>
            </a:r>
            <a:r>
              <a:rPr lang="vi-VN" sz="5400" dirty="0"/>
              <a:t> </a:t>
            </a:r>
            <a:r>
              <a:rPr lang="vi-VN" sz="5400" dirty="0" err="1"/>
              <a:t>từ</a:t>
            </a:r>
            <a:r>
              <a:rPr lang="vi-VN" sz="5400" dirty="0"/>
              <a:t> sau đây, </a:t>
            </a:r>
            <a:r>
              <a:rPr lang="vi-VN" sz="5400" dirty="0" err="1"/>
              <a:t>từ</a:t>
            </a:r>
            <a:r>
              <a:rPr lang="vi-VN" sz="5400" dirty="0"/>
              <a:t> </a:t>
            </a:r>
            <a:r>
              <a:rPr lang="vi-VN" sz="5400" dirty="0" err="1"/>
              <a:t>nào</a:t>
            </a:r>
            <a:r>
              <a:rPr lang="vi-VN" sz="5400" dirty="0"/>
              <a:t> </a:t>
            </a:r>
            <a:r>
              <a:rPr lang="vi-VN" sz="5400" dirty="0" err="1"/>
              <a:t>là</a:t>
            </a:r>
            <a:r>
              <a:rPr lang="vi-VN" sz="5400" dirty="0"/>
              <a:t> </a:t>
            </a:r>
            <a:r>
              <a:rPr lang="vi-VN" sz="5400" dirty="0" err="1"/>
              <a:t>từ</a:t>
            </a:r>
            <a:r>
              <a:rPr lang="vi-VN" sz="5400" dirty="0"/>
              <a:t> </a:t>
            </a:r>
            <a:r>
              <a:rPr lang="vi-VN" sz="5400" dirty="0" err="1"/>
              <a:t>mượn</a:t>
            </a:r>
            <a:r>
              <a:rPr lang="en-US" sz="5400" dirty="0"/>
              <a:t> </a:t>
            </a:r>
            <a:r>
              <a:rPr lang="en-US" sz="5400" dirty="0" err="1"/>
              <a:t>ngôn</a:t>
            </a:r>
            <a:r>
              <a:rPr lang="en-US" sz="5400" dirty="0"/>
              <a:t> </a:t>
            </a:r>
            <a:r>
              <a:rPr lang="en-US" sz="5400" dirty="0" err="1"/>
              <a:t>ngữ</a:t>
            </a:r>
            <a:r>
              <a:rPr lang="en-US" sz="5400" dirty="0"/>
              <a:t> </a:t>
            </a:r>
            <a:r>
              <a:rPr lang="en-US" sz="5400" dirty="0" err="1"/>
              <a:t>châu</a:t>
            </a:r>
            <a:r>
              <a:rPr lang="en-US" sz="5400" dirty="0"/>
              <a:t> </a:t>
            </a:r>
            <a:r>
              <a:rPr lang="en-US" sz="5400" dirty="0" err="1"/>
              <a:t>Âu</a:t>
            </a:r>
            <a:r>
              <a:rPr lang="en-US" sz="5400" dirty="0"/>
              <a:t> </a:t>
            </a:r>
            <a:r>
              <a:rPr lang="en-US" sz="5400" dirty="0" err="1"/>
              <a:t>được</a:t>
            </a:r>
            <a:r>
              <a:rPr lang="en-US" sz="5400" dirty="0"/>
              <a:t> </a:t>
            </a:r>
            <a:r>
              <a:rPr lang="en-US" sz="5400" dirty="0" err="1"/>
              <a:t>Việt</a:t>
            </a:r>
            <a:r>
              <a:rPr lang="en-US" sz="5400" dirty="0"/>
              <a:t> </a:t>
            </a:r>
            <a:r>
              <a:rPr lang="en-US" sz="5400" dirty="0" err="1"/>
              <a:t>hóa</a:t>
            </a:r>
            <a:r>
              <a:rPr lang="en-US" sz="5400" dirty="0"/>
              <a:t> </a:t>
            </a:r>
            <a:r>
              <a:rPr lang="en-US" sz="5400" dirty="0" err="1"/>
              <a:t>hoàn</a:t>
            </a:r>
            <a:r>
              <a:rPr lang="en-US" sz="5400" dirty="0"/>
              <a:t> </a:t>
            </a:r>
            <a:r>
              <a:rPr lang="en-US" sz="5400" dirty="0" err="1"/>
              <a:t>toàn</a:t>
            </a:r>
            <a:r>
              <a:rPr lang="en-US" sz="5400" dirty="0"/>
              <a:t> </a:t>
            </a:r>
            <a:r>
              <a:rPr lang="vi-VN" sz="5400" dirty="0"/>
              <a:t>?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41420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"/>
                            </p:stCondLst>
                            <p:childTnLst>
                              <p:par>
                                <p:cTn id="91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53" presetClass="exit" presetSubtype="32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"/>
                            </p:stCondLst>
                            <p:childTnLst>
                              <p:par>
                                <p:cTn id="130" presetID="53" presetClass="exit" presetSubtype="32" fill="hold" grpId="1" nodeType="after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vol="8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0" dur="60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1" presetID="21" presetClass="entr" presetSubtype="1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1" presetClass="entr" presetSubtype="1" repeatCount="1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4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0" grpId="0"/>
      <p:bldP spid="10" grpId="1"/>
      <p:bldP spid="51" grpId="0" animBg="1"/>
      <p:bldP spid="51" grpId="1" animBg="1"/>
      <p:bldP spid="52" grpId="0" animBg="1"/>
      <p:bldP spid="52" grpId="1" animBg="1"/>
      <p:bldP spid="54" grpId="0" animBg="1"/>
      <p:bldP spid="55" grpId="0" animBg="1"/>
      <p:bldP spid="56" grpId="0" animBg="1"/>
      <p:bldP spid="57" grpId="0" animBg="1"/>
      <p:bldP spid="60" grpId="0"/>
      <p:bldP spid="79" grpId="0" animBg="1"/>
      <p:bldP spid="79" grpId="1" animBg="1"/>
      <p:bldP spid="84" grpId="0" animBg="1"/>
      <p:bldP spid="85" grpId="0" animBg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42" grpId="0" animBg="1"/>
      <p:bldP spid="42" grpId="1" animBg="1"/>
      <p:bldP spid="43" grpId="0" animBg="1"/>
      <p:bldP spid="43" grpId="1" animBg="1"/>
      <p:bldP spid="44" grpId="0"/>
      <p:bldP spid="44" grpId="1"/>
      <p:bldP spid="46" grpId="0"/>
      <p:bldP spid="46" grpId="1"/>
      <p:bldP spid="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3853967" y="-3789891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27668" t="-2331" r="-96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285561" y="9581641"/>
            <a:ext cx="9283028" cy="1410718"/>
          </a:xfrm>
          <a:custGeom>
            <a:avLst/>
            <a:gdLst/>
            <a:ahLst/>
            <a:cxnLst/>
            <a:rect l="l" t="t" r="r" b="b"/>
            <a:pathLst>
              <a:path w="9283028" h="1410718">
                <a:moveTo>
                  <a:pt x="0" y="0"/>
                </a:moveTo>
                <a:lnTo>
                  <a:pt x="9283027" y="0"/>
                </a:lnTo>
                <a:lnTo>
                  <a:pt x="9283027" y="1410718"/>
                </a:lnTo>
                <a:lnTo>
                  <a:pt x="0" y="14107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345319">
            <a:off x="-93561" y="6675181"/>
            <a:ext cx="3751223" cy="5895832"/>
          </a:xfrm>
          <a:custGeom>
            <a:avLst/>
            <a:gdLst/>
            <a:ahLst/>
            <a:cxnLst/>
            <a:rect l="l" t="t" r="r" b="b"/>
            <a:pathLst>
              <a:path w="3751223" h="5895832">
                <a:moveTo>
                  <a:pt x="0" y="0"/>
                </a:moveTo>
                <a:lnTo>
                  <a:pt x="3751223" y="0"/>
                </a:lnTo>
                <a:lnTo>
                  <a:pt x="3751223" y="5895832"/>
                </a:lnTo>
                <a:lnTo>
                  <a:pt x="0" y="58958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721202" y="7755065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590775" y="6547110"/>
            <a:ext cx="1109808" cy="1207955"/>
          </a:xfrm>
          <a:custGeom>
            <a:avLst/>
            <a:gdLst/>
            <a:ahLst/>
            <a:cxnLst/>
            <a:rect l="l" t="t" r="r" b="b"/>
            <a:pathLst>
              <a:path w="1109808" h="1207955">
                <a:moveTo>
                  <a:pt x="0" y="0"/>
                </a:moveTo>
                <a:lnTo>
                  <a:pt x="1109808" y="0"/>
                </a:lnTo>
                <a:lnTo>
                  <a:pt x="1109808" y="1207955"/>
                </a:lnTo>
                <a:lnTo>
                  <a:pt x="0" y="12079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8" name="AutoShape 2" descr="Bực Bội Mặt Cười Biểu Tượng - Miễn Phí vector hình ảnh trên Pixabay -  Pixabay"/>
          <p:cNvSpPr>
            <a:spLocks noChangeAspect="1" noChangeArrowheads="1"/>
          </p:cNvSpPr>
          <p:nvPr/>
        </p:nvSpPr>
        <p:spPr bwMode="auto">
          <a:xfrm>
            <a:off x="155574" y="27426"/>
            <a:ext cx="270025" cy="13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9"/>
          <p:cNvSpPr txBox="1"/>
          <p:nvPr/>
        </p:nvSpPr>
        <p:spPr>
          <a:xfrm>
            <a:off x="2438400" y="1763712"/>
            <a:ext cx="14027437" cy="40780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642"/>
              </a:lnSpc>
            </a:pP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Em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hãy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đặt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một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câu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có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sử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dụng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từ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mượn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em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cho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là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chưa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đúng</a:t>
            </a:r>
            <a:r>
              <a:rPr lang="en-US" sz="9674" dirty="0" smtClean="0">
                <a:solidFill>
                  <a:srgbClr val="3C3333"/>
                </a:solidFill>
                <a:latin typeface="Dancing Script"/>
              </a:rPr>
              <a:t> </a:t>
            </a:r>
            <a:r>
              <a:rPr lang="en-US" sz="9674" dirty="0" err="1" smtClean="0">
                <a:solidFill>
                  <a:srgbClr val="3C3333"/>
                </a:solidFill>
                <a:latin typeface="Dancing Script"/>
              </a:rPr>
              <a:t>cách</a:t>
            </a:r>
            <a:endParaRPr lang="en-US" sz="9674" dirty="0">
              <a:solidFill>
                <a:srgbClr val="3C3333"/>
              </a:solidFill>
              <a:latin typeface="Dancing Script"/>
            </a:endParaRPr>
          </a:p>
        </p:txBody>
      </p:sp>
    </p:spTree>
    <p:extLst>
      <p:ext uri="{BB962C8B-B14F-4D97-AF65-F5344CB8AC3E}">
        <p14:creationId xmlns:p14="http://schemas.microsoft.com/office/powerpoint/2010/main" val="410973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6733663" y="9318559"/>
            <a:ext cx="4793675" cy="3306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 u="sng" spc="266" dirty="0" smtClean="0">
                <a:solidFill>
                  <a:srgbClr val="000000"/>
                </a:solidFill>
                <a:latin typeface="Muli"/>
              </a:rPr>
              <a:t> </a:t>
            </a:r>
            <a:endParaRPr lang="en-US" sz="2000" u="sng" spc="266" dirty="0">
              <a:solidFill>
                <a:srgbClr val="000000"/>
              </a:solidFill>
              <a:latin typeface="Muli"/>
            </a:endParaRPr>
          </a:p>
        </p:txBody>
      </p:sp>
      <p:sp>
        <p:nvSpPr>
          <p:cNvPr id="11" name="AutoShape 11"/>
          <p:cNvSpPr/>
          <p:nvPr/>
        </p:nvSpPr>
        <p:spPr>
          <a:xfrm flipV="1">
            <a:off x="1028700" y="1091683"/>
            <a:ext cx="15158545" cy="14073"/>
          </a:xfrm>
          <a:prstGeom prst="line">
            <a:avLst/>
          </a:prstGeom>
          <a:ln w="19050" cap="flat">
            <a:solidFill>
              <a:srgbClr val="BD8F5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Freeform 12"/>
          <p:cNvSpPr/>
          <p:nvPr/>
        </p:nvSpPr>
        <p:spPr>
          <a:xfrm>
            <a:off x="14750518" y="4194596"/>
            <a:ext cx="738629" cy="738629"/>
          </a:xfrm>
          <a:custGeom>
            <a:avLst/>
            <a:gdLst/>
            <a:ahLst/>
            <a:cxnLst/>
            <a:rect l="l" t="t" r="r" b="b"/>
            <a:pathLst>
              <a:path w="738629" h="738629">
                <a:moveTo>
                  <a:pt x="0" y="0"/>
                </a:moveTo>
                <a:lnTo>
                  <a:pt x="738630" y="0"/>
                </a:lnTo>
                <a:lnTo>
                  <a:pt x="738630" y="738630"/>
                </a:lnTo>
                <a:lnTo>
                  <a:pt x="0" y="7386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2807048" y="4255730"/>
            <a:ext cx="736271" cy="654462"/>
            <a:chOff x="0" y="0"/>
            <a:chExt cx="981694" cy="87261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981694" cy="872617"/>
            </a:xfrm>
            <a:custGeom>
              <a:avLst/>
              <a:gdLst/>
              <a:ahLst/>
              <a:cxnLst/>
              <a:rect l="l" t="t" r="r" b="b"/>
              <a:pathLst>
                <a:path w="981694" h="872617">
                  <a:moveTo>
                    <a:pt x="0" y="0"/>
                  </a:moveTo>
                  <a:lnTo>
                    <a:pt x="981694" y="0"/>
                  </a:lnTo>
                  <a:lnTo>
                    <a:pt x="981694" y="872617"/>
                  </a:lnTo>
                  <a:lnTo>
                    <a:pt x="0" y="8726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 t="-82" b="-82"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280488" y="171155"/>
              <a:ext cx="420718" cy="403124"/>
            </a:xfrm>
            <a:custGeom>
              <a:avLst/>
              <a:gdLst/>
              <a:ahLst/>
              <a:cxnLst/>
              <a:rect l="l" t="t" r="r" b="b"/>
              <a:pathLst>
                <a:path w="420718" h="403124">
                  <a:moveTo>
                    <a:pt x="0" y="0"/>
                  </a:moveTo>
                  <a:lnTo>
                    <a:pt x="420718" y="0"/>
                  </a:lnTo>
                  <a:lnTo>
                    <a:pt x="420718" y="403124"/>
                  </a:lnTo>
                  <a:lnTo>
                    <a:pt x="0" y="4031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6" name="Group 16"/>
          <p:cNvGrpSpPr/>
          <p:nvPr/>
        </p:nvGrpSpPr>
        <p:grpSpPr>
          <a:xfrm>
            <a:off x="16667072" y="714840"/>
            <a:ext cx="798662" cy="800883"/>
            <a:chOff x="0" y="0"/>
            <a:chExt cx="1064883" cy="106784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64883" cy="1067844"/>
            </a:xfrm>
            <a:custGeom>
              <a:avLst/>
              <a:gdLst/>
              <a:ahLst/>
              <a:cxnLst/>
              <a:rect l="l" t="t" r="r" b="b"/>
              <a:pathLst>
                <a:path w="1064883" h="1067844">
                  <a:moveTo>
                    <a:pt x="0" y="0"/>
                  </a:moveTo>
                  <a:lnTo>
                    <a:pt x="1064883" y="0"/>
                  </a:lnTo>
                  <a:lnTo>
                    <a:pt x="1064883" y="1067844"/>
                  </a:lnTo>
                  <a:lnTo>
                    <a:pt x="0" y="10678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 l="-139" r="-139"/>
              </a:stretch>
            </a:blipFill>
          </p:spPr>
        </p:sp>
        <p:sp>
          <p:nvSpPr>
            <p:cNvPr id="18" name="TextBox 18"/>
            <p:cNvSpPr txBox="1"/>
            <p:nvPr/>
          </p:nvSpPr>
          <p:spPr>
            <a:xfrm>
              <a:off x="243464" y="4472"/>
              <a:ext cx="309823" cy="7831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4900"/>
                </a:lnSpc>
                <a:spcBef>
                  <a:spcPct val="0"/>
                </a:spcBef>
              </a:pPr>
              <a:r>
                <a:rPr lang="en-US" sz="3500" spc="-70">
                  <a:solidFill>
                    <a:srgbClr val="F4F1E8"/>
                  </a:solidFill>
                  <a:latin typeface="Cabin Medium Italics"/>
                </a:rPr>
                <a:t>A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511596" y="175644"/>
              <a:ext cx="309823" cy="7831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4900"/>
                </a:lnSpc>
                <a:spcBef>
                  <a:spcPct val="0"/>
                </a:spcBef>
              </a:pPr>
              <a:r>
                <a:rPr lang="en-US" sz="3500" spc="-70">
                  <a:solidFill>
                    <a:srgbClr val="F4F1E8"/>
                  </a:solidFill>
                  <a:latin typeface="Cabin Medium Italics"/>
                </a:rPr>
                <a:t>N</a:t>
              </a:r>
            </a:p>
          </p:txBody>
        </p:sp>
      </p:grpSp>
      <p:sp>
        <p:nvSpPr>
          <p:cNvPr id="39" name="Freeform 11"/>
          <p:cNvSpPr/>
          <p:nvPr/>
        </p:nvSpPr>
        <p:spPr>
          <a:xfrm rot="-1345319">
            <a:off x="-1147637" y="8142270"/>
            <a:ext cx="3751223" cy="5895832"/>
          </a:xfrm>
          <a:custGeom>
            <a:avLst/>
            <a:gdLst/>
            <a:ahLst/>
            <a:cxnLst/>
            <a:rect l="l" t="t" r="r" b="b"/>
            <a:pathLst>
              <a:path w="3751223" h="5895832">
                <a:moveTo>
                  <a:pt x="0" y="0"/>
                </a:moveTo>
                <a:lnTo>
                  <a:pt x="3751223" y="0"/>
                </a:lnTo>
                <a:lnTo>
                  <a:pt x="3751223" y="5895832"/>
                </a:lnTo>
                <a:lnTo>
                  <a:pt x="0" y="589583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40" name="Freeform 6"/>
          <p:cNvSpPr/>
          <p:nvPr/>
        </p:nvSpPr>
        <p:spPr>
          <a:xfrm rot="1263030">
            <a:off x="-2389589" y="-1509227"/>
            <a:ext cx="3755877" cy="6752138"/>
          </a:xfrm>
          <a:custGeom>
            <a:avLst/>
            <a:gdLst/>
            <a:ahLst/>
            <a:cxnLst/>
            <a:rect l="l" t="t" r="r" b="b"/>
            <a:pathLst>
              <a:path w="3755877" h="6752138">
                <a:moveTo>
                  <a:pt x="0" y="0"/>
                </a:moveTo>
                <a:lnTo>
                  <a:pt x="3755877" y="0"/>
                </a:lnTo>
                <a:lnTo>
                  <a:pt x="3755877" y="6752138"/>
                </a:lnTo>
                <a:lnTo>
                  <a:pt x="0" y="675213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41" name="Freeform 13"/>
          <p:cNvSpPr/>
          <p:nvPr/>
        </p:nvSpPr>
        <p:spPr>
          <a:xfrm>
            <a:off x="14469526" y="224905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42" name="Freeform 13"/>
          <p:cNvSpPr/>
          <p:nvPr/>
        </p:nvSpPr>
        <p:spPr>
          <a:xfrm>
            <a:off x="7523334" y="397915"/>
            <a:ext cx="1102223" cy="1117808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6" name="Rectangle 5"/>
          <p:cNvSpPr/>
          <p:nvPr/>
        </p:nvSpPr>
        <p:spPr>
          <a:xfrm>
            <a:off x="2453615" y="1643606"/>
            <a:ext cx="150823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Theo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em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trong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các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ví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dụ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trên</a:t>
            </a:r>
            <a:r>
              <a:rPr lang="en-US" sz="6000" dirty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trường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hợp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nào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cần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dùng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từ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mượn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,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trường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hợp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nào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không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?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Vì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sao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?</a:t>
            </a:r>
          </a:p>
          <a:p>
            <a:endParaRPr lang="en-US" sz="6000" dirty="0" smtClean="0">
              <a:solidFill>
                <a:srgbClr val="FF0000"/>
              </a:solidFill>
              <a:latin typeface="Open Sans" panose="020B0606030504020204" pitchFamily="34" charset="0"/>
            </a:endParaRPr>
          </a:p>
          <a:p>
            <a:r>
              <a:rPr lang="vi-VN" sz="6000" dirty="0">
                <a:solidFill>
                  <a:srgbClr val="262626"/>
                </a:solidFill>
                <a:latin typeface="Open Sans" panose="020B0606030504020204" pitchFamily="34" charset="0"/>
              </a:rPr>
              <a:t>a</a:t>
            </a:r>
            <a:r>
              <a:rPr lang="en-US" sz="60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. </a:t>
            </a:r>
            <a:r>
              <a:rPr lang="en-US" sz="60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Cô</a:t>
            </a:r>
            <a:r>
              <a:rPr lang="en-US" sz="60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tôi</a:t>
            </a:r>
            <a:r>
              <a:rPr lang="en-US" sz="60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đi</a:t>
            </a:r>
            <a:r>
              <a:rPr lang="en-US" sz="60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dự</a:t>
            </a:r>
            <a:r>
              <a:rPr lang="en-US" sz="60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đại</a:t>
            </a:r>
            <a:r>
              <a:rPr lang="en-US" sz="60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hội</a:t>
            </a:r>
            <a:r>
              <a:rPr lang="en-US" sz="60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đàn</a:t>
            </a:r>
            <a:r>
              <a:rPr lang="en-US" sz="60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bà</a:t>
            </a:r>
            <a:r>
              <a:rPr lang="en-US" sz="60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toàn</a:t>
            </a:r>
            <a:r>
              <a:rPr lang="en-US" sz="60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60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quốc</a:t>
            </a:r>
            <a:endParaRPr lang="en-US" sz="6000" dirty="0" smtClean="0">
              <a:solidFill>
                <a:srgbClr val="262626"/>
              </a:solidFill>
              <a:latin typeface="Open Sans" panose="020B0606030504020204" pitchFamily="34" charset="0"/>
            </a:endParaRPr>
          </a:p>
          <a:p>
            <a:r>
              <a:rPr lang="vi-VN" sz="6000" dirty="0">
                <a:solidFill>
                  <a:srgbClr val="262626"/>
                </a:solidFill>
                <a:latin typeface="Open Sans" panose="020B0606030504020204" pitchFamily="34" charset="0"/>
              </a:rPr>
              <a:t>b</a:t>
            </a:r>
            <a:r>
              <a:rPr lang="en-US" sz="60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sz="60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Cô</a:t>
            </a:r>
            <a:r>
              <a:rPr lang="en-US" sz="60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60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tôi</a:t>
            </a:r>
            <a:r>
              <a:rPr lang="en-US" sz="60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60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đi</a:t>
            </a:r>
            <a:r>
              <a:rPr lang="en-US" sz="60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60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dự</a:t>
            </a:r>
            <a:r>
              <a:rPr lang="en-US" sz="60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60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đại</a:t>
            </a:r>
            <a:r>
              <a:rPr lang="en-US" sz="60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60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hội</a:t>
            </a:r>
            <a:r>
              <a:rPr lang="en-US" sz="60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6000" b="0" i="0" dirty="0" err="1" smtClean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phụ</a:t>
            </a:r>
            <a:r>
              <a:rPr lang="en-US" sz="6000" b="0" i="0" dirty="0" smtClean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6000" b="0" i="0" dirty="0" err="1" smtClean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nữ</a:t>
            </a:r>
            <a:r>
              <a:rPr lang="en-US" sz="6000" b="0" i="0" dirty="0" smtClean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60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toàn</a:t>
            </a:r>
            <a:r>
              <a:rPr lang="en-US" sz="60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60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quốc</a:t>
            </a:r>
            <a:endParaRPr lang="vi-VN" sz="6000" b="0" i="0" dirty="0">
              <a:solidFill>
                <a:srgbClr val="262626"/>
              </a:solidFill>
              <a:effectLst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81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27668" t="-2331" r="-966"/>
            </a:stretch>
          </a:blipFill>
        </p:spPr>
      </p:sp>
      <p:sp>
        <p:nvSpPr>
          <p:cNvPr id="3" name="Freeform 3"/>
          <p:cNvSpPr/>
          <p:nvPr/>
        </p:nvSpPr>
        <p:spPr>
          <a:xfrm rot="-10800000">
            <a:off x="1118628" y="2370119"/>
            <a:ext cx="15757675" cy="7117217"/>
          </a:xfrm>
          <a:custGeom>
            <a:avLst/>
            <a:gdLst/>
            <a:ahLst/>
            <a:cxnLst/>
            <a:rect l="l" t="t" r="r" b="b"/>
            <a:pathLst>
              <a:path w="15757675" h="7117217">
                <a:moveTo>
                  <a:pt x="0" y="0"/>
                </a:moveTo>
                <a:lnTo>
                  <a:pt x="15757674" y="0"/>
                </a:lnTo>
                <a:lnTo>
                  <a:pt x="15757674" y="7117216"/>
                </a:lnTo>
                <a:lnTo>
                  <a:pt x="0" y="71172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586697" y="1376263"/>
            <a:ext cx="2821539" cy="1167412"/>
          </a:xfrm>
          <a:custGeom>
            <a:avLst/>
            <a:gdLst/>
            <a:ahLst/>
            <a:cxnLst/>
            <a:rect l="l" t="t" r="r" b="b"/>
            <a:pathLst>
              <a:path w="2821539" h="1167412">
                <a:moveTo>
                  <a:pt x="0" y="0"/>
                </a:moveTo>
                <a:lnTo>
                  <a:pt x="2821539" y="0"/>
                </a:lnTo>
                <a:lnTo>
                  <a:pt x="2821539" y="1167412"/>
                </a:lnTo>
                <a:lnTo>
                  <a:pt x="0" y="11674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909891">
            <a:off x="-509416" y="-536436"/>
            <a:ext cx="3076231" cy="2131145"/>
          </a:xfrm>
          <a:custGeom>
            <a:avLst/>
            <a:gdLst/>
            <a:ahLst/>
            <a:cxnLst/>
            <a:rect l="l" t="t" r="r" b="b"/>
            <a:pathLst>
              <a:path w="3076231" h="2131145">
                <a:moveTo>
                  <a:pt x="0" y="0"/>
                </a:moveTo>
                <a:lnTo>
                  <a:pt x="3076232" y="0"/>
                </a:lnTo>
                <a:lnTo>
                  <a:pt x="3076232" y="2131144"/>
                </a:lnTo>
                <a:lnTo>
                  <a:pt x="0" y="213114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6008052" y="2932171"/>
            <a:ext cx="2502497" cy="1284649"/>
          </a:xfrm>
          <a:custGeom>
            <a:avLst/>
            <a:gdLst/>
            <a:ahLst/>
            <a:cxnLst/>
            <a:rect l="l" t="t" r="r" b="b"/>
            <a:pathLst>
              <a:path w="2502497" h="1284649">
                <a:moveTo>
                  <a:pt x="0" y="0"/>
                </a:moveTo>
                <a:lnTo>
                  <a:pt x="2502496" y="0"/>
                </a:lnTo>
                <a:lnTo>
                  <a:pt x="2502496" y="1284649"/>
                </a:lnTo>
                <a:lnTo>
                  <a:pt x="0" y="12846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285561" y="9581641"/>
            <a:ext cx="9283028" cy="1410718"/>
          </a:xfrm>
          <a:custGeom>
            <a:avLst/>
            <a:gdLst/>
            <a:ahLst/>
            <a:cxnLst/>
            <a:rect l="l" t="t" r="r" b="b"/>
            <a:pathLst>
              <a:path w="9283028" h="1410718">
                <a:moveTo>
                  <a:pt x="0" y="0"/>
                </a:moveTo>
                <a:lnTo>
                  <a:pt x="9283027" y="0"/>
                </a:lnTo>
                <a:lnTo>
                  <a:pt x="9283027" y="1410718"/>
                </a:lnTo>
                <a:lnTo>
                  <a:pt x="0" y="141071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2080142" y="3441179"/>
            <a:ext cx="14027437" cy="3032719"/>
            <a:chOff x="-1601092" y="236261"/>
            <a:chExt cx="18703249" cy="4043625"/>
          </a:xfrm>
        </p:grpSpPr>
        <p:sp>
          <p:nvSpPr>
            <p:cNvPr id="9" name="TextBox 9"/>
            <p:cNvSpPr txBox="1"/>
            <p:nvPr/>
          </p:nvSpPr>
          <p:spPr>
            <a:xfrm>
              <a:off x="-1601092" y="236261"/>
              <a:ext cx="18703249" cy="18124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0642"/>
                </a:lnSpc>
              </a:pPr>
              <a:r>
                <a:rPr lang="en-US" sz="9674" dirty="0" err="1" smtClean="0">
                  <a:solidFill>
                    <a:srgbClr val="3C3333"/>
                  </a:solidFill>
                  <a:latin typeface="Dancing Script"/>
                </a:rPr>
                <a:t>Tiết</a:t>
              </a:r>
              <a:r>
                <a:rPr lang="en-US" sz="9674" dirty="0" smtClean="0">
                  <a:solidFill>
                    <a:srgbClr val="3C3333"/>
                  </a:solidFill>
                  <a:latin typeface="Dancing Script"/>
                </a:rPr>
                <a:t> 123: </a:t>
              </a:r>
              <a:r>
                <a:rPr lang="en-US" sz="9674" dirty="0" err="1" smtClean="0">
                  <a:solidFill>
                    <a:srgbClr val="3C3333"/>
                  </a:solidFill>
                  <a:latin typeface="Dancing Script"/>
                </a:rPr>
                <a:t>Tiếng</a:t>
              </a:r>
              <a:r>
                <a:rPr lang="en-US" sz="9674" dirty="0" smtClean="0">
                  <a:solidFill>
                    <a:srgbClr val="3C3333"/>
                  </a:solidFill>
                  <a:latin typeface="Dancing Script"/>
                </a:rPr>
                <a:t> </a:t>
              </a:r>
              <a:r>
                <a:rPr lang="en-US" sz="9674" dirty="0" err="1" smtClean="0">
                  <a:solidFill>
                    <a:srgbClr val="3C3333"/>
                  </a:solidFill>
                  <a:latin typeface="Dancing Script"/>
                </a:rPr>
                <a:t>Việt</a:t>
              </a:r>
              <a:r>
                <a:rPr lang="en-US" sz="9674" dirty="0" smtClean="0">
                  <a:solidFill>
                    <a:srgbClr val="3C3333"/>
                  </a:solidFill>
                  <a:latin typeface="Dancing Script"/>
                </a:rPr>
                <a:t> </a:t>
              </a:r>
              <a:r>
                <a:rPr lang="en-US" sz="9674" dirty="0" err="1" smtClean="0">
                  <a:solidFill>
                    <a:srgbClr val="3C3333"/>
                  </a:solidFill>
                  <a:latin typeface="Dancing Script"/>
                </a:rPr>
                <a:t>thực</a:t>
              </a:r>
              <a:r>
                <a:rPr lang="en-US" sz="9674" dirty="0" smtClean="0">
                  <a:solidFill>
                    <a:srgbClr val="3C3333"/>
                  </a:solidFill>
                  <a:latin typeface="Dancing Script"/>
                </a:rPr>
                <a:t> </a:t>
              </a:r>
              <a:r>
                <a:rPr lang="en-US" sz="9674" dirty="0" err="1" smtClean="0">
                  <a:solidFill>
                    <a:srgbClr val="3C3333"/>
                  </a:solidFill>
                  <a:latin typeface="Dancing Script"/>
                </a:rPr>
                <a:t>hành</a:t>
              </a:r>
              <a:r>
                <a:rPr lang="en-US" sz="9674" dirty="0" smtClean="0">
                  <a:solidFill>
                    <a:srgbClr val="3C3333"/>
                  </a:solidFill>
                  <a:latin typeface="Dancing Script"/>
                </a:rPr>
                <a:t>:  </a:t>
              </a:r>
              <a:endParaRPr lang="en-US" sz="9674" dirty="0">
                <a:solidFill>
                  <a:srgbClr val="3C3333"/>
                </a:solidFill>
                <a:latin typeface="Dancing Script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-195379" y="3348862"/>
              <a:ext cx="15634770" cy="9310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  <a:spcBef>
                  <a:spcPct val="0"/>
                </a:spcBef>
              </a:pPr>
              <a:r>
                <a:rPr lang="en-US" sz="9600" dirty="0" smtClean="0">
                  <a:solidFill>
                    <a:srgbClr val="3C3333"/>
                  </a:solidFill>
                  <a:latin typeface="Muli"/>
                </a:rPr>
                <a:t>TỪ MƯỢN</a:t>
              </a:r>
              <a:endParaRPr lang="en-US" sz="9600" dirty="0">
                <a:solidFill>
                  <a:srgbClr val="3C3333"/>
                </a:solidFill>
                <a:latin typeface="Muli"/>
              </a:endParaRPr>
            </a:p>
          </p:txBody>
        </p:sp>
      </p:grpSp>
      <p:sp>
        <p:nvSpPr>
          <p:cNvPr id="11" name="Freeform 11"/>
          <p:cNvSpPr/>
          <p:nvPr/>
        </p:nvSpPr>
        <p:spPr>
          <a:xfrm rot="-1345319">
            <a:off x="433466" y="5636042"/>
            <a:ext cx="3751223" cy="5895832"/>
          </a:xfrm>
          <a:custGeom>
            <a:avLst/>
            <a:gdLst/>
            <a:ahLst/>
            <a:cxnLst/>
            <a:rect l="l" t="t" r="r" b="b"/>
            <a:pathLst>
              <a:path w="3751223" h="5895832">
                <a:moveTo>
                  <a:pt x="0" y="0"/>
                </a:moveTo>
                <a:lnTo>
                  <a:pt x="3751223" y="0"/>
                </a:lnTo>
                <a:lnTo>
                  <a:pt x="3751223" y="5895832"/>
                </a:lnTo>
                <a:lnTo>
                  <a:pt x="0" y="589583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267628">
            <a:off x="9860530" y="-808692"/>
            <a:ext cx="9588354" cy="2097452"/>
          </a:xfrm>
          <a:custGeom>
            <a:avLst/>
            <a:gdLst/>
            <a:ahLst/>
            <a:cxnLst/>
            <a:rect l="l" t="t" r="r" b="b"/>
            <a:pathLst>
              <a:path w="9588354" h="2097452">
                <a:moveTo>
                  <a:pt x="0" y="0"/>
                </a:moveTo>
                <a:lnTo>
                  <a:pt x="9588354" y="0"/>
                </a:lnTo>
                <a:lnTo>
                  <a:pt x="9588354" y="2097453"/>
                </a:lnTo>
                <a:lnTo>
                  <a:pt x="0" y="209745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721202" y="7755065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590775" y="6547110"/>
            <a:ext cx="1109808" cy="1207955"/>
          </a:xfrm>
          <a:custGeom>
            <a:avLst/>
            <a:gdLst/>
            <a:ahLst/>
            <a:cxnLst/>
            <a:rect l="l" t="t" r="r" b="b"/>
            <a:pathLst>
              <a:path w="1109808" h="1207955">
                <a:moveTo>
                  <a:pt x="0" y="0"/>
                </a:moveTo>
                <a:lnTo>
                  <a:pt x="1109808" y="0"/>
                </a:lnTo>
                <a:lnTo>
                  <a:pt x="1109808" y="1207955"/>
                </a:lnTo>
                <a:lnTo>
                  <a:pt x="0" y="120795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69546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27668" t="-2331" r="-966"/>
            </a:stretch>
          </a:blipFill>
        </p:spPr>
      </p:sp>
      <p:sp>
        <p:nvSpPr>
          <p:cNvPr id="3" name="Freeform 3"/>
          <p:cNvSpPr/>
          <p:nvPr/>
        </p:nvSpPr>
        <p:spPr>
          <a:xfrm rot="-10800000">
            <a:off x="942908" y="1461386"/>
            <a:ext cx="15757675" cy="7117217"/>
          </a:xfrm>
          <a:custGeom>
            <a:avLst/>
            <a:gdLst/>
            <a:ahLst/>
            <a:cxnLst/>
            <a:rect l="l" t="t" r="r" b="b"/>
            <a:pathLst>
              <a:path w="15757675" h="7117217">
                <a:moveTo>
                  <a:pt x="0" y="0"/>
                </a:moveTo>
                <a:lnTo>
                  <a:pt x="15757674" y="0"/>
                </a:lnTo>
                <a:lnTo>
                  <a:pt x="15757674" y="7117216"/>
                </a:lnTo>
                <a:lnTo>
                  <a:pt x="0" y="71172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285561" y="9581641"/>
            <a:ext cx="9283028" cy="1410718"/>
          </a:xfrm>
          <a:custGeom>
            <a:avLst/>
            <a:gdLst/>
            <a:ahLst/>
            <a:cxnLst/>
            <a:rect l="l" t="t" r="r" b="b"/>
            <a:pathLst>
              <a:path w="9283028" h="1410718">
                <a:moveTo>
                  <a:pt x="0" y="0"/>
                </a:moveTo>
                <a:lnTo>
                  <a:pt x="9283027" y="0"/>
                </a:lnTo>
                <a:lnTo>
                  <a:pt x="9283027" y="1410718"/>
                </a:lnTo>
                <a:lnTo>
                  <a:pt x="0" y="14107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345319">
            <a:off x="-93561" y="6675181"/>
            <a:ext cx="3751223" cy="5895832"/>
          </a:xfrm>
          <a:custGeom>
            <a:avLst/>
            <a:gdLst/>
            <a:ahLst/>
            <a:cxnLst/>
            <a:rect l="l" t="t" r="r" b="b"/>
            <a:pathLst>
              <a:path w="3751223" h="5895832">
                <a:moveTo>
                  <a:pt x="0" y="0"/>
                </a:moveTo>
                <a:lnTo>
                  <a:pt x="3751223" y="0"/>
                </a:lnTo>
                <a:lnTo>
                  <a:pt x="3751223" y="5895832"/>
                </a:lnTo>
                <a:lnTo>
                  <a:pt x="0" y="58958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721202" y="7755065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590775" y="6547110"/>
            <a:ext cx="1109808" cy="1207955"/>
          </a:xfrm>
          <a:custGeom>
            <a:avLst/>
            <a:gdLst/>
            <a:ahLst/>
            <a:cxnLst/>
            <a:rect l="l" t="t" r="r" b="b"/>
            <a:pathLst>
              <a:path w="1109808" h="1207955">
                <a:moveTo>
                  <a:pt x="0" y="0"/>
                </a:moveTo>
                <a:lnTo>
                  <a:pt x="1109808" y="0"/>
                </a:lnTo>
                <a:lnTo>
                  <a:pt x="1109808" y="1207955"/>
                </a:lnTo>
                <a:lnTo>
                  <a:pt x="0" y="12079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6" name="Nhi đồng"/>
          <p:cNvSpPr txBox="1"/>
          <p:nvPr/>
        </p:nvSpPr>
        <p:spPr>
          <a:xfrm>
            <a:off x="2269587" y="4067093"/>
            <a:ext cx="107027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1. </a:t>
            </a:r>
            <a:r>
              <a:rPr lang="en-US" sz="6000" i="1" dirty="0" err="1" smtClean="0">
                <a:solidFill>
                  <a:srgbClr val="B00000"/>
                </a:solidFill>
              </a:rPr>
              <a:t>Nhi</a:t>
            </a:r>
            <a:r>
              <a:rPr lang="en-US" sz="6000" i="1" dirty="0" smtClean="0">
                <a:solidFill>
                  <a:srgbClr val="B00000"/>
                </a:solidFill>
              </a:rPr>
              <a:t> </a:t>
            </a:r>
            <a:r>
              <a:rPr lang="en-US" sz="6000" i="1" dirty="0" err="1" smtClean="0">
                <a:solidFill>
                  <a:srgbClr val="B00000"/>
                </a:solidFill>
              </a:rPr>
              <a:t>đồng</a:t>
            </a:r>
            <a:r>
              <a:rPr lang="en-US" sz="6000" dirty="0" smtClean="0">
                <a:solidFill>
                  <a:srgbClr val="B00000"/>
                </a:solidFill>
              </a:rPr>
              <a:t> </a:t>
            </a:r>
            <a:r>
              <a:rPr lang="en-US" sz="6000" dirty="0" err="1" smtClean="0"/>
              <a:t>đang</a:t>
            </a:r>
            <a:r>
              <a:rPr lang="en-US" sz="6000" dirty="0" smtClean="0"/>
              <a:t> </a:t>
            </a:r>
            <a:r>
              <a:rPr lang="en-US" sz="6000" dirty="0" err="1" smtClean="0"/>
              <a:t>chơi</a:t>
            </a:r>
            <a:r>
              <a:rPr lang="en-US" sz="6000" dirty="0" smtClean="0"/>
              <a:t> </a:t>
            </a:r>
            <a:r>
              <a:rPr lang="en-US" sz="6000" dirty="0" err="1" smtClean="0"/>
              <a:t>ngoài</a:t>
            </a:r>
            <a:r>
              <a:rPr lang="en-US" sz="6000" dirty="0" smtClean="0"/>
              <a:t> </a:t>
            </a:r>
            <a:r>
              <a:rPr lang="en-US" sz="6000" dirty="0" err="1" smtClean="0"/>
              <a:t>sân</a:t>
            </a:r>
            <a:endParaRPr lang="en-US" sz="6000" dirty="0" smtClean="0"/>
          </a:p>
        </p:txBody>
      </p:sp>
      <p:sp>
        <p:nvSpPr>
          <p:cNvPr id="17" name="Trẻ em"/>
          <p:cNvSpPr txBox="1"/>
          <p:nvPr/>
        </p:nvSpPr>
        <p:spPr>
          <a:xfrm>
            <a:off x="2225157" y="5504590"/>
            <a:ext cx="96880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 2. </a:t>
            </a:r>
            <a:r>
              <a:rPr lang="en-US" sz="6000" i="1" dirty="0" err="1" smtClean="0">
                <a:solidFill>
                  <a:srgbClr val="B00000"/>
                </a:solidFill>
              </a:rPr>
              <a:t>Trẻ</a:t>
            </a:r>
            <a:r>
              <a:rPr lang="en-US" sz="6000" i="1" dirty="0" smtClean="0">
                <a:solidFill>
                  <a:srgbClr val="B00000"/>
                </a:solidFill>
              </a:rPr>
              <a:t> </a:t>
            </a:r>
            <a:r>
              <a:rPr lang="en-US" sz="6000" i="1" dirty="0" err="1" smtClean="0">
                <a:solidFill>
                  <a:srgbClr val="B00000"/>
                </a:solidFill>
              </a:rPr>
              <a:t>em</a:t>
            </a:r>
            <a:r>
              <a:rPr lang="en-US" sz="6000" i="1" dirty="0" smtClean="0">
                <a:solidFill>
                  <a:srgbClr val="B00000"/>
                </a:solidFill>
              </a:rPr>
              <a:t> </a:t>
            </a:r>
            <a:r>
              <a:rPr lang="en-US" sz="6000" dirty="0" err="1" smtClean="0"/>
              <a:t>đang</a:t>
            </a:r>
            <a:r>
              <a:rPr lang="en-US" sz="6000" dirty="0" smtClean="0"/>
              <a:t> </a:t>
            </a:r>
            <a:r>
              <a:rPr lang="en-US" sz="6000" dirty="0" err="1" smtClean="0"/>
              <a:t>chơi</a:t>
            </a:r>
            <a:r>
              <a:rPr lang="en-US" sz="6000" dirty="0" smtClean="0"/>
              <a:t> </a:t>
            </a:r>
            <a:r>
              <a:rPr lang="en-US" sz="6000" dirty="0" err="1" smtClean="0"/>
              <a:t>ngoài</a:t>
            </a:r>
            <a:r>
              <a:rPr lang="en-US" sz="6000" dirty="0" smtClean="0"/>
              <a:t> </a:t>
            </a:r>
            <a:r>
              <a:rPr lang="en-US" sz="6000" dirty="0" err="1" smtClean="0"/>
              <a:t>sân</a:t>
            </a:r>
            <a:endParaRPr lang="en-US" sz="6000" dirty="0"/>
          </a:p>
        </p:txBody>
      </p:sp>
      <p:sp>
        <p:nvSpPr>
          <p:cNvPr id="18" name="AutoShape 2" descr="Bực Bội Mặt Cười Biểu Tượng - Miễn Phí vector hình ảnh trên Pixabay -  Pixabay"/>
          <p:cNvSpPr>
            <a:spLocks noChangeAspect="1" noChangeArrowheads="1"/>
          </p:cNvSpPr>
          <p:nvPr/>
        </p:nvSpPr>
        <p:spPr bwMode="auto">
          <a:xfrm>
            <a:off x="155574" y="27426"/>
            <a:ext cx="270025" cy="13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sai" descr="Bực Bội Mặt Cười Biểu Tượng - Miễn Phí vector hình ảnh trên Pixabay -  Pixabay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4505" y="3880989"/>
            <a:ext cx="1315276" cy="138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đúng" descr="Phân tích từ điển &quot;biểu tượng cảm xúc&quot; của giới trẻ | Báo Dân trí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4" t="11839" r="25624" b="13165"/>
          <a:stretch/>
        </p:blipFill>
        <p:spPr bwMode="auto">
          <a:xfrm>
            <a:off x="12614505" y="5382540"/>
            <a:ext cx="1476212" cy="160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âu nào"/>
          <p:cNvSpPr txBox="1"/>
          <p:nvPr/>
        </p:nvSpPr>
        <p:spPr>
          <a:xfrm>
            <a:off x="2309077" y="2020363"/>
            <a:ext cx="132959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/>
              <a:t>Trong</a:t>
            </a:r>
            <a:r>
              <a:rPr lang="en-US" sz="6000" dirty="0" smtClean="0"/>
              <a:t> </a:t>
            </a:r>
            <a:r>
              <a:rPr lang="en-US" sz="6000" dirty="0" err="1" smtClean="0"/>
              <a:t>hai</a:t>
            </a:r>
            <a:r>
              <a:rPr lang="en-US" sz="6000" dirty="0" smtClean="0"/>
              <a:t> </a:t>
            </a:r>
            <a:r>
              <a:rPr lang="en-US" sz="6000" dirty="0" err="1" smtClean="0"/>
              <a:t>trường</a:t>
            </a:r>
            <a:r>
              <a:rPr lang="en-US" sz="6000" dirty="0" smtClean="0"/>
              <a:t> </a:t>
            </a:r>
            <a:r>
              <a:rPr lang="en-US" sz="6000" dirty="0" err="1" smtClean="0"/>
              <a:t>hợp</a:t>
            </a:r>
            <a:r>
              <a:rPr lang="en-US" sz="6000" dirty="0" smtClean="0"/>
              <a:t> </a:t>
            </a:r>
            <a:r>
              <a:rPr lang="en-US" sz="6000" dirty="0" err="1" smtClean="0"/>
              <a:t>sau</a:t>
            </a:r>
            <a:r>
              <a:rPr lang="en-US" sz="6000" dirty="0" smtClean="0"/>
              <a:t>, </a:t>
            </a:r>
            <a:r>
              <a:rPr lang="en-US" sz="6000" dirty="0" err="1" smtClean="0"/>
              <a:t>trường</a:t>
            </a:r>
            <a:r>
              <a:rPr lang="en-US" sz="6000" dirty="0" smtClean="0"/>
              <a:t> </a:t>
            </a:r>
            <a:r>
              <a:rPr lang="en-US" sz="6000" dirty="0" err="1" smtClean="0"/>
              <a:t>hợp</a:t>
            </a:r>
            <a:r>
              <a:rPr lang="en-US" sz="6000" dirty="0" smtClean="0"/>
              <a:t> </a:t>
            </a:r>
            <a:r>
              <a:rPr lang="en-US" sz="6000" dirty="0" err="1" smtClean="0"/>
              <a:t>nào</a:t>
            </a:r>
            <a:r>
              <a:rPr lang="en-US" sz="6000" dirty="0" smtClean="0"/>
              <a:t> </a:t>
            </a:r>
            <a:r>
              <a:rPr lang="en-US" sz="6000" dirty="0" err="1" smtClean="0"/>
              <a:t>sử</a:t>
            </a:r>
            <a:r>
              <a:rPr lang="en-US" sz="6000" dirty="0" smtClean="0"/>
              <a:t> </a:t>
            </a:r>
            <a:r>
              <a:rPr lang="en-US" sz="6000" dirty="0" err="1" smtClean="0"/>
              <a:t>dụng</a:t>
            </a:r>
            <a:r>
              <a:rPr lang="en-US" sz="6000" dirty="0" smtClean="0"/>
              <a:t> </a:t>
            </a:r>
            <a:r>
              <a:rPr lang="en-US" sz="6000" dirty="0" err="1" smtClean="0"/>
              <a:t>từ</a:t>
            </a:r>
            <a:r>
              <a:rPr lang="en-US" sz="6000" dirty="0" smtClean="0"/>
              <a:t> </a:t>
            </a:r>
            <a:r>
              <a:rPr lang="en-US" sz="6000" dirty="0" err="1" smtClean="0"/>
              <a:t>hợp</a:t>
            </a:r>
            <a:r>
              <a:rPr lang="en-US" sz="6000" dirty="0" smtClean="0"/>
              <a:t> </a:t>
            </a:r>
            <a:r>
              <a:rPr lang="en-US" sz="6000" dirty="0" err="1" smtClean="0"/>
              <a:t>lí</a:t>
            </a:r>
            <a:r>
              <a:rPr lang="en-US" sz="6000" dirty="0" smtClean="0"/>
              <a:t> ?</a:t>
            </a:r>
            <a:r>
              <a:rPr lang="vi-VN" sz="6000" dirty="0" smtClean="0"/>
              <a:t> </a:t>
            </a:r>
            <a:r>
              <a:rPr lang="en-US" sz="5400" dirty="0" smtClean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8788" y="1759413"/>
            <a:ext cx="13977158" cy="529375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0" b="1" dirty="0"/>
              <a:t>2.</a:t>
            </a:r>
            <a:r>
              <a:rPr lang="vi-VN" sz="8000" b="1" dirty="0" err="1"/>
              <a:t>Viết</a:t>
            </a:r>
            <a:r>
              <a:rPr lang="vi-VN" sz="8000" b="1" dirty="0"/>
              <a:t> </a:t>
            </a:r>
            <a:r>
              <a:rPr lang="vi-VN" sz="8000" b="1" dirty="0" err="1"/>
              <a:t>đoạn</a:t>
            </a:r>
            <a:r>
              <a:rPr lang="vi-VN" sz="8000" b="1" dirty="0"/>
              <a:t> văn</a:t>
            </a:r>
            <a:endParaRPr lang="en-US" sz="8000" dirty="0"/>
          </a:p>
          <a:p>
            <a:r>
              <a:rPr lang="vi-VN" sz="8000" dirty="0" err="1"/>
              <a:t>Viết</a:t>
            </a:r>
            <a:r>
              <a:rPr lang="vi-VN" sz="8000" dirty="0"/>
              <a:t> </a:t>
            </a:r>
            <a:r>
              <a:rPr lang="vi-VN" sz="8000" dirty="0" err="1"/>
              <a:t>một</a:t>
            </a:r>
            <a:r>
              <a:rPr lang="vi-VN" sz="8000" dirty="0"/>
              <a:t> </a:t>
            </a:r>
            <a:r>
              <a:rPr lang="vi-VN" sz="8000" dirty="0" err="1"/>
              <a:t>đoạn</a:t>
            </a:r>
            <a:r>
              <a:rPr lang="vi-VN" sz="8000" dirty="0"/>
              <a:t> tin </a:t>
            </a:r>
            <a:r>
              <a:rPr lang="vi-VN" sz="8000" dirty="0" err="1"/>
              <a:t>nhắn</a:t>
            </a:r>
            <a:r>
              <a:rPr lang="vi-VN" sz="8000" dirty="0"/>
              <a:t> đăng </a:t>
            </a:r>
            <a:r>
              <a:rPr lang="vi-VN" sz="8000" dirty="0" err="1"/>
              <a:t>kí</a:t>
            </a:r>
            <a:r>
              <a:rPr lang="vi-VN" sz="8000" dirty="0"/>
              <a:t> mua </a:t>
            </a:r>
            <a:r>
              <a:rPr lang="vi-VN" sz="8000" dirty="0" err="1"/>
              <a:t>hàng</a:t>
            </a:r>
            <a:r>
              <a:rPr lang="vi-VN" sz="8000" dirty="0"/>
              <a:t> qua </a:t>
            </a:r>
            <a:r>
              <a:rPr lang="vi-VN" sz="8000" dirty="0" err="1"/>
              <a:t>mạng</a:t>
            </a:r>
            <a:r>
              <a:rPr lang="vi-VN" sz="8000" dirty="0"/>
              <a:t> </a:t>
            </a:r>
            <a:r>
              <a:rPr lang="vi-VN" sz="8000" dirty="0" err="1"/>
              <a:t>có</a:t>
            </a:r>
            <a:r>
              <a:rPr lang="vi-VN" sz="8000" dirty="0"/>
              <a:t> </a:t>
            </a:r>
            <a:r>
              <a:rPr lang="vi-VN" sz="8000" dirty="0" err="1"/>
              <a:t>sử</a:t>
            </a:r>
            <a:r>
              <a:rPr lang="vi-VN" sz="8000" dirty="0"/>
              <a:t> </a:t>
            </a:r>
            <a:r>
              <a:rPr lang="vi-VN" sz="8000" dirty="0" err="1"/>
              <a:t>dụng</a:t>
            </a:r>
            <a:r>
              <a:rPr lang="vi-VN" sz="8000" dirty="0"/>
              <a:t> </a:t>
            </a:r>
            <a:r>
              <a:rPr lang="vi-VN" sz="8000" dirty="0" err="1"/>
              <a:t>từ</a:t>
            </a:r>
            <a:r>
              <a:rPr lang="vi-VN" sz="8000" dirty="0"/>
              <a:t> </a:t>
            </a:r>
            <a:r>
              <a:rPr lang="vi-VN" sz="8000" dirty="0" err="1"/>
              <a:t>mượn</a:t>
            </a:r>
            <a:r>
              <a:rPr lang="vi-VN" sz="8000" dirty="0"/>
              <a:t> </a:t>
            </a:r>
            <a:r>
              <a:rPr lang="vi-VN" sz="8000" dirty="0" err="1"/>
              <a:t>thích</a:t>
            </a:r>
            <a:r>
              <a:rPr lang="vi-VN" sz="8000" dirty="0"/>
              <a:t> </a:t>
            </a:r>
            <a:r>
              <a:rPr lang="vi-VN" sz="8000" dirty="0" err="1"/>
              <a:t>hợp</a:t>
            </a:r>
            <a:r>
              <a:rPr lang="vi-VN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1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952500"/>
            <a:ext cx="16916400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vi-VN" sz="4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vi-VN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4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vi-VN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vi-VN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câu văn sau đây </a:t>
            </a:r>
            <a:r>
              <a:rPr lang="vi-VN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phân </a:t>
            </a:r>
            <a:r>
              <a:rPr lang="vi-VN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vi-VN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vi-VN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vi-VN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vi-VN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vi-VN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vi-VN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vi-VN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chung trong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sinh sôi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mẽ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hay suy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theo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thêm hay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bớt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đi tương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kia.</a:t>
            </a:r>
            <a:endParaRPr lang="en-US" sz="4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vi-VN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chung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nhau như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?)</a:t>
            </a:r>
            <a:endParaRPr lang="en-US" sz="4400" dirty="0"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Font typeface="Times New Roman" panose="02020603050405020304" pitchFamily="18" charset="0"/>
              <a:buChar char="-"/>
            </a:pPr>
            <a:r>
              <a:rPr lang="en-US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dirty="0">
              <a:latin typeface="VNI Time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Font typeface="Times New Roman" panose="02020603050405020304" pitchFamily="18" charset="0"/>
              <a:buChar char="-"/>
            </a:pPr>
            <a:r>
              <a:rPr lang="en-US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dirty="0">
              <a:effectLst/>
              <a:latin typeface="VNI Times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81400" y="0"/>
            <a:ext cx="762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 smtClean="0">
                <a:solidFill>
                  <a:srgbClr val="FF0000"/>
                </a:solidFill>
              </a:rPr>
              <a:t>Hoạt</a:t>
            </a:r>
            <a:r>
              <a:rPr lang="en-US" sz="6000" dirty="0" smtClean="0">
                <a:solidFill>
                  <a:srgbClr val="FF0000"/>
                </a:solidFill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</a:rPr>
              <a:t>động</a:t>
            </a:r>
            <a:r>
              <a:rPr lang="en-US" sz="6000" dirty="0" smtClean="0">
                <a:solidFill>
                  <a:srgbClr val="FF0000"/>
                </a:solidFill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</a:rPr>
              <a:t>vận</a:t>
            </a:r>
            <a:r>
              <a:rPr lang="en-US" sz="6000" dirty="0" smtClean="0">
                <a:solidFill>
                  <a:srgbClr val="FF0000"/>
                </a:solidFill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</a:rPr>
              <a:t>dụng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79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hinh"/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180" y="-228600"/>
            <a:ext cx="18310860" cy="10287000"/>
          </a:xfrm>
          <a:noFill/>
        </p:spPr>
      </p:pic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5768340" y="3473374"/>
            <a:ext cx="83439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200" b="1" dirty="0" err="1" smtClean="0">
                <a:solidFill>
                  <a:srgbClr val="990000"/>
                </a:solidFill>
              </a:rPr>
              <a:t>Tư</a:t>
            </a:r>
            <a:r>
              <a:rPr lang="en-US" altLang="en-US" sz="4200" b="1" dirty="0" smtClean="0">
                <a:solidFill>
                  <a:srgbClr val="990000"/>
                </a:solidFill>
              </a:rPr>
              <a:t>̀ </a:t>
            </a:r>
            <a:r>
              <a:rPr lang="en-US" altLang="en-US" sz="4200" b="1" dirty="0" err="1">
                <a:solidFill>
                  <a:srgbClr val="990000"/>
                </a:solidFill>
              </a:rPr>
              <a:t>mượn</a:t>
            </a:r>
            <a:r>
              <a:rPr lang="en-US" altLang="en-US" sz="4200" b="1" dirty="0">
                <a:solidFill>
                  <a:srgbClr val="990000"/>
                </a:solidFill>
              </a:rPr>
              <a:t> </a:t>
            </a:r>
            <a:r>
              <a:rPr lang="en-US" altLang="en-US" sz="4200" b="1" dirty="0"/>
              <a:t>là </a:t>
            </a:r>
            <a:r>
              <a:rPr lang="en-US" altLang="en-US" sz="4200" b="1" dirty="0" err="1"/>
              <a:t>những</a:t>
            </a:r>
            <a:r>
              <a:rPr lang="en-US" altLang="en-US" sz="4200" b="1" dirty="0"/>
              <a:t> </a:t>
            </a:r>
            <a:r>
              <a:rPr lang="en-US" altLang="en-US" sz="4200" b="1" dirty="0" err="1"/>
              <a:t>từ</a:t>
            </a:r>
            <a:r>
              <a:rPr lang="en-US" altLang="en-US" sz="4200" b="1" dirty="0"/>
              <a:t> ta </a:t>
            </a:r>
            <a:r>
              <a:rPr lang="en-US" altLang="en-US" sz="4200" b="1" dirty="0" err="1"/>
              <a:t>vay</a:t>
            </a:r>
            <a:r>
              <a:rPr lang="en-US" altLang="en-US" sz="4200" b="1" dirty="0"/>
              <a:t> </a:t>
            </a:r>
            <a:r>
              <a:rPr lang="en-US" altLang="en-US" sz="4200" b="1" dirty="0" err="1"/>
              <a:t>mượn</a:t>
            </a:r>
            <a:r>
              <a:rPr lang="en-US" altLang="en-US" sz="4200" b="1" dirty="0"/>
              <a:t> </a:t>
            </a:r>
            <a:r>
              <a:rPr lang="en-US" altLang="en-US" sz="4200" b="1" dirty="0" err="1"/>
              <a:t>của</a:t>
            </a:r>
            <a:r>
              <a:rPr lang="en-US" altLang="en-US" sz="4200" b="1" dirty="0"/>
              <a:t> </a:t>
            </a:r>
            <a:r>
              <a:rPr lang="en-US" altLang="en-US" sz="4200" b="1" dirty="0" err="1"/>
              <a:t>ngôn</a:t>
            </a:r>
            <a:r>
              <a:rPr lang="en-US" altLang="en-US" sz="4200" b="1" dirty="0"/>
              <a:t> </a:t>
            </a:r>
            <a:r>
              <a:rPr lang="en-US" altLang="en-US" sz="4200" b="1" dirty="0" err="1"/>
              <a:t>ngư</a:t>
            </a:r>
            <a:r>
              <a:rPr lang="en-US" altLang="en-US" sz="4200" b="1" dirty="0"/>
              <a:t>̃ </a:t>
            </a:r>
            <a:r>
              <a:rPr lang="en-US" altLang="en-US" sz="4200" b="1" dirty="0" err="1" smtClean="0"/>
              <a:t>khác</a:t>
            </a:r>
            <a:r>
              <a:rPr lang="en-US" altLang="en-US" sz="4200" b="1" dirty="0" smtClean="0"/>
              <a:t>.</a:t>
            </a:r>
            <a:endParaRPr lang="en-US" altLang="en-US" sz="4200" b="1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082107" y="5305273"/>
            <a:ext cx="834390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400" b="1" dirty="0" err="1">
                <a:solidFill>
                  <a:srgbClr val="990000"/>
                </a:solidFill>
              </a:rPr>
              <a:t>Tiếng</a:t>
            </a:r>
            <a:r>
              <a:rPr lang="en-US" altLang="en-US" sz="4400" b="1" dirty="0">
                <a:solidFill>
                  <a:srgbClr val="990000"/>
                </a:solidFill>
              </a:rPr>
              <a:t> </a:t>
            </a:r>
            <a:r>
              <a:rPr lang="en-US" altLang="en-US" sz="4400" b="1" dirty="0" err="1">
                <a:solidFill>
                  <a:srgbClr val="990000"/>
                </a:solidFill>
              </a:rPr>
              <a:t>Việt</a:t>
            </a:r>
            <a:r>
              <a:rPr lang="en-US" altLang="en-US" sz="4400" b="1" dirty="0">
                <a:solidFill>
                  <a:srgbClr val="990000"/>
                </a:solidFill>
              </a:rPr>
              <a:t> </a:t>
            </a:r>
            <a:r>
              <a:rPr lang="en-US" altLang="en-US" sz="4400" b="1" dirty="0" err="1"/>
              <a:t>vay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mượn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nhiều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của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Tiếng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Hán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và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tiếng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Pháp</a:t>
            </a:r>
            <a:r>
              <a:rPr lang="en-US" altLang="en-US" sz="4400" b="1" dirty="0"/>
              <a:t>. </a:t>
            </a:r>
            <a:r>
              <a:rPr lang="en-US" altLang="en-US" sz="4400" b="1" dirty="0" err="1"/>
              <a:t>Hiện</a:t>
            </a:r>
            <a:r>
              <a:rPr lang="en-US" altLang="en-US" sz="4400" b="1" dirty="0"/>
              <a:t> nay </a:t>
            </a:r>
            <a:r>
              <a:rPr lang="en-US" altLang="en-US" sz="4400" b="1" dirty="0" err="1"/>
              <a:t>Tiếng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Việt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có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xu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hướng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vay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mượn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nhiều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từ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của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Tiếng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Anh</a:t>
            </a:r>
            <a:endParaRPr lang="en-US" altLang="en-US" sz="4400" b="1" dirty="0"/>
          </a:p>
        </p:txBody>
      </p:sp>
      <p:sp>
        <p:nvSpPr>
          <p:cNvPr id="6" name="Cloud 5"/>
          <p:cNvSpPr/>
          <p:nvPr/>
        </p:nvSpPr>
        <p:spPr>
          <a:xfrm>
            <a:off x="3867843" y="511663"/>
            <a:ext cx="12131040" cy="9450007"/>
          </a:xfrm>
          <a:prstGeom prst="cloud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4800" b="1" dirty="0" smtClean="0">
                <a:solidFill>
                  <a:srgbClr val="990000"/>
                </a:solidFill>
              </a:rPr>
              <a:t> </a:t>
            </a:r>
            <a:endParaRPr lang="en-US" altLang="en-US" sz="4800" b="1" dirty="0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5425440" y="2554168"/>
            <a:ext cx="83439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990000"/>
                </a:solidFill>
              </a:rPr>
              <a:t>I. </a:t>
            </a:r>
            <a:r>
              <a:rPr lang="en-US" altLang="en-US" sz="4200" b="1" dirty="0" err="1" smtClean="0">
                <a:solidFill>
                  <a:srgbClr val="990000"/>
                </a:solidFill>
              </a:rPr>
              <a:t>Từ</a:t>
            </a:r>
            <a:r>
              <a:rPr lang="en-US" altLang="en-US" sz="4200" b="1" dirty="0" smtClean="0">
                <a:solidFill>
                  <a:srgbClr val="990000"/>
                </a:solidFill>
              </a:rPr>
              <a:t> </a:t>
            </a:r>
            <a:r>
              <a:rPr lang="en-US" altLang="en-US" sz="4200" b="1" dirty="0" err="1" smtClean="0">
                <a:solidFill>
                  <a:srgbClr val="990000"/>
                </a:solidFill>
              </a:rPr>
              <a:t>mượn</a:t>
            </a:r>
            <a:endParaRPr lang="en-US" altLang="en-US" sz="4200" b="1" dirty="0"/>
          </a:p>
        </p:txBody>
      </p:sp>
      <p:sp>
        <p:nvSpPr>
          <p:cNvPr id="18" name="Cloud 17"/>
          <p:cNvSpPr/>
          <p:nvPr/>
        </p:nvSpPr>
        <p:spPr>
          <a:xfrm>
            <a:off x="3761768" y="511662"/>
            <a:ext cx="12131040" cy="9450007"/>
          </a:xfrm>
          <a:prstGeom prst="cloud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4800" b="1" dirty="0" smtClean="0">
                <a:solidFill>
                  <a:srgbClr val="990000"/>
                </a:solidFill>
              </a:rPr>
              <a:t> </a:t>
            </a:r>
            <a:endParaRPr lang="en-US" altLang="en-US" sz="4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9121399" y="2259405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/>
              <a:t>Từ</a:t>
            </a:r>
            <a:r>
              <a:rPr lang="en-US" sz="7200" dirty="0" smtClean="0"/>
              <a:t> </a:t>
            </a:r>
            <a:r>
              <a:rPr lang="en-US" sz="7200" dirty="0" err="1" smtClean="0"/>
              <a:t>thuần</a:t>
            </a:r>
            <a:r>
              <a:rPr lang="en-US" sz="7200" dirty="0" smtClean="0"/>
              <a:t> </a:t>
            </a:r>
            <a:r>
              <a:rPr lang="en-US" sz="7200" dirty="0" err="1" smtClean="0"/>
              <a:t>Việt</a:t>
            </a:r>
            <a:r>
              <a:rPr lang="en-US" sz="7200" dirty="0" smtClean="0"/>
              <a:t>  </a:t>
            </a:r>
            <a:endParaRPr lang="en-US" sz="7200" dirty="0"/>
          </a:p>
        </p:txBody>
      </p:sp>
      <p:sp>
        <p:nvSpPr>
          <p:cNvPr id="20" name="TextBox 19"/>
          <p:cNvSpPr txBox="1"/>
          <p:nvPr/>
        </p:nvSpPr>
        <p:spPr>
          <a:xfrm>
            <a:off x="9827288" y="4985201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/>
              <a:t>Từ</a:t>
            </a:r>
            <a:r>
              <a:rPr lang="en-US" sz="7200" dirty="0" smtClean="0"/>
              <a:t>  </a:t>
            </a:r>
            <a:r>
              <a:rPr lang="en-US" sz="7200" dirty="0" err="1" smtClean="0"/>
              <a:t>mượn</a:t>
            </a:r>
            <a:endParaRPr lang="en-US" sz="7200" dirty="0"/>
          </a:p>
        </p:txBody>
      </p:sp>
      <p:sp>
        <p:nvSpPr>
          <p:cNvPr id="21" name="TextBox 20"/>
          <p:cNvSpPr txBox="1"/>
          <p:nvPr/>
        </p:nvSpPr>
        <p:spPr>
          <a:xfrm>
            <a:off x="5068252" y="3277042"/>
            <a:ext cx="45844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 VIỆT</a:t>
            </a:r>
            <a:endParaRPr lang="en-US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7715163" y="3204659"/>
            <a:ext cx="1734936" cy="146167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715163" y="4633909"/>
            <a:ext cx="2125980" cy="101205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38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/>
      <p:bldP spid="5" grpId="0"/>
      <p:bldP spid="6" grpId="0" animBg="1"/>
      <p:bldP spid="17" grpId="0"/>
      <p:bldP spid="18" grpId="0" animBg="1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92400" y="-4023905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27668" t="-2331" r="-966"/>
            </a:stretch>
          </a:blipFill>
        </p:spPr>
        <p:txBody>
          <a:bodyPr/>
          <a:lstStyle/>
          <a:p>
            <a:r>
              <a:rPr lang="en-US" dirty="0" smtClean="0"/>
              <a:t>`</a:t>
            </a:r>
            <a:endParaRPr lang="en-US" dirty="0"/>
          </a:p>
        </p:txBody>
      </p:sp>
      <p:sp>
        <p:nvSpPr>
          <p:cNvPr id="8" name="TextBox 8"/>
          <p:cNvSpPr txBox="1"/>
          <p:nvPr/>
        </p:nvSpPr>
        <p:spPr>
          <a:xfrm>
            <a:off x="6022429" y="-255032"/>
            <a:ext cx="6609357" cy="106413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602"/>
              </a:lnSpc>
            </a:pPr>
            <a:r>
              <a:rPr lang="en-US" sz="6600" b="1" dirty="0" err="1" smtClean="0">
                <a:solidFill>
                  <a:srgbClr val="700000"/>
                </a:solidFill>
                <a:latin typeface="Dancing Script"/>
              </a:rPr>
              <a:t>Phiếu</a:t>
            </a:r>
            <a:r>
              <a:rPr lang="en-US" sz="66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6600" b="1" dirty="0" err="1" smtClean="0">
                <a:solidFill>
                  <a:srgbClr val="700000"/>
                </a:solidFill>
                <a:latin typeface="Dancing Script"/>
              </a:rPr>
              <a:t>học</a:t>
            </a:r>
            <a:r>
              <a:rPr lang="en-US" sz="66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6600" b="1" dirty="0" err="1" smtClean="0">
                <a:solidFill>
                  <a:srgbClr val="700000"/>
                </a:solidFill>
                <a:latin typeface="Dancing Script"/>
              </a:rPr>
              <a:t>tập</a:t>
            </a:r>
            <a:r>
              <a:rPr lang="en-US" sz="66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6600" b="1" dirty="0" err="1" smtClean="0">
                <a:solidFill>
                  <a:srgbClr val="700000"/>
                </a:solidFill>
                <a:latin typeface="Dancing Script"/>
              </a:rPr>
              <a:t>số</a:t>
            </a:r>
            <a:r>
              <a:rPr lang="en-US" sz="6600" b="1" dirty="0" smtClean="0">
                <a:solidFill>
                  <a:srgbClr val="700000"/>
                </a:solidFill>
                <a:latin typeface="Dancing Script"/>
              </a:rPr>
              <a:t> 1</a:t>
            </a:r>
            <a:endParaRPr lang="en-US" sz="6600" b="1" dirty="0">
              <a:solidFill>
                <a:srgbClr val="700000"/>
              </a:solidFill>
              <a:latin typeface="Dancing Script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989125"/>
              </p:ext>
            </p:extLst>
          </p:nvPr>
        </p:nvGraphicFramePr>
        <p:xfrm>
          <a:off x="325598" y="2985095"/>
          <a:ext cx="17622257" cy="8534400"/>
        </p:xfrm>
        <a:graphic>
          <a:graphicData uri="http://schemas.openxmlformats.org/drawingml/2006/table">
            <a:tbl>
              <a:tblPr firstRow="1" bandRow="1"/>
              <a:tblGrid>
                <a:gridCol w="17622257">
                  <a:extLst>
                    <a:ext uri="{9D8B030D-6E8A-4147-A177-3AD203B41FA5}">
                      <a16:colId xmlns:a16="http://schemas.microsoft.com/office/drawing/2014/main" val="3960757175"/>
                    </a:ext>
                  </a:extLst>
                </a:gridCol>
              </a:tblGrid>
              <a:tr h="82919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en-US" sz="4000" b="1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vi-VN" sz="4000" b="1" i="0" baseline="0" dirty="0" smtClean="0">
                          <a:solidFill>
                            <a:schemeClr val="tx1"/>
                          </a:solidFill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endParaRPr lang="vi-VN" sz="4000" b="1" i="1" dirty="0" smtClean="0">
                        <a:solidFill>
                          <a:schemeClr val="tx1"/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vi-VN" sz="4000" b="1" i="1" dirty="0" smtClean="0">
                        <a:solidFill>
                          <a:srgbClr val="700000"/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vi-VN" sz="4000" b="1" i="1" dirty="0" smtClean="0">
                        <a:solidFill>
                          <a:schemeClr val="tx1"/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vi-VN" sz="4000" b="1" i="1" dirty="0" smtClean="0">
                          <a:solidFill>
                            <a:schemeClr val="tx1"/>
                          </a:solidFill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vi-VN" sz="4000" b="1" i="1" dirty="0" smtClean="0">
                        <a:solidFill>
                          <a:schemeClr val="tx1"/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vi-VN" sz="4000" b="1" i="1" dirty="0" smtClean="0">
                        <a:solidFill>
                          <a:schemeClr val="tx1"/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vi-VN" sz="3800" b="1" i="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vi-VN" sz="3800" b="1" i="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vi-VN" sz="3800" b="1" i="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3800" b="1" i="0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</a:txBody>
                  <a:tcPr marL="182880" marR="182880" marT="91440" marB="9144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84913533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1899" y="4161123"/>
            <a:ext cx="20208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defRPr/>
            </a:pPr>
            <a:r>
              <a:rPr lang="vi-VN" sz="4000" b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1. Nêu </a:t>
            </a:r>
            <a:r>
              <a:rPr lang="vi-VN" sz="4000" b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cách</a:t>
            </a:r>
            <a:r>
              <a:rPr lang="vi-VN" sz="4000" b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nhận</a:t>
            </a:r>
            <a:r>
              <a:rPr lang="vi-VN" sz="4000" b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biết</a:t>
            </a:r>
            <a:r>
              <a:rPr lang="vi-VN" sz="4000" b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từ</a:t>
            </a:r>
            <a:r>
              <a:rPr lang="vi-VN" sz="4000" b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mượn</a:t>
            </a:r>
            <a:r>
              <a:rPr lang="vi-VN" sz="4000" b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tiếng</a:t>
            </a:r>
            <a:r>
              <a:rPr lang="vi-VN" sz="4000" b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dirty="0" err="1" smtClean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Hán</a:t>
            </a:r>
            <a:r>
              <a:rPr lang="vi-VN" sz="4000" b="1" dirty="0" smtClean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:……………………………………………………..</a:t>
            </a:r>
            <a:endParaRPr lang="vi-VN" sz="4000" b="1" i="1" dirty="0"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751" y="3086201"/>
            <a:ext cx="1833522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en-US" sz="4000" b="1" dirty="0">
                <a:solidFill>
                  <a:schemeClr val="accent4">
                    <a:lumMod val="50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altLang="en-US" sz="4000" b="1" dirty="0" smtClean="0">
                <a:solidFill>
                  <a:schemeClr val="accent4">
                    <a:lumMod val="50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 </a:t>
            </a:r>
            <a:r>
              <a:rPr lang="vi-VN" altLang="en-US" sz="4000" b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* </a:t>
            </a:r>
            <a:r>
              <a:rPr lang="vi-VN" altLang="en-US" sz="4000" b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Ví</a:t>
            </a:r>
            <a:r>
              <a:rPr lang="vi-VN" altLang="en-US" sz="4000" b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altLang="en-US" sz="4000" b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dụ</a:t>
            </a:r>
            <a:r>
              <a:rPr lang="vi-VN" altLang="en-US" sz="4000" b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1:   </a:t>
            </a:r>
            <a:r>
              <a:rPr lang="en-US" altLang="en-US" sz="4000" b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-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Từ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đơn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: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đầu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phòng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cao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altLang="en-US" sz="4000" b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b</a:t>
            </a:r>
            <a:r>
              <a:rPr lang="vi-VN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ă</a:t>
            </a:r>
            <a:r>
              <a:rPr lang="en-US" altLang="en-US" sz="4000" b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ng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tuyết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,…</a:t>
            </a:r>
          </a:p>
          <a:p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                     </a:t>
            </a:r>
            <a:r>
              <a:rPr lang="en-US" altLang="en-US" sz="4000" b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-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Từ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phức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: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nhi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đồng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phụ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lão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hải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phận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địa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cực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,.. 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360" y="5209569"/>
            <a:ext cx="17297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* </a:t>
            </a: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Ví</a:t>
            </a:r>
            <a:r>
              <a:rPr lang="en-US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dụ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2</a:t>
            </a:r>
            <a:r>
              <a:rPr lang="en-US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: 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săm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bom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lốp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vi-VN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van, </a:t>
            </a: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xà</a:t>
            </a:r>
            <a:r>
              <a:rPr lang="en-US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phòng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cà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phê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xi </a:t>
            </a: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măng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,.…. 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25598" y="7453034"/>
            <a:ext cx="172974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*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Ví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dụ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3:  </a:t>
            </a:r>
            <a:r>
              <a:rPr lang="en-US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- Video, internet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smartphone, </a:t>
            </a: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tivi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,..</a:t>
            </a:r>
            <a:endParaRPr lang="en-US" sz="4000" b="1" i="1" dirty="0">
              <a:solidFill>
                <a:srgbClr val="002060"/>
              </a:solidFill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  <a:p>
            <a:pPr>
              <a:buClr>
                <a:srgbClr val="000000"/>
              </a:buClr>
              <a:defRPr/>
            </a:pPr>
            <a:r>
              <a:rPr lang="vi-VN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               </a:t>
            </a:r>
            <a:r>
              <a:rPr lang="en-US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 - Ra-</a:t>
            </a: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đi</a:t>
            </a:r>
            <a:r>
              <a:rPr lang="en-US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-ô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 ô-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xít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a-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xit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ki</a:t>
            </a:r>
            <a:r>
              <a:rPr lang="en-US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-lo-gam, 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….</a:t>
            </a:r>
            <a:endParaRPr lang="en-US" sz="4000" b="1" dirty="0">
              <a:solidFill>
                <a:srgbClr val="002060"/>
              </a:solidFill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  <a:p>
            <a:endParaRPr lang="en-US" dirty="0"/>
          </a:p>
        </p:txBody>
      </p:sp>
      <p:sp>
        <p:nvSpPr>
          <p:cNvPr id="12" name="Freeform 6"/>
          <p:cNvSpPr/>
          <p:nvPr/>
        </p:nvSpPr>
        <p:spPr>
          <a:xfrm rot="1263030">
            <a:off x="-3995180" y="-3090585"/>
            <a:ext cx="3755877" cy="6752138"/>
          </a:xfrm>
          <a:custGeom>
            <a:avLst/>
            <a:gdLst/>
            <a:ahLst/>
            <a:cxnLst/>
            <a:rect l="l" t="t" r="r" b="b"/>
            <a:pathLst>
              <a:path w="3755877" h="6752138">
                <a:moveTo>
                  <a:pt x="0" y="0"/>
                </a:moveTo>
                <a:lnTo>
                  <a:pt x="3755877" y="0"/>
                </a:lnTo>
                <a:lnTo>
                  <a:pt x="3755877" y="6752138"/>
                </a:lnTo>
                <a:lnTo>
                  <a:pt x="0" y="67521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7389300" y="8710641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6" name="Freeform 13"/>
          <p:cNvSpPr/>
          <p:nvPr/>
        </p:nvSpPr>
        <p:spPr>
          <a:xfrm>
            <a:off x="12877800" y="9728096"/>
            <a:ext cx="1102223" cy="1117808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7" name="TextBox 16"/>
          <p:cNvSpPr txBox="1"/>
          <p:nvPr/>
        </p:nvSpPr>
        <p:spPr>
          <a:xfrm>
            <a:off x="325598" y="5987351"/>
            <a:ext cx="193939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vi-VN" altLang="en-US" sz="4000" b="1" dirty="0" smtClean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2.</a:t>
            </a:r>
            <a:r>
              <a:rPr lang="vi-VN" sz="4000" b="1" i="1" dirty="0" smtClean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Nêu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cách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nhận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biết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từ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mượn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ngôn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ngữ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châu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Âu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được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Việt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hóa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hoàn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toàn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: </a:t>
            </a:r>
            <a:endParaRPr lang="vi-VN" sz="4000" b="1" i="1" dirty="0" smtClean="0"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  <a:p>
            <a:pPr>
              <a:buClr>
                <a:srgbClr val="000000"/>
              </a:buClr>
              <a:defRPr/>
            </a:pPr>
            <a:r>
              <a:rPr lang="vi-VN" sz="4000" b="1" i="1" dirty="0" smtClean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………..……………………………………………………………………………………………………………………….</a:t>
            </a:r>
            <a:r>
              <a:rPr lang="en-US" sz="4000" b="1" i="1" dirty="0" smtClean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endParaRPr lang="en-US" sz="4000" b="1" i="1" dirty="0"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5598" y="8613795"/>
            <a:ext cx="17423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vi-VN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3.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Nêu </a:t>
            </a:r>
            <a:r>
              <a:rPr lang="vi-VN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cách</a:t>
            </a:r>
            <a:r>
              <a:rPr lang="vi-VN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nhận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biết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từ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mượn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ngôn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ngữ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châu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Âu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chưa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được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Việt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hóa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hoàn</a:t>
            </a:r>
            <a:r>
              <a:rPr lang="en-US" sz="4000" b="1" i="1" dirty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toàn</a:t>
            </a:r>
            <a:r>
              <a:rPr lang="en-US" sz="4000" b="1" i="1" dirty="0" smtClean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:</a:t>
            </a:r>
            <a:r>
              <a:rPr lang="vi-VN" sz="4000" b="1" i="1" dirty="0" smtClean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............................................................................................................................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96920" y="672852"/>
            <a:ext cx="17810080" cy="204979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6000"/>
              </a:lnSpc>
            </a:pPr>
            <a:r>
              <a:rPr lang="en-US" sz="4000" b="1" dirty="0" err="1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b="1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b="1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: TG: 1 </a:t>
            </a:r>
            <a:r>
              <a:rPr lang="en-US" sz="4000" b="1" dirty="0" err="1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4000" b="1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30’</a:t>
            </a:r>
            <a:endParaRPr lang="en-US" sz="4000" b="1" dirty="0">
              <a:solidFill>
                <a:srgbClr val="00206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6000"/>
              </a:lnSpc>
            </a:pPr>
            <a:r>
              <a:rPr lang="en-US" sz="4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kênh</a:t>
            </a:r>
            <a:r>
              <a:rPr lang="en-US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SGK/86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1,2,3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nêu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ngôn </a:t>
            </a:r>
            <a:r>
              <a:rPr lang="vi-VN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vi-VN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châu Âu</a:t>
            </a:r>
            <a:endParaRPr lang="en-US" sz="4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91899" y="1087383"/>
            <a:ext cx="9477889" cy="1102866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602"/>
              </a:lnSpc>
            </a:pPr>
            <a:r>
              <a:rPr lang="en-US" sz="6600" b="1" dirty="0" smtClean="0">
                <a:solidFill>
                  <a:srgbClr val="700000"/>
                </a:solidFill>
                <a:latin typeface="Dancing Script"/>
              </a:rPr>
              <a:t>II. </a:t>
            </a:r>
            <a:r>
              <a:rPr lang="en-US" sz="6600" b="1" dirty="0" err="1" smtClean="0">
                <a:solidFill>
                  <a:srgbClr val="700000"/>
                </a:solidFill>
                <a:latin typeface="Dancing Script"/>
              </a:rPr>
              <a:t>Cách</a:t>
            </a:r>
            <a:r>
              <a:rPr lang="en-US" sz="66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6600" b="1" dirty="0" err="1" smtClean="0">
                <a:solidFill>
                  <a:srgbClr val="700000"/>
                </a:solidFill>
                <a:latin typeface="Dancing Script"/>
              </a:rPr>
              <a:t>nhận</a:t>
            </a:r>
            <a:r>
              <a:rPr lang="en-US" sz="66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6600" b="1" dirty="0" err="1" smtClean="0">
                <a:solidFill>
                  <a:srgbClr val="700000"/>
                </a:solidFill>
                <a:latin typeface="Dancing Script"/>
              </a:rPr>
              <a:t>biết</a:t>
            </a:r>
            <a:r>
              <a:rPr lang="en-US" sz="66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6600" b="1" dirty="0" err="1" smtClean="0">
                <a:solidFill>
                  <a:srgbClr val="700000"/>
                </a:solidFill>
                <a:latin typeface="Dancing Script"/>
              </a:rPr>
              <a:t>từ</a:t>
            </a:r>
            <a:r>
              <a:rPr lang="en-US" sz="660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6600" b="1" dirty="0" err="1" smtClean="0">
                <a:solidFill>
                  <a:srgbClr val="700000"/>
                </a:solidFill>
                <a:latin typeface="Dancing Script"/>
              </a:rPr>
              <a:t>mượn</a:t>
            </a:r>
            <a:endParaRPr lang="en-US" sz="6600" b="1" dirty="0">
              <a:solidFill>
                <a:srgbClr val="700000"/>
              </a:solidFill>
              <a:latin typeface="Dancing Script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1327714" y="-235970"/>
            <a:ext cx="4625151" cy="1102866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602"/>
              </a:lnSpc>
            </a:pPr>
            <a:r>
              <a:rPr lang="en-US" sz="4000" b="1" dirty="0" smtClean="0">
                <a:solidFill>
                  <a:srgbClr val="700000"/>
                </a:solidFill>
                <a:latin typeface="Dancing Script"/>
              </a:rPr>
              <a:t>LẨU BĂNG TRUYỀN</a:t>
            </a:r>
            <a:endParaRPr lang="en-US" sz="4000" b="1" dirty="0">
              <a:solidFill>
                <a:srgbClr val="700000"/>
              </a:solidFill>
              <a:latin typeface="Dancing Script"/>
            </a:endParaRPr>
          </a:p>
        </p:txBody>
      </p:sp>
    </p:spTree>
    <p:extLst>
      <p:ext uri="{BB962C8B-B14F-4D97-AF65-F5344CB8AC3E}">
        <p14:creationId xmlns:p14="http://schemas.microsoft.com/office/powerpoint/2010/main" val="281330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9" grpId="0"/>
      <p:bldP spid="10" grpId="0"/>
      <p:bldP spid="11" grpId="0"/>
      <p:bldP spid="17" grpId="0"/>
      <p:bldP spid="18" grpId="0"/>
      <p:bldP spid="4" grpId="0" animBg="1"/>
      <p:bldP spid="21" grpId="0" animBg="1"/>
      <p:bldP spid="21" grpId="1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62904" y="-414745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27668" t="-2331" r="-966"/>
            </a:stretch>
          </a:blipFill>
        </p:spPr>
        <p:txBody>
          <a:bodyPr/>
          <a:lstStyle/>
          <a:p>
            <a:r>
              <a:rPr lang="en-US" dirty="0" smtClean="0"/>
              <a:t>`</a:t>
            </a:r>
            <a:endParaRPr lang="en-US" dirty="0"/>
          </a:p>
        </p:txBody>
      </p:sp>
      <p:sp>
        <p:nvSpPr>
          <p:cNvPr id="8" name="TextBox 8"/>
          <p:cNvSpPr txBox="1"/>
          <p:nvPr/>
        </p:nvSpPr>
        <p:spPr>
          <a:xfrm>
            <a:off x="4877387" y="-128893"/>
            <a:ext cx="6609357" cy="1142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602"/>
              </a:lnSpc>
            </a:pPr>
            <a:r>
              <a:rPr lang="en-US" sz="7820" b="1" dirty="0" err="1" smtClean="0">
                <a:solidFill>
                  <a:srgbClr val="700000"/>
                </a:solidFill>
                <a:latin typeface="Dancing Script"/>
              </a:rPr>
              <a:t>Phiếu</a:t>
            </a:r>
            <a:r>
              <a:rPr lang="en-US" sz="782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7820" b="1" dirty="0" err="1" smtClean="0">
                <a:solidFill>
                  <a:srgbClr val="700000"/>
                </a:solidFill>
                <a:latin typeface="Dancing Script"/>
              </a:rPr>
              <a:t>học</a:t>
            </a:r>
            <a:r>
              <a:rPr lang="en-US" sz="782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7820" b="1" dirty="0" err="1" smtClean="0">
                <a:solidFill>
                  <a:srgbClr val="700000"/>
                </a:solidFill>
                <a:latin typeface="Dancing Script"/>
              </a:rPr>
              <a:t>tập</a:t>
            </a:r>
            <a:r>
              <a:rPr lang="en-US" sz="7820" b="1" dirty="0" smtClean="0">
                <a:solidFill>
                  <a:srgbClr val="700000"/>
                </a:solidFill>
                <a:latin typeface="Dancing Script"/>
              </a:rPr>
              <a:t> </a:t>
            </a:r>
            <a:r>
              <a:rPr lang="en-US" sz="7820" b="1" dirty="0" err="1" smtClean="0">
                <a:solidFill>
                  <a:srgbClr val="700000"/>
                </a:solidFill>
                <a:latin typeface="Dancing Script"/>
              </a:rPr>
              <a:t>số</a:t>
            </a:r>
            <a:r>
              <a:rPr lang="en-US" sz="7820" b="1" dirty="0" smtClean="0">
                <a:solidFill>
                  <a:srgbClr val="700000"/>
                </a:solidFill>
                <a:latin typeface="Dancing Script"/>
              </a:rPr>
              <a:t> 1</a:t>
            </a:r>
            <a:endParaRPr lang="en-US" sz="7820" b="1" dirty="0">
              <a:solidFill>
                <a:srgbClr val="700000"/>
              </a:solidFill>
              <a:latin typeface="Dancing Script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255943"/>
              </p:ext>
            </p:extLst>
          </p:nvPr>
        </p:nvGraphicFramePr>
        <p:xfrm>
          <a:off x="-39930" y="1226878"/>
          <a:ext cx="18135605" cy="18797486"/>
        </p:xfrm>
        <a:graphic>
          <a:graphicData uri="http://schemas.openxmlformats.org/drawingml/2006/table">
            <a:tbl>
              <a:tblPr firstRow="1" bandRow="1"/>
              <a:tblGrid>
                <a:gridCol w="18135605">
                  <a:extLst>
                    <a:ext uri="{9D8B030D-6E8A-4147-A177-3AD203B41FA5}">
                      <a16:colId xmlns:a16="http://schemas.microsoft.com/office/drawing/2014/main" val="3960757175"/>
                    </a:ext>
                  </a:extLst>
                </a:gridCol>
              </a:tblGrid>
              <a:tr h="9398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vi-VN" sz="4000" b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1. </a:t>
                      </a:r>
                      <a:r>
                        <a:rPr lang="vi-VN" sz="4000" b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Cách</a:t>
                      </a:r>
                      <a:r>
                        <a:rPr lang="vi-VN" sz="4000" b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vi-VN" sz="4000" b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nhận</a:t>
                      </a:r>
                      <a:r>
                        <a:rPr lang="vi-VN" sz="4000" b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vi-VN" sz="4000" b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biết</a:t>
                      </a:r>
                      <a:r>
                        <a:rPr lang="vi-VN" sz="4000" b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vi-VN" sz="4000" b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từ</a:t>
                      </a:r>
                      <a:r>
                        <a:rPr lang="vi-VN" sz="4000" b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vi-VN" sz="4000" b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mượn</a:t>
                      </a:r>
                      <a:r>
                        <a:rPr lang="vi-VN" sz="4000" b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vi-VN" sz="4000" b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tiếng</a:t>
                      </a:r>
                      <a:r>
                        <a:rPr lang="vi-VN" sz="4000" b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vi-VN" sz="4000" b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Hán</a:t>
                      </a:r>
                      <a:r>
                        <a:rPr lang="vi-VN" sz="4000" b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endParaRPr lang="vi-VN" sz="4000" b="1" i="1" dirty="0" smtClean="0"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en-US" sz="4000" b="1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vi-VN" sz="4000" b="1" i="0" baseline="0" dirty="0" smtClean="0">
                          <a:solidFill>
                            <a:schemeClr val="tx1"/>
                          </a:solidFill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endParaRPr lang="vi-VN" sz="4000" b="1" i="1" dirty="0" smtClean="0">
                        <a:solidFill>
                          <a:schemeClr val="tx1"/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vi-VN" sz="4000" b="1" i="1" dirty="0" smtClean="0">
                        <a:solidFill>
                          <a:srgbClr val="700000"/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vi-VN" sz="4000" b="1" i="1" dirty="0" smtClean="0">
                        <a:solidFill>
                          <a:schemeClr val="tx1"/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vi-VN" sz="4000" b="1" i="1" dirty="0" smtClean="0">
                          <a:solidFill>
                            <a:schemeClr val="tx1"/>
                          </a:solidFill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 </a:t>
                      </a:r>
                      <a:endParaRPr lang="en-US" sz="4000" b="1" i="1" dirty="0" smtClean="0">
                        <a:solidFill>
                          <a:schemeClr val="tx1"/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vi-VN" altLang="en-US" sz="4000" b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2. </a:t>
                      </a:r>
                      <a:r>
                        <a:rPr lang="vi-VN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C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ách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nhận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biết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từ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mượn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ngôn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ngữ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châu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Âu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được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Việt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hóa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hoàn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toàn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:</a:t>
                      </a:r>
                      <a:endParaRPr lang="vi-VN" sz="4000" b="1" i="1" dirty="0" smtClean="0"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4000" b="1" i="1" dirty="0" smtClean="0"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4000" b="1" i="1" dirty="0" smtClean="0"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vi-VN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3.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vi-VN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Cách</a:t>
                      </a:r>
                      <a:r>
                        <a:rPr lang="vi-VN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nhận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biết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từ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mượn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ngôn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ngữ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châu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Âu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chưa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được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Việt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hóa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hoàn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 </a:t>
                      </a:r>
                      <a:r>
                        <a:rPr lang="en-US" sz="4000" b="1" i="1" dirty="0" err="1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toàn</a:t>
                      </a:r>
                      <a:r>
                        <a:rPr lang="en-US" sz="4000" b="1" i="1" dirty="0" smtClean="0">
                          <a:latin typeface="Muli" panose="020B0604020202020204" charset="0"/>
                          <a:ea typeface="BrushScript" panose="02020500000000000000" pitchFamily="18" charset="0"/>
                          <a:cs typeface="BrushScript" panose="02020500000000000000" pitchFamily="18" charset="0"/>
                        </a:rPr>
                        <a:t>:</a:t>
                      </a:r>
                      <a:endParaRPr lang="vi-VN" sz="4000" b="1" i="1" dirty="0" smtClean="0"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vi-VN" sz="4000" b="1" i="1" dirty="0" smtClean="0">
                        <a:solidFill>
                          <a:schemeClr val="tx1"/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</a:txBody>
                  <a:tcPr marL="182880" marR="182880" marT="91440" marB="9144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849135335"/>
                  </a:ext>
                </a:extLst>
              </a:tr>
              <a:tr h="9398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vi-VN" sz="4000" b="1" i="1" dirty="0" smtClean="0">
                        <a:solidFill>
                          <a:schemeClr val="tx1"/>
                        </a:solidFill>
                        <a:latin typeface="Muli" panose="020B0604020202020204" charset="0"/>
                        <a:ea typeface="BrushScript" panose="02020500000000000000" pitchFamily="18" charset="0"/>
                        <a:cs typeface="BrushScript" panose="02020500000000000000" pitchFamily="18" charset="0"/>
                      </a:endParaRPr>
                    </a:p>
                  </a:txBody>
                  <a:tcPr marL="182880" marR="182880" marT="91440" marB="9144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07349173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2403" y="2203132"/>
            <a:ext cx="174566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defRPr/>
            </a:pP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-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Có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cấu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tạo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và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có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hình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thức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đọc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và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viết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như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từ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thuần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Việt</a:t>
            </a:r>
            <a:endParaRPr lang="vi-VN" sz="4000" b="1" i="1" dirty="0" smtClean="0">
              <a:solidFill>
                <a:srgbClr val="002060"/>
              </a:solidFill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  <a:p>
            <a:pPr marL="571500" indent="-571500">
              <a:lnSpc>
                <a:spcPct val="150000"/>
              </a:lnSpc>
              <a:buClr>
                <a:srgbClr val="000000"/>
              </a:buClr>
              <a:buFontTx/>
              <a:buChar char="-"/>
              <a:defRPr/>
            </a:pPr>
            <a:r>
              <a:rPr lang="vi-VN" sz="4000" b="1" dirty="0" smtClean="0">
                <a:solidFill>
                  <a:srgbClr val="002060"/>
                </a:solidFill>
                <a:latin typeface="Muli Semi-Bold"/>
              </a:rPr>
              <a:t>Í</a:t>
            </a:r>
            <a:r>
              <a:rPr lang="en-US" sz="4000" b="1" dirty="0" smtClean="0">
                <a:solidFill>
                  <a:srgbClr val="002060"/>
                </a:solidFill>
                <a:latin typeface="Muli Semi-Bold"/>
              </a:rPr>
              <a:t>t </a:t>
            </a:r>
            <a:r>
              <a:rPr lang="en-US" sz="4000" b="1" dirty="0" err="1">
                <a:solidFill>
                  <a:srgbClr val="002060"/>
                </a:solidFill>
                <a:latin typeface="Muli Semi-Bold"/>
              </a:rPr>
              <a:t>nhiều</a:t>
            </a:r>
            <a:r>
              <a:rPr lang="en-US" sz="4000" b="1" dirty="0">
                <a:solidFill>
                  <a:srgbClr val="002060"/>
                </a:solidFill>
                <a:latin typeface="Muli Semi-Bold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Muli Semi-Bold"/>
              </a:rPr>
              <a:t>từ</a:t>
            </a:r>
            <a:r>
              <a:rPr lang="en-US" sz="4000" b="1" dirty="0">
                <a:solidFill>
                  <a:srgbClr val="002060"/>
                </a:solidFill>
                <a:latin typeface="Muli Semi-Bold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Muli Semi-Bold"/>
              </a:rPr>
              <a:t>như</a:t>
            </a:r>
            <a:r>
              <a:rPr lang="en-US" sz="4000" b="1" dirty="0" smtClean="0">
                <a:solidFill>
                  <a:srgbClr val="002060"/>
                </a:solidFill>
                <a:latin typeface="Muli Semi-Bold"/>
              </a:rPr>
              <a:t> (</a:t>
            </a:r>
            <a:r>
              <a:rPr lang="en-US" altLang="en-US" sz="4000" b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nhi</a:t>
            </a:r>
            <a:r>
              <a:rPr lang="en-US" altLang="en-US" sz="4000" b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đồng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phụ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lão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altLang="en-US" sz="4000" b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hải</a:t>
            </a:r>
            <a:r>
              <a:rPr lang="en-US" altLang="en-US" sz="4000" b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phận</a:t>
            </a:r>
            <a:r>
              <a:rPr lang="en-US" altLang="en-US" sz="4000" b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,..) </a:t>
            </a:r>
            <a:r>
              <a:rPr lang="en-US" sz="4000" b="1" dirty="0" err="1" smtClean="0">
                <a:solidFill>
                  <a:srgbClr val="002060"/>
                </a:solidFill>
                <a:latin typeface="Muli Semi-Bold"/>
              </a:rPr>
              <a:t>gây</a:t>
            </a:r>
            <a:r>
              <a:rPr lang="en-US" sz="4000" b="1" dirty="0" smtClean="0">
                <a:solidFill>
                  <a:srgbClr val="002060"/>
                </a:solidFill>
                <a:latin typeface="Muli Semi-Bold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Muli Semi-Bold"/>
              </a:rPr>
              <a:t>cảm</a:t>
            </a:r>
            <a:r>
              <a:rPr lang="en-US" sz="4000" b="1" dirty="0">
                <a:solidFill>
                  <a:srgbClr val="002060"/>
                </a:solidFill>
                <a:latin typeface="Muli Semi-Bold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Muli Semi-Bold"/>
              </a:rPr>
              <a:t>giác</a:t>
            </a:r>
            <a:r>
              <a:rPr lang="en-US" sz="4000" b="1" dirty="0">
                <a:solidFill>
                  <a:srgbClr val="002060"/>
                </a:solidFill>
                <a:latin typeface="Muli Semi-Bold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Muli Semi-Bold"/>
              </a:rPr>
              <a:t>khó</a:t>
            </a:r>
            <a:r>
              <a:rPr lang="en-US" sz="4000" b="1" dirty="0">
                <a:solidFill>
                  <a:srgbClr val="002060"/>
                </a:solidFill>
                <a:latin typeface="Muli Semi-Bold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Muli Semi-Bold"/>
              </a:rPr>
              <a:t>hiểu</a:t>
            </a:r>
            <a:r>
              <a:rPr lang="en-US" sz="4000" b="1" dirty="0">
                <a:solidFill>
                  <a:srgbClr val="002060"/>
                </a:solidFill>
                <a:latin typeface="Muli Semi-Bold"/>
              </a:rPr>
              <a:t>, </a:t>
            </a:r>
            <a:r>
              <a:rPr lang="en-US" sz="4000" b="1" dirty="0" err="1">
                <a:solidFill>
                  <a:srgbClr val="002060"/>
                </a:solidFill>
                <a:latin typeface="Muli Semi-Bold"/>
              </a:rPr>
              <a:t>cần</a:t>
            </a:r>
            <a:r>
              <a:rPr lang="en-US" sz="4000" b="1" dirty="0">
                <a:solidFill>
                  <a:srgbClr val="002060"/>
                </a:solidFill>
                <a:latin typeface="Muli Semi-Bold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Muli Semi-Bold"/>
              </a:rPr>
              <a:t>được</a:t>
            </a:r>
            <a:r>
              <a:rPr lang="en-US" sz="4000" b="1" dirty="0">
                <a:solidFill>
                  <a:srgbClr val="002060"/>
                </a:solidFill>
                <a:latin typeface="Muli Semi-Bold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Muli Semi-Bold"/>
              </a:rPr>
              <a:t>giải</a:t>
            </a:r>
            <a:r>
              <a:rPr lang="en-US" sz="4000" b="1" dirty="0">
                <a:solidFill>
                  <a:srgbClr val="002060"/>
                </a:solidFill>
                <a:latin typeface="Muli Semi-Bold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Muli Semi-Bold"/>
              </a:rPr>
              <a:t>nghĩa</a:t>
            </a:r>
            <a:r>
              <a:rPr lang="vi-VN" sz="4000" b="1" dirty="0">
                <a:solidFill>
                  <a:srgbClr val="002060"/>
                </a:solidFill>
                <a:latin typeface="Muli Semi-Bold"/>
              </a:rPr>
              <a:t>, mang </a:t>
            </a:r>
            <a:r>
              <a:rPr lang="vi-VN" sz="4000" b="1" dirty="0" err="1">
                <a:solidFill>
                  <a:srgbClr val="002060"/>
                </a:solidFill>
                <a:latin typeface="Muli Semi-Bold"/>
              </a:rPr>
              <a:t>nghĩa</a:t>
            </a:r>
            <a:r>
              <a:rPr lang="vi-VN" sz="4000" b="1" dirty="0">
                <a:solidFill>
                  <a:srgbClr val="002060"/>
                </a:solidFill>
                <a:latin typeface="Muli Semi-Bold"/>
              </a:rPr>
              <a:t> </a:t>
            </a:r>
            <a:r>
              <a:rPr lang="vi-VN" sz="4000" b="1" dirty="0" err="1">
                <a:solidFill>
                  <a:srgbClr val="002060"/>
                </a:solidFill>
                <a:latin typeface="Muli Semi-Bold"/>
              </a:rPr>
              <a:t>khái</a:t>
            </a:r>
            <a:r>
              <a:rPr lang="vi-VN" sz="4000" b="1" dirty="0">
                <a:solidFill>
                  <a:srgbClr val="002060"/>
                </a:solidFill>
                <a:latin typeface="Muli Semi-Bold"/>
              </a:rPr>
              <a:t> </a:t>
            </a:r>
            <a:r>
              <a:rPr lang="vi-VN" sz="4000" b="1" dirty="0" err="1" smtClean="0">
                <a:solidFill>
                  <a:srgbClr val="002060"/>
                </a:solidFill>
                <a:latin typeface="Muli Semi-Bold"/>
              </a:rPr>
              <a:t>quát</a:t>
            </a:r>
            <a:r>
              <a:rPr lang="vi-VN" sz="4000" b="1" dirty="0" smtClean="0">
                <a:solidFill>
                  <a:srgbClr val="002060"/>
                </a:solidFill>
                <a:latin typeface="Muli Semi-Bold"/>
              </a:rPr>
              <a:t>.</a:t>
            </a:r>
            <a:endParaRPr lang="en-US" altLang="en-US" sz="4000" b="1" dirty="0">
              <a:solidFill>
                <a:srgbClr val="002060"/>
              </a:solidFill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</p:txBody>
      </p:sp>
      <p:sp>
        <p:nvSpPr>
          <p:cNvPr id="12" name="Freeform 6"/>
          <p:cNvSpPr/>
          <p:nvPr/>
        </p:nvSpPr>
        <p:spPr>
          <a:xfrm rot="1263030">
            <a:off x="-3995180" y="-3090585"/>
            <a:ext cx="3755877" cy="6752138"/>
          </a:xfrm>
          <a:custGeom>
            <a:avLst/>
            <a:gdLst/>
            <a:ahLst/>
            <a:cxnLst/>
            <a:rect l="l" t="t" r="r" b="b"/>
            <a:pathLst>
              <a:path w="3755877" h="6752138">
                <a:moveTo>
                  <a:pt x="0" y="0"/>
                </a:moveTo>
                <a:lnTo>
                  <a:pt x="3755877" y="0"/>
                </a:lnTo>
                <a:lnTo>
                  <a:pt x="3755877" y="6752138"/>
                </a:lnTo>
                <a:lnTo>
                  <a:pt x="0" y="67521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243556" y="-202717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6" name="Freeform 13"/>
          <p:cNvSpPr/>
          <p:nvPr/>
        </p:nvSpPr>
        <p:spPr>
          <a:xfrm>
            <a:off x="12877800" y="9728096"/>
            <a:ext cx="1102223" cy="1117808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7" name="TextBox 16"/>
          <p:cNvSpPr txBox="1"/>
          <p:nvPr/>
        </p:nvSpPr>
        <p:spPr>
          <a:xfrm>
            <a:off x="62403" y="4053454"/>
            <a:ext cx="194211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defRPr/>
            </a:pPr>
            <a:r>
              <a:rPr lang="en-US" altLang="en-US" sz="4000" b="1" dirty="0">
                <a:solidFill>
                  <a:schemeClr val="accent4">
                    <a:lumMod val="50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altLang="en-US" sz="4000" b="1" dirty="0" smtClean="0">
                <a:solidFill>
                  <a:schemeClr val="accent4">
                    <a:lumMod val="50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000" b="1" dirty="0" smtClean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endParaRPr lang="en-US" sz="4000" b="1" i="1" dirty="0"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  <a:p>
            <a:pPr marL="571500" indent="-571500">
              <a:lnSpc>
                <a:spcPct val="150000"/>
              </a:lnSpc>
              <a:buClr>
                <a:srgbClr val="000000"/>
              </a:buClr>
              <a:buFontTx/>
              <a:buChar char="-"/>
              <a:defRPr/>
            </a:pPr>
            <a:endParaRPr lang="en-US" sz="4000" b="1" i="1" dirty="0" smtClean="0">
              <a:solidFill>
                <a:srgbClr val="002060"/>
              </a:solidFill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  <a:p>
            <a:pPr marL="571500" indent="-571500">
              <a:lnSpc>
                <a:spcPct val="150000"/>
              </a:lnSpc>
              <a:buClr>
                <a:srgbClr val="000000"/>
              </a:buClr>
              <a:buFontTx/>
              <a:buChar char="-"/>
              <a:defRPr/>
            </a:pP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Viết</a:t>
            </a:r>
            <a:r>
              <a:rPr lang="en-US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đọc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như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từ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thuần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Việt</a:t>
            </a:r>
            <a:r>
              <a:rPr lang="vi-VN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.</a:t>
            </a:r>
            <a:endParaRPr lang="en-US" sz="4000" b="1" dirty="0">
              <a:solidFill>
                <a:srgbClr val="002060"/>
              </a:solidFill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403" y="7754099"/>
            <a:ext cx="17297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defRPr/>
            </a:pPr>
            <a:r>
              <a:rPr lang="en-US" sz="4000" b="1" i="1" dirty="0" smtClean="0"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endParaRPr lang="vi-VN" sz="4000" b="1" i="1" dirty="0" smtClean="0"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  <a:p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- </a:t>
            </a: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Viết</a:t>
            </a:r>
            <a:r>
              <a:rPr lang="en-US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như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ngôn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ngữ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gốc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v</a:t>
            </a: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iết</a:t>
            </a:r>
            <a:r>
              <a:rPr lang="en-US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tách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các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âm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tiết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giữa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các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âm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tiết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có</a:t>
            </a:r>
            <a:r>
              <a:rPr lang="en-US" sz="4000" b="1" i="1" dirty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gạch</a:t>
            </a:r>
            <a:r>
              <a:rPr lang="en-US" sz="4000" b="1" i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000" b="1" i="1" dirty="0" err="1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nối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5807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/>
            <a:stretch>
              <a:fillRect l="-27668" t="-2331" r="-966"/>
            </a:stretch>
          </a:blipFill>
        </p:spPr>
      </p:sp>
      <p:sp>
        <p:nvSpPr>
          <p:cNvPr id="3" name="Freeform 3"/>
          <p:cNvSpPr/>
          <p:nvPr/>
        </p:nvSpPr>
        <p:spPr>
          <a:xfrm rot="-10800000">
            <a:off x="276722" y="277274"/>
            <a:ext cx="18185556" cy="7117217"/>
          </a:xfrm>
          <a:custGeom>
            <a:avLst/>
            <a:gdLst/>
            <a:ahLst/>
            <a:cxnLst/>
            <a:rect l="l" t="t" r="r" b="b"/>
            <a:pathLst>
              <a:path w="15757675" h="7117217">
                <a:moveTo>
                  <a:pt x="0" y="0"/>
                </a:moveTo>
                <a:lnTo>
                  <a:pt x="15757674" y="0"/>
                </a:lnTo>
                <a:lnTo>
                  <a:pt x="15757674" y="7117216"/>
                </a:lnTo>
                <a:lnTo>
                  <a:pt x="0" y="71172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178095" y="11277313"/>
            <a:ext cx="9283028" cy="1410718"/>
          </a:xfrm>
          <a:custGeom>
            <a:avLst/>
            <a:gdLst/>
            <a:ahLst/>
            <a:cxnLst/>
            <a:rect l="l" t="t" r="r" b="b"/>
            <a:pathLst>
              <a:path w="9283028" h="1410718">
                <a:moveTo>
                  <a:pt x="0" y="0"/>
                </a:moveTo>
                <a:lnTo>
                  <a:pt x="9283027" y="0"/>
                </a:lnTo>
                <a:lnTo>
                  <a:pt x="9283027" y="1410718"/>
                </a:lnTo>
                <a:lnTo>
                  <a:pt x="0" y="14107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745278" y="1407192"/>
            <a:ext cx="16717000" cy="40780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0642"/>
              </a:lnSpc>
            </a:pPr>
            <a:r>
              <a:rPr lang="vi-VN" altLang="en-US" sz="4800" b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800" b="1" dirty="0" smtClean="0">
                <a:solidFill>
                  <a:srgbClr val="00206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endParaRPr lang="vi-VN" altLang="en-US" sz="4800" b="1" dirty="0" smtClean="0">
              <a:solidFill>
                <a:srgbClr val="002060"/>
              </a:solidFill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  <a:p>
            <a:pPr algn="just">
              <a:lnSpc>
                <a:spcPts val="10642"/>
              </a:lnSpc>
            </a:pPr>
            <a:r>
              <a:rPr lang="vi-V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“</a:t>
            </a:r>
            <a:r>
              <a:rPr lang="vi-VN" alt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Hải</a:t>
            </a:r>
            <a:r>
              <a:rPr lang="vi-VN" alt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alt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phận</a:t>
            </a:r>
            <a:r>
              <a:rPr lang="en-US" alt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”:</a:t>
            </a:r>
            <a:endParaRPr lang="vi-VN" altLang="en-US" sz="7200" b="1" dirty="0" smtClean="0">
              <a:solidFill>
                <a:srgbClr val="FF0000"/>
              </a:solidFill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  <a:p>
            <a:pPr algn="just">
              <a:lnSpc>
                <a:spcPts val="10642"/>
              </a:lnSpc>
            </a:pPr>
            <a:r>
              <a:rPr lang="vi-VN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endParaRPr lang="en-US" sz="4800" dirty="0">
              <a:solidFill>
                <a:srgbClr val="FF0000"/>
              </a:solidFill>
              <a:latin typeface="Dancing Script"/>
            </a:endParaRPr>
          </a:p>
        </p:txBody>
      </p:sp>
      <p:sp>
        <p:nvSpPr>
          <p:cNvPr id="11" name="Freeform 11"/>
          <p:cNvSpPr/>
          <p:nvPr/>
        </p:nvSpPr>
        <p:spPr>
          <a:xfrm rot="-1345319">
            <a:off x="-1737251" y="7705327"/>
            <a:ext cx="3751223" cy="5895832"/>
          </a:xfrm>
          <a:custGeom>
            <a:avLst/>
            <a:gdLst/>
            <a:ahLst/>
            <a:cxnLst/>
            <a:rect l="l" t="t" r="r" b="b"/>
            <a:pathLst>
              <a:path w="3751223" h="5895832">
                <a:moveTo>
                  <a:pt x="0" y="0"/>
                </a:moveTo>
                <a:lnTo>
                  <a:pt x="3751223" y="0"/>
                </a:lnTo>
                <a:lnTo>
                  <a:pt x="3751223" y="5895832"/>
                </a:lnTo>
                <a:lnTo>
                  <a:pt x="0" y="58958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267628">
            <a:off x="9861811" y="-1754085"/>
            <a:ext cx="9588354" cy="2097452"/>
          </a:xfrm>
          <a:custGeom>
            <a:avLst/>
            <a:gdLst/>
            <a:ahLst/>
            <a:cxnLst/>
            <a:rect l="l" t="t" r="r" b="b"/>
            <a:pathLst>
              <a:path w="9588354" h="2097452">
                <a:moveTo>
                  <a:pt x="0" y="0"/>
                </a:moveTo>
                <a:lnTo>
                  <a:pt x="9588354" y="0"/>
                </a:lnTo>
                <a:lnTo>
                  <a:pt x="9588354" y="2097453"/>
                </a:lnTo>
                <a:lnTo>
                  <a:pt x="0" y="209745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721202" y="7755065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5590775" y="6547110"/>
            <a:ext cx="1109808" cy="1207955"/>
          </a:xfrm>
          <a:custGeom>
            <a:avLst/>
            <a:gdLst/>
            <a:ahLst/>
            <a:cxnLst/>
            <a:rect l="l" t="t" r="r" b="b"/>
            <a:pathLst>
              <a:path w="1109808" h="1207955">
                <a:moveTo>
                  <a:pt x="0" y="0"/>
                </a:moveTo>
                <a:lnTo>
                  <a:pt x="1109808" y="0"/>
                </a:lnTo>
                <a:lnTo>
                  <a:pt x="1109808" y="1207955"/>
                </a:lnTo>
                <a:lnTo>
                  <a:pt x="0" y="120795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5" name="TextBox 14"/>
          <p:cNvSpPr txBox="1"/>
          <p:nvPr/>
        </p:nvSpPr>
        <p:spPr>
          <a:xfrm>
            <a:off x="6825102" y="2612037"/>
            <a:ext cx="8765673" cy="5529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0642"/>
              </a:lnSpc>
            </a:pPr>
            <a:r>
              <a:rPr lang="en-US" altLang="en-US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Hải</a:t>
            </a:r>
            <a:r>
              <a:rPr lang="en-US" alt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là</a:t>
            </a:r>
            <a:r>
              <a:rPr lang="en-US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biển</a:t>
            </a:r>
            <a:r>
              <a:rPr lang="en-US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, </a:t>
            </a:r>
            <a:r>
              <a:rPr lang="en-US" altLang="en-US" sz="4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phận</a:t>
            </a:r>
            <a:r>
              <a:rPr lang="en-US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là</a:t>
            </a:r>
            <a:r>
              <a:rPr lang="en-US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chia </a:t>
            </a:r>
            <a:r>
              <a:rPr lang="en-US" altLang="en-US" sz="4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cắt</a:t>
            </a:r>
            <a:r>
              <a:rPr lang="en-US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thành</a:t>
            </a:r>
            <a:r>
              <a:rPr lang="en-US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nhiều</a:t>
            </a:r>
            <a:r>
              <a:rPr lang="en-US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en-US" altLang="en-US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phần</a:t>
            </a:r>
            <a:r>
              <a:rPr lang="en-US" alt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.</a:t>
            </a:r>
            <a:endParaRPr lang="en-US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Muli" panose="020B0604020202020204" charset="0"/>
              <a:ea typeface="BrushScript" panose="02020500000000000000" pitchFamily="18" charset="0"/>
              <a:cs typeface="BrushScript" panose="02020500000000000000" pitchFamily="18" charset="0"/>
            </a:endParaRPr>
          </a:p>
          <a:p>
            <a:pPr algn="just">
              <a:lnSpc>
                <a:spcPts val="10642"/>
              </a:lnSpc>
            </a:pPr>
            <a:r>
              <a:rPr lang="en-US" altLang="en-US" sz="4400" b="1" dirty="0" err="1" smtClean="0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Là</a:t>
            </a:r>
            <a:r>
              <a:rPr lang="en-US" altLang="en-US" sz="4400" b="1" dirty="0" smtClean="0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altLang="en-US" sz="4400" b="1" dirty="0" err="1" smtClean="0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vùng</a:t>
            </a:r>
            <a:r>
              <a:rPr lang="vi-VN" altLang="en-US" sz="4400" b="1" dirty="0" smtClean="0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altLang="en-US" sz="4400" b="1" dirty="0" err="1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biển</a:t>
            </a:r>
            <a:r>
              <a:rPr lang="vi-VN" altLang="en-US" sz="4400" b="1" dirty="0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altLang="en-US" sz="4400" b="1" dirty="0" err="1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thuộc</a:t>
            </a:r>
            <a:r>
              <a:rPr lang="vi-VN" altLang="en-US" sz="4400" b="1" dirty="0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altLang="en-US" sz="4400" b="1" dirty="0" err="1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phạm</a:t>
            </a:r>
            <a:r>
              <a:rPr lang="vi-VN" altLang="en-US" sz="4400" b="1" dirty="0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vi </a:t>
            </a:r>
            <a:r>
              <a:rPr lang="vi-VN" altLang="en-US" sz="4400" b="1" dirty="0" err="1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chủ</a:t>
            </a:r>
            <a:r>
              <a:rPr lang="vi-VN" altLang="en-US" sz="4400" b="1" dirty="0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altLang="en-US" sz="4400" b="1" dirty="0" err="1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quyền</a:t>
            </a:r>
            <a:r>
              <a:rPr lang="vi-VN" altLang="en-US" sz="4400" b="1" dirty="0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altLang="en-US" sz="4400" b="1" dirty="0" err="1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của</a:t>
            </a:r>
            <a:r>
              <a:rPr lang="vi-VN" altLang="en-US" sz="4400" b="1" dirty="0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altLang="en-US" sz="4400" b="1" dirty="0" err="1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một</a:t>
            </a:r>
            <a:r>
              <a:rPr lang="vi-VN" altLang="en-US" sz="4400" b="1" dirty="0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  <a:r>
              <a:rPr lang="vi-VN" altLang="en-US" sz="4400" b="1" dirty="0" err="1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nước</a:t>
            </a:r>
            <a:r>
              <a:rPr lang="vi-VN" altLang="en-US" sz="4400" b="1" dirty="0">
                <a:solidFill>
                  <a:srgbClr val="FF0000"/>
                </a:solidFill>
                <a:latin typeface="Muli" panose="020B0604020202020204" charset="0"/>
                <a:ea typeface="BrushScript" panose="02020500000000000000" pitchFamily="18" charset="0"/>
                <a:cs typeface="BrushScript" panose="02020500000000000000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31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6733663" y="9318559"/>
            <a:ext cx="4793675" cy="3306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 u="sng" spc="266" dirty="0" smtClean="0">
                <a:solidFill>
                  <a:srgbClr val="000000"/>
                </a:solidFill>
                <a:latin typeface="Muli"/>
              </a:rPr>
              <a:t> </a:t>
            </a:r>
            <a:endParaRPr lang="en-US" sz="2000" u="sng" spc="266" dirty="0">
              <a:solidFill>
                <a:srgbClr val="000000"/>
              </a:solidFill>
              <a:latin typeface="Muli"/>
            </a:endParaRPr>
          </a:p>
        </p:txBody>
      </p:sp>
      <p:sp>
        <p:nvSpPr>
          <p:cNvPr id="11" name="AutoShape 11"/>
          <p:cNvSpPr/>
          <p:nvPr/>
        </p:nvSpPr>
        <p:spPr>
          <a:xfrm flipV="1">
            <a:off x="1028700" y="1091683"/>
            <a:ext cx="15158545" cy="14073"/>
          </a:xfrm>
          <a:prstGeom prst="line">
            <a:avLst/>
          </a:prstGeom>
          <a:ln w="19050" cap="flat">
            <a:solidFill>
              <a:srgbClr val="BD8F53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Freeform 12"/>
          <p:cNvSpPr/>
          <p:nvPr/>
        </p:nvSpPr>
        <p:spPr>
          <a:xfrm>
            <a:off x="14750518" y="4194596"/>
            <a:ext cx="738629" cy="738629"/>
          </a:xfrm>
          <a:custGeom>
            <a:avLst/>
            <a:gdLst/>
            <a:ahLst/>
            <a:cxnLst/>
            <a:rect l="l" t="t" r="r" b="b"/>
            <a:pathLst>
              <a:path w="738629" h="738629">
                <a:moveTo>
                  <a:pt x="0" y="0"/>
                </a:moveTo>
                <a:lnTo>
                  <a:pt x="738630" y="0"/>
                </a:lnTo>
                <a:lnTo>
                  <a:pt x="738630" y="738630"/>
                </a:lnTo>
                <a:lnTo>
                  <a:pt x="0" y="7386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2807048" y="4255730"/>
            <a:ext cx="736271" cy="654462"/>
            <a:chOff x="0" y="0"/>
            <a:chExt cx="981694" cy="87261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981694" cy="872617"/>
            </a:xfrm>
            <a:custGeom>
              <a:avLst/>
              <a:gdLst/>
              <a:ahLst/>
              <a:cxnLst/>
              <a:rect l="l" t="t" r="r" b="b"/>
              <a:pathLst>
                <a:path w="981694" h="872617">
                  <a:moveTo>
                    <a:pt x="0" y="0"/>
                  </a:moveTo>
                  <a:lnTo>
                    <a:pt x="981694" y="0"/>
                  </a:lnTo>
                  <a:lnTo>
                    <a:pt x="981694" y="872617"/>
                  </a:lnTo>
                  <a:lnTo>
                    <a:pt x="0" y="8726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 t="-82" b="-82"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280488" y="171155"/>
              <a:ext cx="420718" cy="403124"/>
            </a:xfrm>
            <a:custGeom>
              <a:avLst/>
              <a:gdLst/>
              <a:ahLst/>
              <a:cxnLst/>
              <a:rect l="l" t="t" r="r" b="b"/>
              <a:pathLst>
                <a:path w="420718" h="403124">
                  <a:moveTo>
                    <a:pt x="0" y="0"/>
                  </a:moveTo>
                  <a:lnTo>
                    <a:pt x="420718" y="0"/>
                  </a:lnTo>
                  <a:lnTo>
                    <a:pt x="420718" y="403124"/>
                  </a:lnTo>
                  <a:lnTo>
                    <a:pt x="0" y="4031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6" name="Group 16"/>
          <p:cNvGrpSpPr/>
          <p:nvPr/>
        </p:nvGrpSpPr>
        <p:grpSpPr>
          <a:xfrm>
            <a:off x="16667072" y="714840"/>
            <a:ext cx="798662" cy="800883"/>
            <a:chOff x="0" y="0"/>
            <a:chExt cx="1064883" cy="106784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64883" cy="1067844"/>
            </a:xfrm>
            <a:custGeom>
              <a:avLst/>
              <a:gdLst/>
              <a:ahLst/>
              <a:cxnLst/>
              <a:rect l="l" t="t" r="r" b="b"/>
              <a:pathLst>
                <a:path w="1064883" h="1067844">
                  <a:moveTo>
                    <a:pt x="0" y="0"/>
                  </a:moveTo>
                  <a:lnTo>
                    <a:pt x="1064883" y="0"/>
                  </a:lnTo>
                  <a:lnTo>
                    <a:pt x="1064883" y="1067844"/>
                  </a:lnTo>
                  <a:lnTo>
                    <a:pt x="0" y="10678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 l="-139" r="-139"/>
              </a:stretch>
            </a:blipFill>
          </p:spPr>
        </p:sp>
        <p:sp>
          <p:nvSpPr>
            <p:cNvPr id="18" name="TextBox 18"/>
            <p:cNvSpPr txBox="1"/>
            <p:nvPr/>
          </p:nvSpPr>
          <p:spPr>
            <a:xfrm>
              <a:off x="243464" y="4472"/>
              <a:ext cx="309823" cy="7831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4900"/>
                </a:lnSpc>
                <a:spcBef>
                  <a:spcPct val="0"/>
                </a:spcBef>
              </a:pPr>
              <a:r>
                <a:rPr lang="en-US" sz="3500" spc="-70">
                  <a:solidFill>
                    <a:srgbClr val="F4F1E8"/>
                  </a:solidFill>
                  <a:latin typeface="Cabin Medium Italics"/>
                </a:rPr>
                <a:t>A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511596" y="175644"/>
              <a:ext cx="309823" cy="7831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4900"/>
                </a:lnSpc>
                <a:spcBef>
                  <a:spcPct val="0"/>
                </a:spcBef>
              </a:pPr>
              <a:r>
                <a:rPr lang="en-US" sz="3500" spc="-70">
                  <a:solidFill>
                    <a:srgbClr val="F4F1E8"/>
                  </a:solidFill>
                  <a:latin typeface="Cabin Medium Italics"/>
                </a:rPr>
                <a:t>N</a:t>
              </a:r>
            </a:p>
          </p:txBody>
        </p:sp>
      </p:grpSp>
      <p:sp>
        <p:nvSpPr>
          <p:cNvPr id="39" name="Freeform 11"/>
          <p:cNvSpPr/>
          <p:nvPr/>
        </p:nvSpPr>
        <p:spPr>
          <a:xfrm rot="-1345319">
            <a:off x="-1147637" y="8142270"/>
            <a:ext cx="3751223" cy="5895832"/>
          </a:xfrm>
          <a:custGeom>
            <a:avLst/>
            <a:gdLst/>
            <a:ahLst/>
            <a:cxnLst/>
            <a:rect l="l" t="t" r="r" b="b"/>
            <a:pathLst>
              <a:path w="3751223" h="5895832">
                <a:moveTo>
                  <a:pt x="0" y="0"/>
                </a:moveTo>
                <a:lnTo>
                  <a:pt x="3751223" y="0"/>
                </a:lnTo>
                <a:lnTo>
                  <a:pt x="3751223" y="5895832"/>
                </a:lnTo>
                <a:lnTo>
                  <a:pt x="0" y="589583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40" name="Freeform 6"/>
          <p:cNvSpPr/>
          <p:nvPr/>
        </p:nvSpPr>
        <p:spPr>
          <a:xfrm rot="1263030">
            <a:off x="-2389589" y="-1509227"/>
            <a:ext cx="3755877" cy="6752138"/>
          </a:xfrm>
          <a:custGeom>
            <a:avLst/>
            <a:gdLst/>
            <a:ahLst/>
            <a:cxnLst/>
            <a:rect l="l" t="t" r="r" b="b"/>
            <a:pathLst>
              <a:path w="3755877" h="6752138">
                <a:moveTo>
                  <a:pt x="0" y="0"/>
                </a:moveTo>
                <a:lnTo>
                  <a:pt x="3755877" y="0"/>
                </a:lnTo>
                <a:lnTo>
                  <a:pt x="3755877" y="6752138"/>
                </a:lnTo>
                <a:lnTo>
                  <a:pt x="0" y="675213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41" name="Freeform 13"/>
          <p:cNvSpPr/>
          <p:nvPr/>
        </p:nvSpPr>
        <p:spPr>
          <a:xfrm>
            <a:off x="14469526" y="224905"/>
            <a:ext cx="1869573" cy="2034909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42" name="Freeform 13"/>
          <p:cNvSpPr/>
          <p:nvPr/>
        </p:nvSpPr>
        <p:spPr>
          <a:xfrm>
            <a:off x="7523334" y="397915"/>
            <a:ext cx="1102223" cy="1117808"/>
          </a:xfrm>
          <a:custGeom>
            <a:avLst/>
            <a:gdLst/>
            <a:ahLst/>
            <a:cxnLst/>
            <a:rect l="l" t="t" r="r" b="b"/>
            <a:pathLst>
              <a:path w="1869573" h="2034909">
                <a:moveTo>
                  <a:pt x="0" y="0"/>
                </a:moveTo>
                <a:lnTo>
                  <a:pt x="1869573" y="0"/>
                </a:lnTo>
                <a:lnTo>
                  <a:pt x="1869573" y="2034909"/>
                </a:lnTo>
                <a:lnTo>
                  <a:pt x="0" y="203490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6" name="Rectangle 5"/>
          <p:cNvSpPr/>
          <p:nvPr/>
        </p:nvSpPr>
        <p:spPr>
          <a:xfrm>
            <a:off x="727974" y="2391547"/>
            <a:ext cx="17068800" cy="590931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 w="19050">
            <a:solidFill>
              <a:schemeClr val="bg2">
                <a:lumMod val="9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vi-VN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3. Lưu ý </a:t>
            </a:r>
            <a:r>
              <a:rPr lang="vi-VN" sz="5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cách</a:t>
            </a:r>
            <a:r>
              <a:rPr lang="vi-VN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vi-VN" sz="5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sử</a:t>
            </a:r>
            <a:r>
              <a:rPr lang="vi-VN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vi-VN" sz="5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dụng</a:t>
            </a:r>
            <a:r>
              <a:rPr lang="vi-VN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vi-VN" sz="5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từ</a:t>
            </a:r>
            <a:r>
              <a:rPr lang="vi-VN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 </a:t>
            </a:r>
            <a:r>
              <a:rPr lang="vi-VN" sz="5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</a:rPr>
              <a:t>mượn</a:t>
            </a:r>
            <a:endParaRPr lang="vi-VN" sz="5400" b="1" dirty="0" smtClean="0">
              <a:solidFill>
                <a:schemeClr val="tx1">
                  <a:lumMod val="95000"/>
                  <a:lumOff val="5000"/>
                </a:schemeClr>
              </a:solidFill>
              <a:latin typeface="Open Sans" panose="020B0606030504020204" pitchFamily="34" charset="0"/>
            </a:endParaRPr>
          </a:p>
          <a:p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Theo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em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trong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các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ví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dụ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dưới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đây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trường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hợp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nào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cần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dùng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từ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mượn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,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trường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hợp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nào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không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?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Vì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sao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?</a:t>
            </a:r>
          </a:p>
          <a:p>
            <a:endParaRPr lang="en-US" sz="5400" dirty="0" smtClean="0">
              <a:solidFill>
                <a:srgbClr val="FF0000"/>
              </a:solidFill>
              <a:latin typeface="Open Sans" panose="020B0606030504020204" pitchFamily="34" charset="0"/>
            </a:endParaRPr>
          </a:p>
          <a:p>
            <a:r>
              <a:rPr lang="en-US" sz="54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a.Thủ</a:t>
            </a:r>
            <a:r>
              <a:rPr lang="en-US" sz="54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tướng</a:t>
            </a:r>
            <a:r>
              <a:rPr lang="en-US" sz="54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Phan </a:t>
            </a:r>
            <a:r>
              <a:rPr lang="en-US" sz="54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Văn</a:t>
            </a:r>
            <a:r>
              <a:rPr lang="en-US" sz="54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Khải</a:t>
            </a:r>
            <a:r>
              <a:rPr lang="en-US" sz="54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cùng</a:t>
            </a:r>
            <a:r>
              <a:rPr lang="en-US" sz="54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phu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Open Sans" panose="020B0606030504020204" pitchFamily="34" charset="0"/>
              </a:rPr>
              <a:t>nhân</a:t>
            </a:r>
            <a:r>
              <a:rPr lang="en-US" sz="5400" dirty="0" smtClean="0">
                <a:solidFill>
                  <a:srgbClr val="FF0000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đến</a:t>
            </a:r>
            <a:r>
              <a:rPr lang="en-US" sz="54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thăm</a:t>
            </a:r>
            <a:r>
              <a:rPr lang="en-US" sz="54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đất</a:t>
            </a:r>
            <a:r>
              <a:rPr lang="en-US" sz="54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nước</a:t>
            </a:r>
            <a:r>
              <a:rPr lang="en-US" sz="54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Trung</a:t>
            </a:r>
            <a:r>
              <a:rPr lang="en-US" sz="54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 </a:t>
            </a:r>
            <a:r>
              <a:rPr lang="en-US" sz="5400" dirty="0" err="1" smtClean="0">
                <a:solidFill>
                  <a:srgbClr val="262626"/>
                </a:solidFill>
                <a:latin typeface="Open Sans" panose="020B0606030504020204" pitchFamily="34" charset="0"/>
              </a:rPr>
              <a:t>Quốc</a:t>
            </a:r>
            <a:r>
              <a:rPr lang="en-US" sz="5400" dirty="0" smtClean="0">
                <a:solidFill>
                  <a:srgbClr val="262626"/>
                </a:solidFill>
                <a:latin typeface="Open Sans" panose="020B0606030504020204" pitchFamily="34" charset="0"/>
              </a:rPr>
              <a:t>.</a:t>
            </a:r>
          </a:p>
          <a:p>
            <a:r>
              <a:rPr lang="en-US" sz="54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b. </a:t>
            </a:r>
            <a:r>
              <a:rPr lang="en-US" sz="54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Anh</a:t>
            </a:r>
            <a:r>
              <a:rPr lang="en-US" sz="54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54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nông</a:t>
            </a:r>
            <a:r>
              <a:rPr lang="en-US" sz="54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54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dân</a:t>
            </a:r>
            <a:r>
              <a:rPr lang="en-US" sz="54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54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cùng</a:t>
            </a:r>
            <a:r>
              <a:rPr lang="en-US" sz="54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5400" b="0" i="0" dirty="0" err="1" smtClean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phu</a:t>
            </a:r>
            <a:r>
              <a:rPr lang="en-US" sz="5400" b="0" i="0" dirty="0" smtClean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5400" b="0" i="0" dirty="0" err="1" smtClean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nhân</a:t>
            </a:r>
            <a:r>
              <a:rPr lang="en-US" sz="5400" b="0" i="0" dirty="0" smtClean="0">
                <a:solidFill>
                  <a:srgbClr val="FF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54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đi</a:t>
            </a:r>
            <a:r>
              <a:rPr lang="en-US" sz="54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5400" b="0" i="0" dirty="0" err="1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làm</a:t>
            </a:r>
            <a:r>
              <a:rPr lang="en-US" sz="5400" b="0" i="0" dirty="0" smtClean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9912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9</a:t>
            </a:fld>
            <a:endParaRPr lang="en"/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32337" y="-447780"/>
            <a:ext cx="8761394" cy="96015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251833">
            <a:off x="7537049" y="5111340"/>
            <a:ext cx="6050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chemeClr val="bg1"/>
                </a:solidFill>
              </a:rPr>
              <a:t>II. </a:t>
            </a:r>
            <a:r>
              <a:rPr lang="vi-VN" sz="7200" b="1" dirty="0" err="1" smtClean="0">
                <a:solidFill>
                  <a:schemeClr val="bg1"/>
                </a:solidFill>
              </a:rPr>
              <a:t>Luyện</a:t>
            </a:r>
            <a:r>
              <a:rPr lang="vi-VN" sz="7200" b="1" dirty="0" smtClean="0">
                <a:solidFill>
                  <a:schemeClr val="bg1"/>
                </a:solidFill>
              </a:rPr>
              <a:t> </a:t>
            </a:r>
            <a:r>
              <a:rPr lang="vi-VN" sz="7200" b="1" dirty="0" err="1">
                <a:solidFill>
                  <a:schemeClr val="bg1"/>
                </a:solidFill>
              </a:rPr>
              <a:t>tập</a:t>
            </a:r>
            <a:endParaRPr lang="en-US" sz="7200" b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443361" y="5323576"/>
            <a:ext cx="4909278" cy="496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08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3783</TotalTime>
  <Words>2201</Words>
  <Application>Microsoft Office PowerPoint</Application>
  <PresentationFormat>Custom</PresentationFormat>
  <Paragraphs>299</Paragraphs>
  <Slides>31</Slides>
  <Notes>1</Notes>
  <HiddenSlides>0</HiddenSlides>
  <MMClips>6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7" baseType="lpstr">
      <vt:lpstr>Muli Semi-Bold</vt:lpstr>
      <vt:lpstr>SimSun</vt:lpstr>
      <vt:lpstr>Cabin Medium Italics</vt:lpstr>
      <vt:lpstr>BrushScript</vt:lpstr>
      <vt:lpstr>Aharoni</vt:lpstr>
      <vt:lpstr>VNI Times</vt:lpstr>
      <vt:lpstr>Times New Roman</vt:lpstr>
      <vt:lpstr>Dancing Script</vt:lpstr>
      <vt:lpstr>.VnTime</vt:lpstr>
      <vt:lpstr>Calibri</vt:lpstr>
      <vt:lpstr>微软雅黑</vt:lpstr>
      <vt:lpstr>Muli</vt:lpstr>
      <vt:lpstr>Arial</vt:lpstr>
      <vt:lpstr>Open Sans</vt:lpstr>
      <vt:lpstr>SimSun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TỪ MƯỢN</dc:title>
  <dc:creator>ASUS</dc:creator>
  <cp:lastModifiedBy>Windows User</cp:lastModifiedBy>
  <cp:revision>103</cp:revision>
  <dcterms:created xsi:type="dcterms:W3CDTF">2006-08-16T00:00:00Z</dcterms:created>
  <dcterms:modified xsi:type="dcterms:W3CDTF">2024-05-09T12:25:02Z</dcterms:modified>
  <dc:identifier>DAGBEQbuv_g</dc:identifier>
</cp:coreProperties>
</file>