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5"/>
  </p:notesMasterIdLst>
  <p:sldIdLst>
    <p:sldId id="2952" r:id="rId2"/>
    <p:sldId id="3003" r:id="rId3"/>
    <p:sldId id="3004" r:id="rId4"/>
    <p:sldId id="2989" r:id="rId5"/>
    <p:sldId id="2999" r:id="rId6"/>
    <p:sldId id="2990" r:id="rId7"/>
    <p:sldId id="2992" r:id="rId8"/>
    <p:sldId id="3000" r:id="rId9"/>
    <p:sldId id="3001" r:id="rId10"/>
    <p:sldId id="2997" r:id="rId11"/>
    <p:sldId id="3002" r:id="rId12"/>
    <p:sldId id="2998" r:id="rId13"/>
    <p:sldId id="28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99"/>
    <a:srgbClr val="0998D7"/>
    <a:srgbClr val="FF3399"/>
    <a:srgbClr val="FFFFFF"/>
    <a:srgbClr val="3DC3EC"/>
    <a:srgbClr val="F3E8CC"/>
    <a:srgbClr val="F03C6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1" autoAdjust="0"/>
    <p:restoredTop sz="94660"/>
  </p:normalViewPr>
  <p:slideViewPr>
    <p:cSldViewPr snapToGrid="0">
      <p:cViewPr varScale="1">
        <p:scale>
          <a:sx n="62" d="100"/>
          <a:sy n="62" d="100"/>
        </p:scale>
        <p:origin x="97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09/10/2024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129270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Picture 2" descr="A picture containing dark, night sky&#10;&#10;Description automatically generated">
            <a:extLst>
              <a:ext uri="{FF2B5EF4-FFF2-40B4-BE49-F238E27FC236}">
                <a16:creationId xmlns:a16="http://schemas.microsoft.com/office/drawing/2014/main" id="{845E9901-4C31-4340-B601-A4AB9DCF37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37057" y="837957"/>
            <a:ext cx="6717885" cy="5182085"/>
          </a:xfrm>
          <a:prstGeom prst="rect">
            <a:avLst/>
          </a:prstGeom>
        </p:spPr>
      </p:pic>
      <p:sp>
        <p:nvSpPr>
          <p:cNvPr id="4" name="Rectangle: Diagonal Corners Rounded 3">
            <a:extLst>
              <a:ext uri="{FF2B5EF4-FFF2-40B4-BE49-F238E27FC236}">
                <a16:creationId xmlns:a16="http://schemas.microsoft.com/office/drawing/2014/main" id="{9EE587B0-FA33-4DA5-8DD3-696EB0DAD33D}"/>
              </a:ext>
            </a:extLst>
          </p:cNvPr>
          <p:cNvSpPr/>
          <p:nvPr userDrawn="1"/>
        </p:nvSpPr>
        <p:spPr>
          <a:xfrm>
            <a:off x="236375" y="228600"/>
            <a:ext cx="11719249" cy="6400800"/>
          </a:xfrm>
          <a:prstGeom prst="round2DiagRect">
            <a:avLst>
              <a:gd name="adj1" fmla="val 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2479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61"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3.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2.wdp"/><Relationship Id="rId7" Type="http://schemas.openxmlformats.org/officeDocument/2006/relationships/image" Target="../media/image17.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hdphoto" Target="../media/hdphoto2.wdp"/><Relationship Id="rId7" Type="http://schemas.openxmlformats.org/officeDocument/2006/relationships/image" Target="../media/image19.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id="{0AE030E9-A166-45CC-B296-E2C0C2E9EB6D}"/>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id="{518D1F5A-E2AF-49C3-B33D-F69466F1128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4" name="Picture 3" descr="Logo&#10;&#10;Description automatically generated with medium confidence">
            <a:extLst>
              <a:ext uri="{FF2B5EF4-FFF2-40B4-BE49-F238E27FC236}">
                <a16:creationId xmlns:a16="http://schemas.microsoft.com/office/drawing/2014/main" id="{3922A00C-DC75-49F2-8662-5FF3D010A8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9504" y="902002"/>
            <a:ext cx="6145301" cy="2017951"/>
          </a:xfrm>
          <a:prstGeom prst="rect">
            <a:avLst/>
          </a:prstGeom>
        </p:spPr>
      </p:pic>
      <p:pic>
        <p:nvPicPr>
          <p:cNvPr id="5" name="Picture 4">
            <a:extLst>
              <a:ext uri="{FF2B5EF4-FFF2-40B4-BE49-F238E27FC236}">
                <a16:creationId xmlns:a16="http://schemas.microsoft.com/office/drawing/2014/main" id="{986D6D41-BA83-4104-A805-0CC3B833720B}"/>
              </a:ext>
            </a:extLst>
          </p:cNvPr>
          <p:cNvPicPr>
            <a:picLocks noChangeAspect="1"/>
          </p:cNvPicPr>
          <p:nvPr/>
        </p:nvPicPr>
        <p:blipFill>
          <a:blip r:embed="rId8"/>
          <a:stretch>
            <a:fillRect/>
          </a:stretch>
        </p:blipFill>
        <p:spPr>
          <a:xfrm>
            <a:off x="0" y="192093"/>
            <a:ext cx="1735904" cy="548770"/>
          </a:xfrm>
          <a:prstGeom prst="rect">
            <a:avLst/>
          </a:prstGeom>
        </p:spPr>
      </p:pic>
      <p:pic>
        <p:nvPicPr>
          <p:cNvPr id="8" name="Picture 7">
            <a:extLst>
              <a:ext uri="{FF2B5EF4-FFF2-40B4-BE49-F238E27FC236}">
                <a16:creationId xmlns:a16="http://schemas.microsoft.com/office/drawing/2014/main" id="{748F9F63-7B1A-4025-A4D0-0EDFB103C152}"/>
              </a:ext>
            </a:extLst>
          </p:cNvPr>
          <p:cNvPicPr>
            <a:picLocks noChangeAspect="1"/>
          </p:cNvPicPr>
          <p:nvPr/>
        </p:nvPicPr>
        <p:blipFill>
          <a:blip r:embed="rId9"/>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2746664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white desk with a keyboard and a cup of coffee&#10;&#10;Description automatically generated">
            <a:extLst>
              <a:ext uri="{FF2B5EF4-FFF2-40B4-BE49-F238E27FC236}">
                <a16:creationId xmlns:a16="http://schemas.microsoft.com/office/drawing/2014/main" id="{D85B59F9-0CD9-040C-27B5-ED8295153B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202" y="213864"/>
            <a:ext cx="11431595" cy="6430272"/>
          </a:xfrm>
          <a:prstGeom prst="rect">
            <a:avLst/>
          </a:prstGeom>
        </p:spPr>
      </p:pic>
      <p:grpSp>
        <p:nvGrpSpPr>
          <p:cNvPr id="6" name="Group 5">
            <a:extLst>
              <a:ext uri="{FF2B5EF4-FFF2-40B4-BE49-F238E27FC236}">
                <a16:creationId xmlns:a16="http://schemas.microsoft.com/office/drawing/2014/main"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id="{8FC48B3D-BB5C-4C78-998C-7136AD93881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id="{49C2C465-FF9B-4667-A170-E54C3E646ACE}"/>
                </a:ext>
              </a:extLst>
            </p:cNvPr>
            <p:cNvSpPr/>
            <p:nvPr/>
          </p:nvSpPr>
          <p:spPr>
            <a:xfrm>
              <a:off x="1752860" y="653374"/>
              <a:ext cx="2380601" cy="754694"/>
            </a:xfrm>
            <a:prstGeom prst="rect">
              <a:avLst/>
            </a:prstGeom>
          </p:spPr>
          <p:txBody>
            <a:bodyPr wrap="square">
              <a:spAutoFit/>
            </a:bodyPr>
            <a:lstStyle/>
            <a:p>
              <a:pPr defTabSz="342900">
                <a:lnSpc>
                  <a:spcPct val="150000"/>
                </a:lnSpc>
              </a:pPr>
              <a:r>
                <a:rPr lang="en-US" sz="3200" b="1">
                  <a:solidFill>
                    <a:srgbClr val="C0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rPr>
                <a:t>LUYỆN TẬP</a:t>
              </a:r>
              <a:endParaRPr lang="vi-VN" sz="3200" b="1">
                <a:solidFill>
                  <a:srgbClr val="C0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id="{ECB7D36B-B1AE-4BF0-8A2D-25E99CAF3FA0}"/>
              </a:ext>
            </a:extLst>
          </p:cNvPr>
          <p:cNvSpPr/>
          <p:nvPr/>
        </p:nvSpPr>
        <p:spPr>
          <a:xfrm>
            <a:off x="1652195" y="1425059"/>
            <a:ext cx="9751340" cy="1143070"/>
          </a:xfrm>
          <a:prstGeom prst="rect">
            <a:avLst/>
          </a:prstGeom>
        </p:spPr>
        <p:txBody>
          <a:bodyPr wrap="square">
            <a:spAutoFit/>
          </a:bodyPr>
          <a:lstStyle/>
          <a:p>
            <a:pP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1.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Bố vừa kể cho Minh nghe một câu chuyện hay. Mình nghĩ là sẽ kể lại cho An và Khoa. Em hãy ghép mỗi mục ở cột A với một mục thích hợp</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ở cột B.</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pic>
        <p:nvPicPr>
          <p:cNvPr id="5" name="Picture 4" descr="A picture containing text, vector graphics, businesscard&#10;&#10;Description automatically generated">
            <a:extLst>
              <a:ext uri="{FF2B5EF4-FFF2-40B4-BE49-F238E27FC236}">
                <a16:creationId xmlns:a16="http://schemas.microsoft.com/office/drawing/2014/main" id="{58371530-B102-407C-82CD-75EF8CC9927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val="0"/>
              </a:ext>
            </a:extLst>
          </a:blip>
          <a:stretch>
            <a:fillRect/>
          </a:stretch>
        </p:blipFill>
        <p:spPr>
          <a:xfrm>
            <a:off x="-25877" y="5014728"/>
            <a:ext cx="1843272" cy="1843272"/>
          </a:xfrm>
          <a:prstGeom prst="rect">
            <a:avLst/>
          </a:prstGeom>
        </p:spPr>
      </p:pic>
      <p:graphicFrame>
        <p:nvGraphicFramePr>
          <p:cNvPr id="18" name="Table 28">
            <a:extLst>
              <a:ext uri="{FF2B5EF4-FFF2-40B4-BE49-F238E27FC236}">
                <a16:creationId xmlns:a16="http://schemas.microsoft.com/office/drawing/2014/main" id="{A74C4E37-D8FB-4881-A14E-B4F6D37150E1}"/>
              </a:ext>
            </a:extLst>
          </p:cNvPr>
          <p:cNvGraphicFramePr>
            <a:graphicFrameLocks noGrp="1"/>
          </p:cNvGraphicFramePr>
          <p:nvPr>
            <p:extLst>
              <p:ext uri="{D42A27DB-BD31-4B8C-83A1-F6EECF244321}">
                <p14:modId xmlns:p14="http://schemas.microsoft.com/office/powerpoint/2010/main" val="2512215327"/>
              </p:ext>
            </p:extLst>
          </p:nvPr>
        </p:nvGraphicFramePr>
        <p:xfrm>
          <a:off x="2256340" y="2504136"/>
          <a:ext cx="8543049" cy="2427948"/>
        </p:xfrm>
        <a:graphic>
          <a:graphicData uri="http://schemas.openxmlformats.org/drawingml/2006/table">
            <a:tbl>
              <a:tblPr firstRow="1" bandRow="1">
                <a:tableStyleId>{21E4AEA4-8DFA-4A89-87EB-49C32662AFE0}</a:tableStyleId>
              </a:tblPr>
              <a:tblGrid>
                <a:gridCol w="4438659">
                  <a:extLst>
                    <a:ext uri="{9D8B030D-6E8A-4147-A177-3AD203B41FA5}">
                      <a16:colId xmlns:a16="http://schemas.microsoft.com/office/drawing/2014/main" val="3049472007"/>
                    </a:ext>
                  </a:extLst>
                </a:gridCol>
                <a:gridCol w="4104390">
                  <a:extLst>
                    <a:ext uri="{9D8B030D-6E8A-4147-A177-3AD203B41FA5}">
                      <a16:colId xmlns:a16="http://schemas.microsoft.com/office/drawing/2014/main" val="3745305114"/>
                    </a:ext>
                  </a:extLst>
                </a:gridCol>
              </a:tblGrid>
              <a:tr h="547966">
                <a:tc>
                  <a:txBody>
                    <a:bodyPr/>
                    <a:lstStyle/>
                    <a:p>
                      <a:pPr algn="ctr"/>
                      <a:r>
                        <a:rPr lang="en-US"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A</a:t>
                      </a:r>
                    </a:p>
                  </a:txBody>
                  <a:tcPr anchor="ctr">
                    <a:solidFill>
                      <a:srgbClr val="6DCFF6"/>
                    </a:solidFill>
                  </a:tcPr>
                </a:tc>
                <a:tc>
                  <a:txBody>
                    <a:bodyPr/>
                    <a:lstStyle/>
                    <a:p>
                      <a:pPr algn="ctr"/>
                      <a:r>
                        <a:rPr lang="en-US"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B</a:t>
                      </a:r>
                    </a:p>
                  </a:txBody>
                  <a:tcPr anchor="ctr">
                    <a:solidFill>
                      <a:srgbClr val="6DCFF6"/>
                    </a:solidFill>
                  </a:tcPr>
                </a:tc>
                <a:extLst>
                  <a:ext uri="{0D108BD9-81ED-4DB2-BD59-A6C34878D82A}">
                    <a16:rowId xmlns:a16="http://schemas.microsoft.com/office/drawing/2014/main" val="3104845030"/>
                  </a:ext>
                </a:extLst>
              </a:tr>
              <a:tr h="855466">
                <a:tc>
                  <a:txBody>
                    <a:bodyPr/>
                    <a:lstStyle/>
                    <a:p>
                      <a:pPr marL="112713" indent="0" algn="l">
                        <a:lnSpc>
                          <a:spcPct val="120000"/>
                        </a:lnSpc>
                      </a:pPr>
                      <a:r>
                        <a:rPr lang="vi-VN"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1) Câu chuyện hay mà Minh được bố</a:t>
                      </a:r>
                      <a:r>
                        <a:rPr lang="en-US"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 </a:t>
                      </a:r>
                      <a:r>
                        <a:rPr lang="vi-VN"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kể cho nghe.</a:t>
                      </a:r>
                    </a:p>
                  </a:txBody>
                  <a:tcPr anchor="ctr">
                    <a:solidFill>
                      <a:srgbClr val="C7EAF5"/>
                    </a:solidFill>
                  </a:tcPr>
                </a:tc>
                <a:tc>
                  <a:txBody>
                    <a:bodyPr/>
                    <a:lstStyle/>
                    <a:p>
                      <a:pPr marL="112713" indent="0" algn="l">
                        <a:lnSpc>
                          <a:spcPct val="120000"/>
                        </a:lnSpc>
                      </a:pPr>
                      <a:r>
                        <a:rPr lang="pt-BR"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a) Thông tin bộ não tiếp nhận.</a:t>
                      </a:r>
                      <a:endParaRPr lang="vi-VN"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endParaRPr>
                    </a:p>
                  </a:txBody>
                  <a:tcPr anchor="ctr">
                    <a:solidFill>
                      <a:srgbClr val="C7EAF5"/>
                    </a:solidFill>
                  </a:tcPr>
                </a:tc>
                <a:extLst>
                  <a:ext uri="{0D108BD9-81ED-4DB2-BD59-A6C34878D82A}">
                    <a16:rowId xmlns:a16="http://schemas.microsoft.com/office/drawing/2014/main" val="500905725"/>
                  </a:ext>
                </a:extLst>
              </a:tr>
              <a:tr h="855466">
                <a:tc>
                  <a:txBody>
                    <a:bodyPr/>
                    <a:lstStyle/>
                    <a:p>
                      <a:pPr marL="112713" indent="0" algn="l">
                        <a:lnSpc>
                          <a:spcPct val="120000"/>
                        </a:lnSpc>
                      </a:pPr>
                      <a:r>
                        <a:rPr lang="en-US"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2) Minh quyết định sẽ kể lại cho An và Khoa.</a:t>
                      </a:r>
                    </a:p>
                  </a:txBody>
                  <a:tcPr anchor="ctr">
                    <a:solidFill>
                      <a:srgbClr val="C7EAF5"/>
                    </a:solidFill>
                  </a:tcPr>
                </a:tc>
                <a:tc>
                  <a:txBody>
                    <a:bodyPr/>
                    <a:lstStyle/>
                    <a:p>
                      <a:pPr marL="112713" indent="0" algn="l">
                        <a:lnSpc>
                          <a:spcPct val="120000"/>
                        </a:lnSpc>
                      </a:pPr>
                      <a:r>
                        <a:rPr lang="en-US"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b) Kết quả xử lí thông tin của</a:t>
                      </a:r>
                    </a:p>
                    <a:p>
                      <a:pPr marL="112713" indent="0" algn="l">
                        <a:lnSpc>
                          <a:spcPct val="120000"/>
                        </a:lnSpc>
                      </a:pPr>
                      <a:r>
                        <a:rPr lang="en-US" sz="2400" b="1" kern="1200">
                          <a:solidFill>
                            <a:srgbClr val="002060"/>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bộ não.</a:t>
                      </a:r>
                    </a:p>
                  </a:txBody>
                  <a:tcPr anchor="ctr">
                    <a:solidFill>
                      <a:srgbClr val="C7EAF5"/>
                    </a:solidFill>
                  </a:tcPr>
                </a:tc>
                <a:extLst>
                  <a:ext uri="{0D108BD9-81ED-4DB2-BD59-A6C34878D82A}">
                    <a16:rowId xmlns:a16="http://schemas.microsoft.com/office/drawing/2014/main" val="3944550153"/>
                  </a:ext>
                </a:extLst>
              </a:tr>
            </a:tbl>
          </a:graphicData>
        </a:graphic>
      </p:graphicFrame>
      <p:sp>
        <p:nvSpPr>
          <p:cNvPr id="9" name="Rectangle 8">
            <a:extLst>
              <a:ext uri="{FF2B5EF4-FFF2-40B4-BE49-F238E27FC236}">
                <a16:creationId xmlns:a16="http://schemas.microsoft.com/office/drawing/2014/main" id="{D9E22CFE-7471-4486-A3DD-7A9AF6F60F94}"/>
              </a:ext>
            </a:extLst>
          </p:cNvPr>
          <p:cNvSpPr/>
          <p:nvPr/>
        </p:nvSpPr>
        <p:spPr>
          <a:xfrm>
            <a:off x="6096000" y="4891786"/>
            <a:ext cx="1152305" cy="1202317"/>
          </a:xfrm>
          <a:prstGeom prst="rect">
            <a:avLst/>
          </a:prstGeom>
        </p:spPr>
        <p:txBody>
          <a:bodyPr wrap="square">
            <a:spAutoFit/>
          </a:bodyPr>
          <a:lstStyle/>
          <a:p>
            <a:pPr algn="ctr" defTabSz="342900">
              <a:lnSpc>
                <a:spcPct val="135000"/>
              </a:lnSpc>
            </a:pPr>
            <a:r>
              <a:rPr lang="en-US" sz="28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1 </a:t>
            </a:r>
            <a:r>
              <a:rPr lang="en-US" sz="28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sym typeface="Wingdings" panose="05000000000000000000" pitchFamily="2" charset="2"/>
              </a:rPr>
              <a:t> </a:t>
            </a:r>
            <a:r>
              <a:rPr lang="en-US" sz="28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a</a:t>
            </a:r>
          </a:p>
          <a:p>
            <a:pPr algn="ctr" defTabSz="342900">
              <a:lnSpc>
                <a:spcPct val="135000"/>
              </a:lnSpc>
            </a:pPr>
            <a:r>
              <a:rPr lang="en-US" sz="28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2 </a:t>
            </a:r>
            <a:r>
              <a:rPr lang="en-US" sz="28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sym typeface="Wingdings" panose="05000000000000000000" pitchFamily="2" charset="2"/>
              </a:rPr>
              <a:t> </a:t>
            </a:r>
            <a:r>
              <a:rPr lang="en-US" sz="28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b</a:t>
            </a:r>
          </a:p>
        </p:txBody>
      </p:sp>
    </p:spTree>
    <p:extLst>
      <p:ext uri="{BB962C8B-B14F-4D97-AF65-F5344CB8AC3E}">
        <p14:creationId xmlns:p14="http://schemas.microsoft.com/office/powerpoint/2010/main" val="37928155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3"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white desk with a keyboard and a cup of coffee&#10;&#10;Description automatically generated">
            <a:extLst>
              <a:ext uri="{FF2B5EF4-FFF2-40B4-BE49-F238E27FC236}">
                <a16:creationId xmlns:a16="http://schemas.microsoft.com/office/drawing/2014/main" id="{5D07165C-0726-C2B6-8A4F-4C252290C6B4}"/>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80202" y="213864"/>
            <a:ext cx="11431595" cy="6430272"/>
          </a:xfrm>
          <a:prstGeom prst="rect">
            <a:avLst/>
          </a:prstGeom>
        </p:spPr>
      </p:pic>
      <p:grpSp>
        <p:nvGrpSpPr>
          <p:cNvPr id="6" name="Group 5">
            <a:extLst>
              <a:ext uri="{FF2B5EF4-FFF2-40B4-BE49-F238E27FC236}">
                <a16:creationId xmlns:a16="http://schemas.microsoft.com/office/drawing/2014/main"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id="{8FC48B3D-BB5C-4C78-998C-7136AD9388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id="{49C2C465-FF9B-4667-A170-E54C3E646ACE}"/>
                </a:ext>
              </a:extLst>
            </p:cNvPr>
            <p:cNvSpPr/>
            <p:nvPr/>
          </p:nvSpPr>
          <p:spPr>
            <a:xfrm>
              <a:off x="1752860" y="653374"/>
              <a:ext cx="2380601" cy="754694"/>
            </a:xfrm>
            <a:prstGeom prst="rect">
              <a:avLst/>
            </a:prstGeom>
          </p:spPr>
          <p:txBody>
            <a:bodyPr wrap="square">
              <a:spAutoFit/>
            </a:bodyPr>
            <a:lstStyle/>
            <a:p>
              <a:pPr defTabSz="342900">
                <a:lnSpc>
                  <a:spcPct val="150000"/>
                </a:lnSpc>
              </a:pPr>
              <a:r>
                <a:rPr lang="en-US" sz="3200" b="1">
                  <a:solidFill>
                    <a:srgbClr val="C00000"/>
                  </a:solidFill>
                  <a:latin typeface="SVN-SAF" panose="02040603050506020204" pitchFamily="18" charset="0"/>
                  <a:cs typeface="Times New Roman" panose="02020603050405020304" pitchFamily="18" charset="0"/>
                </a:rPr>
                <a:t>LUYỆN TẬP</a:t>
              </a:r>
              <a:endParaRPr lang="vi-VN" sz="3200" b="1">
                <a:solidFill>
                  <a:srgbClr val="C00000"/>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id="{ECB7D36B-B1AE-4BF0-8A2D-25E99CAF3FA0}"/>
              </a:ext>
            </a:extLst>
          </p:cNvPr>
          <p:cNvSpPr/>
          <p:nvPr/>
        </p:nvSpPr>
        <p:spPr>
          <a:xfrm>
            <a:off x="1652195" y="1425059"/>
            <a:ext cx="9751340" cy="1143070"/>
          </a:xfrm>
          <a:prstGeom prst="rect">
            <a:avLst/>
          </a:prstGeom>
        </p:spPr>
        <p:txBody>
          <a:bodyPr wrap="square">
            <a:spAutoFit/>
          </a:bodyPr>
          <a:lstStyle/>
          <a:p>
            <a:pP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2.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Khi nhấn vào nút dấu cộng (+) của</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bếp từ, bếp đã tiếp nhận được thông tin gì và đã quyết định hành động như thế nào?</a:t>
            </a:r>
          </a:p>
        </p:txBody>
      </p:sp>
      <p:pic>
        <p:nvPicPr>
          <p:cNvPr id="5" name="Picture 4" descr="A picture containing text, vector graphics, businesscard&#10;&#10;Description automatically generated">
            <a:extLst>
              <a:ext uri="{FF2B5EF4-FFF2-40B4-BE49-F238E27FC236}">
                <a16:creationId xmlns:a16="http://schemas.microsoft.com/office/drawing/2014/main" id="{58371530-B102-407C-82CD-75EF8CC9927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val="0"/>
              </a:ext>
            </a:extLst>
          </a:blip>
          <a:stretch>
            <a:fillRect/>
          </a:stretch>
        </p:blipFill>
        <p:spPr>
          <a:xfrm>
            <a:off x="-25877" y="5014728"/>
            <a:ext cx="1843272" cy="1843272"/>
          </a:xfrm>
          <a:prstGeom prst="rect">
            <a:avLst/>
          </a:prstGeom>
        </p:spPr>
      </p:pic>
      <p:pic>
        <p:nvPicPr>
          <p:cNvPr id="16" name="Picture 15">
            <a:extLst>
              <a:ext uri="{FF2B5EF4-FFF2-40B4-BE49-F238E27FC236}">
                <a16:creationId xmlns:a16="http://schemas.microsoft.com/office/drawing/2014/main" id="{CC95B043-5F8E-47B1-BFBA-A0A4E442146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907228" y="2878387"/>
            <a:ext cx="4077301" cy="3057977"/>
          </a:xfrm>
          <a:prstGeom prst="rect">
            <a:avLst/>
          </a:prstGeom>
        </p:spPr>
      </p:pic>
    </p:spTree>
    <p:extLst>
      <p:ext uri="{BB962C8B-B14F-4D97-AF65-F5344CB8AC3E}">
        <p14:creationId xmlns:p14="http://schemas.microsoft.com/office/powerpoint/2010/main" val="1892319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white desk with a keyboard and a cup of coffee&#10;&#10;Description automatically generated">
            <a:extLst>
              <a:ext uri="{FF2B5EF4-FFF2-40B4-BE49-F238E27FC236}">
                <a16:creationId xmlns:a16="http://schemas.microsoft.com/office/drawing/2014/main" id="{680F9E0A-D1BC-27EA-5B8D-57B33C83F3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202" y="213864"/>
            <a:ext cx="11431595" cy="6430272"/>
          </a:xfrm>
          <a:prstGeom prst="rect">
            <a:avLst/>
          </a:prstGeom>
        </p:spPr>
      </p:pic>
      <p:grpSp>
        <p:nvGrpSpPr>
          <p:cNvPr id="6" name="Group 5">
            <a:extLst>
              <a:ext uri="{FF2B5EF4-FFF2-40B4-BE49-F238E27FC236}">
                <a16:creationId xmlns:a16="http://schemas.microsoft.com/office/drawing/2014/main"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a16="http://schemas.microsoft.com/office/drawing/2014/main" id="{8FC48B3D-BB5C-4C78-998C-7136AD938817}"/>
                </a:ext>
              </a:extLst>
            </p:cNvPr>
            <p:cNvPicPr>
              <a:picLocks noChangeAspect="1"/>
            </p:cNvPicPr>
            <p:nvPr/>
          </p:nvPicPr>
          <p:blipFill>
            <a:blip r:embed="rId3"/>
            <a:stretch>
              <a:fillRect/>
            </a:stretch>
          </p:blipFill>
          <p:spPr>
            <a:xfrm>
              <a:off x="371924" y="384240"/>
              <a:ext cx="1280271" cy="1181202"/>
            </a:xfrm>
            <a:prstGeom prst="rect">
              <a:avLst/>
            </a:prstGeom>
          </p:spPr>
        </p:pic>
        <p:sp>
          <p:nvSpPr>
            <p:cNvPr id="3" name="Rectangle 2">
              <a:extLst>
                <a:ext uri="{FF2B5EF4-FFF2-40B4-BE49-F238E27FC236}">
                  <a16:creationId xmlns:a16="http://schemas.microsoft.com/office/drawing/2014/main" id="{49C2C465-FF9B-4667-A170-E54C3E646ACE}"/>
                </a:ext>
              </a:extLst>
            </p:cNvPr>
            <p:cNvSpPr/>
            <p:nvPr/>
          </p:nvSpPr>
          <p:spPr>
            <a:xfrm>
              <a:off x="1752860" y="653374"/>
              <a:ext cx="2380601" cy="671851"/>
            </a:xfrm>
            <a:prstGeom prst="rect">
              <a:avLst/>
            </a:prstGeom>
          </p:spPr>
          <p:txBody>
            <a:bodyPr wrap="square">
              <a:spAutoFit/>
            </a:bodyPr>
            <a:lstStyle/>
            <a:p>
              <a:pPr defTabSz="342900">
                <a:lnSpc>
                  <a:spcPct val="150000"/>
                </a:lnSpc>
              </a:pPr>
              <a:r>
                <a:rPr lang="en-US" sz="2800" b="1">
                  <a:solidFill>
                    <a:srgbClr val="C0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rPr>
                <a:t>VẬN DỤNG</a:t>
              </a:r>
              <a:endParaRPr lang="vi-VN" sz="2800" b="1">
                <a:solidFill>
                  <a:srgbClr val="C0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endParaRPr>
            </a:p>
          </p:txBody>
        </p:sp>
      </p:grpSp>
      <p:sp>
        <p:nvSpPr>
          <p:cNvPr id="5" name="Rectangle 4">
            <a:extLst>
              <a:ext uri="{FF2B5EF4-FFF2-40B4-BE49-F238E27FC236}">
                <a16:creationId xmlns:a16="http://schemas.microsoft.com/office/drawing/2014/main" id="{B3047003-BDC1-441F-A0E1-7728E4169670}"/>
              </a:ext>
            </a:extLst>
          </p:cNvPr>
          <p:cNvSpPr/>
          <p:nvPr/>
        </p:nvSpPr>
        <p:spPr>
          <a:xfrm>
            <a:off x="1652195" y="1425059"/>
            <a:ext cx="9751340" cy="1143070"/>
          </a:xfrm>
          <a:prstGeom prst="rect">
            <a:avLst/>
          </a:prstGeom>
        </p:spPr>
        <p:txBody>
          <a:bodyPr wrap="square">
            <a:spAutoFit/>
          </a:bodyPr>
          <a:lstStyle/>
          <a:p>
            <a:pPr algn="just"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1.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Em hãy lấy ví dụ một việc làm hằng ngày của em và cho biết thông tin</a:t>
            </a:r>
          </a:p>
          <a:p>
            <a:pPr algn="just" defTabSz="342900">
              <a:lnSpc>
                <a:spcPct val="150000"/>
              </a:lnSpc>
            </a:pP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được thu nhận là gì? Kết quả của việc xử lí là gì?</a:t>
            </a:r>
          </a:p>
        </p:txBody>
      </p:sp>
      <p:sp>
        <p:nvSpPr>
          <p:cNvPr id="7" name="Rectangle 6">
            <a:extLst>
              <a:ext uri="{FF2B5EF4-FFF2-40B4-BE49-F238E27FC236}">
                <a16:creationId xmlns:a16="http://schemas.microsoft.com/office/drawing/2014/main" id="{8C875063-5E58-402C-B578-B01DBE6398A5}"/>
              </a:ext>
            </a:extLst>
          </p:cNvPr>
          <p:cNvSpPr/>
          <p:nvPr/>
        </p:nvSpPr>
        <p:spPr>
          <a:xfrm>
            <a:off x="1652195" y="2504136"/>
            <a:ext cx="9751340" cy="1143070"/>
          </a:xfrm>
          <a:prstGeom prst="rect">
            <a:avLst/>
          </a:prstGeom>
        </p:spPr>
        <p:txBody>
          <a:bodyPr wrap="square">
            <a:spAutoFit/>
          </a:bodyPr>
          <a:lstStyle/>
          <a:p>
            <a:pPr algn="just"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2.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Em hãy cho biết điểm giống nhau của các thiết bị tiếp nhận thông tin để</a:t>
            </a:r>
          </a:p>
          <a:p>
            <a:pPr algn="just" defTabSz="342900">
              <a:lnSpc>
                <a:spcPct val="150000"/>
              </a:lnSpc>
            </a:pP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quyết định hành động là gì?</a:t>
            </a:r>
          </a:p>
        </p:txBody>
      </p:sp>
      <p:pic>
        <p:nvPicPr>
          <p:cNvPr id="8" name="Picture 7" descr="A picture containing toy&#10;&#10;Description automatically generated">
            <a:extLst>
              <a:ext uri="{FF2B5EF4-FFF2-40B4-BE49-F238E27FC236}">
                <a16:creationId xmlns:a16="http://schemas.microsoft.com/office/drawing/2014/main" id="{F369F1F4-4247-42F6-96A7-85BC8D08FEC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348" b="89776" l="9744" r="89776">
                        <a14:foregroundMark x1="44728" y1="24281" x2="56869" y2="27157"/>
                        <a14:foregroundMark x1="56390" y1="26677" x2="57348" y2="28435"/>
                        <a14:foregroundMark x1="38978" y1="27636" x2="60064" y2="33387"/>
                        <a14:foregroundMark x1="60064" y1="33387" x2="42332" y2="32748"/>
                        <a14:foregroundMark x1="55911" y1="21885" x2="56390" y2="20927"/>
                        <a14:foregroundMark x1="53195" y1="24281" x2="51278" y2="22364"/>
                        <a14:foregroundMark x1="42332" y1="29393" x2="62780" y2="37220"/>
                        <a14:foregroundMark x1="62780" y1="37220" x2="45208" y2="24601"/>
                        <a14:foregroundMark x1="45208" y1="24601" x2="43770" y2="27157"/>
                        <a14:foregroundMark x1="56869" y1="25240" x2="55911" y2="28914"/>
                        <a14:foregroundMark x1="57348" y1="29872" x2="57348" y2="29872"/>
                        <a14:foregroundMark x1="57348" y1="29872" x2="57348" y2="29872"/>
                        <a14:foregroundMark x1="57348" y1="26677" x2="57348" y2="26677"/>
                        <a14:foregroundMark x1="51278" y1="9265" x2="51278" y2="9265"/>
                        <a14:foregroundMark x1="52716" y1="7348" x2="52716" y2="7348"/>
                      </a14:backgroundRemoval>
                    </a14:imgEffect>
                  </a14:imgLayer>
                </a14:imgProps>
              </a:ext>
              <a:ext uri="{28A0092B-C50C-407E-A947-70E740481C1C}">
                <a14:useLocalDpi xmlns:a14="http://schemas.microsoft.com/office/drawing/2010/main" val="0"/>
              </a:ext>
            </a:extLst>
          </a:blip>
          <a:stretch>
            <a:fillRect/>
          </a:stretch>
        </p:blipFill>
        <p:spPr>
          <a:xfrm>
            <a:off x="9092046" y="3860717"/>
            <a:ext cx="2975264" cy="2975264"/>
          </a:xfrm>
          <a:prstGeom prst="rect">
            <a:avLst/>
          </a:prstGeom>
        </p:spPr>
      </p:pic>
    </p:spTree>
    <p:extLst>
      <p:ext uri="{BB962C8B-B14F-4D97-AF65-F5344CB8AC3E}">
        <p14:creationId xmlns:p14="http://schemas.microsoft.com/office/powerpoint/2010/main" val="1839025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rgbClr val="FF0000"/>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id="{24C4C1C4-43C3-40EE-887E-6B37C3452A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id="{D55673E8-2FB0-4E85-B254-56C877C27F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id="{FF85D3EF-17EE-4619-83D9-5AC6D9348B15}"/>
              </a:ext>
            </a:extLst>
          </p:cNvPr>
          <p:cNvPicPr>
            <a:picLocks noChangeAspect="1"/>
          </p:cNvPicPr>
          <p:nvPr/>
        </p:nvPicPr>
        <p:blipFill>
          <a:blip r:embed="rId5"/>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ởi động tiết học - Bài 22">
            <a:hlinkClick r:id="" action="ppaction://media"/>
            <a:extLst>
              <a:ext uri="{FF2B5EF4-FFF2-40B4-BE49-F238E27FC236}">
                <a16:creationId xmlns:a16="http://schemas.microsoft.com/office/drawing/2014/main" id="{6C5BED49-33C4-C0D7-0BC2-408A70FC289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033064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white desk with a keyboard and a cup of coffee&#10;&#10;Description automatically generated">
            <a:extLst>
              <a:ext uri="{FF2B5EF4-FFF2-40B4-BE49-F238E27FC236}">
                <a16:creationId xmlns:a16="http://schemas.microsoft.com/office/drawing/2014/main" id="{755224BC-1F8D-BBD1-E186-90AD9EE06C2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11163" y="235800"/>
            <a:ext cx="11769671" cy="6429375"/>
          </a:xfrm>
          <a:prstGeom prst="rect">
            <a:avLst/>
          </a:prstGeom>
        </p:spPr>
      </p:pic>
      <p:grpSp>
        <p:nvGrpSpPr>
          <p:cNvPr id="6" name="Group 5">
            <a:extLst>
              <a:ext uri="{FF2B5EF4-FFF2-40B4-BE49-F238E27FC236}">
                <a16:creationId xmlns:a16="http://schemas.microsoft.com/office/drawing/2014/main" id="{E2C439D3-32A3-DAA2-8D22-00EC1681ABF0}"/>
              </a:ext>
            </a:extLst>
          </p:cNvPr>
          <p:cNvGrpSpPr/>
          <p:nvPr/>
        </p:nvGrpSpPr>
        <p:grpSpPr>
          <a:xfrm>
            <a:off x="524898" y="419887"/>
            <a:ext cx="4134561" cy="2508169"/>
            <a:chOff x="301091" y="301982"/>
            <a:chExt cx="4134561" cy="2508169"/>
          </a:xfrm>
        </p:grpSpPr>
        <p:pic>
          <p:nvPicPr>
            <p:cNvPr id="7" name="Picture 6">
              <a:extLst>
                <a:ext uri="{FF2B5EF4-FFF2-40B4-BE49-F238E27FC236}">
                  <a16:creationId xmlns:a16="http://schemas.microsoft.com/office/drawing/2014/main" id="{E95990C0-EB32-D094-2AD8-BDCB6A1F8B8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id="{6FEB00FF-9A40-D271-97CB-046B99FF35B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sp>
        <p:nvSpPr>
          <p:cNvPr id="9" name="Rectangle 8">
            <a:extLst>
              <a:ext uri="{FF2B5EF4-FFF2-40B4-BE49-F238E27FC236}">
                <a16:creationId xmlns:a16="http://schemas.microsoft.com/office/drawing/2014/main" id="{5BA28158-D109-9C27-77A1-FCD6CC6FC97E}"/>
              </a:ext>
            </a:extLst>
          </p:cNvPr>
          <p:cNvSpPr/>
          <p:nvPr/>
        </p:nvSpPr>
        <p:spPr>
          <a:xfrm>
            <a:off x="1303843" y="1218523"/>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grpSp>
        <p:nvGrpSpPr>
          <p:cNvPr id="10" name="Group 9">
            <a:extLst>
              <a:ext uri="{FF2B5EF4-FFF2-40B4-BE49-F238E27FC236}">
                <a16:creationId xmlns:a16="http://schemas.microsoft.com/office/drawing/2014/main" id="{1F8B68E3-6CFC-708B-809D-DF950D2774D7}"/>
              </a:ext>
            </a:extLst>
          </p:cNvPr>
          <p:cNvGrpSpPr/>
          <p:nvPr/>
        </p:nvGrpSpPr>
        <p:grpSpPr>
          <a:xfrm>
            <a:off x="614526" y="2928056"/>
            <a:ext cx="10962947" cy="2950001"/>
            <a:chOff x="522612" y="900102"/>
            <a:chExt cx="10962947" cy="2950001"/>
          </a:xfrm>
        </p:grpSpPr>
        <p:sp>
          <p:nvSpPr>
            <p:cNvPr id="11" name="Rectangle 10">
              <a:extLst>
                <a:ext uri="{FF2B5EF4-FFF2-40B4-BE49-F238E27FC236}">
                  <a16:creationId xmlns:a16="http://schemas.microsoft.com/office/drawing/2014/main" id="{286B666D-6252-7DC7-CD3B-27F83183AB27}"/>
                </a:ext>
              </a:extLst>
            </p:cNvPr>
            <p:cNvSpPr/>
            <p:nvPr/>
          </p:nvSpPr>
          <p:spPr>
            <a:xfrm>
              <a:off x="3379791" y="1086631"/>
              <a:ext cx="7173355" cy="671851"/>
            </a:xfrm>
            <a:prstGeom prst="rect">
              <a:avLst/>
            </a:prstGeom>
          </p:spPr>
          <p:txBody>
            <a:bodyPr wrap="square">
              <a:spAutoFit/>
            </a:bodyPr>
            <a:lstStyle/>
            <a:p>
              <a:pPr defTabSz="342900">
                <a:lnSpc>
                  <a:spcPct val="150000"/>
                </a:lnSpc>
              </a:pPr>
              <a:r>
                <a:rPr lang="en-US" sz="2800" b="1">
                  <a:solidFill>
                    <a:srgbClr val="FF0000"/>
                  </a:solidFill>
                  <a:latin typeface="SVN-Androgyne" panose="02040603050506020204" pitchFamily="18" charset="0"/>
                  <a:cs typeface="Times New Roman" panose="02020603050405020304" pitchFamily="18" charset="0"/>
                </a:rPr>
                <a:t>Hát theo video</a:t>
              </a:r>
              <a:endParaRPr lang="vi-VN" sz="2800" b="1">
                <a:solidFill>
                  <a:srgbClr val="FF0000"/>
                </a:solidFill>
                <a:latin typeface="SVN-Androgyne" panose="02040603050506020204" pitchFamily="18" charset="0"/>
                <a:cs typeface="Times New Roman" panose="02020603050405020304" pitchFamily="18" charset="0"/>
              </a:endParaRPr>
            </a:p>
          </p:txBody>
        </p:sp>
        <p:sp>
          <p:nvSpPr>
            <p:cNvPr id="12" name="Rectangle: Rounded Corners 11">
              <a:extLst>
                <a:ext uri="{FF2B5EF4-FFF2-40B4-BE49-F238E27FC236}">
                  <a16:creationId xmlns:a16="http://schemas.microsoft.com/office/drawing/2014/main" id="{2B270AFB-6F61-C20A-271D-31827118A8FF}"/>
                </a:ext>
              </a:extLst>
            </p:cNvPr>
            <p:cNvSpPr/>
            <p:nvPr/>
          </p:nvSpPr>
          <p:spPr>
            <a:xfrm>
              <a:off x="522612" y="1036931"/>
              <a:ext cx="10962947" cy="2813172"/>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5346420-5EB4-0963-312F-5A1DCA3A8C15}"/>
                </a:ext>
              </a:extLst>
            </p:cNvPr>
            <p:cNvSpPr/>
            <p:nvPr/>
          </p:nvSpPr>
          <p:spPr>
            <a:xfrm>
              <a:off x="946823" y="1848239"/>
              <a:ext cx="9134572" cy="1143070"/>
            </a:xfrm>
            <a:prstGeom prst="rect">
              <a:avLst/>
            </a:prstGeom>
          </p:spPr>
          <p:txBody>
            <a:bodyPr wrap="square">
              <a:spAutoFit/>
            </a:bodyPr>
            <a:lstStyle/>
            <a:p>
              <a:pPr defTabSz="342900">
                <a:lnSpc>
                  <a:spcPct val="150000"/>
                </a:lnSpc>
              </a:pPr>
              <a:r>
                <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Hãy hình dung một người hát theo video </a:t>
              </a:r>
              <a:endParaRPr lang="en-US"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a:p>
              <a:pPr defTabSz="342900">
                <a:lnSpc>
                  <a:spcPct val="150000"/>
                </a:lnSpc>
              </a:pPr>
              <a:r>
                <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1. T</a:t>
              </a:r>
              <a:r>
                <a:rPr lang="en-US"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a</a:t>
              </a:r>
              <a:r>
                <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i và mắt của người đó làm nhiệm vụ gì trong lúc hát?</a:t>
              </a:r>
            </a:p>
          </p:txBody>
        </p:sp>
        <p:grpSp>
          <p:nvGrpSpPr>
            <p:cNvPr id="14" name="Group 13">
              <a:extLst>
                <a:ext uri="{FF2B5EF4-FFF2-40B4-BE49-F238E27FC236}">
                  <a16:creationId xmlns:a16="http://schemas.microsoft.com/office/drawing/2014/main" id="{A8DE7076-9D18-6DEF-EA11-CCC995346CC5}"/>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id="{2D9B2C37-0110-6443-D020-59CE82464076}"/>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id="{51561F40-E089-823C-F79E-356C78293C68}"/>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id="{1545E32A-6BDE-DDA9-B699-8322A08C8925}"/>
                    </a:ext>
                  </a:extLst>
                </p:cNvPr>
                <p:cNvSpPr/>
                <p:nvPr/>
              </p:nvSpPr>
              <p:spPr>
                <a:xfrm>
                  <a:off x="5906375" y="1465062"/>
                  <a:ext cx="2135017" cy="547714"/>
                </a:xfrm>
                <a:prstGeom prst="rect">
                  <a:avLst/>
                </a:prstGeom>
              </p:spPr>
              <p:txBody>
                <a:bodyPr wrap="square">
                  <a:spAutoFit/>
                </a:bodyPr>
                <a:lstStyle/>
                <a:p>
                  <a:pPr algn="ctr" defTabSz="342900">
                    <a:lnSpc>
                      <a:spcPct val="150000"/>
                    </a:lnSpc>
                  </a:pPr>
                  <a:r>
                    <a:rPr lang="en-US" sz="2200" b="1">
                      <a:solidFill>
                        <a:srgbClr val="FF0000"/>
                      </a:solidFill>
                      <a:latin typeface="UTM Bienvenue" panose="02040603050506020204" pitchFamily="18" charset="0"/>
                      <a:cs typeface="Times New Roman" panose="02020603050405020304" pitchFamily="18" charset="0"/>
                    </a:rPr>
                    <a:t>HOẠT ĐỘNG </a:t>
                  </a:r>
                  <a:endParaRPr lang="vi-VN" sz="2200" b="1">
                    <a:solidFill>
                      <a:srgbClr val="FF0000"/>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A47DE490-D3A4-1BDF-1860-397E71A4C7D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id="{EA1C8C3B-30DC-B070-E56B-12BC8D01020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id="{67257A3F-3471-87BE-A33A-4B46CA368C4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id="{666C5BA5-A032-9C46-1618-7B532F08C638}"/>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sp>
          <p:nvSpPr>
            <p:cNvPr id="15" name="Rectangle 14">
              <a:extLst>
                <a:ext uri="{FF2B5EF4-FFF2-40B4-BE49-F238E27FC236}">
                  <a16:creationId xmlns:a16="http://schemas.microsoft.com/office/drawing/2014/main" id="{25B6A7B4-3D0D-EFF7-D16F-18E5B9C48390}"/>
                </a:ext>
              </a:extLst>
            </p:cNvPr>
            <p:cNvSpPr/>
            <p:nvPr/>
          </p:nvSpPr>
          <p:spPr>
            <a:xfrm>
              <a:off x="946823" y="2957077"/>
              <a:ext cx="9134572" cy="589072"/>
            </a:xfrm>
            <a:prstGeom prst="rect">
              <a:avLst/>
            </a:prstGeom>
          </p:spPr>
          <p:txBody>
            <a:bodyPr wrap="square">
              <a:spAutoFit/>
            </a:bodyPr>
            <a:lstStyle/>
            <a:p>
              <a:pPr defTabSz="342900">
                <a:lnSpc>
                  <a:spcPct val="150000"/>
                </a:lnSpc>
              </a:pPr>
              <a:r>
                <a:rPr lang="en-US"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2. Bộ não của ng</a:t>
              </a:r>
              <a:r>
                <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ười</a:t>
              </a:r>
              <a:r>
                <a:rPr lang="en-US"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đó làm nhiệm vụ gì trong lúc hát?</a:t>
              </a:r>
              <a:endPar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grpSp>
      <p:pic>
        <p:nvPicPr>
          <p:cNvPr id="23" name="图片 14">
            <a:extLst>
              <a:ext uri="{FF2B5EF4-FFF2-40B4-BE49-F238E27FC236}">
                <a16:creationId xmlns:a16="http://schemas.microsoft.com/office/drawing/2014/main" id="{A27A1349-560C-1872-04DA-5B2E1ABCE29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95942" y="1743611"/>
            <a:ext cx="4084635" cy="2041582"/>
          </a:xfrm>
          <a:prstGeom prst="rect">
            <a:avLst/>
          </a:prstGeom>
        </p:spPr>
      </p:pic>
    </p:spTree>
    <p:extLst>
      <p:ext uri="{BB962C8B-B14F-4D97-AF65-F5344CB8AC3E}">
        <p14:creationId xmlns:p14="http://schemas.microsoft.com/office/powerpoint/2010/main" val="3784093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3.33333E-6 L -2.91667E-6 -0.07223 " pathEditMode="relative" rAng="0" ptsTypes="AA">
                                      <p:cBhvr>
                                        <p:cTn id="13" dur="250" accel="50000" decel="50000" autoRev="1" fill="hold">
                                          <p:stCondLst>
                                            <p:cond delay="0"/>
                                          </p:stCondLst>
                                        </p:cTn>
                                        <p:tgtEl>
                                          <p:spTgt spid="9"/>
                                        </p:tgtEl>
                                        <p:attrNameLst>
                                          <p:attrName>ppt_x</p:attrName>
                                          <p:attrName>ppt_y</p:attrName>
                                        </p:attrNameLst>
                                      </p:cBhvr>
                                      <p:rCtr x="0" y="-3611"/>
                                    </p:animMotion>
                                    <p:animRot by="1500000">
                                      <p:cBhvr>
                                        <p:cTn id="14" dur="125" fill="hold">
                                          <p:stCondLst>
                                            <p:cond delay="0"/>
                                          </p:stCondLst>
                                        </p:cTn>
                                        <p:tgtEl>
                                          <p:spTgt spid="9"/>
                                        </p:tgtEl>
                                        <p:attrNameLst>
                                          <p:attrName>r</p:attrName>
                                        </p:attrNameLst>
                                      </p:cBhvr>
                                    </p:animRot>
                                    <p:animRot by="-1500000">
                                      <p:cBhvr>
                                        <p:cTn id="15" dur="125" fill="hold">
                                          <p:stCondLst>
                                            <p:cond delay="125"/>
                                          </p:stCondLst>
                                        </p:cTn>
                                        <p:tgtEl>
                                          <p:spTgt spid="9"/>
                                        </p:tgtEl>
                                        <p:attrNameLst>
                                          <p:attrName>r</p:attrName>
                                        </p:attrNameLst>
                                      </p:cBhvr>
                                    </p:animRot>
                                    <p:animRot by="-1500000">
                                      <p:cBhvr>
                                        <p:cTn id="16" dur="125" fill="hold">
                                          <p:stCondLst>
                                            <p:cond delay="250"/>
                                          </p:stCondLst>
                                        </p:cTn>
                                        <p:tgtEl>
                                          <p:spTgt spid="9"/>
                                        </p:tgtEl>
                                        <p:attrNameLst>
                                          <p:attrName>r</p:attrName>
                                        </p:attrNameLst>
                                      </p:cBhvr>
                                    </p:animRot>
                                    <p:animRot by="1500000">
                                      <p:cBhvr>
                                        <p:cTn id="17" dur="125" fill="hold">
                                          <p:stCondLst>
                                            <p:cond delay="375"/>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white desk with a keyboard and a cup of coffee&#10;&#10;Description automatically generated">
            <a:extLst>
              <a:ext uri="{FF2B5EF4-FFF2-40B4-BE49-F238E27FC236}">
                <a16:creationId xmlns:a16="http://schemas.microsoft.com/office/drawing/2014/main" id="{07241448-600B-3137-82FC-668D8C978A9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78969" y="214312"/>
            <a:ext cx="11532031" cy="6429375"/>
          </a:xfrm>
          <a:prstGeom prst="rect">
            <a:avLst/>
          </a:prstGeom>
        </p:spPr>
      </p:pic>
      <p:sp>
        <p:nvSpPr>
          <p:cNvPr id="12" name="Rectangle 11">
            <a:extLst>
              <a:ext uri="{FF2B5EF4-FFF2-40B4-BE49-F238E27FC236}">
                <a16:creationId xmlns:a16="http://schemas.microsoft.com/office/drawing/2014/main"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F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rPr>
              <a:t>1. CON NG</a:t>
            </a:r>
            <a:r>
              <a:rPr lang="vi-VN" sz="2800" b="1">
                <a:solidFill>
                  <a:srgbClr val="FF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rPr>
              <a:t>ƯỜI</a:t>
            </a:r>
            <a:r>
              <a:rPr lang="en-US" sz="2800" b="1">
                <a:solidFill>
                  <a:srgbClr val="FF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rPr>
              <a:t> XỬ LÍ Thông tin</a:t>
            </a:r>
            <a:endParaRPr lang="vi-VN" sz="2800" b="1">
              <a:solidFill>
                <a:srgbClr val="FF0000"/>
              </a:solidFill>
              <a:effectLst>
                <a:outerShdw blurRad="38100" dist="38100" dir="2700000" algn="tl">
                  <a:srgbClr val="000000">
                    <a:alpha val="43137"/>
                  </a:srgbClr>
                </a:outerShdw>
              </a:effectLst>
              <a:cs typeface="Times New Roman" panose="02020603050405020304" pitchFamily="18" charset="0"/>
            </a:endParaRPr>
          </a:p>
        </p:txBody>
      </p:sp>
      <p:sp>
        <p:nvSpPr>
          <p:cNvPr id="27" name="Rectangle 26">
            <a:extLst>
              <a:ext uri="{FF2B5EF4-FFF2-40B4-BE49-F238E27FC236}">
                <a16:creationId xmlns:a16="http://schemas.microsoft.com/office/drawing/2014/main" id="{39558349-1F9F-48F3-830E-5BABDBF449D9}"/>
              </a:ext>
            </a:extLst>
          </p:cNvPr>
          <p:cNvSpPr/>
          <p:nvPr/>
        </p:nvSpPr>
        <p:spPr>
          <a:xfrm>
            <a:off x="916131" y="1267927"/>
            <a:ext cx="6743359" cy="3359061"/>
          </a:xfrm>
          <a:prstGeom prst="rect">
            <a:avLst/>
          </a:prstGeom>
        </p:spPr>
        <p:txBody>
          <a:bodyPr wrap="square">
            <a:spAutoFit/>
          </a:bodyPr>
          <a:lstStyle/>
          <a:p>
            <a:pPr algn="just" defTabSz="342900">
              <a:lnSpc>
                <a:spcPct val="150000"/>
              </a:lnSpc>
            </a:pPr>
            <a:r>
              <a:rPr lang="en-US" sz="2400">
                <a:latin typeface="UTM Avo" panose="02040603050506020204" pitchFamily="18" charset="0"/>
                <a:cs typeface="Times New Roman" panose="02020603050405020304" pitchFamily="18" charset="0"/>
              </a:rPr>
              <a:t>		</a:t>
            </a:r>
            <a:r>
              <a:rPr lang="vi-VN" sz="2400" b="1">
                <a:solidFill>
                  <a:srgbClr val="FF0000"/>
                </a:solidFill>
                <a:effectLst>
                  <a:outerShdw blurRad="38100" dist="38100" dir="2700000" algn="tl">
                    <a:srgbClr val="000000">
                      <a:alpha val="43137"/>
                    </a:srgbClr>
                  </a:outerShdw>
                </a:effectLst>
                <a:latin typeface="Time s New Roman"/>
                <a:cs typeface="Times New Roman" panose="02020603050405020304" pitchFamily="18" charset="0"/>
              </a:rPr>
              <a:t>Khi hát, mắt theo dõi lời bài hát, tai nghe tiếng nhạc, bộ não kết hợp</a:t>
            </a:r>
            <a:r>
              <a:rPr lang="en-US" sz="2400" b="1">
                <a:solidFill>
                  <a:srgbClr val="FF0000"/>
                </a:solidFill>
                <a:effectLst>
                  <a:outerShdw blurRad="38100" dist="38100" dir="2700000" algn="tl">
                    <a:srgbClr val="000000">
                      <a:alpha val="43137"/>
                    </a:srgbClr>
                  </a:outerShdw>
                </a:effectLst>
                <a:latin typeface="Time s New Roman"/>
                <a:cs typeface="Times New Roman" panose="02020603050405020304" pitchFamily="18" charset="0"/>
              </a:rPr>
              <a:t> </a:t>
            </a:r>
            <a:r>
              <a:rPr lang="vi-VN" sz="2400" b="1">
                <a:solidFill>
                  <a:srgbClr val="FF0000"/>
                </a:solidFill>
                <a:effectLst>
                  <a:outerShdw blurRad="38100" dist="38100" dir="2700000" algn="tl">
                    <a:srgbClr val="000000">
                      <a:alpha val="43137"/>
                    </a:srgbClr>
                  </a:outerShdw>
                </a:effectLst>
                <a:latin typeface="Time s New Roman"/>
                <a:cs typeface="Times New Roman" panose="02020603050405020304" pitchFamily="18" charset="0"/>
              </a:rPr>
              <a:t>chúng lại tạo nên hứng thú, chuyển thành câu hát. Thông tin được thu nhận là lời và nhạc bài hát. Những thông tin này được bộ não xử lí, chuyển thành cảm xúc và hành động (hát).</a:t>
            </a:r>
          </a:p>
        </p:txBody>
      </p:sp>
      <p:pic>
        <p:nvPicPr>
          <p:cNvPr id="23" name="Picture 22">
            <a:extLst>
              <a:ext uri="{FF2B5EF4-FFF2-40B4-BE49-F238E27FC236}">
                <a16:creationId xmlns:a16="http://schemas.microsoft.com/office/drawing/2014/main" id="{29FE8D73-EEBA-4A68-839D-0413B27904D5}"/>
              </a:ext>
            </a:extLst>
          </p:cNvPr>
          <p:cNvPicPr>
            <a:picLocks noChangeAspect="1"/>
          </p:cNvPicPr>
          <p:nvPr/>
        </p:nvPicPr>
        <p:blipFill>
          <a:blip r:embed="rId4"/>
          <a:stretch>
            <a:fillRect/>
          </a:stretch>
        </p:blipFill>
        <p:spPr>
          <a:xfrm>
            <a:off x="824474" y="1175657"/>
            <a:ext cx="797359" cy="755780"/>
          </a:xfrm>
          <a:prstGeom prst="rect">
            <a:avLst/>
          </a:prstGeom>
        </p:spPr>
      </p:pic>
      <p:pic>
        <p:nvPicPr>
          <p:cNvPr id="7" name="Picture 6" descr="Icon&#10;&#10;Description automatically generated">
            <a:extLst>
              <a:ext uri="{FF2B5EF4-FFF2-40B4-BE49-F238E27FC236}">
                <a16:creationId xmlns:a16="http://schemas.microsoft.com/office/drawing/2014/main" id="{90AFA4E4-7B7E-4823-8469-DCEE6845D9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1147" y="1267927"/>
            <a:ext cx="4695372" cy="4695372"/>
          </a:xfrm>
          <a:prstGeom prst="rect">
            <a:avLst/>
          </a:prstGeom>
        </p:spPr>
      </p:pic>
    </p:spTree>
    <p:extLst>
      <p:ext uri="{BB962C8B-B14F-4D97-AF65-F5344CB8AC3E}">
        <p14:creationId xmlns:p14="http://schemas.microsoft.com/office/powerpoint/2010/main" val="26074892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white desk with a keyboard and a cup of coffee&#10;&#10;Description automatically generated">
            <a:extLst>
              <a:ext uri="{FF2B5EF4-FFF2-40B4-BE49-F238E27FC236}">
                <a16:creationId xmlns:a16="http://schemas.microsoft.com/office/drawing/2014/main" id="{497659DA-F522-7C8F-C3B7-B059819119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214312"/>
            <a:ext cx="11430000" cy="6429375"/>
          </a:xfrm>
          <a:prstGeom prst="rect">
            <a:avLst/>
          </a:prstGeom>
        </p:spPr>
      </p:pic>
      <p:pic>
        <p:nvPicPr>
          <p:cNvPr id="3" name="Picture 2" descr="A white desk with a keyboard and a cup of coffee&#10;&#10;Description automatically generated">
            <a:extLst>
              <a:ext uri="{FF2B5EF4-FFF2-40B4-BE49-F238E27FC236}">
                <a16:creationId xmlns:a16="http://schemas.microsoft.com/office/drawing/2014/main" id="{283A6AD9-9911-DCA5-82C4-DCAF4158436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85979" y="214312"/>
            <a:ext cx="11871701" cy="6429375"/>
          </a:xfrm>
          <a:prstGeom prst="rect">
            <a:avLst/>
          </a:prstGeom>
        </p:spPr>
      </p:pic>
      <p:pic>
        <p:nvPicPr>
          <p:cNvPr id="5" name="Picture 4">
            <a:extLst>
              <a:ext uri="{FF2B5EF4-FFF2-40B4-BE49-F238E27FC236}">
                <a16:creationId xmlns:a16="http://schemas.microsoft.com/office/drawing/2014/main" id="{C001CB12-C158-4B3B-A400-9263CE26958A}"/>
              </a:ext>
            </a:extLst>
          </p:cNvPr>
          <p:cNvPicPr>
            <a:picLocks noChangeAspect="1"/>
          </p:cNvPicPr>
          <p:nvPr/>
        </p:nvPicPr>
        <p:blipFill>
          <a:blip r:embed="rId5"/>
          <a:stretch>
            <a:fillRect/>
          </a:stretch>
        </p:blipFill>
        <p:spPr>
          <a:xfrm>
            <a:off x="2190275" y="402481"/>
            <a:ext cx="8072707" cy="3068529"/>
          </a:xfrm>
          <a:prstGeom prst="rect">
            <a:avLst/>
          </a:prstGeom>
        </p:spPr>
      </p:pic>
      <p:sp>
        <p:nvSpPr>
          <p:cNvPr id="6" name="Rectangle 5">
            <a:extLst>
              <a:ext uri="{FF2B5EF4-FFF2-40B4-BE49-F238E27FC236}">
                <a16:creationId xmlns:a16="http://schemas.microsoft.com/office/drawing/2014/main" id="{25EECE07-38C4-4557-8F88-B84EB0562E1A}"/>
              </a:ext>
            </a:extLst>
          </p:cNvPr>
          <p:cNvSpPr/>
          <p:nvPr/>
        </p:nvSpPr>
        <p:spPr>
          <a:xfrm>
            <a:off x="2940154" y="3598004"/>
            <a:ext cx="6572948" cy="547714"/>
          </a:xfrm>
          <a:prstGeom prst="rect">
            <a:avLst/>
          </a:prstGeom>
        </p:spPr>
        <p:txBody>
          <a:bodyPr wrap="square">
            <a:spAutoFit/>
          </a:bodyPr>
          <a:lstStyle/>
          <a:p>
            <a:pPr algn="just" defTabSz="342900">
              <a:lnSpc>
                <a:spcPct val="150000"/>
              </a:lnSpc>
            </a:pPr>
            <a:r>
              <a:rPr lang="en-US" sz="2200">
                <a:solidFill>
                  <a:srgbClr val="FF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Hình 4. Quá trình xử lí thông tin của con ng</a:t>
            </a:r>
            <a:r>
              <a:rPr lang="vi-VN" sz="2200">
                <a:solidFill>
                  <a:srgbClr val="FF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ười</a:t>
            </a:r>
          </a:p>
        </p:txBody>
      </p:sp>
      <p:grpSp>
        <p:nvGrpSpPr>
          <p:cNvPr id="7" name="Group 6">
            <a:extLst>
              <a:ext uri="{FF2B5EF4-FFF2-40B4-BE49-F238E27FC236}">
                <a16:creationId xmlns:a16="http://schemas.microsoft.com/office/drawing/2014/main" id="{0803AA95-0DCA-4F83-9DD0-B30CCBAB229D}"/>
              </a:ext>
            </a:extLst>
          </p:cNvPr>
          <p:cNvGrpSpPr/>
          <p:nvPr/>
        </p:nvGrpSpPr>
        <p:grpSpPr>
          <a:xfrm>
            <a:off x="1148494" y="4253284"/>
            <a:ext cx="9895012" cy="1951609"/>
            <a:chOff x="1329714" y="458216"/>
            <a:chExt cx="9895012" cy="1951609"/>
          </a:xfrm>
        </p:grpSpPr>
        <p:grpSp>
          <p:nvGrpSpPr>
            <p:cNvPr id="8" name="Group 7">
              <a:extLst>
                <a:ext uri="{FF2B5EF4-FFF2-40B4-BE49-F238E27FC236}">
                  <a16:creationId xmlns:a16="http://schemas.microsoft.com/office/drawing/2014/main" id="{7B3B8460-B5D5-4133-8324-6B46506FC905}"/>
                </a:ext>
              </a:extLst>
            </p:cNvPr>
            <p:cNvGrpSpPr/>
            <p:nvPr/>
          </p:nvGrpSpPr>
          <p:grpSpPr>
            <a:xfrm>
              <a:off x="1329714" y="458216"/>
              <a:ext cx="9895012" cy="1951609"/>
              <a:chOff x="1329714" y="458216"/>
              <a:chExt cx="9895012" cy="1951609"/>
            </a:xfrm>
          </p:grpSpPr>
          <p:grpSp>
            <p:nvGrpSpPr>
              <p:cNvPr id="10" name="Group 9">
                <a:extLst>
                  <a:ext uri="{FF2B5EF4-FFF2-40B4-BE49-F238E27FC236}">
                    <a16:creationId xmlns:a16="http://schemas.microsoft.com/office/drawing/2014/main" id="{A8534B99-3990-4FC8-B23F-332CCDD77020}"/>
                  </a:ext>
                </a:extLst>
              </p:cNvPr>
              <p:cNvGrpSpPr/>
              <p:nvPr/>
            </p:nvGrpSpPr>
            <p:grpSpPr>
              <a:xfrm>
                <a:off x="1925021" y="911578"/>
                <a:ext cx="9299705" cy="1498247"/>
                <a:chOff x="2572721" y="934090"/>
                <a:chExt cx="8366420" cy="2210326"/>
              </a:xfrm>
            </p:grpSpPr>
            <p:sp>
              <p:nvSpPr>
                <p:cNvPr id="13" name="Rectangle: Rounded Corners 12">
                  <a:extLst>
                    <a:ext uri="{FF2B5EF4-FFF2-40B4-BE49-F238E27FC236}">
                      <a16:creationId xmlns:a16="http://schemas.microsoft.com/office/drawing/2014/main" id="{3430CAAA-BD0B-4155-A088-B651D32D6511}"/>
                    </a:ext>
                  </a:extLst>
                </p:cNvPr>
                <p:cNvSpPr/>
                <p:nvPr/>
              </p:nvSpPr>
              <p:spPr>
                <a:xfrm>
                  <a:off x="2659224" y="1054359"/>
                  <a:ext cx="8279917"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51F888A9-29B4-49DC-8E13-B6CBBC5ECC11}"/>
                    </a:ext>
                  </a:extLst>
                </p:cNvPr>
                <p:cNvSpPr/>
                <p:nvPr/>
              </p:nvSpPr>
              <p:spPr>
                <a:xfrm>
                  <a:off x="2572721" y="934090"/>
                  <a:ext cx="8279917"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06F1906D-F09F-4ACC-A7E3-984E830346D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29714" y="458216"/>
                <a:ext cx="998307" cy="883997"/>
              </a:xfrm>
              <a:prstGeom prst="rect">
                <a:avLst/>
              </a:prstGeom>
            </p:spPr>
          </p:pic>
        </p:grpSp>
        <p:sp>
          <p:nvSpPr>
            <p:cNvPr id="9" name="Rectangle 8">
              <a:extLst>
                <a:ext uri="{FF2B5EF4-FFF2-40B4-BE49-F238E27FC236}">
                  <a16:creationId xmlns:a16="http://schemas.microsoft.com/office/drawing/2014/main" id="{D6BB3DC6-166E-4B4A-AA19-5972FC5B0219}"/>
                </a:ext>
              </a:extLst>
            </p:cNvPr>
            <p:cNvSpPr/>
            <p:nvPr/>
          </p:nvSpPr>
          <p:spPr>
            <a:xfrm>
              <a:off x="2127783" y="1087604"/>
              <a:ext cx="8832174" cy="1121846"/>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Bộ não là nơi xử lí thông tin, tạo ra quyết định, </a:t>
              </a:r>
              <a:endParaRPr lang="en-US" sz="2400" b="1">
                <a:solidFill>
                  <a:srgbClr val="F03C69"/>
                </a:solidFill>
                <a:latin typeface="UTM Avo" panose="02040603050506020204" pitchFamily="18" charset="0"/>
                <a:cs typeface="Times New Roman" panose="02020603050405020304" pitchFamily="18" charset="0"/>
              </a:endParaRP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điều khiển các suy nghĩ và hành động của con người.</a:t>
              </a:r>
            </a:p>
          </p:txBody>
        </p:sp>
      </p:grpSp>
    </p:spTree>
    <p:extLst>
      <p:ext uri="{BB962C8B-B14F-4D97-AF65-F5344CB8AC3E}">
        <p14:creationId xmlns:p14="http://schemas.microsoft.com/office/powerpoint/2010/main" val="1832335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A white desk with a keyboard and a cup of coffee&#10;&#10;Description automatically generated">
            <a:extLst>
              <a:ext uri="{FF2B5EF4-FFF2-40B4-BE49-F238E27FC236}">
                <a16:creationId xmlns:a16="http://schemas.microsoft.com/office/drawing/2014/main" id="{1F578A40-D2B8-1584-372F-FABF954D2FF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0956" y="0"/>
            <a:ext cx="11840705" cy="6429375"/>
          </a:xfrm>
          <a:prstGeom prst="rect">
            <a:avLst/>
          </a:prstGeom>
        </p:spPr>
      </p:pic>
      <p:graphicFrame>
        <p:nvGraphicFramePr>
          <p:cNvPr id="28" name="Table 28">
            <a:extLst>
              <a:ext uri="{FF2B5EF4-FFF2-40B4-BE49-F238E27FC236}">
                <a16:creationId xmlns:a16="http://schemas.microsoft.com/office/drawing/2014/main" id="{FEA5F96B-A416-47DA-A5A8-F5E48C906ED2}"/>
              </a:ext>
            </a:extLst>
          </p:cNvPr>
          <p:cNvGraphicFramePr>
            <a:graphicFrameLocks noGrp="1"/>
          </p:cNvGraphicFramePr>
          <p:nvPr>
            <p:extLst>
              <p:ext uri="{D42A27DB-BD31-4B8C-83A1-F6EECF244321}">
                <p14:modId xmlns:p14="http://schemas.microsoft.com/office/powerpoint/2010/main" val="3819532349"/>
              </p:ext>
            </p:extLst>
          </p:nvPr>
        </p:nvGraphicFramePr>
        <p:xfrm>
          <a:off x="977694" y="3870323"/>
          <a:ext cx="6623905" cy="2427948"/>
        </p:xfrm>
        <a:graphic>
          <a:graphicData uri="http://schemas.openxmlformats.org/drawingml/2006/table">
            <a:tbl>
              <a:tblPr firstRow="1" bandRow="1">
                <a:tableStyleId>{21E4AEA4-8DFA-4A89-87EB-49C32662AFE0}</a:tableStyleId>
              </a:tblPr>
              <a:tblGrid>
                <a:gridCol w="2779693">
                  <a:extLst>
                    <a:ext uri="{9D8B030D-6E8A-4147-A177-3AD203B41FA5}">
                      <a16:colId xmlns:a16="http://schemas.microsoft.com/office/drawing/2014/main" val="3049472007"/>
                    </a:ext>
                  </a:extLst>
                </a:gridCol>
                <a:gridCol w="3844212">
                  <a:extLst>
                    <a:ext uri="{9D8B030D-6E8A-4147-A177-3AD203B41FA5}">
                      <a16:colId xmlns:a16="http://schemas.microsoft.com/office/drawing/2014/main" val="3745305114"/>
                    </a:ext>
                  </a:extLst>
                </a:gridCol>
              </a:tblGrid>
              <a:tr h="547966">
                <a:tc>
                  <a:txBody>
                    <a:bodyPr/>
                    <a:lstStyle/>
                    <a:p>
                      <a:pPr algn="ct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A</a:t>
                      </a:r>
                    </a:p>
                  </a:txBody>
                  <a:tcPr anchor="ctr">
                    <a:solidFill>
                      <a:srgbClr val="6DCFF6"/>
                    </a:solidFill>
                  </a:tcPr>
                </a:tc>
                <a:tc>
                  <a:txBody>
                    <a:bodyPr/>
                    <a:lstStyle/>
                    <a:p>
                      <a:pPr algn="ct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B</a:t>
                      </a:r>
                    </a:p>
                  </a:txBody>
                  <a:tcPr anchor="ctr">
                    <a:solidFill>
                      <a:srgbClr val="6DCFF6"/>
                    </a:solidFill>
                  </a:tcPr>
                </a:tc>
                <a:extLst>
                  <a:ext uri="{0D108BD9-81ED-4DB2-BD59-A6C34878D82A}">
                    <a16:rowId xmlns:a16="http://schemas.microsoft.com/office/drawing/2014/main" val="3104845030"/>
                  </a:ext>
                </a:extLst>
              </a:tr>
              <a:tr h="855466">
                <a:tc>
                  <a:txBody>
                    <a:bodyPr/>
                    <a:lstStyle/>
                    <a:p>
                      <a:pPr marL="112713" indent="0" algn="l">
                        <a:lnSpc>
                          <a:spcPct val="120000"/>
                        </a:lnSpc>
                      </a:pPr>
                      <a:r>
                        <a:rPr lang="vi-VN"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1) Thông tin được </a:t>
                      </a:r>
                      <a:endPar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endParaRPr>
                    </a:p>
                    <a:p>
                      <a:pPr marL="112713" indent="0" algn="l">
                        <a:lnSpc>
                          <a:spcPct val="120000"/>
                        </a:lnSpc>
                      </a:pPr>
                      <a:r>
                        <a:rPr lang="vi-VN"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thu nhận</a:t>
                      </a: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 và xử lí</a:t>
                      </a:r>
                    </a:p>
                  </a:txBody>
                  <a:tcPr anchor="ctr">
                    <a:solidFill>
                      <a:srgbClr val="C7EAF5"/>
                    </a:solidFill>
                  </a:tcPr>
                </a:tc>
                <a:tc>
                  <a:txBody>
                    <a:bodyPr/>
                    <a:lstStyle/>
                    <a:p>
                      <a:pPr marL="112713" indent="0" algn="l">
                        <a:lnSpc>
                          <a:spcPct val="120000"/>
                        </a:lnSpc>
                      </a:pPr>
                      <a:r>
                        <a:rPr lang="vi-VN"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a) Chạy ngược chiều gió để </a:t>
                      </a:r>
                      <a:endPar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endParaRPr>
                    </a:p>
                    <a:p>
                      <a:pPr marL="112713" indent="0" algn="l">
                        <a:lnSpc>
                          <a:spcPct val="120000"/>
                        </a:lnSpc>
                      </a:pPr>
                      <a:r>
                        <a:rPr lang="vi-VN"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dây diều</a:t>
                      </a: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 </a:t>
                      </a:r>
                      <a:r>
                        <a:rPr lang="vi-VN"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căng ra.</a:t>
                      </a:r>
                    </a:p>
                  </a:txBody>
                  <a:tcPr anchor="ctr">
                    <a:solidFill>
                      <a:srgbClr val="C7EAF5"/>
                    </a:solidFill>
                  </a:tcPr>
                </a:tc>
                <a:extLst>
                  <a:ext uri="{0D108BD9-81ED-4DB2-BD59-A6C34878D82A}">
                    <a16:rowId xmlns:a16="http://schemas.microsoft.com/office/drawing/2014/main" val="500905725"/>
                  </a:ext>
                </a:extLst>
              </a:tr>
              <a:tr h="855466">
                <a:tc>
                  <a:txBody>
                    <a:bodyPr/>
                    <a:lstStyle/>
                    <a:p>
                      <a:pPr marL="112713" indent="0" algn="l">
                        <a:lnSpc>
                          <a:spcPct val="120000"/>
                        </a:lnSpc>
                      </a:pP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2) Kết quả của việc </a:t>
                      </a:r>
                    </a:p>
                    <a:p>
                      <a:pPr marL="112713" indent="0" algn="l">
                        <a:lnSpc>
                          <a:spcPct val="120000"/>
                        </a:lnSpc>
                      </a:pP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xử lí thông tin</a:t>
                      </a:r>
                    </a:p>
                  </a:txBody>
                  <a:tcPr anchor="ctr">
                    <a:solidFill>
                      <a:srgbClr val="C7EAF5"/>
                    </a:solidFill>
                  </a:tcPr>
                </a:tc>
                <a:tc>
                  <a:txBody>
                    <a:bodyPr/>
                    <a:lstStyle/>
                    <a:p>
                      <a:pPr marL="112713" indent="0" algn="l">
                        <a:lnSpc>
                          <a:spcPct val="120000"/>
                        </a:lnSpc>
                      </a:pP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b) Diều không lên cao và </a:t>
                      </a:r>
                    </a:p>
                    <a:p>
                      <a:pPr marL="112713" indent="0" algn="l">
                        <a:lnSpc>
                          <a:spcPct val="120000"/>
                        </a:lnSpc>
                      </a:pPr>
                      <a:r>
                        <a:rPr lang="en-US" sz="2400" b="1" kern="1200">
                          <a:solidFill>
                            <a:srgbClr val="000099"/>
                          </a:solidFill>
                          <a:effectLst>
                            <a:outerShdw blurRad="38100" dist="38100" dir="2700000" algn="tl">
                              <a:srgbClr val="000000">
                                <a:alpha val="43137"/>
                              </a:srgbClr>
                            </a:outerShdw>
                          </a:effectLst>
                          <a:latin typeface="UTM Avo" panose="02040603050506020204" pitchFamily="18" charset="0"/>
                          <a:ea typeface="+mn-ea"/>
                          <a:cs typeface="Times New Roman" panose="02020603050405020304" pitchFamily="18" charset="0"/>
                        </a:rPr>
                        <a:t>dây diều bị chùng.</a:t>
                      </a:r>
                    </a:p>
                  </a:txBody>
                  <a:tcPr anchor="ctr">
                    <a:solidFill>
                      <a:srgbClr val="C7EAF5"/>
                    </a:solidFill>
                  </a:tcPr>
                </a:tc>
                <a:extLst>
                  <a:ext uri="{0D108BD9-81ED-4DB2-BD59-A6C34878D82A}">
                    <a16:rowId xmlns:a16="http://schemas.microsoft.com/office/drawing/2014/main" val="3944550153"/>
                  </a:ext>
                </a:extLst>
              </a:tr>
            </a:tbl>
          </a:graphicData>
        </a:graphic>
      </p:graphicFrame>
      <p:sp>
        <p:nvSpPr>
          <p:cNvPr id="13" name="Rectangle 12">
            <a:extLst>
              <a:ext uri="{FF2B5EF4-FFF2-40B4-BE49-F238E27FC236}">
                <a16:creationId xmlns:a16="http://schemas.microsoft.com/office/drawing/2014/main" id="{C6DBBEEA-14DC-41CA-A25D-875543634C23}"/>
              </a:ext>
            </a:extLst>
          </p:cNvPr>
          <p:cNvSpPr/>
          <p:nvPr/>
        </p:nvSpPr>
        <p:spPr>
          <a:xfrm>
            <a:off x="1333427" y="192063"/>
            <a:ext cx="9759820" cy="589072"/>
          </a:xfrm>
          <a:prstGeom prst="rect">
            <a:avLst/>
          </a:prstGeom>
        </p:spPr>
        <p:txBody>
          <a:bodyPr wrap="square">
            <a:spAutoFit/>
          </a:bodyPr>
          <a:lstStyle/>
          <a:p>
            <a:pPr defTabSz="342900">
              <a:lnSpc>
                <a:spcPct val="150000"/>
              </a:lnSpc>
            </a:pPr>
            <a:r>
              <a:rPr lang="en-US" sz="2400" b="1">
                <a:solidFill>
                  <a:srgbClr val="FF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1. </a:t>
            </a:r>
            <a:r>
              <a:rPr lang="vi-VN" sz="2400" b="1">
                <a:solidFill>
                  <a:srgbClr val="FF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Bộ phận nào của con người làm nhiệm vụ xử lý thông tin?</a:t>
            </a:r>
          </a:p>
        </p:txBody>
      </p:sp>
      <p:sp>
        <p:nvSpPr>
          <p:cNvPr id="15" name="Rectangle 14">
            <a:extLst>
              <a:ext uri="{FF2B5EF4-FFF2-40B4-BE49-F238E27FC236}">
                <a16:creationId xmlns:a16="http://schemas.microsoft.com/office/drawing/2014/main" id="{F27B5BD4-BFB5-49D9-9605-FB10C2A19ADD}"/>
              </a:ext>
            </a:extLst>
          </p:cNvPr>
          <p:cNvSpPr/>
          <p:nvPr/>
        </p:nvSpPr>
        <p:spPr>
          <a:xfrm>
            <a:off x="1929728" y="1164399"/>
            <a:ext cx="2177214" cy="589072"/>
          </a:xfrm>
          <a:prstGeom prst="rect">
            <a:avLst/>
          </a:prstGeom>
        </p:spPr>
        <p:txBody>
          <a:bodyPr wrap="square">
            <a:spAutoFit/>
          </a:bodyPr>
          <a:lstStyle/>
          <a:p>
            <a:pP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A. Chân tay</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54C463C2-99BD-41F9-9DB8-532FC0A03C0C}"/>
              </a:ext>
            </a:extLst>
          </p:cNvPr>
          <p:cNvPicPr>
            <a:picLocks noChangeAspect="1"/>
          </p:cNvPicPr>
          <p:nvPr/>
        </p:nvPicPr>
        <p:blipFill>
          <a:blip r:embed="rId5"/>
          <a:stretch>
            <a:fillRect/>
          </a:stretch>
        </p:blipFill>
        <p:spPr>
          <a:xfrm>
            <a:off x="350362" y="366329"/>
            <a:ext cx="983065" cy="967824"/>
          </a:xfrm>
          <a:prstGeom prst="rect">
            <a:avLst/>
          </a:prstGeom>
        </p:spPr>
      </p:pic>
      <p:sp>
        <p:nvSpPr>
          <p:cNvPr id="18" name="Rectangle 17">
            <a:extLst>
              <a:ext uri="{FF2B5EF4-FFF2-40B4-BE49-F238E27FC236}">
                <a16:creationId xmlns:a16="http://schemas.microsoft.com/office/drawing/2014/main" id="{EF91B5E4-A838-4112-A0B2-6D8AB3210F0F}"/>
              </a:ext>
            </a:extLst>
          </p:cNvPr>
          <p:cNvSpPr/>
          <p:nvPr/>
        </p:nvSpPr>
        <p:spPr>
          <a:xfrm>
            <a:off x="4289647" y="1164399"/>
            <a:ext cx="2177214" cy="589072"/>
          </a:xfrm>
          <a:prstGeom prst="rect">
            <a:avLst/>
          </a:prstGeom>
        </p:spPr>
        <p:txBody>
          <a:bodyPr wrap="square">
            <a:spAutoFit/>
          </a:bodyPr>
          <a:lstStyle/>
          <a:p>
            <a:pP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B. </a:t>
            </a:r>
            <a:r>
              <a:rPr lang="en-US" sz="2400" b="1">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Đôi tai</a:t>
            </a:r>
            <a:endParaRPr lang="vi-VN" sz="2400" b="1">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5D4F8EA6-8068-4B6D-B5FE-2B4A268D6BA1}"/>
              </a:ext>
            </a:extLst>
          </p:cNvPr>
          <p:cNvSpPr/>
          <p:nvPr/>
        </p:nvSpPr>
        <p:spPr>
          <a:xfrm>
            <a:off x="6649566" y="1161145"/>
            <a:ext cx="2177214" cy="589072"/>
          </a:xfrm>
          <a:prstGeom prst="rect">
            <a:avLst/>
          </a:prstGeom>
        </p:spPr>
        <p:txBody>
          <a:bodyPr wrap="square">
            <a:spAutoFit/>
          </a:bodyPr>
          <a:lstStyle/>
          <a:p>
            <a:pP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C. Bộ não</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id="{8BD49975-0CFF-4D28-B9F0-8738147220EC}"/>
              </a:ext>
            </a:extLst>
          </p:cNvPr>
          <p:cNvSpPr/>
          <p:nvPr/>
        </p:nvSpPr>
        <p:spPr>
          <a:xfrm>
            <a:off x="9009485" y="1161145"/>
            <a:ext cx="2177214" cy="589072"/>
          </a:xfrm>
          <a:prstGeom prst="rect">
            <a:avLst/>
          </a:prstGeom>
        </p:spPr>
        <p:txBody>
          <a:bodyPr wrap="square">
            <a:spAutoFit/>
          </a:bodyPr>
          <a:lstStyle/>
          <a:p>
            <a:pP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D. Đôi mắt</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sp>
        <p:nvSpPr>
          <p:cNvPr id="2" name="Oval 1">
            <a:extLst>
              <a:ext uri="{FF2B5EF4-FFF2-40B4-BE49-F238E27FC236}">
                <a16:creationId xmlns:a16="http://schemas.microsoft.com/office/drawing/2014/main" id="{1ED6B12A-29DD-4B83-97B8-D57A71ACA323}"/>
              </a:ext>
            </a:extLst>
          </p:cNvPr>
          <p:cNvSpPr/>
          <p:nvPr/>
        </p:nvSpPr>
        <p:spPr>
          <a:xfrm>
            <a:off x="6630085" y="1242062"/>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4" name="Picture 3">
            <a:extLst>
              <a:ext uri="{FF2B5EF4-FFF2-40B4-BE49-F238E27FC236}">
                <a16:creationId xmlns:a16="http://schemas.microsoft.com/office/drawing/2014/main" id="{84FD8892-92B0-47F9-89E6-D80D94B530E0}"/>
              </a:ext>
            </a:extLst>
          </p:cNvPr>
          <p:cNvPicPr>
            <a:picLocks noChangeAspect="1"/>
          </p:cNvPicPr>
          <p:nvPr/>
        </p:nvPicPr>
        <p:blipFill>
          <a:blip r:embed="rId6"/>
          <a:stretch>
            <a:fillRect/>
          </a:stretch>
        </p:blipFill>
        <p:spPr>
          <a:xfrm>
            <a:off x="9344545" y="3297880"/>
            <a:ext cx="2666641" cy="2873125"/>
          </a:xfrm>
          <a:prstGeom prst="rect">
            <a:avLst/>
          </a:prstGeom>
        </p:spPr>
      </p:pic>
      <p:sp>
        <p:nvSpPr>
          <p:cNvPr id="21" name="Rectangle 20">
            <a:extLst>
              <a:ext uri="{FF2B5EF4-FFF2-40B4-BE49-F238E27FC236}">
                <a16:creationId xmlns:a16="http://schemas.microsoft.com/office/drawing/2014/main" id="{DE8B558F-19AB-430E-AF51-CC565CBEA9D1}"/>
              </a:ext>
            </a:extLst>
          </p:cNvPr>
          <p:cNvSpPr/>
          <p:nvPr/>
        </p:nvSpPr>
        <p:spPr>
          <a:xfrm>
            <a:off x="1185242" y="2132561"/>
            <a:ext cx="9908005" cy="1143070"/>
          </a:xfrm>
          <a:prstGeom prst="rect">
            <a:avLst/>
          </a:prstGeom>
        </p:spPr>
        <p:txBody>
          <a:bodyPr wrap="square">
            <a:spAutoFit/>
          </a:bodyPr>
          <a:lstStyle/>
          <a:p>
            <a:pPr algn="just" defTabSz="342900">
              <a:lnSpc>
                <a:spcPct val="150000"/>
              </a:lnSpc>
            </a:pPr>
            <a:r>
              <a:rPr lang="en-US" sz="2400" b="1">
                <a:solidFill>
                  <a:srgbClr val="C0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2. </a:t>
            </a:r>
            <a:r>
              <a:rPr lang="vi-VN" sz="2400" b="1">
                <a:solidFill>
                  <a:srgbClr val="C0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Quan sát một người đang thả diều</a:t>
            </a:r>
            <a:r>
              <a:rPr lang="en-US" sz="2400" b="1">
                <a:solidFill>
                  <a:srgbClr val="C0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 </a:t>
            </a:r>
            <a:r>
              <a:rPr lang="vi-VN" sz="2400" b="1">
                <a:solidFill>
                  <a:srgbClr val="C0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Người đó đang cố gắng làm cho cánh diều bay cao</a:t>
            </a:r>
            <a:r>
              <a:rPr lang="en-US" sz="2400" b="1">
                <a:solidFill>
                  <a:srgbClr val="C0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a:t>
            </a:r>
            <a:r>
              <a:rPr lang="vi-VN" sz="2400" b="1">
                <a:solidFill>
                  <a:srgbClr val="C00000"/>
                </a:solidFill>
                <a:effectLst>
                  <a:outerShdw blurRad="38100" dist="38100" dir="2700000" algn="tl">
                    <a:srgbClr val="000000">
                      <a:alpha val="43137"/>
                    </a:srgbClr>
                  </a:outerShdw>
                </a:effectLst>
                <a:highlight>
                  <a:srgbClr val="FFFF00"/>
                </a:highlight>
                <a:latin typeface="UTM Avo" panose="02040603050506020204" pitchFamily="18" charset="0"/>
                <a:cs typeface="Times New Roman" panose="02020603050405020304" pitchFamily="18" charset="0"/>
              </a:rPr>
              <a:t> Em hãy ghép mỗi mục ở cột A với một mục thích hợp ở cột B.</a:t>
            </a:r>
          </a:p>
        </p:txBody>
      </p:sp>
      <p:sp>
        <p:nvSpPr>
          <p:cNvPr id="16" name="Rectangle 15">
            <a:extLst>
              <a:ext uri="{FF2B5EF4-FFF2-40B4-BE49-F238E27FC236}">
                <a16:creationId xmlns:a16="http://schemas.microsoft.com/office/drawing/2014/main" id="{7F3634A7-70E4-45D2-A41D-F71E65397F54}"/>
              </a:ext>
            </a:extLst>
          </p:cNvPr>
          <p:cNvSpPr/>
          <p:nvPr/>
        </p:nvSpPr>
        <p:spPr>
          <a:xfrm>
            <a:off x="7975202" y="5441370"/>
            <a:ext cx="1152305" cy="1202317"/>
          </a:xfrm>
          <a:prstGeom prst="rect">
            <a:avLst/>
          </a:prstGeom>
        </p:spPr>
        <p:txBody>
          <a:bodyPr wrap="square">
            <a:spAutoFit/>
          </a:bodyPr>
          <a:lstStyle/>
          <a:p>
            <a:pPr algn="ctr" defTabSz="342900">
              <a:lnSpc>
                <a:spcPct val="135000"/>
              </a:lnSpc>
            </a:pPr>
            <a:r>
              <a:rPr lang="en-US" sz="28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1 </a:t>
            </a:r>
            <a:r>
              <a:rPr lang="en-US" sz="28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sym typeface="Wingdings" panose="05000000000000000000" pitchFamily="2" charset="2"/>
              </a:rPr>
              <a:t> </a:t>
            </a:r>
            <a:r>
              <a:rPr lang="en-US" sz="28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b</a:t>
            </a:r>
          </a:p>
          <a:p>
            <a:pPr algn="ctr" defTabSz="342900">
              <a:lnSpc>
                <a:spcPct val="135000"/>
              </a:lnSpc>
            </a:pPr>
            <a:r>
              <a:rPr lang="en-US" sz="28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2 </a:t>
            </a:r>
            <a:r>
              <a:rPr lang="en-US" sz="28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sym typeface="Wingdings" panose="05000000000000000000" pitchFamily="2" charset="2"/>
              </a:rPr>
              <a:t> </a:t>
            </a:r>
            <a:r>
              <a:rPr lang="en-US" sz="28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a</a:t>
            </a:r>
          </a:p>
        </p:txBody>
      </p:sp>
    </p:spTree>
    <p:extLst>
      <p:ext uri="{BB962C8B-B14F-4D97-AF65-F5344CB8AC3E}">
        <p14:creationId xmlns:p14="http://schemas.microsoft.com/office/powerpoint/2010/main" val="1179061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500"/>
                            </p:stCondLst>
                            <p:childTnLst>
                              <p:par>
                                <p:cTn id="34" presetID="42"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3" dur="500"/>
                                        <p:tgtEl>
                                          <p:spTgt spid="1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8"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8" grpId="0"/>
      <p:bldP spid="19" grpId="0"/>
      <p:bldP spid="20" grpId="0"/>
      <p:bldP spid="2"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white desk with a keyboard and a cup of coffee&#10;&#10;Description automatically generated">
            <a:extLst>
              <a:ext uri="{FF2B5EF4-FFF2-40B4-BE49-F238E27FC236}">
                <a16:creationId xmlns:a16="http://schemas.microsoft.com/office/drawing/2014/main" id="{B451FF3A-6B01-3704-3294-4EFEE988CC9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81000" y="214312"/>
            <a:ext cx="11430000" cy="6429375"/>
          </a:xfrm>
          <a:prstGeom prst="rect">
            <a:avLst/>
          </a:prstGeom>
        </p:spPr>
      </p:pic>
      <p:sp>
        <p:nvSpPr>
          <p:cNvPr id="2" name="Rectangle 1">
            <a:extLst>
              <a:ext uri="{FF2B5EF4-FFF2-40B4-BE49-F238E27FC236}">
                <a16:creationId xmlns:a16="http://schemas.microsoft.com/office/drawing/2014/main" id="{0E9CEAD2-7F67-44D0-8C05-C025C33F2B9E}"/>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F0000"/>
                </a:solidFill>
                <a:effectLst>
                  <a:outerShdw blurRad="38100" dist="38100" dir="2700000" algn="tl">
                    <a:srgbClr val="000000">
                      <a:alpha val="43137"/>
                    </a:srgbClr>
                  </a:outerShdw>
                </a:effectLst>
                <a:latin typeface="SVN-SAF" panose="02040603050506020204" pitchFamily="18" charset="0"/>
                <a:cs typeface="Times New Roman" panose="02020603050405020304" pitchFamily="18" charset="0"/>
              </a:rPr>
              <a:t>2. MÁY XỬ LÍ THÔNG TIN</a:t>
            </a:r>
            <a:endParaRPr lang="vi-VN" sz="2800" b="1">
              <a:solidFill>
                <a:srgbClr val="FF0000"/>
              </a:solidFill>
              <a:effectLst>
                <a:outerShdw blurRad="38100" dist="38100" dir="2700000" algn="tl">
                  <a:srgbClr val="000000">
                    <a:alpha val="43137"/>
                  </a:srgbClr>
                </a:outerShdw>
              </a:effectLst>
              <a:cs typeface="Times New Roman" panose="02020603050405020304" pitchFamily="18" charset="0"/>
            </a:endParaRPr>
          </a:p>
        </p:txBody>
      </p:sp>
      <p:grpSp>
        <p:nvGrpSpPr>
          <p:cNvPr id="3" name="Group 2">
            <a:extLst>
              <a:ext uri="{FF2B5EF4-FFF2-40B4-BE49-F238E27FC236}">
                <a16:creationId xmlns:a16="http://schemas.microsoft.com/office/drawing/2014/main" id="{B6B46150-747C-44D3-8ADD-3C9183BFEC10}"/>
              </a:ext>
            </a:extLst>
          </p:cNvPr>
          <p:cNvGrpSpPr/>
          <p:nvPr/>
        </p:nvGrpSpPr>
        <p:grpSpPr>
          <a:xfrm>
            <a:off x="614526" y="968721"/>
            <a:ext cx="10962947" cy="2100220"/>
            <a:chOff x="522612" y="900102"/>
            <a:chExt cx="10962947" cy="2100220"/>
          </a:xfrm>
        </p:grpSpPr>
        <p:sp>
          <p:nvSpPr>
            <p:cNvPr id="4" name="Rectangle 3">
              <a:extLst>
                <a:ext uri="{FF2B5EF4-FFF2-40B4-BE49-F238E27FC236}">
                  <a16:creationId xmlns:a16="http://schemas.microsoft.com/office/drawing/2014/main" id="{779E57AC-B41F-4EBA-9A3C-3FA14918A914}"/>
                </a:ext>
              </a:extLst>
            </p:cNvPr>
            <p:cNvSpPr/>
            <p:nvPr/>
          </p:nvSpPr>
          <p:spPr>
            <a:xfrm>
              <a:off x="3379791" y="1086631"/>
              <a:ext cx="7173355" cy="671851"/>
            </a:xfrm>
            <a:prstGeom prst="rect">
              <a:avLst/>
            </a:prstGeom>
          </p:spPr>
          <p:txBody>
            <a:bodyPr wrap="square">
              <a:spAutoFit/>
            </a:bodyPr>
            <a:lstStyle/>
            <a:p>
              <a:pPr defTabSz="342900">
                <a:lnSpc>
                  <a:spcPct val="150000"/>
                </a:lnSpc>
              </a:pPr>
              <a:r>
                <a:rPr lang="vi-VN" sz="2800" b="1">
                  <a:solidFill>
                    <a:srgbClr val="FF0000"/>
                  </a:solidFill>
                  <a:effectLst>
                    <a:outerShdw blurRad="38100" dist="38100" dir="2700000" algn="tl">
                      <a:srgbClr val="000000">
                        <a:alpha val="43137"/>
                      </a:srgbClr>
                    </a:outerShdw>
                  </a:effectLst>
                  <a:latin typeface="SVN-Androgyne" panose="02040603050506020204" pitchFamily="18" charset="0"/>
                  <a:cs typeface="Times New Roman" panose="02020603050405020304" pitchFamily="18" charset="0"/>
                </a:rPr>
                <a:t>Thiết bị điều khiển được</a:t>
              </a:r>
            </a:p>
          </p:txBody>
        </p:sp>
        <p:sp>
          <p:nvSpPr>
            <p:cNvPr id="5" name="Rectangle: Rounded Corners 4">
              <a:extLst>
                <a:ext uri="{FF2B5EF4-FFF2-40B4-BE49-F238E27FC236}">
                  <a16:creationId xmlns:a16="http://schemas.microsoft.com/office/drawing/2014/main" id="{275D43A7-8584-4C1E-93BA-C7DC7533867F}"/>
                </a:ext>
              </a:extLst>
            </p:cNvPr>
            <p:cNvSpPr/>
            <p:nvPr/>
          </p:nvSpPr>
          <p:spPr>
            <a:xfrm>
              <a:off x="522612" y="1036931"/>
              <a:ext cx="10962947" cy="1963391"/>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B678708-28DD-4966-9FB7-B41AB3EFB5FE}"/>
                </a:ext>
              </a:extLst>
            </p:cNvPr>
            <p:cNvSpPr/>
            <p:nvPr/>
          </p:nvSpPr>
          <p:spPr>
            <a:xfrm>
              <a:off x="791594" y="1829045"/>
              <a:ext cx="10425193" cy="1143070"/>
            </a:xfrm>
            <a:prstGeom prst="rect">
              <a:avLst/>
            </a:prstGeom>
          </p:spPr>
          <p:txBody>
            <a:bodyPr wrap="square">
              <a:spAutoFit/>
            </a:bodyPr>
            <a:lstStyle/>
            <a:p>
              <a:pPr algn="just" defTabSz="342900">
                <a:lnSpc>
                  <a:spcPct val="150000"/>
                </a:lnSpc>
              </a:pPr>
              <a:r>
                <a:rPr lang="vi-VN" sz="24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Hãy kể tên một số thiết bị điện trong gia đình có thể điều khiển được. Em hãy cho biết những thiết bị đó được điều khiển như thế nào?</a:t>
              </a:r>
            </a:p>
          </p:txBody>
        </p:sp>
        <p:grpSp>
          <p:nvGrpSpPr>
            <p:cNvPr id="7" name="Group 6">
              <a:extLst>
                <a:ext uri="{FF2B5EF4-FFF2-40B4-BE49-F238E27FC236}">
                  <a16:creationId xmlns:a16="http://schemas.microsoft.com/office/drawing/2014/main" id="{E6A72B9F-FEFB-4C8E-AE4E-72BFC344F1EA}"/>
                </a:ext>
              </a:extLst>
            </p:cNvPr>
            <p:cNvGrpSpPr/>
            <p:nvPr/>
          </p:nvGrpSpPr>
          <p:grpSpPr>
            <a:xfrm>
              <a:off x="522612" y="900102"/>
              <a:ext cx="2898644" cy="880803"/>
              <a:chOff x="522612" y="900102"/>
              <a:chExt cx="2898644" cy="880803"/>
            </a:xfrm>
          </p:grpSpPr>
          <p:grpSp>
            <p:nvGrpSpPr>
              <p:cNvPr id="9" name="Group 8">
                <a:extLst>
                  <a:ext uri="{FF2B5EF4-FFF2-40B4-BE49-F238E27FC236}">
                    <a16:creationId xmlns:a16="http://schemas.microsoft.com/office/drawing/2014/main" id="{0CF6394F-7878-4454-ADC1-7BA17A242C5D}"/>
                  </a:ext>
                </a:extLst>
              </p:cNvPr>
              <p:cNvGrpSpPr/>
              <p:nvPr/>
            </p:nvGrpSpPr>
            <p:grpSpPr>
              <a:xfrm>
                <a:off x="522612" y="1095583"/>
                <a:ext cx="2372989" cy="661656"/>
                <a:chOff x="5906375" y="1404722"/>
                <a:chExt cx="2372989" cy="661656"/>
              </a:xfrm>
            </p:grpSpPr>
            <p:sp>
              <p:nvSpPr>
                <p:cNvPr id="14" name="Rectangle: Top Corners Rounded 13">
                  <a:extLst>
                    <a:ext uri="{FF2B5EF4-FFF2-40B4-BE49-F238E27FC236}">
                      <a16:creationId xmlns:a16="http://schemas.microsoft.com/office/drawing/2014/main" id="{1B035D7B-D848-41AA-8444-D698D85C6601}"/>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15" name="Rectangle 14">
                  <a:extLst>
                    <a:ext uri="{FF2B5EF4-FFF2-40B4-BE49-F238E27FC236}">
                      <a16:creationId xmlns:a16="http://schemas.microsoft.com/office/drawing/2014/main" id="{55C2BBA2-90D1-4647-BE5A-40CF0AA3029D}"/>
                    </a:ext>
                  </a:extLst>
                </p:cNvPr>
                <p:cNvSpPr/>
                <p:nvPr/>
              </p:nvSpPr>
              <p:spPr>
                <a:xfrm>
                  <a:off x="5906375" y="1465062"/>
                  <a:ext cx="2135017" cy="547714"/>
                </a:xfrm>
                <a:prstGeom prst="rect">
                  <a:avLst/>
                </a:prstGeom>
                <a:scene3d>
                  <a:camera prst="obliqueTopLeft"/>
                  <a:lightRig rig="threePt" dir="t"/>
                </a:scene3d>
              </p:spPr>
              <p:txBody>
                <a:bodyPr wrap="square">
                  <a:spAutoFit/>
                </a:bodyPr>
                <a:lstStyle/>
                <a:p>
                  <a:pPr algn="ctr" defTabSz="342900">
                    <a:lnSpc>
                      <a:spcPct val="150000"/>
                    </a:lnSpc>
                  </a:pPr>
                  <a:r>
                    <a:rPr lang="en-US" sz="22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UTM Bienvenue" panose="02040603050506020204" pitchFamily="18" charset="0"/>
                      <a:cs typeface="Times New Roman" panose="02020603050405020304" pitchFamily="18" charset="0"/>
                    </a:rPr>
                    <a:t>HOẠT ĐỘNG </a:t>
                  </a:r>
                  <a:endParaRPr lang="vi-VN" sz="22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UTM Avo" panose="02040603050506020204" pitchFamily="18" charset="0"/>
                    <a:cs typeface="Times New Roman" panose="02020603050405020304" pitchFamily="18" charset="0"/>
                  </a:endParaRPr>
                </a:p>
              </p:txBody>
            </p:sp>
          </p:grpSp>
          <p:grpSp>
            <p:nvGrpSpPr>
              <p:cNvPr id="10" name="Group 9">
                <a:extLst>
                  <a:ext uri="{FF2B5EF4-FFF2-40B4-BE49-F238E27FC236}">
                    <a16:creationId xmlns:a16="http://schemas.microsoft.com/office/drawing/2014/main" id="{29C26FE0-D2CB-466D-917A-B836B1DE503A}"/>
                  </a:ext>
                </a:extLst>
              </p:cNvPr>
              <p:cNvGrpSpPr/>
              <p:nvPr/>
            </p:nvGrpSpPr>
            <p:grpSpPr>
              <a:xfrm rot="20419193">
                <a:off x="2468303" y="900102"/>
                <a:ext cx="952953" cy="880803"/>
                <a:chOff x="8974078" y="279854"/>
                <a:chExt cx="3397172" cy="3224225"/>
              </a:xfrm>
            </p:grpSpPr>
            <p:pic>
              <p:nvPicPr>
                <p:cNvPr id="12" name="Picture 5">
                  <a:extLst>
                    <a:ext uri="{FF2B5EF4-FFF2-40B4-BE49-F238E27FC236}">
                      <a16:creationId xmlns:a16="http://schemas.microsoft.com/office/drawing/2014/main" id="{EBED9A27-3011-4F73-9732-FA489139AF2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974078" y="279854"/>
                  <a:ext cx="3397172" cy="3224225"/>
                </a:xfrm>
                <a:prstGeom prst="rect">
                  <a:avLst/>
                </a:prstGeom>
              </p:spPr>
            </p:pic>
            <p:pic>
              <p:nvPicPr>
                <p:cNvPr id="13" name="Picture 6">
                  <a:extLst>
                    <a:ext uri="{FF2B5EF4-FFF2-40B4-BE49-F238E27FC236}">
                      <a16:creationId xmlns:a16="http://schemas.microsoft.com/office/drawing/2014/main" id="{C67AE980-D4AF-4533-B07D-A9E05365001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264793" y="565916"/>
                  <a:ext cx="2916628" cy="2768146"/>
                </a:xfrm>
                <a:prstGeom prst="rect">
                  <a:avLst/>
                </a:prstGeom>
              </p:spPr>
            </p:pic>
          </p:grpSp>
          <p:sp>
            <p:nvSpPr>
              <p:cNvPr id="11" name="Rectangle 10">
                <a:extLst>
                  <a:ext uri="{FF2B5EF4-FFF2-40B4-BE49-F238E27FC236}">
                    <a16:creationId xmlns:a16="http://schemas.microsoft.com/office/drawing/2014/main" id="{D52FB17F-4C70-41AD-83E8-A57A0BED47F6}"/>
                  </a:ext>
                </a:extLst>
              </p:cNvPr>
              <p:cNvSpPr/>
              <p:nvPr/>
            </p:nvSpPr>
            <p:spPr>
              <a:xfrm>
                <a:off x="2792351" y="1002361"/>
                <a:ext cx="363894" cy="671851"/>
              </a:xfrm>
              <a:prstGeom prst="rect">
                <a:avLst/>
              </a:prstGeom>
              <a:scene3d>
                <a:camera prst="obliqueTopLeft"/>
                <a:lightRig rig="threePt" dir="t"/>
              </a:scene3d>
            </p:spPr>
            <p:txBody>
              <a:bodyPr wrap="square">
                <a:spAutoFit/>
              </a:bodyPr>
              <a:lstStyle/>
              <a:p>
                <a:pPr algn="ctr" defTabSz="342900">
                  <a:lnSpc>
                    <a:spcPct val="150000"/>
                  </a:lnSpc>
                </a:pPr>
                <a:r>
                  <a:rPr lang="en-US" sz="2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sp>
        <p:nvSpPr>
          <p:cNvPr id="16" name="Rectangle 15">
            <a:extLst>
              <a:ext uri="{FF2B5EF4-FFF2-40B4-BE49-F238E27FC236}">
                <a16:creationId xmlns:a16="http://schemas.microsoft.com/office/drawing/2014/main" id="{891DAD61-1AEC-4619-8343-9F19A8621F4D}"/>
              </a:ext>
            </a:extLst>
          </p:cNvPr>
          <p:cNvSpPr/>
          <p:nvPr/>
        </p:nvSpPr>
        <p:spPr>
          <a:xfrm>
            <a:off x="1021161" y="3789060"/>
            <a:ext cx="10556312" cy="1697068"/>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		</a:t>
            </a:r>
            <a:r>
              <a:rPr lang="vi-VN" sz="2400" b="1">
                <a:solidFill>
                  <a:srgbClr val="0000FF"/>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Có nhiều thiết bị điện điều khiển được như ti vi, máy giặt, điều hoà nhiệt độ,... Con người điều khiển một thiết bị bằng cách cung cấp thông tin cho nó. Từ thông tin nhận được thiết bị sẽ xử và thực hiện yêu cầu của người điều khiển.</a:t>
            </a:r>
          </a:p>
        </p:txBody>
      </p:sp>
      <p:pic>
        <p:nvPicPr>
          <p:cNvPr id="17" name="Picture 16">
            <a:extLst>
              <a:ext uri="{FF2B5EF4-FFF2-40B4-BE49-F238E27FC236}">
                <a16:creationId xmlns:a16="http://schemas.microsoft.com/office/drawing/2014/main" id="{C729697E-8B81-4267-80D6-C87A4F9ABABB}"/>
              </a:ext>
            </a:extLst>
          </p:cNvPr>
          <p:cNvPicPr>
            <a:picLocks noChangeAspect="1"/>
          </p:cNvPicPr>
          <p:nvPr/>
        </p:nvPicPr>
        <p:blipFill>
          <a:blip r:embed="rId8"/>
          <a:stretch>
            <a:fillRect/>
          </a:stretch>
        </p:blipFill>
        <p:spPr>
          <a:xfrm>
            <a:off x="992816" y="3832848"/>
            <a:ext cx="689218" cy="653278"/>
          </a:xfrm>
          <a:prstGeom prst="rect">
            <a:avLst/>
          </a:prstGeom>
        </p:spPr>
      </p:pic>
    </p:spTree>
    <p:extLst>
      <p:ext uri="{BB962C8B-B14F-4D97-AF65-F5344CB8AC3E}">
        <p14:creationId xmlns:p14="http://schemas.microsoft.com/office/powerpoint/2010/main" val="3123304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white desk with a keyboard and a cup of coffee&#10;&#10;Description automatically generated">
            <a:extLst>
              <a:ext uri="{FF2B5EF4-FFF2-40B4-BE49-F238E27FC236}">
                <a16:creationId xmlns:a16="http://schemas.microsoft.com/office/drawing/2014/main" id="{A985A7A4-476D-2308-D05D-1E0A5EE5F4EB}"/>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81000" y="214312"/>
            <a:ext cx="11430000" cy="6429375"/>
          </a:xfrm>
          <a:prstGeom prst="rect">
            <a:avLst/>
          </a:prstGeom>
        </p:spPr>
      </p:pic>
      <p:sp>
        <p:nvSpPr>
          <p:cNvPr id="2" name="Rectangle 1">
            <a:extLst>
              <a:ext uri="{FF2B5EF4-FFF2-40B4-BE49-F238E27FC236}">
                <a16:creationId xmlns:a16="http://schemas.microsoft.com/office/drawing/2014/main" id="{4EAF164D-B23E-4352-A290-4625F001338C}"/>
              </a:ext>
            </a:extLst>
          </p:cNvPr>
          <p:cNvSpPr/>
          <p:nvPr/>
        </p:nvSpPr>
        <p:spPr>
          <a:xfrm>
            <a:off x="618347" y="240943"/>
            <a:ext cx="10955305" cy="2251065"/>
          </a:xfrm>
          <a:prstGeom prst="rect">
            <a:avLst/>
          </a:prstGeom>
        </p:spPr>
        <p:txBody>
          <a:bodyPr wrap="square">
            <a:spAutoFit/>
          </a:bodyPr>
          <a:lstStyle/>
          <a:p>
            <a:pPr algn="just" defTabSz="342900">
              <a:lnSpc>
                <a:spcPct val="150000"/>
              </a:lnSpc>
            </a:pPr>
            <a:r>
              <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Em bấm phím số trên điều khiển, ti v</a:t>
            </a:r>
            <a:r>
              <a:rPr lang="en-US"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i</a:t>
            </a:r>
            <a:r>
              <a:rPr lang="vi-VN" sz="2400" b="1">
                <a:solidFill>
                  <a:srgbClr val="FF0000"/>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chuyển đến kênh tương ứng. Ví dụ, khi em bấm phím 3, thông tin ti vi nhận được là số 3. Khi đó, bộ phận xử lý trong ti vi quyết định chuyển kênh. Kết quả, ti vi hiển thị chương trình trên kênh số 3, chẳng hạn VTV3.</a:t>
            </a:r>
          </a:p>
        </p:txBody>
      </p:sp>
      <p:grpSp>
        <p:nvGrpSpPr>
          <p:cNvPr id="12" name="Group 11">
            <a:extLst>
              <a:ext uri="{FF2B5EF4-FFF2-40B4-BE49-F238E27FC236}">
                <a16:creationId xmlns:a16="http://schemas.microsoft.com/office/drawing/2014/main" id="{C81D30B5-C2B1-402F-B863-A8BC8163D589}"/>
              </a:ext>
            </a:extLst>
          </p:cNvPr>
          <p:cNvGrpSpPr/>
          <p:nvPr/>
        </p:nvGrpSpPr>
        <p:grpSpPr>
          <a:xfrm>
            <a:off x="1570088" y="2518639"/>
            <a:ext cx="6185122" cy="4197793"/>
            <a:chOff x="2939015" y="2112100"/>
            <a:chExt cx="6185122" cy="4467988"/>
          </a:xfrm>
        </p:grpSpPr>
        <p:pic>
          <p:nvPicPr>
            <p:cNvPr id="4" name="Picture 3">
              <a:extLst>
                <a:ext uri="{FF2B5EF4-FFF2-40B4-BE49-F238E27FC236}">
                  <a16:creationId xmlns:a16="http://schemas.microsoft.com/office/drawing/2014/main" id="{1250EA16-3A77-4ED0-9B19-7CE2D0D574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39015" y="2112100"/>
              <a:ext cx="5803900" cy="3878916"/>
            </a:xfrm>
            <a:prstGeom prst="rect">
              <a:avLst/>
            </a:prstGeom>
          </p:spPr>
        </p:pic>
        <p:sp>
          <p:nvSpPr>
            <p:cNvPr id="5" name="Rectangle 4">
              <a:extLst>
                <a:ext uri="{FF2B5EF4-FFF2-40B4-BE49-F238E27FC236}">
                  <a16:creationId xmlns:a16="http://schemas.microsoft.com/office/drawing/2014/main" id="{117F8757-9CF7-4784-AD4F-4176108744CC}"/>
                </a:ext>
              </a:extLst>
            </p:cNvPr>
            <p:cNvSpPr/>
            <p:nvPr/>
          </p:nvSpPr>
          <p:spPr>
            <a:xfrm>
              <a:off x="3202221" y="3889254"/>
              <a:ext cx="2128316" cy="589072"/>
            </a:xfrm>
            <a:prstGeom prst="rect">
              <a:avLst/>
            </a:prstGeom>
          </p:spPr>
          <p:txBody>
            <a:bodyPr wrap="square">
              <a:spAutoFit/>
            </a:bodyPr>
            <a:lstStyle/>
            <a:p>
              <a:pPr algn="ct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Kênh ban đầu</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622C9D3C-564A-4813-BC8F-5A365ACD0659}"/>
                </a:ext>
              </a:extLst>
            </p:cNvPr>
            <p:cNvSpPr/>
            <p:nvPr/>
          </p:nvSpPr>
          <p:spPr>
            <a:xfrm>
              <a:off x="5807573" y="3858499"/>
              <a:ext cx="3316564" cy="589072"/>
            </a:xfrm>
            <a:prstGeom prst="rect">
              <a:avLst/>
            </a:prstGeom>
          </p:spPr>
          <p:txBody>
            <a:bodyPr wrap="square">
              <a:spAutoFit/>
            </a:bodyPr>
            <a:lstStyle/>
            <a:p>
              <a:pPr algn="ct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Kênh sau khi chuyển</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6701E6F8-0E27-466A-B87F-0E6653E7D915}"/>
                </a:ext>
              </a:extLst>
            </p:cNvPr>
            <p:cNvSpPr/>
            <p:nvPr/>
          </p:nvSpPr>
          <p:spPr>
            <a:xfrm>
              <a:off x="4613563" y="5991016"/>
              <a:ext cx="3186546" cy="589072"/>
            </a:xfrm>
            <a:prstGeom prst="rect">
              <a:avLst/>
            </a:prstGeom>
          </p:spPr>
          <p:txBody>
            <a:bodyPr wrap="square">
              <a:spAutoFit/>
            </a:bodyPr>
            <a:lstStyle/>
            <a:p>
              <a:pPr algn="ctr"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Hình 5. Điều khiển ti vi </a:t>
              </a:r>
              <a:endPar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D9293BAE-F71F-44C4-BC4E-A973053427BF}"/>
              </a:ext>
            </a:extLst>
          </p:cNvPr>
          <p:cNvGrpSpPr/>
          <p:nvPr/>
        </p:nvGrpSpPr>
        <p:grpSpPr>
          <a:xfrm>
            <a:off x="7755210" y="2685479"/>
            <a:ext cx="3818442" cy="2985429"/>
            <a:chOff x="7755210" y="2685480"/>
            <a:chExt cx="3818442" cy="2659632"/>
          </a:xfrm>
        </p:grpSpPr>
        <p:grpSp>
          <p:nvGrpSpPr>
            <p:cNvPr id="13" name="Group 12">
              <a:extLst>
                <a:ext uri="{FF2B5EF4-FFF2-40B4-BE49-F238E27FC236}">
                  <a16:creationId xmlns:a16="http://schemas.microsoft.com/office/drawing/2014/main" id="{05455A8F-14CA-49F4-905D-926988182E03}"/>
                </a:ext>
              </a:extLst>
            </p:cNvPr>
            <p:cNvGrpSpPr/>
            <p:nvPr/>
          </p:nvGrpSpPr>
          <p:grpSpPr>
            <a:xfrm flipH="1">
              <a:off x="7755210" y="2685480"/>
              <a:ext cx="3818442" cy="2659632"/>
              <a:chOff x="1768766" y="4552258"/>
              <a:chExt cx="7300588" cy="2237383"/>
            </a:xfrm>
          </p:grpSpPr>
          <p:sp>
            <p:nvSpPr>
              <p:cNvPr id="14" name="Speech Bubble: Rectangle with Corners Rounded 13">
                <a:extLst>
                  <a:ext uri="{FF2B5EF4-FFF2-40B4-BE49-F238E27FC236}">
                    <a16:creationId xmlns:a16="http://schemas.microsoft.com/office/drawing/2014/main" id="{2C4A0B38-3588-4EC4-89AF-F6D351935C5A}"/>
                  </a:ext>
                </a:extLst>
              </p:cNvPr>
              <p:cNvSpPr/>
              <p:nvPr/>
            </p:nvSpPr>
            <p:spPr>
              <a:xfrm>
                <a:off x="1768766" y="4644318"/>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peech Bubble: Rectangle with Corners Rounded 14">
                <a:extLst>
                  <a:ext uri="{FF2B5EF4-FFF2-40B4-BE49-F238E27FC236}">
                    <a16:creationId xmlns:a16="http://schemas.microsoft.com/office/drawing/2014/main" id="{2128405E-142D-4097-BC1B-17484450937B}"/>
                  </a:ext>
                </a:extLst>
              </p:cNvPr>
              <p:cNvSpPr/>
              <p:nvPr/>
            </p:nvSpPr>
            <p:spPr>
              <a:xfrm>
                <a:off x="1856791" y="4552258"/>
                <a:ext cx="7212563" cy="2145323"/>
              </a:xfrm>
              <a:prstGeom prst="wedgeRoundRectCallout">
                <a:avLst>
                  <a:gd name="adj1" fmla="val 56269"/>
                  <a:gd name="adj2" fmla="val 37274"/>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9A4CF503-64AB-4107-A4AD-536F35CB5B57}"/>
                </a:ext>
              </a:extLst>
            </p:cNvPr>
            <p:cNvSpPr/>
            <p:nvPr/>
          </p:nvSpPr>
          <p:spPr>
            <a:xfrm>
              <a:off x="7909207" y="2792919"/>
              <a:ext cx="3556488" cy="2498949"/>
            </a:xfrm>
            <a:prstGeom prst="rect">
              <a:avLst/>
            </a:prstGeom>
          </p:spPr>
          <p:txBody>
            <a:bodyPr wrap="square">
              <a:spAutoFit/>
            </a:bodyPr>
            <a:lstStyle/>
            <a:p>
              <a:pPr algn="ctr" defTabSz="342900">
                <a:lnSpc>
                  <a:spcPct val="150000"/>
                </a:lnSpc>
              </a:pP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Hiện nay đã có ti v</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i</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được điều khiển bằng giọng nói. Khi đó, thông tin ti vi </a:t>
              </a:r>
              <a:endPar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a:p>
              <a:pPr algn="ctr" defTabSz="342900">
                <a:lnSpc>
                  <a:spcPct val="150000"/>
                </a:lnSpc>
              </a:pP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nhận được thuộc </a:t>
              </a:r>
              <a:endPar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endParaRPr>
            </a:p>
            <a:p>
              <a:pPr algn="ctr" defTabSz="342900">
                <a:lnSpc>
                  <a:spcPct val="150000"/>
                </a:lnSpc>
              </a:pP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dạng âm thanh.</a:t>
              </a:r>
            </a:p>
          </p:txBody>
        </p:sp>
      </p:grpSp>
    </p:spTree>
    <p:extLst>
      <p:ext uri="{BB962C8B-B14F-4D97-AF65-F5344CB8AC3E}">
        <p14:creationId xmlns:p14="http://schemas.microsoft.com/office/powerpoint/2010/main" val="2564736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3"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white desk with a keyboard and a cup of coffee&#10;&#10;Description automatically generated">
            <a:extLst>
              <a:ext uri="{FF2B5EF4-FFF2-40B4-BE49-F238E27FC236}">
                <a16:creationId xmlns:a16="http://schemas.microsoft.com/office/drawing/2014/main" id="{C6CF8D3C-CABE-EE8D-C9A6-FC138309F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202" y="213864"/>
            <a:ext cx="11431595" cy="6430272"/>
          </a:xfrm>
          <a:prstGeom prst="rect">
            <a:avLst/>
          </a:prstGeom>
        </p:spPr>
      </p:pic>
      <p:grpSp>
        <p:nvGrpSpPr>
          <p:cNvPr id="9" name="Group 8">
            <a:extLst>
              <a:ext uri="{FF2B5EF4-FFF2-40B4-BE49-F238E27FC236}">
                <a16:creationId xmlns:a16="http://schemas.microsoft.com/office/drawing/2014/main" id="{7A31E0DF-2414-4386-B6B2-2C2F1986EEAE}"/>
              </a:ext>
            </a:extLst>
          </p:cNvPr>
          <p:cNvGrpSpPr/>
          <p:nvPr/>
        </p:nvGrpSpPr>
        <p:grpSpPr>
          <a:xfrm>
            <a:off x="1689595" y="396855"/>
            <a:ext cx="8812810" cy="1951609"/>
            <a:chOff x="1329714" y="458216"/>
            <a:chExt cx="8812810" cy="1951609"/>
          </a:xfrm>
        </p:grpSpPr>
        <p:grpSp>
          <p:nvGrpSpPr>
            <p:cNvPr id="10" name="Group 9">
              <a:extLst>
                <a:ext uri="{FF2B5EF4-FFF2-40B4-BE49-F238E27FC236}">
                  <a16:creationId xmlns:a16="http://schemas.microsoft.com/office/drawing/2014/main" id="{A2B0C841-1C9C-4F24-A6AF-4308784DDFCB}"/>
                </a:ext>
              </a:extLst>
            </p:cNvPr>
            <p:cNvGrpSpPr/>
            <p:nvPr/>
          </p:nvGrpSpPr>
          <p:grpSpPr>
            <a:xfrm>
              <a:off x="1329714" y="458216"/>
              <a:ext cx="8812810" cy="1951609"/>
              <a:chOff x="1329714" y="458216"/>
              <a:chExt cx="8812810" cy="1951609"/>
            </a:xfrm>
          </p:grpSpPr>
          <p:grpSp>
            <p:nvGrpSpPr>
              <p:cNvPr id="12" name="Group 11">
                <a:extLst>
                  <a:ext uri="{FF2B5EF4-FFF2-40B4-BE49-F238E27FC236}">
                    <a16:creationId xmlns:a16="http://schemas.microsoft.com/office/drawing/2014/main" id="{C00732DE-295F-4BDA-9B5E-C3993D38C42E}"/>
                  </a:ext>
                </a:extLst>
              </p:cNvPr>
              <p:cNvGrpSpPr/>
              <p:nvPr/>
            </p:nvGrpSpPr>
            <p:grpSpPr>
              <a:xfrm>
                <a:off x="1925021" y="911578"/>
                <a:ext cx="8217503" cy="1498247"/>
                <a:chOff x="2572721" y="934090"/>
                <a:chExt cx="7392824" cy="2210326"/>
              </a:xfrm>
            </p:grpSpPr>
            <p:sp>
              <p:nvSpPr>
                <p:cNvPr id="14" name="Rectangle: Rounded Corners 13">
                  <a:extLst>
                    <a:ext uri="{FF2B5EF4-FFF2-40B4-BE49-F238E27FC236}">
                      <a16:creationId xmlns:a16="http://schemas.microsoft.com/office/drawing/2014/main" id="{9851D3E9-C415-42B8-9917-5CD79C52561C}"/>
                    </a:ext>
                  </a:extLst>
                </p:cNvPr>
                <p:cNvSpPr/>
                <p:nvPr/>
              </p:nvSpPr>
              <p:spPr>
                <a:xfrm>
                  <a:off x="2659224" y="1054359"/>
                  <a:ext cx="7306321"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FC8A4868-8B0A-46FD-93E0-B344D9CAB44A}"/>
                    </a:ext>
                  </a:extLst>
                </p:cNvPr>
                <p:cNvSpPr/>
                <p:nvPr/>
              </p:nvSpPr>
              <p:spPr>
                <a:xfrm>
                  <a:off x="2572721" y="934090"/>
                  <a:ext cx="7306322"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04509FB5-EBB3-41FB-9083-F59742CC16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9714" y="458216"/>
                <a:ext cx="998307" cy="883997"/>
              </a:xfrm>
              <a:prstGeom prst="rect">
                <a:avLst/>
              </a:prstGeom>
            </p:spPr>
          </p:pic>
        </p:grpSp>
        <p:sp>
          <p:nvSpPr>
            <p:cNvPr id="11" name="Rectangle 10">
              <a:extLst>
                <a:ext uri="{FF2B5EF4-FFF2-40B4-BE49-F238E27FC236}">
                  <a16:creationId xmlns:a16="http://schemas.microsoft.com/office/drawing/2014/main" id="{C7B97D61-2F74-4522-A021-CE215EC84AB0}"/>
                </a:ext>
              </a:extLst>
            </p:cNvPr>
            <p:cNvSpPr/>
            <p:nvPr/>
          </p:nvSpPr>
          <p:spPr>
            <a:xfrm>
              <a:off x="2281570" y="1048154"/>
              <a:ext cx="7408253" cy="1318181"/>
            </a:xfrm>
            <a:prstGeom prst="rect">
              <a:avLst/>
            </a:prstGeom>
          </p:spPr>
          <p:txBody>
            <a:bodyPr wrap="square">
              <a:spAutoFit/>
            </a:bodyPr>
            <a:lstStyle/>
            <a:p>
              <a:pPr algn="ctr" defTabSz="342900">
                <a:lnSpc>
                  <a:spcPct val="150000"/>
                </a:lnSpc>
              </a:pPr>
              <a:r>
                <a:rPr lang="vi-VN" sz="2800" b="1">
                  <a:solidFill>
                    <a:srgbClr val="F03C6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Có nhiều thiết bị tiếp nhận thông tin</a:t>
              </a:r>
            </a:p>
            <a:p>
              <a:pPr algn="ctr" defTabSz="342900">
                <a:lnSpc>
                  <a:spcPct val="150000"/>
                </a:lnSpc>
              </a:pPr>
              <a:r>
                <a:rPr lang="vi-VN" sz="2800" b="1">
                  <a:solidFill>
                    <a:srgbClr val="F03C6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để quyết định hành động.</a:t>
              </a:r>
            </a:p>
          </p:txBody>
        </p:sp>
      </p:grpSp>
      <p:sp>
        <p:nvSpPr>
          <p:cNvPr id="18" name="Rectangle 17">
            <a:extLst>
              <a:ext uri="{FF2B5EF4-FFF2-40B4-BE49-F238E27FC236}">
                <a16:creationId xmlns:a16="http://schemas.microsoft.com/office/drawing/2014/main" id="{79F5F4AC-96A8-4E05-988A-0E77D50D41E9}"/>
              </a:ext>
            </a:extLst>
          </p:cNvPr>
          <p:cNvSpPr/>
          <p:nvPr/>
        </p:nvSpPr>
        <p:spPr>
          <a:xfrm>
            <a:off x="1860828" y="2629000"/>
            <a:ext cx="10117355" cy="1143070"/>
          </a:xfrm>
          <a:prstGeom prst="rect">
            <a:avLst/>
          </a:prstGeom>
        </p:spPr>
        <p:txBody>
          <a:bodyPr wrap="square">
            <a:spAutoFit/>
          </a:bodyPr>
          <a:lstStyle/>
          <a:p>
            <a:pPr algn="just"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1.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Minh chụp ảnh cánh đồng lúa bằng điện thoại thông minh. Khi đó,</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thông tin được điện thoại thu nhận thuộc dạng gì? Sau khi xử lí,</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kết quả là gì?</a:t>
            </a:r>
          </a:p>
        </p:txBody>
      </p:sp>
      <p:pic>
        <p:nvPicPr>
          <p:cNvPr id="19" name="Picture 18">
            <a:extLst>
              <a:ext uri="{FF2B5EF4-FFF2-40B4-BE49-F238E27FC236}">
                <a16:creationId xmlns:a16="http://schemas.microsoft.com/office/drawing/2014/main" id="{B62AD197-8EC0-4F06-A0FC-8E9FFA19031B}"/>
              </a:ext>
            </a:extLst>
          </p:cNvPr>
          <p:cNvPicPr>
            <a:picLocks noChangeAspect="1"/>
          </p:cNvPicPr>
          <p:nvPr/>
        </p:nvPicPr>
        <p:blipFill>
          <a:blip r:embed="rId4"/>
          <a:stretch>
            <a:fillRect/>
          </a:stretch>
        </p:blipFill>
        <p:spPr>
          <a:xfrm>
            <a:off x="506225" y="2429987"/>
            <a:ext cx="983065" cy="967824"/>
          </a:xfrm>
          <a:prstGeom prst="rect">
            <a:avLst/>
          </a:prstGeom>
        </p:spPr>
      </p:pic>
      <p:sp>
        <p:nvSpPr>
          <p:cNvPr id="20" name="Rectangle 19">
            <a:extLst>
              <a:ext uri="{FF2B5EF4-FFF2-40B4-BE49-F238E27FC236}">
                <a16:creationId xmlns:a16="http://schemas.microsoft.com/office/drawing/2014/main" id="{B47A0B8D-420C-435A-8865-FA530FA1BA18}"/>
              </a:ext>
            </a:extLst>
          </p:cNvPr>
          <p:cNvSpPr/>
          <p:nvPr/>
        </p:nvSpPr>
        <p:spPr>
          <a:xfrm>
            <a:off x="2381055" y="4134129"/>
            <a:ext cx="7210360" cy="2251065"/>
          </a:xfrm>
          <a:prstGeom prst="rect">
            <a:avLst/>
          </a:prstGeom>
        </p:spPr>
        <p:txBody>
          <a:bodyPr wrap="square">
            <a:spAutoFit/>
          </a:bodyPr>
          <a:lstStyle/>
          <a:p>
            <a:pPr algn="just" defTabSz="342900">
              <a:lnSpc>
                <a:spcPct val="150000"/>
              </a:lnSpc>
            </a:pP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2.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Em hãy nêu ví dụ về một hoạt</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động của chiếc quạt máy </a:t>
            </a:r>
            <a:r>
              <a:rPr lang="en-US"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có</a:t>
            </a:r>
            <a:r>
              <a:rPr lang="vi-VN" sz="2400" b="1">
                <a:solidFill>
                  <a:srgbClr val="000099"/>
                </a:solidFill>
                <a:effectLst>
                  <a:outerShdw blurRad="38100" dist="38100" dir="2700000" algn="tl">
                    <a:srgbClr val="000000">
                      <a:alpha val="43137"/>
                    </a:srgbClr>
                  </a:outerShdw>
                </a:effectLst>
                <a:latin typeface="UTM Avo" panose="02040603050506020204" pitchFamily="18" charset="0"/>
                <a:cs typeface="Times New Roman" panose="02020603050405020304" pitchFamily="18" charset="0"/>
              </a:rPr>
              <a:t> điều khiển từ xa. Trong hoạt động đó thông tin tiếp nhận là gì? Chiếc quạt quyết định hành động thể nào?</a:t>
            </a:r>
          </a:p>
        </p:txBody>
      </p:sp>
      <p:pic>
        <p:nvPicPr>
          <p:cNvPr id="7" name="Picture 6">
            <a:extLst>
              <a:ext uri="{FF2B5EF4-FFF2-40B4-BE49-F238E27FC236}">
                <a16:creationId xmlns:a16="http://schemas.microsoft.com/office/drawing/2014/main" id="{61CC3836-CD26-4415-8E32-FA3C6309E379}"/>
              </a:ext>
            </a:extLst>
          </p:cNvPr>
          <p:cNvPicPr>
            <a:picLocks noChangeAspect="1"/>
          </p:cNvPicPr>
          <p:nvPr/>
        </p:nvPicPr>
        <p:blipFill>
          <a:blip r:embed="rId5"/>
          <a:stretch>
            <a:fillRect/>
          </a:stretch>
        </p:blipFill>
        <p:spPr>
          <a:xfrm>
            <a:off x="9556735" y="3771567"/>
            <a:ext cx="2421448" cy="2613627"/>
          </a:xfrm>
          <a:prstGeom prst="rect">
            <a:avLst/>
          </a:prstGeom>
        </p:spPr>
      </p:pic>
    </p:spTree>
    <p:extLst>
      <p:ext uri="{BB962C8B-B14F-4D97-AF65-F5344CB8AC3E}">
        <p14:creationId xmlns:p14="http://schemas.microsoft.com/office/powerpoint/2010/main" val="1244906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5619</TotalTime>
  <Words>804</Words>
  <Application>Microsoft Office PowerPoint</Application>
  <PresentationFormat>Widescreen</PresentationFormat>
  <Paragraphs>78</Paragraphs>
  <Slides>13</Slides>
  <Notes>2</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13</vt:i4>
      </vt:variant>
    </vt:vector>
  </HeadingPairs>
  <TitlesOfParts>
    <vt:vector size="26" baseType="lpstr">
      <vt:lpstr>等线</vt:lpstr>
      <vt:lpstr>Arial</vt:lpstr>
      <vt:lpstr>Calibri</vt:lpstr>
      <vt:lpstr>iCiel Cadena</vt:lpstr>
      <vt:lpstr>Segoe Print</vt:lpstr>
      <vt:lpstr>SVN-Androgyne</vt:lpstr>
      <vt:lpstr>SVN-SAF</vt:lpstr>
      <vt:lpstr>Time s New Roman</vt:lpstr>
      <vt:lpstr>Times New Roman</vt:lpstr>
      <vt:lpstr>UTM Avo</vt:lpstr>
      <vt:lpstr>UTM Bienvenue</vt:lpstr>
      <vt:lpstr>UTM HelvetIns</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Hương Trịnh</cp:lastModifiedBy>
  <cp:revision>192</cp:revision>
  <dcterms:created xsi:type="dcterms:W3CDTF">2021-11-14T08:33:55Z</dcterms:created>
  <dcterms:modified xsi:type="dcterms:W3CDTF">2024-10-09T08:03:11Z</dcterms:modified>
</cp:coreProperties>
</file>