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9" r:id="rId2"/>
    <p:sldId id="259" r:id="rId3"/>
    <p:sldId id="260" r:id="rId4"/>
    <p:sldId id="262" r:id="rId5"/>
    <p:sldId id="263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93" d="100"/>
          <a:sy n="93" d="100"/>
        </p:scale>
        <p:origin x="82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85B3EE-DA6B-4FB3-9397-26306138294F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339B64-DA1E-48E9-BF1B-1C17F4DEE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293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F0019BC-770C-458F-BA81-5E28AFA5D8C6}" type="slidenum">
              <a:rPr lang="en-US">
                <a:solidFill>
                  <a:prstClr val="black"/>
                </a:solidFill>
              </a:rPr>
              <a:pPr eaLnBrk="1" hangingPunct="1"/>
              <a:t>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F164E-D685-493E-AF07-0CE742DE1FD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5292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D540-7CF7-44F6-AE5E-4716E2B2637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5C5B-06FD-4495-85D9-CA7DFAECF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525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D540-7CF7-44F6-AE5E-4716E2B2637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5C5B-06FD-4495-85D9-CA7DFAECF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927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D540-7CF7-44F6-AE5E-4716E2B2637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5C5B-06FD-4495-85D9-CA7DFAECF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152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" y="4610950"/>
            <a:ext cx="12192015" cy="224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0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:blinds dir="vert"/>
      </p:transition>
    </mc:Choice>
    <mc:Fallback xmlns="">
      <p:transition spd="slow" advTm="100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3" y="219521"/>
            <a:ext cx="11613235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5" y="98942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9" y="9475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4" y="917947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3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4" y="160330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9" y="15614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6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2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1" y="2134585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2" y="22171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8" y="217528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5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1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8" y="2748464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1" y="283106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6" y="278916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1" y="2759584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21" y="344494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5" y="340303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30" y="3373463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9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30" y="405881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5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1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8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7" y="4590101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8" y="46726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4" y="463079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21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7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6" y="5203980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7" y="528657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2" y="524467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7" y="5215100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7" y="590045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1" y="585855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6" y="5828979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7" name="Picture 96" descr="C:\Users\TUAN\Downloads\Luyện tập 1.png">
            <a:extLst>
              <a:ext uri="{FF2B5EF4-FFF2-40B4-BE49-F238E27FC236}">
                <a16:creationId xmlns:a16="http://schemas.microsoft.com/office/drawing/2014/main" id="{439545A9-2DD8-4B85-AB11-A53FA02BA7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396" y="450431"/>
            <a:ext cx="2237784" cy="8634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630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3" y="219521"/>
            <a:ext cx="11613235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5" y="98942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9" y="9475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4" y="917947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3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4" y="160330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9" y="15614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6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2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1" y="2134585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2" y="22171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8" y="217528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5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1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8" y="2748464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1" y="283106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6" y="278916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1" y="2759584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21" y="344494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5" y="340303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30" y="3373463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9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30" y="405881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5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1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8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7" y="4590101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8" y="46726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4" y="463079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21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7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6" y="5203980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7" y="528657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2" y="524467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7" y="5215100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7" y="590045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1" y="585855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6" y="5828979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2013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D540-7CF7-44F6-AE5E-4716E2B2637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5C5B-06FD-4495-85D9-CA7DFAECF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886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D540-7CF7-44F6-AE5E-4716E2B2637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5C5B-06FD-4495-85D9-CA7DFAECF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130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D540-7CF7-44F6-AE5E-4716E2B2637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5C5B-06FD-4495-85D9-CA7DFAECF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224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D540-7CF7-44F6-AE5E-4716E2B2637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5C5B-06FD-4495-85D9-CA7DFAECF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5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D540-7CF7-44F6-AE5E-4716E2B2637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5C5B-06FD-4495-85D9-CA7DFAECF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687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D540-7CF7-44F6-AE5E-4716E2B2637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5C5B-06FD-4495-85D9-CA7DFAECF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20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D540-7CF7-44F6-AE5E-4716E2B2637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5C5B-06FD-4495-85D9-CA7DFAECF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424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9D540-7CF7-44F6-AE5E-4716E2B2637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5C5B-06FD-4495-85D9-CA7DFAECF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570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9D540-7CF7-44F6-AE5E-4716E2B26378}" type="datetimeFigureOut">
              <a:rPr lang="en-US" smtClean="0"/>
              <a:t>11/10/2024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65C5B-06FD-4495-85D9-CA7DFAECFA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687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13" Type="http://schemas.openxmlformats.org/officeDocument/2006/relationships/image" Target="../media/image13.gif"/><Relationship Id="rId3" Type="http://schemas.openxmlformats.org/officeDocument/2006/relationships/image" Target="../media/image4.gif"/><Relationship Id="rId7" Type="http://schemas.openxmlformats.org/officeDocument/2006/relationships/image" Target="../media/image7.gif"/><Relationship Id="rId12" Type="http://schemas.openxmlformats.org/officeDocument/2006/relationships/image" Target="../media/image1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11" Type="http://schemas.openxmlformats.org/officeDocument/2006/relationships/image" Target="../media/image11.gif"/><Relationship Id="rId5" Type="http://schemas.openxmlformats.org/officeDocument/2006/relationships/hyperlink" Target="http://www.glitter-graphics.com/" TargetMode="External"/><Relationship Id="rId10" Type="http://schemas.openxmlformats.org/officeDocument/2006/relationships/image" Target="../media/image10.gif"/><Relationship Id="rId4" Type="http://schemas.openxmlformats.org/officeDocument/2006/relationships/image" Target="../media/image5.wmf"/><Relationship Id="rId9" Type="http://schemas.openxmlformats.org/officeDocument/2006/relationships/image" Target="../media/image9.gif"/><Relationship Id="rId14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WordArt 2"/>
          <p:cNvSpPr>
            <a:spLocks noChangeArrowheads="1" noChangeShapeType="1" noTextEdit="1"/>
          </p:cNvSpPr>
          <p:nvPr/>
        </p:nvSpPr>
        <p:spPr bwMode="auto">
          <a:xfrm>
            <a:off x="2411867" y="908050"/>
            <a:ext cx="7462838" cy="6243638"/>
          </a:xfrm>
          <a:prstGeom prst="rect">
            <a:avLst/>
          </a:prstGeom>
        </p:spPr>
        <p:txBody>
          <a:bodyPr spcFirstLastPara="1" wrap="none" lIns="91418" tIns="45710" rIns="91418" bIns="45710" numCol="1" fromWordArt="1">
            <a:prstTxWarp prst="textArchUp">
              <a:avLst>
                <a:gd name="adj" fmla="val 10944968"/>
              </a:avLst>
            </a:prstTxWarp>
          </a:bodyPr>
          <a:lstStyle/>
          <a:p>
            <a:pPr algn="ctr" defTabSz="914290" fontAlgn="base">
              <a:spcBef>
                <a:spcPct val="0"/>
              </a:spcBef>
              <a:spcAft>
                <a:spcPct val="0"/>
              </a:spcAft>
            </a:pPr>
            <a:r>
              <a:rPr lang="vi-VN" sz="4800" b="1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Nhiệt liệt chào mừng các thầy cô giá</a:t>
            </a:r>
            <a:r>
              <a:rPr lang="en-US" sz="4800" b="1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o </a:t>
            </a:r>
            <a:r>
              <a:rPr lang="vi-VN" sz="4800" b="1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tới dự giờ</a:t>
            </a:r>
          </a:p>
        </p:txBody>
      </p:sp>
      <p:pic>
        <p:nvPicPr>
          <p:cNvPr id="2051" name="Picture 3" descr="67088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3" y="1574800"/>
            <a:ext cx="1851025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8" name="WordArt 4"/>
          <p:cNvSpPr>
            <a:spLocks noChangeArrowheads="1" noChangeShapeType="1" noTextEdit="1"/>
          </p:cNvSpPr>
          <p:nvPr/>
        </p:nvSpPr>
        <p:spPr bwMode="auto">
          <a:xfrm rot="-379771">
            <a:off x="4519160" y="3148402"/>
            <a:ext cx="2667000" cy="703263"/>
          </a:xfrm>
          <a:prstGeom prst="rect">
            <a:avLst/>
          </a:prstGeom>
        </p:spPr>
        <p:txBody>
          <a:bodyPr wrap="none" lIns="91418" tIns="45710" rIns="91418" bIns="45710" numCol="1" fromWordArt="1">
            <a:prstTxWarp prst="textDeflateBottom">
              <a:avLst>
                <a:gd name="adj" fmla="val 100000"/>
              </a:avLst>
            </a:prstTxWarp>
            <a:scene3d>
              <a:camera prst="legacyObliqueTopRight"/>
              <a:lightRig rig="legacyNormal3" dir="b"/>
            </a:scene3d>
            <a:sp3d extrusionH="430200" prstMaterial="legacyMatte">
              <a:extrusionClr>
                <a:srgbClr val="939676"/>
              </a:extrusionClr>
            </a:sp3d>
          </a:bodyPr>
          <a:lstStyle/>
          <a:p>
            <a:pPr algn="ctr" defTabSz="91429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vi-VN" sz="3600" b="1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2</a:t>
            </a:r>
            <a:r>
              <a:rPr lang="en-US" sz="3600" b="1" kern="10" dirty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vi-VN" sz="3600" b="1" kern="10" dirty="0">
              <a:ln w="9525">
                <a:round/>
                <a:headEnd/>
                <a:tailEnd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429" name="Picture 5" descr="Firewrk8"/>
          <p:cNvPicPr>
            <a:picLocks noChangeAspect="1" noChangeArrowheads="1"/>
          </p:cNvPicPr>
          <p:nvPr/>
        </p:nvPicPr>
        <p:blipFill>
          <a:blip r:embed="rId4" cstate="print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3" y="3860802"/>
            <a:ext cx="1511300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31" name="Picture 7" descr="Firewrk8"/>
          <p:cNvPicPr>
            <a:picLocks noChangeAspect="1" noChangeArrowheads="1"/>
          </p:cNvPicPr>
          <p:nvPr/>
        </p:nvPicPr>
        <p:blipFill>
          <a:blip r:embed="rId4" cstate="print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6303965"/>
            <a:ext cx="6858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32" name="Picture 8" descr="Firewrk8"/>
          <p:cNvPicPr>
            <a:picLocks noChangeAspect="1" noChangeArrowheads="1"/>
          </p:cNvPicPr>
          <p:nvPr/>
        </p:nvPicPr>
        <p:blipFill>
          <a:blip r:embed="rId4" cstate="print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295403"/>
            <a:ext cx="7620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33" name="Picture 9" descr="Firewrk8"/>
          <p:cNvPicPr>
            <a:picLocks noChangeAspect="1" noChangeArrowheads="1"/>
          </p:cNvPicPr>
          <p:nvPr/>
        </p:nvPicPr>
        <p:blipFill>
          <a:blip r:embed="rId4" cstate="print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75" y="1268416"/>
            <a:ext cx="7620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932427nuvuqqts1u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5397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2" descr="932427nuvuqqts1u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7888" y="5373688"/>
            <a:ext cx="900112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37" name="WordArt 13"/>
          <p:cNvSpPr>
            <a:spLocks noChangeArrowheads="1" noChangeShapeType="1" noTextEdit="1"/>
          </p:cNvSpPr>
          <p:nvPr/>
        </p:nvSpPr>
        <p:spPr bwMode="auto">
          <a:xfrm>
            <a:off x="3935413" y="4561117"/>
            <a:ext cx="4419600" cy="576263"/>
          </a:xfrm>
          <a:prstGeom prst="rect">
            <a:avLst/>
          </a:prstGeom>
        </p:spPr>
        <p:txBody>
          <a:bodyPr wrap="none" lIns="91418" tIns="45710" rIns="91418" bIns="45710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914290" fontAlgn="base">
              <a:spcBef>
                <a:spcPct val="0"/>
              </a:spcBef>
              <a:spcAft>
                <a:spcPct val="0"/>
              </a:spcAft>
            </a:pPr>
            <a:r>
              <a:rPr lang="vi-VN" sz="5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Môn: T</a:t>
            </a:r>
            <a:r>
              <a:rPr lang="en-US" sz="54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oán</a:t>
            </a:r>
            <a:endParaRPr lang="vi-VN" sz="54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03438" name="Picture 14" descr="Firewrk8"/>
          <p:cNvPicPr>
            <a:picLocks noChangeAspect="1" noChangeArrowheads="1"/>
          </p:cNvPicPr>
          <p:nvPr/>
        </p:nvPicPr>
        <p:blipFill>
          <a:blip r:embed="rId4" cstate="print">
            <a:lum bright="6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6242050"/>
            <a:ext cx="7620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40" name="Text Box 16"/>
          <p:cNvSpPr txBox="1">
            <a:spLocks noChangeArrowheads="1"/>
          </p:cNvSpPr>
          <p:nvPr/>
        </p:nvSpPr>
        <p:spPr bwMode="auto">
          <a:xfrm>
            <a:off x="2566991" y="5589589"/>
            <a:ext cx="6696075" cy="538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8" tIns="45710" rIns="91418" bIns="457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914290" fontAlgn="base">
              <a:spcBef>
                <a:spcPct val="50000"/>
              </a:spcBef>
              <a:spcAft>
                <a:spcPct val="0"/>
              </a:spcAft>
            </a:pPr>
            <a:r>
              <a:rPr lang="en-US" sz="2900" b="1" dirty="0">
                <a:solidFill>
                  <a:srgbClr val="FFFF00"/>
                </a:solidFill>
                <a:latin typeface=".VnTime" pitchFamily="34" charset="0"/>
              </a:rPr>
              <a:t>  </a:t>
            </a:r>
            <a:r>
              <a:rPr lang="en-US" sz="2900" b="1" i="1" dirty="0" err="1">
                <a:solidFill>
                  <a:srgbClr val="0000FF"/>
                </a:solidFill>
                <a:latin typeface="Times New Roman" pitchFamily="18" charset="0"/>
              </a:rPr>
              <a:t>Người</a:t>
            </a:r>
            <a:r>
              <a:rPr lang="en-US" sz="29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900" b="1" i="1" dirty="0" err="1">
                <a:solidFill>
                  <a:srgbClr val="0000FF"/>
                </a:solidFill>
                <a:latin typeface="Times New Roman" pitchFamily="18" charset="0"/>
              </a:rPr>
              <a:t>thực</a:t>
            </a:r>
            <a:r>
              <a:rPr lang="en-US" sz="29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900" b="1" i="1" dirty="0" err="1">
                <a:solidFill>
                  <a:srgbClr val="0000FF"/>
                </a:solidFill>
                <a:latin typeface="Times New Roman" pitchFamily="18" charset="0"/>
              </a:rPr>
              <a:t>hiện</a:t>
            </a:r>
            <a:r>
              <a:rPr lang="en-US" sz="2900" b="1" i="1" dirty="0">
                <a:solidFill>
                  <a:srgbClr val="0000FF"/>
                </a:solidFill>
                <a:latin typeface="Times New Roman" pitchFamily="18" charset="0"/>
              </a:rPr>
              <a:t>: </a:t>
            </a:r>
            <a:r>
              <a:rPr lang="en-US" sz="2900" b="1" i="1" dirty="0" err="1">
                <a:solidFill>
                  <a:srgbClr val="0000FF"/>
                </a:solidFill>
                <a:latin typeface="Times New Roman" pitchFamily="18" charset="0"/>
              </a:rPr>
              <a:t>Trần</a:t>
            </a:r>
            <a:r>
              <a:rPr lang="en-US" sz="29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900" b="1" i="1" dirty="0" err="1">
                <a:solidFill>
                  <a:srgbClr val="0000FF"/>
                </a:solidFill>
                <a:latin typeface="Times New Roman" pitchFamily="18" charset="0"/>
              </a:rPr>
              <a:t>Thị</a:t>
            </a:r>
            <a:r>
              <a:rPr lang="en-US" sz="2900" b="1" i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900" b="1" i="1" dirty="0" err="1">
                <a:solidFill>
                  <a:srgbClr val="0000FF"/>
                </a:solidFill>
                <a:latin typeface="Times New Roman" pitchFamily="18" charset="0"/>
              </a:rPr>
              <a:t>Vui</a:t>
            </a:r>
            <a:endParaRPr lang="en-US" sz="29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063" name="Text Box 17"/>
          <p:cNvSpPr txBox="1">
            <a:spLocks noChangeArrowheads="1"/>
          </p:cNvSpPr>
          <p:nvPr/>
        </p:nvSpPr>
        <p:spPr bwMode="auto">
          <a:xfrm>
            <a:off x="3071813" y="466726"/>
            <a:ext cx="6553200" cy="369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18" tIns="45710" rIns="91418" bIns="4571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290" eaLnBrk="1" fontAlgn="base" hangingPunct="1">
              <a:spcBef>
                <a:spcPct val="50000"/>
              </a:spcBef>
              <a:spcAft>
                <a:spcPct val="0"/>
              </a:spcAft>
            </a:pPr>
            <a:endParaRPr lang="vi-VN">
              <a:solidFill>
                <a:srgbClr val="000000"/>
              </a:solidFill>
            </a:endParaRPr>
          </a:p>
        </p:txBody>
      </p:sp>
      <p:pic>
        <p:nvPicPr>
          <p:cNvPr id="2065" name="Picture 20" descr="Dove-02-june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835">
            <a:off x="1524000" y="2492375"/>
            <a:ext cx="93345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7" name="Picture 21" descr="feuerwerk_13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2" y="3644900"/>
            <a:ext cx="14398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9" name="Picture 23" descr="0209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68865"/>
            <a:ext cx="971550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0" name="Picture 4" descr="C:\Documents and Settings\culi\My Documents\My Pictures\Flower_animation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6191250"/>
            <a:ext cx="6667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1" name="Picture 5" descr="15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450" y="3"/>
            <a:ext cx="9715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2" name="Picture 26" descr="Buombay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1524000" y="-174624"/>
            <a:ext cx="9144000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3" name="Picture 9" descr="Flower-06-june"/>
          <p:cNvPicPr>
            <a:picLocks noChangeAspect="1" noChangeArrowheads="1" noCrop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0" y="6138865"/>
            <a:ext cx="7620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Picture 4" descr="C:\Documents and Settings\culi\My Documents\My Pictures\Flower_animation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0" y="836613"/>
            <a:ext cx="6667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5" name="Picture 4" descr="C:\Documents and Settings\culi\My Documents\My Pictures\Flower_animation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0" y="4868863"/>
            <a:ext cx="666750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6" name="Picture 4" descr="C:\Documents and Settings\culi\My Documents\My Pictures\Flower_animation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08050"/>
            <a:ext cx="6667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7" name="Picture 32" descr="anim1690[1][1]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3" y="6308728"/>
            <a:ext cx="73437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379826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repeatCount="indefinite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repeatCount="indefinite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repeatCount="indefinite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repeatCount="indefinite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03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036 0.08259  L 0.108 0.08259  L 0.072 0.16651  L 0.108 0.2491  L 0.036 0.2491  L 0 0.33302  L -0.036 0.2491  L -0.108 0.2491  L -0.072 0.16651  L -0.108 0.08259  L -0.036 0.08259  L 0 0  Z" pathEditMode="relative" ptsTypes="">
                                      <p:cBhvr>
                                        <p:cTn id="42" dur="2000" fill="hold"/>
                                        <p:tgtEl>
                                          <p:spTgt spid="103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7" grpId="0" animBg="1"/>
      <p:bldP spid="10344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997308" y="3953840"/>
            <a:ext cx="1716041" cy="1716041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algn="ctr" defTabSz="913130">
              <a:defRPr/>
            </a:pPr>
            <a:endParaRPr lang="zh-CN" altLang="en-US" sz="1425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574080" y="4091425"/>
            <a:ext cx="1578457" cy="157845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algn="ctr" defTabSz="913130">
              <a:defRPr/>
            </a:pPr>
            <a:endParaRPr lang="zh-CN" altLang="en-US" sz="1425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355120" y="2879776"/>
            <a:ext cx="1211606" cy="1211606"/>
          </a:xfrm>
          <a:prstGeom prst="ellipse">
            <a:avLst/>
          </a:prstGeom>
          <a:solidFill>
            <a:schemeClr val="accent4">
              <a:lumMod val="40000"/>
              <a:lumOff val="6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algn="ctr" defTabSz="913130">
              <a:defRPr/>
            </a:pPr>
            <a:endParaRPr lang="zh-CN" altLang="en-US" sz="1425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039516" y="3259314"/>
            <a:ext cx="1239357" cy="1239357"/>
          </a:xfrm>
          <a:prstGeom prst="ellipse">
            <a:avLst/>
          </a:prstGeom>
          <a:noFill/>
          <a:ln w="38100">
            <a:solidFill>
              <a:srgbClr val="F7E3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algn="ctr" defTabSz="913130">
              <a:defRPr/>
            </a:pPr>
            <a:endParaRPr lang="zh-CN" altLang="en-US" sz="1425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6" t="-1143" r="26891" b="81649"/>
          <a:stretch>
            <a:fillRect/>
          </a:stretch>
        </p:blipFill>
        <p:spPr>
          <a:xfrm>
            <a:off x="8587644" y="810849"/>
            <a:ext cx="1759996" cy="734428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1216617" y="598108"/>
            <a:ext cx="887648" cy="887648"/>
          </a:xfrm>
          <a:prstGeom prst="ellipse">
            <a:avLst/>
          </a:prstGeom>
          <a:solidFill>
            <a:srgbClr val="A5C0A4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algn="ctr" defTabSz="913130">
              <a:defRPr/>
            </a:pPr>
            <a:endParaRPr lang="zh-CN" altLang="en-US" sz="1425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660440" y="1216686"/>
            <a:ext cx="538143" cy="538143"/>
          </a:xfrm>
          <a:prstGeom prst="ellipse">
            <a:avLst/>
          </a:prstGeom>
          <a:solidFill>
            <a:srgbClr val="F7E3AD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96" tIns="34267" rIns="68496" bIns="34267" rtlCol="0" anchor="ctr"/>
          <a:lstStyle/>
          <a:p>
            <a:pPr algn="ctr" defTabSz="913130">
              <a:defRPr/>
            </a:pPr>
            <a:endParaRPr lang="zh-CN" altLang="en-US" sz="1425">
              <a:solidFill>
                <a:srgbClr val="FFFFFF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240654" y="3006461"/>
            <a:ext cx="4152249" cy="1084866"/>
          </a:xfrm>
          <a:prstGeom prst="rect">
            <a:avLst/>
          </a:prstGeom>
          <a:noFill/>
        </p:spPr>
        <p:txBody>
          <a:bodyPr wrap="none" lIns="68496" tIns="34267" rIns="68496" bIns="34267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913130"/>
            <a:r>
              <a:rPr lang="en-US" sz="6600" b="1" dirty="0" err="1">
                <a:solidFill>
                  <a:srgbClr val="FF0000"/>
                </a:solidFill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Khởi</a:t>
            </a:r>
            <a:r>
              <a:rPr lang="en-US" sz="6600" b="1" dirty="0">
                <a:solidFill>
                  <a:srgbClr val="FF0000"/>
                </a:solidFill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Arial-Rounded" panose="020B0604020202020204" pitchFamily="34" charset="0"/>
                <a:ea typeface="Arial-Rounded" panose="020B0604020202020204" pitchFamily="34" charset="0"/>
                <a:cs typeface="Arial-Rounded" panose="020B0604020202020204" pitchFamily="34" charset="0"/>
              </a:rPr>
              <a:t>động</a:t>
            </a:r>
            <a:endParaRPr lang="en-US" sz="6600" b="1" dirty="0">
              <a:solidFill>
                <a:srgbClr val="FF0000"/>
              </a:solidFill>
              <a:latin typeface="Arial-Rounded" panose="020B0604020202020204" pitchFamily="34" charset="0"/>
              <a:ea typeface="Arial-Rounded" panose="020B0604020202020204" pitchFamily="34" charset="0"/>
              <a:cs typeface="Arial-Rounded" panose="020B0604020202020204" pitchFamily="34" charset="0"/>
            </a:endParaRPr>
          </a:p>
        </p:txBody>
      </p:sp>
      <p:pic>
        <p:nvPicPr>
          <p:cNvPr id="2050" name="Picture 2" descr="在走动的火车 852x480 | Pics, Animation, Travel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566" y="1888917"/>
            <a:ext cx="7818554" cy="440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870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0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3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5" grpId="0" bldLvl="0" animBg="1"/>
      <p:bldP spid="5" grpId="1" bldLvl="0" animBg="1"/>
      <p:bldP spid="6" grpId="0" bldLvl="0" animBg="1"/>
      <p:bldP spid="6" grpId="1" bldLvl="0" animBg="1"/>
      <p:bldP spid="10" grpId="0" bldLvl="0" animBg="1"/>
      <p:bldP spid="10" grpId="1" bldLvl="0" animBg="1"/>
      <p:bldP spid="22" grpId="0" bldLvl="0" animBg="1"/>
      <p:bldP spid="22" grpId="1" bldLvl="0" animBg="1"/>
      <p:bldP spid="23" grpId="0" bldLvl="0" animBg="1"/>
      <p:bldP spid="23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ọc sinh lớp Hai chăm ngoan (Hát theo bài hát mẫu SGK lớp 2 Kết nối tri thức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1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:blinds dir="vert"/>
      </p:transition>
    </mc:Choice>
    <mc:Fallback xmlns=""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50470" y="2129850"/>
            <a:ext cx="986609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HP001 4 hang 1 ô ly" panose="020B0603050302020204" pitchFamily="34" charset="0"/>
              </a:rPr>
              <a:t>a)40kg + 20kg = ….kg              8kg + 5kg =</a:t>
            </a:r>
            <a:r>
              <a:rPr lang="en-US" sz="2800" dirty="0">
                <a:solidFill>
                  <a:prstClr val="black"/>
                </a:solidFill>
                <a:latin typeface="HP001 4 hang 1 ô ly" panose="020B0603050302020204" pitchFamily="34" charset="0"/>
              </a:rPr>
              <a:t> ….kg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HP001 4 hang 1 ô ly" panose="020B06030503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HP001 4 hang 1 ô ly" panose="020B0603050302020204" pitchFamily="34" charset="0"/>
              </a:rPr>
              <a:t>  60kg - 40kg = </a:t>
            </a:r>
            <a:r>
              <a:rPr lang="en-US" sz="2800" dirty="0">
                <a:solidFill>
                  <a:prstClr val="black"/>
                </a:solidFill>
                <a:latin typeface="HP001 4 hang 1 ô ly" panose="020B0603050302020204" pitchFamily="34" charset="0"/>
              </a:rPr>
              <a:t>….kg</a:t>
            </a:r>
            <a:r>
              <a:rPr lang="en-US" sz="2800" dirty="0">
                <a:latin typeface="HP001 4 hang 1 ô ly" panose="020B0603050302020204" pitchFamily="34" charset="0"/>
              </a:rPr>
              <a:t>               13kg - 8kg = </a:t>
            </a:r>
            <a:r>
              <a:rPr lang="en-US" sz="2800" dirty="0">
                <a:solidFill>
                  <a:prstClr val="black"/>
                </a:solidFill>
                <a:latin typeface="HP001 4 hang 1 ô ly" panose="020B0603050302020204" pitchFamily="34" charset="0"/>
              </a:rPr>
              <a:t>….kg</a:t>
            </a:r>
            <a:r>
              <a:rPr lang="en-US" sz="2800" dirty="0">
                <a:latin typeface="HP001 4 hang 1 ô ly" panose="020B0603050302020204" pitchFamily="34" charset="0"/>
              </a:rPr>
              <a:t> 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HP001 4 hang 1 ô ly" panose="020B0603050302020204" pitchFamily="34" charset="0"/>
            </a:endParaRPr>
          </a:p>
          <a:p>
            <a:pPr>
              <a:lnSpc>
                <a:spcPct val="150000"/>
              </a:lnSpc>
            </a:pPr>
            <a:endParaRPr lang="en-US" sz="2800" dirty="0">
              <a:latin typeface="HP001 4 hang 1 ô ly" panose="020B0603050302020204" pitchFamily="34" charset="0"/>
            </a:endParaRPr>
          </a:p>
          <a:p>
            <a:pPr marL="457200" indent="-457200">
              <a:lnSpc>
                <a:spcPct val="150000"/>
              </a:lnSpc>
              <a:buAutoNum type="alphaLcParenR" startAt="2"/>
            </a:pPr>
            <a:r>
              <a:rPr lang="en-US" sz="2800" dirty="0">
                <a:latin typeface="HP001 4 hang 1 ô ly" panose="020B0603050302020204" pitchFamily="34" charset="0"/>
              </a:rPr>
              <a:t>30</a:t>
            </a:r>
            <a:r>
              <a:rPr lang="en-US" sz="2800" dirty="0">
                <a:latin typeface="HP001 4 hang 1 ô ly" panose="020B0603050302020204" pitchFamily="34" charset="0"/>
                <a:cs typeface="Times New Roman" panose="02020603050405020304" pitchFamily="18" charset="0"/>
              </a:rPr>
              <a:t>l</a:t>
            </a:r>
            <a:r>
              <a:rPr lang="en-US" sz="2800" dirty="0">
                <a:latin typeface="HP001 4 hang 1 ô ly" panose="020B0603050302020204" pitchFamily="34" charset="0"/>
              </a:rPr>
              <a:t> + 10</a:t>
            </a:r>
            <a:r>
              <a:rPr lang="en-US" sz="2800" dirty="0">
                <a:latin typeface="HP001 4 hang 1 ô ly" panose="020B0603050302020204" pitchFamily="34" charset="0"/>
                <a:cs typeface="Times New Roman" panose="02020603050405020304" pitchFamily="18" charset="0"/>
              </a:rPr>
              <a:t>l</a:t>
            </a:r>
            <a:r>
              <a:rPr lang="en-US" sz="2800" dirty="0">
                <a:latin typeface="HP001 4 hang 1 ô ly" panose="020B0603050302020204" pitchFamily="34" charset="0"/>
              </a:rPr>
              <a:t> =  ….</a:t>
            </a:r>
            <a:r>
              <a:rPr lang="en-US" sz="2800" dirty="0">
                <a:latin typeface="HP001 4 hang 1 ô ly" panose="020B0603050302020204" pitchFamily="34" charset="0"/>
                <a:cs typeface="Times New Roman" pitchFamily="18" charset="0"/>
              </a:rPr>
              <a:t>l </a:t>
            </a:r>
            <a:r>
              <a:rPr lang="en-US" sz="2800" dirty="0">
                <a:latin typeface="HP001 4 hang 1 ô ly" panose="020B0603050302020204" pitchFamily="34" charset="0"/>
              </a:rPr>
              <a:t>                45</a:t>
            </a:r>
            <a:r>
              <a:rPr lang="en-US" sz="2800" dirty="0">
                <a:latin typeface="HP001 4 hang 1 ô ly" panose="020B0603050302020204" pitchFamily="34" charset="0"/>
                <a:cs typeface="Times New Roman" panose="02020603050405020304" pitchFamily="18" charset="0"/>
              </a:rPr>
              <a:t>l</a:t>
            </a:r>
            <a:r>
              <a:rPr lang="en-US" sz="2800" dirty="0">
                <a:latin typeface="HP001 4 hang 1 ô ly" panose="020B0603050302020204" pitchFamily="34" charset="0"/>
              </a:rPr>
              <a:t> + 23</a:t>
            </a:r>
            <a:r>
              <a:rPr lang="en-US" sz="2800" dirty="0">
                <a:latin typeface="HP001 4 hang 1 ô ly" panose="020B0603050302020204" pitchFamily="34" charset="0"/>
                <a:cs typeface="Times New Roman" panose="02020603050405020304" pitchFamily="18" charset="0"/>
              </a:rPr>
              <a:t>l</a:t>
            </a:r>
            <a:r>
              <a:rPr lang="en-US" sz="2800" dirty="0">
                <a:latin typeface="HP001 4 hang 1 ô ly" panose="020B0603050302020204" pitchFamily="34" charset="0"/>
              </a:rPr>
              <a:t> = </a:t>
            </a:r>
            <a:r>
              <a:rPr lang="en-US" sz="2800" dirty="0">
                <a:solidFill>
                  <a:prstClr val="black"/>
                </a:solidFill>
                <a:latin typeface="HP001 4 hang 1 ô ly" panose="020B0603050302020204" pitchFamily="34" charset="0"/>
              </a:rPr>
              <a:t>…. </a:t>
            </a:r>
            <a:r>
              <a:rPr lang="en-US" sz="2800" dirty="0">
                <a:solidFill>
                  <a:prstClr val="black"/>
                </a:solidFill>
                <a:latin typeface="HP001 4 hang 1 ô ly" panose="020B0603050302020204" pitchFamily="34" charset="0"/>
                <a:cs typeface="Times New Roman" pitchFamily="18" charset="0"/>
              </a:rPr>
              <a:t>l</a:t>
            </a:r>
            <a:r>
              <a:rPr lang="en-US" sz="2800" dirty="0">
                <a:latin typeface="HP001 4 hang 1 ô ly" panose="020B0603050302020204" pitchFamily="34" charset="0"/>
              </a:rPr>
              <a:t>           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HP001 4 hang 1 ô ly" panose="020B06030503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latin typeface="HP001 4 hang 1 ô ly" panose="020B0603050302020204" pitchFamily="34" charset="0"/>
              </a:rPr>
              <a:t>   40</a:t>
            </a:r>
            <a:r>
              <a:rPr lang="en-US" sz="2800" dirty="0">
                <a:latin typeface="HP001 4 hang 1 ô ly" panose="020B0603050302020204" pitchFamily="34" charset="0"/>
                <a:cs typeface="Times New Roman" panose="02020603050405020304" pitchFamily="18" charset="0"/>
              </a:rPr>
              <a:t>l</a:t>
            </a:r>
            <a:r>
              <a:rPr lang="en-US" sz="2800" dirty="0">
                <a:latin typeface="HP001 4 hang 1 ô ly" panose="020B0603050302020204" pitchFamily="34" charset="0"/>
              </a:rPr>
              <a:t> - 10</a:t>
            </a:r>
            <a:r>
              <a:rPr lang="en-US" sz="2800" dirty="0">
                <a:latin typeface="HP001 4 hang 1 ô ly" panose="020B0603050302020204" pitchFamily="34" charset="0"/>
                <a:cs typeface="Times New Roman" panose="02020603050405020304" pitchFamily="18" charset="0"/>
              </a:rPr>
              <a:t>l</a:t>
            </a:r>
            <a:r>
              <a:rPr lang="en-US" sz="2800" dirty="0">
                <a:latin typeface="HP001 4 hang 1 ô ly" panose="020B0603050302020204" pitchFamily="34" charset="0"/>
              </a:rPr>
              <a:t> = </a:t>
            </a:r>
            <a:r>
              <a:rPr lang="en-US" sz="2800" dirty="0">
                <a:solidFill>
                  <a:prstClr val="black"/>
                </a:solidFill>
                <a:latin typeface="HP001 4 hang 1 ô ly" panose="020B0603050302020204" pitchFamily="34" charset="0"/>
              </a:rPr>
              <a:t>… . </a:t>
            </a:r>
            <a:r>
              <a:rPr lang="en-US" sz="2800" dirty="0">
                <a:solidFill>
                  <a:prstClr val="black"/>
                </a:solidFill>
                <a:latin typeface="HP001 4 hang 1 ô ly" panose="020B0603050302020204" pitchFamily="34" charset="0"/>
                <a:cs typeface="Times New Roman" pitchFamily="18" charset="0"/>
              </a:rPr>
              <a:t>l</a:t>
            </a:r>
            <a:r>
              <a:rPr lang="en-US" sz="2800" dirty="0">
                <a:latin typeface="HP001 4 hang 1 ô ly" panose="020B0603050302020204" pitchFamily="34" charset="0"/>
              </a:rPr>
              <a:t>                 68</a:t>
            </a:r>
            <a:r>
              <a:rPr lang="en-US" sz="2800" dirty="0">
                <a:latin typeface="HP001 4 hang 1 ô ly" panose="020B0603050302020204" pitchFamily="34" charset="0"/>
                <a:cs typeface="Times New Roman" panose="02020603050405020304" pitchFamily="18" charset="0"/>
              </a:rPr>
              <a:t>l</a:t>
            </a:r>
            <a:r>
              <a:rPr lang="en-US" sz="2800" dirty="0">
                <a:latin typeface="HP001 4 hang 1 ô ly" panose="020B0603050302020204" pitchFamily="34" charset="0"/>
              </a:rPr>
              <a:t> -23</a:t>
            </a:r>
            <a:r>
              <a:rPr lang="en-US" sz="2800" dirty="0">
                <a:latin typeface="HP001 4 hang 1 ô ly" panose="020B0603050302020204" pitchFamily="34" charset="0"/>
                <a:cs typeface="Times New Roman" panose="02020603050405020304" pitchFamily="18" charset="0"/>
              </a:rPr>
              <a:t>l</a:t>
            </a:r>
            <a:r>
              <a:rPr lang="en-US" sz="2800" dirty="0">
                <a:latin typeface="HP001 4 hang 1 ô ly" panose="020B0603050302020204" pitchFamily="34" charset="0"/>
              </a:rPr>
              <a:t> = </a:t>
            </a:r>
            <a:r>
              <a:rPr lang="en-US" sz="2800" dirty="0">
                <a:solidFill>
                  <a:prstClr val="black"/>
                </a:solidFill>
                <a:latin typeface="HP001 4 hang 1 ô ly" panose="020B0603050302020204" pitchFamily="34" charset="0"/>
              </a:rPr>
              <a:t>…. </a:t>
            </a:r>
            <a:r>
              <a:rPr lang="en-US" sz="2800" dirty="0">
                <a:solidFill>
                  <a:prstClr val="black"/>
                </a:solidFill>
                <a:latin typeface="HP001 4 hang 1 ô ly" panose="020B0603050302020204" pitchFamily="34" charset="0"/>
                <a:cs typeface="Times New Roman" pitchFamily="18" charset="0"/>
              </a:rPr>
              <a:t>l</a:t>
            </a:r>
            <a:r>
              <a:rPr lang="en-US" sz="2800" dirty="0">
                <a:latin typeface="HP001 4 hang 1 ô ly" panose="020B0603050302020204" pitchFamily="34" charset="0"/>
              </a:rPr>
              <a:t>           </a:t>
            </a:r>
            <a:endParaRPr lang="en-US" sz="2800" dirty="0">
              <a:solidFill>
                <a:schemeClr val="accent6">
                  <a:lumMod val="75000"/>
                </a:schemeClr>
              </a:solidFill>
              <a:latin typeface="HP001 4 hang 1 ô ly" panose="020B06030503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13843" y="1296324"/>
            <a:ext cx="9330344" cy="652010"/>
            <a:chOff x="1183342" y="1335513"/>
            <a:chExt cx="1805131" cy="652010"/>
          </a:xfrm>
        </p:grpSpPr>
        <p:sp>
          <p:nvSpPr>
            <p:cNvPr id="3" name="TextBox 2"/>
            <p:cNvSpPr txBox="1"/>
            <p:nvPr/>
          </p:nvSpPr>
          <p:spPr>
            <a:xfrm>
              <a:off x="1395827" y="1464303"/>
              <a:ext cx="15926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/>
                <a:t>Tính.</a:t>
              </a:r>
              <a:endParaRPr lang="en-US" sz="2800" dirty="0"/>
            </a:p>
          </p:txBody>
        </p:sp>
        <p:sp>
          <p:nvSpPr>
            <p:cNvPr id="4" name="Oval 3"/>
            <p:cNvSpPr/>
            <p:nvPr/>
          </p:nvSpPr>
          <p:spPr>
            <a:xfrm>
              <a:off x="1183342" y="1335513"/>
              <a:ext cx="187569" cy="61795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1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10319817" y="2235400"/>
            <a:ext cx="902567" cy="561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319817" y="2890192"/>
            <a:ext cx="1044871" cy="561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9892903" y="4199776"/>
            <a:ext cx="902567" cy="561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9734762" y="4892134"/>
            <a:ext cx="902567" cy="561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074502" y="2909433"/>
            <a:ext cx="761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5" name="TextBox 24"/>
          <p:cNvSpPr txBox="1"/>
          <p:nvPr/>
        </p:nvSpPr>
        <p:spPr>
          <a:xfrm flipH="1">
            <a:off x="9077897" y="4201057"/>
            <a:ext cx="65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857561" y="4829980"/>
            <a:ext cx="87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9496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5" t="4463" r="9603" b="-243"/>
          <a:stretch/>
        </p:blipFill>
        <p:spPr>
          <a:xfrm>
            <a:off x="649280" y="1373209"/>
            <a:ext cx="10470524" cy="4988954"/>
          </a:xfrm>
          <a:prstGeom prst="rect">
            <a:avLst/>
          </a:prstGeom>
        </p:spPr>
      </p:pic>
      <p:grpSp>
        <p:nvGrpSpPr>
          <p:cNvPr id="11" name="Group 14"/>
          <p:cNvGrpSpPr>
            <a:grpSpLocks/>
          </p:cNvGrpSpPr>
          <p:nvPr/>
        </p:nvGrpSpPr>
        <p:grpSpPr bwMode="auto">
          <a:xfrm>
            <a:off x="465982" y="5371563"/>
            <a:ext cx="1295400" cy="990600"/>
            <a:chOff x="340" y="278"/>
            <a:chExt cx="549" cy="514"/>
          </a:xfrm>
        </p:grpSpPr>
        <p:pic>
          <p:nvPicPr>
            <p:cNvPr id="12" name="Picture 15" descr="3d butterfly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278"/>
              <a:ext cx="504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6" descr="Book-03-june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504"/>
              <a:ext cx="33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79999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57089" y="446662"/>
            <a:ext cx="10407259" cy="1754326"/>
            <a:chOff x="1183342" y="1400251"/>
            <a:chExt cx="10407259" cy="1754326"/>
          </a:xfrm>
        </p:grpSpPr>
        <p:sp>
          <p:nvSpPr>
            <p:cNvPr id="3" name="TextBox 2"/>
            <p:cNvSpPr txBox="1"/>
            <p:nvPr/>
          </p:nvSpPr>
          <p:spPr>
            <a:xfrm>
              <a:off x="1704479" y="1400251"/>
              <a:ext cx="988612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dirty="0" err="1">
                  <a:latin typeface="HP001 4 hang 1 ô ly" panose="020B0603050302020204" pitchFamily="34" charset="0"/>
                </a:rPr>
                <a:t>Tại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cửa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hàng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bán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xăng</a:t>
              </a:r>
              <a:r>
                <a:rPr lang="en-US" sz="2400" dirty="0">
                  <a:latin typeface="HP001 4 hang 1 ô ly" panose="020B0603050302020204" pitchFamily="34" charset="0"/>
                </a:rPr>
                <a:t> ,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một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người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đi</a:t>
              </a:r>
              <a:r>
                <a:rPr lang="en-US" sz="2400" dirty="0">
                  <a:latin typeface="HP001 4 hang 1 ô ly" panose="020B0603050302020204" pitchFamily="34" charset="0"/>
                </a:rPr>
                <a:t> ô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tô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vào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mua</a:t>
              </a:r>
              <a:r>
                <a:rPr lang="en-US" sz="2400" dirty="0">
                  <a:latin typeface="HP001 4 hang 1 ô ly" panose="020B0603050302020204" pitchFamily="34" charset="0"/>
                </a:rPr>
                <a:t> 25</a:t>
              </a:r>
              <a:r>
                <a:rPr lang="en-US" sz="2400" dirty="0">
                  <a:latin typeface="HP001 4 hang 1 ô ly" panose="020B0603050302020204" pitchFamily="34" charset="0"/>
                  <a:cs typeface="Times New Roman" panose="02020603050405020304" pitchFamily="18" charset="0"/>
                </a:rPr>
                <a:t>l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xăng</a:t>
              </a:r>
              <a:r>
                <a:rPr lang="en-US" sz="2400" dirty="0">
                  <a:latin typeface="HP001 4 hang 1 ô ly" panose="020B0603050302020204" pitchFamily="34" charset="0"/>
                </a:rPr>
                <a:t>,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một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người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đi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xe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máy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vào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mua</a:t>
              </a:r>
              <a:r>
                <a:rPr lang="en-US" sz="2400" dirty="0">
                  <a:latin typeface="HP001 4 hang 1 ô ly" panose="020B0603050302020204" pitchFamily="34" charset="0"/>
                </a:rPr>
                <a:t> 3</a:t>
              </a:r>
              <a:r>
                <a:rPr lang="en-US" sz="2400" dirty="0">
                  <a:latin typeface="HP001 4 hang 1 ô ly" panose="020B0603050302020204" pitchFamily="34" charset="0"/>
                  <a:cs typeface="Times New Roman" panose="02020603050405020304" pitchFamily="18" charset="0"/>
                </a:rPr>
                <a:t>l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xăng</a:t>
              </a:r>
              <a:r>
                <a:rPr lang="en-US" sz="2400" dirty="0">
                  <a:latin typeface="HP001 4 hang 1 ô ly" panose="020B0603050302020204" pitchFamily="34" charset="0"/>
                </a:rPr>
                <a:t>.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Hỏi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cả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hai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người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mua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bao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nhiêu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lít</a:t>
              </a:r>
              <a:r>
                <a:rPr lang="en-US" sz="2400" dirty="0">
                  <a:latin typeface="HP001 4 hang 1 ô ly" panose="020B0603050302020204" pitchFamily="34" charset="0"/>
                </a:rPr>
                <a:t> </a:t>
              </a:r>
              <a:r>
                <a:rPr lang="en-US" sz="2400" dirty="0" err="1">
                  <a:latin typeface="HP001 4 hang 1 ô ly" panose="020B0603050302020204" pitchFamily="34" charset="0"/>
                </a:rPr>
                <a:t>xăng</a:t>
              </a:r>
              <a:r>
                <a:rPr lang="en-US" sz="2400" dirty="0">
                  <a:latin typeface="HP001 4 hang 1 ô ly" panose="020B0603050302020204" pitchFamily="34" charset="0"/>
                </a:rPr>
                <a:t>?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1183342" y="1464303"/>
              <a:ext cx="617957" cy="61795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4000" b="1" dirty="0"/>
                <a:t>3</a:t>
              </a:r>
            </a:p>
          </p:txBody>
        </p:sp>
      </p:grpSp>
      <p:cxnSp>
        <p:nvCxnSpPr>
          <p:cNvPr id="6" name="Straight Connector 5"/>
          <p:cNvCxnSpPr/>
          <p:nvPr/>
        </p:nvCxnSpPr>
        <p:spPr>
          <a:xfrm flipV="1">
            <a:off x="4304802" y="1002686"/>
            <a:ext cx="4611852" cy="9372"/>
          </a:xfrm>
          <a:prstGeom prst="line">
            <a:avLst/>
          </a:prstGeom>
          <a:ln w="28575">
            <a:solidFill>
              <a:srgbClr val="E05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20210409041757_wm_shs-toan-2-tap-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9" t="13500" r="13713" b="48907"/>
          <a:stretch/>
        </p:blipFill>
        <p:spPr bwMode="auto">
          <a:xfrm>
            <a:off x="6367748" y="2076451"/>
            <a:ext cx="4792617" cy="3714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1475046" y="1525939"/>
            <a:ext cx="2617656" cy="1826"/>
          </a:xfrm>
          <a:prstGeom prst="line">
            <a:avLst/>
          </a:prstGeom>
          <a:ln w="28575">
            <a:solidFill>
              <a:srgbClr val="E05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337251" y="1525939"/>
            <a:ext cx="4546954" cy="0"/>
          </a:xfrm>
          <a:prstGeom prst="line">
            <a:avLst/>
          </a:prstGeom>
          <a:ln w="28575">
            <a:solidFill>
              <a:srgbClr val="E05D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661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57089" y="446663"/>
            <a:ext cx="9958959" cy="682009"/>
            <a:chOff x="1183342" y="1400251"/>
            <a:chExt cx="9958959" cy="682009"/>
          </a:xfrm>
        </p:grpSpPr>
        <p:sp>
          <p:nvSpPr>
            <p:cNvPr id="3" name="TextBox 2"/>
            <p:cNvSpPr txBox="1"/>
            <p:nvPr/>
          </p:nvSpPr>
          <p:spPr>
            <a:xfrm>
              <a:off x="1801299" y="1400251"/>
              <a:ext cx="9341002" cy="671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/>
                <a:t>Có </a:t>
              </a:r>
              <a:r>
                <a:rPr lang="en-US" sz="2800" dirty="0" err="1"/>
                <a:t>năm</a:t>
              </a:r>
              <a:r>
                <a:rPr lang="en-US" sz="2800" dirty="0"/>
                <a:t> </a:t>
              </a:r>
              <a:r>
                <a:rPr lang="en-US" sz="2800" dirty="0" err="1"/>
                <a:t>túi</a:t>
              </a:r>
              <a:r>
                <a:rPr lang="en-US" sz="2800" dirty="0"/>
                <a:t> </a:t>
              </a:r>
              <a:r>
                <a:rPr lang="en-US" sz="2800" dirty="0" err="1"/>
                <a:t>gạo</a:t>
              </a:r>
              <a:r>
                <a:rPr lang="en-US" sz="2800" dirty="0"/>
                <a:t> </a:t>
              </a:r>
              <a:r>
                <a:rPr lang="en-US" sz="2800" dirty="0" err="1"/>
                <a:t>sau</a:t>
              </a:r>
              <a:r>
                <a:rPr lang="en-US" sz="2800" dirty="0"/>
                <a:t>: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1183342" y="1464303"/>
              <a:ext cx="617957" cy="61795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sz="4000" b="1" dirty="0"/>
                <a:t>4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39294" y="3262101"/>
            <a:ext cx="110705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a) </a:t>
            </a:r>
            <a:r>
              <a:rPr lang="en-US" sz="2800" dirty="0" err="1"/>
              <a:t>Muốn</a:t>
            </a:r>
            <a:r>
              <a:rPr lang="en-US" sz="2800" dirty="0"/>
              <a:t> </a:t>
            </a:r>
            <a:r>
              <a:rPr lang="en-US" sz="2800" dirty="0" err="1"/>
              <a:t>lấy</a:t>
            </a:r>
            <a:r>
              <a:rPr lang="en-US" sz="2800" dirty="0"/>
              <a:t> </a:t>
            </a:r>
            <a:r>
              <a:rPr lang="en-US" sz="2800" dirty="0" err="1"/>
              <a:t>hai</a:t>
            </a:r>
            <a:r>
              <a:rPr lang="en-US" sz="2800" dirty="0"/>
              <a:t> </a:t>
            </a:r>
            <a:r>
              <a:rPr lang="en-US" sz="2800" dirty="0" err="1"/>
              <a:t>túi</a:t>
            </a:r>
            <a:r>
              <a:rPr lang="en-US" sz="2800" dirty="0"/>
              <a:t> </a:t>
            </a:r>
            <a:r>
              <a:rPr lang="en-US" sz="2800" dirty="0" err="1"/>
              <a:t>để</a:t>
            </a:r>
            <a:r>
              <a:rPr lang="en-US" sz="2800" dirty="0"/>
              <a:t> </a:t>
            </a:r>
            <a:r>
              <a:rPr lang="en-US" sz="2800" dirty="0" err="1"/>
              <a:t>được</a:t>
            </a:r>
            <a:r>
              <a:rPr lang="en-US" sz="2800" dirty="0"/>
              <a:t> 13 kg </a:t>
            </a:r>
            <a:r>
              <a:rPr lang="en-US" sz="2800" dirty="0" err="1"/>
              <a:t>gạo</a:t>
            </a:r>
            <a:r>
              <a:rPr lang="en-US" sz="2800" dirty="0"/>
              <a:t> </a:t>
            </a:r>
            <a:r>
              <a:rPr lang="en-US" sz="2800" dirty="0" err="1"/>
              <a:t>thì</a:t>
            </a:r>
            <a:r>
              <a:rPr lang="en-US" sz="2800" dirty="0"/>
              <a:t> </a:t>
            </a:r>
            <a:r>
              <a:rPr lang="en-US" sz="2800" dirty="0" err="1"/>
              <a:t>phải</a:t>
            </a:r>
            <a:r>
              <a:rPr lang="en-US" sz="2800" dirty="0"/>
              <a:t> </a:t>
            </a:r>
            <a:r>
              <a:rPr lang="en-US" sz="2800" dirty="0" err="1"/>
              <a:t>lấy</a:t>
            </a:r>
            <a:r>
              <a:rPr lang="en-US" sz="2800" dirty="0"/>
              <a:t> </a:t>
            </a:r>
            <a:r>
              <a:rPr lang="en-US" sz="2800" dirty="0" err="1"/>
              <a:t>ra</a:t>
            </a:r>
            <a:r>
              <a:rPr lang="en-US" sz="2800" dirty="0"/>
              <a:t> </a:t>
            </a:r>
            <a:r>
              <a:rPr lang="en-US" sz="2800" dirty="0" err="1"/>
              <a:t>hai</a:t>
            </a:r>
            <a:r>
              <a:rPr lang="en-US" sz="2800" dirty="0"/>
              <a:t> </a:t>
            </a:r>
            <a:r>
              <a:rPr lang="en-US" sz="2800" dirty="0" err="1"/>
              <a:t>túi</a:t>
            </a:r>
            <a:r>
              <a:rPr lang="en-US" sz="2800" dirty="0"/>
              <a:t> </a:t>
            </a:r>
            <a:r>
              <a:rPr lang="en-US" sz="2800" dirty="0" err="1"/>
              <a:t>gạo</a:t>
            </a:r>
            <a:r>
              <a:rPr lang="en-US" sz="2800" dirty="0"/>
              <a:t> </a:t>
            </a:r>
            <a:r>
              <a:rPr lang="en-US" sz="2800" dirty="0" err="1"/>
              <a:t>nào</a:t>
            </a:r>
            <a:r>
              <a:rPr lang="en-US" sz="2800" dirty="0"/>
              <a:t>?</a:t>
            </a:r>
            <a:endParaRPr lang="en-US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20210409041757_wm_shs-toan-2-tap-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89" t="60528" r="70041" b="27839"/>
          <a:stretch/>
        </p:blipFill>
        <p:spPr bwMode="auto">
          <a:xfrm>
            <a:off x="1148989" y="1568644"/>
            <a:ext cx="1334499" cy="138160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20210409041757_wm_shs-toan-2-tap-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176" t="64493" r="54642" b="22155"/>
          <a:stretch/>
        </p:blipFill>
        <p:spPr bwMode="auto">
          <a:xfrm>
            <a:off x="2650436" y="1404268"/>
            <a:ext cx="1785422" cy="1789507"/>
          </a:xfrm>
          <a:prstGeom prst="trapezoid">
            <a:avLst>
              <a:gd name="adj" fmla="val 29082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20210409041757_wm_shs-toan-2-tap-1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E7E7E7"/>
              </a:clrFrom>
              <a:clrTo>
                <a:srgbClr val="E7E7E7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018" t="58412" r="40543" b="28236"/>
          <a:stretch/>
        </p:blipFill>
        <p:spPr bwMode="auto">
          <a:xfrm>
            <a:off x="4435858" y="1038701"/>
            <a:ext cx="2121696" cy="1704499"/>
          </a:xfrm>
          <a:prstGeom prst="snip2SameRect">
            <a:avLst>
              <a:gd name="adj1" fmla="val 40426"/>
              <a:gd name="adj2" fmla="val 0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20210409041757_wm_shs-toan-2-tap-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489" t="65417" r="26072" b="21231"/>
          <a:stretch/>
        </p:blipFill>
        <p:spPr bwMode="auto">
          <a:xfrm>
            <a:off x="6637066" y="1595149"/>
            <a:ext cx="1923837" cy="1585699"/>
          </a:xfrm>
          <a:prstGeom prst="trapezoid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20210409041757_wm_shs-toan-2-tap-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516" t="56061" r="9175" b="27180"/>
          <a:stretch/>
        </p:blipFill>
        <p:spPr bwMode="auto">
          <a:xfrm>
            <a:off x="8481391" y="510715"/>
            <a:ext cx="2334657" cy="2299295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3017520" y="-7620"/>
            <a:ext cx="7080069" cy="22098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639294" y="4114636"/>
            <a:ext cx="110705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prstClr val="black"/>
                </a:solidFill>
              </a:rPr>
              <a:t>b) </a:t>
            </a:r>
            <a:r>
              <a:rPr lang="en-US" sz="2800" dirty="0" err="1">
                <a:solidFill>
                  <a:prstClr val="black"/>
                </a:solidFill>
              </a:rPr>
              <a:t>Muốn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lấy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ba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túi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để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được</a:t>
            </a:r>
            <a:r>
              <a:rPr lang="en-US" sz="2800" dirty="0">
                <a:solidFill>
                  <a:prstClr val="black"/>
                </a:solidFill>
              </a:rPr>
              <a:t> 9kg </a:t>
            </a:r>
            <a:r>
              <a:rPr lang="en-US" sz="2800" dirty="0" err="1">
                <a:solidFill>
                  <a:prstClr val="black"/>
                </a:solidFill>
              </a:rPr>
              <a:t>gạo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thì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phải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lấy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ra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ba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túi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gạo</a:t>
            </a:r>
            <a:r>
              <a:rPr lang="en-US" sz="2800" dirty="0">
                <a:solidFill>
                  <a:prstClr val="black"/>
                </a:solidFill>
              </a:rPr>
              <a:t> </a:t>
            </a:r>
            <a:r>
              <a:rPr lang="en-US" sz="2800" dirty="0" err="1">
                <a:solidFill>
                  <a:prstClr val="black"/>
                </a:solidFill>
              </a:rPr>
              <a:t>nào</a:t>
            </a:r>
            <a:r>
              <a:rPr lang="en-US" sz="2800" dirty="0">
                <a:solidFill>
                  <a:prstClr val="black"/>
                </a:solidFill>
              </a:rPr>
              <a:t>?</a:t>
            </a:r>
            <a:endParaRPr lang="en-US" sz="28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96001" y="4886788"/>
            <a:ext cx="1502984" cy="584775"/>
          </a:xfrm>
          <a:prstGeom prst="rect">
            <a:avLst/>
          </a:prstGeom>
          <a:solidFill>
            <a:srgbClr val="D3E5BB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13 kg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017520" y="5049795"/>
            <a:ext cx="1209923" cy="523220"/>
          </a:xfrm>
          <a:prstGeom prst="rect">
            <a:avLst/>
          </a:prstGeom>
          <a:solidFill>
            <a:srgbClr val="D3E5BB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9 kg</a:t>
            </a:r>
          </a:p>
        </p:txBody>
      </p:sp>
    </p:spTree>
    <p:extLst>
      <p:ext uri="{BB962C8B-B14F-4D97-AF65-F5344CB8AC3E}">
        <p14:creationId xmlns:p14="http://schemas.microsoft.com/office/powerpoint/2010/main" val="206625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10CEC-97B5-4A60-9C71-EBC9746E4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55902D5-0BD4-455F-AB5D-E3F6F81064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124" y="0"/>
            <a:ext cx="8875553" cy="5931017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169937-B356-427A-BB98-7689C56BAD18}"/>
              </a:ext>
            </a:extLst>
          </p:cNvPr>
          <p:cNvSpPr txBox="1"/>
          <p:nvPr/>
        </p:nvSpPr>
        <p:spPr>
          <a:xfrm>
            <a:off x="3147969" y="1266629"/>
            <a:ext cx="609460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800" b="1" dirty="0">
                <a:solidFill>
                  <a:srgbClr val="0070C0"/>
                </a:solidFill>
              </a:rPr>
              <a:t>CỦNG CỐ BÀI HỌC</a:t>
            </a:r>
          </a:p>
        </p:txBody>
      </p:sp>
      <p:grpSp>
        <p:nvGrpSpPr>
          <p:cNvPr id="13" name="1">
            <a:extLst>
              <a:ext uri="{FF2B5EF4-FFF2-40B4-BE49-F238E27FC236}">
                <a16:creationId xmlns:a16="http://schemas.microsoft.com/office/drawing/2014/main" id="{F91B7652-1A43-4852-AB5E-0C39343DCA52}"/>
              </a:ext>
            </a:extLst>
          </p:cNvPr>
          <p:cNvGrpSpPr/>
          <p:nvPr/>
        </p:nvGrpSpPr>
        <p:grpSpPr>
          <a:xfrm>
            <a:off x="0" y="4443812"/>
            <a:ext cx="12282473" cy="2258127"/>
            <a:chOff x="-53293" y="2190760"/>
            <a:chExt cx="9211855" cy="2951064"/>
          </a:xfrm>
        </p:grpSpPr>
        <p:pic>
          <p:nvPicPr>
            <p:cNvPr id="14" name="10">
              <a:extLst>
                <a:ext uri="{FF2B5EF4-FFF2-40B4-BE49-F238E27FC236}">
                  <a16:creationId xmlns:a16="http://schemas.microsoft.com/office/drawing/2014/main" id="{CD9DD4C0-AF4B-4FE1-A3E1-388DA02177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248310" y="3185627"/>
              <a:ext cx="4910252" cy="1956197"/>
            </a:xfrm>
            <a:prstGeom prst="rect">
              <a:avLst/>
            </a:prstGeom>
          </p:spPr>
        </p:pic>
        <p:pic>
          <p:nvPicPr>
            <p:cNvPr id="15" name="13">
              <a:extLst>
                <a:ext uri="{FF2B5EF4-FFF2-40B4-BE49-F238E27FC236}">
                  <a16:creationId xmlns:a16="http://schemas.microsoft.com/office/drawing/2014/main" id="{4EA58876-3131-4127-8EF3-6DF6D95EF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36016" y="2190760"/>
              <a:ext cx="3208926" cy="2720031"/>
            </a:xfrm>
            <a:prstGeom prst="rect">
              <a:avLst/>
            </a:prstGeom>
          </p:spPr>
        </p:pic>
        <p:pic>
          <p:nvPicPr>
            <p:cNvPr id="16" name="16">
              <a:extLst>
                <a:ext uri="{FF2B5EF4-FFF2-40B4-BE49-F238E27FC236}">
                  <a16:creationId xmlns:a16="http://schemas.microsoft.com/office/drawing/2014/main" id="{6CE6C008-AB85-4086-B124-DE7BDF8BE1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-53293" y="3185627"/>
              <a:ext cx="4910252" cy="19561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625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13">
            <a:extLst>
              <a:ext uri="{FF2B5EF4-FFF2-40B4-BE49-F238E27FC236}">
                <a16:creationId xmlns:a16="http://schemas.microsoft.com/office/drawing/2014/main" id="{45AB402A-1599-4B0E-BAB0-F7C5520AD9F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2700"/>
            <a:ext cx="91440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10" descr="POINSET2">
            <a:extLst>
              <a:ext uri="{FF2B5EF4-FFF2-40B4-BE49-F238E27FC236}">
                <a16:creationId xmlns:a16="http://schemas.microsoft.com/office/drawing/2014/main" id="{5683A7A0-FD84-4B46-AEB8-94A0F8A09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44489" flipH="1">
            <a:off x="7561263" y="3817938"/>
            <a:ext cx="37496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5" descr="15">
            <a:extLst>
              <a:ext uri="{FF2B5EF4-FFF2-40B4-BE49-F238E27FC236}">
                <a16:creationId xmlns:a16="http://schemas.microsoft.com/office/drawing/2014/main" id="{D257BA76-0BBA-4763-8280-285C2234888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8600"/>
            <a:ext cx="25082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WordArt 7">
            <a:extLst>
              <a:ext uri="{FF2B5EF4-FFF2-40B4-BE49-F238E27FC236}">
                <a16:creationId xmlns:a16="http://schemas.microsoft.com/office/drawing/2014/main" id="{E36854E1-C9BE-46B2-A01E-C3F69C6255B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743200" y="1600200"/>
            <a:ext cx="6400800" cy="3733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0" cap="none" spc="0" normalizeH="0" baseline="0" noProof="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CHÀO CÁC </a:t>
            </a:r>
            <a:r>
              <a:rPr lang="en-US" sz="3600" b="1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kumimoji="0" lang="vi-VN" sz="3600" b="1" i="0" u="none" strike="noStrike" kern="10" cap="none" spc="0" normalizeH="0" baseline="0" noProof="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!</a:t>
            </a:r>
          </a:p>
        </p:txBody>
      </p:sp>
    </p:spTree>
    <p:extLst>
      <p:ext uri="{BB962C8B-B14F-4D97-AF65-F5344CB8AC3E}">
        <p14:creationId xmlns:p14="http://schemas.microsoft.com/office/powerpoint/2010/main" val="3671178718"/>
      </p:ext>
    </p:extLst>
  </p:cSld>
  <p:clrMapOvr>
    <a:masterClrMapping/>
  </p:clrMapOvr>
  <p:transition>
    <p:strips dir="rd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186</Words>
  <Application>Microsoft Office PowerPoint</Application>
  <PresentationFormat>Widescreen</PresentationFormat>
  <Paragraphs>27</Paragraphs>
  <Slides>9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.VnTime</vt:lpstr>
      <vt:lpstr>Arial</vt:lpstr>
      <vt:lpstr>Arial-Rounded</vt:lpstr>
      <vt:lpstr>Calibri</vt:lpstr>
      <vt:lpstr>Calibri Light</vt:lpstr>
      <vt:lpstr>HP001 4 hang 1 ô ly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ADMIN</cp:lastModifiedBy>
  <cp:revision>5</cp:revision>
  <dcterms:created xsi:type="dcterms:W3CDTF">2021-11-14T03:45:38Z</dcterms:created>
  <dcterms:modified xsi:type="dcterms:W3CDTF">2024-11-10T15:12:13Z</dcterms:modified>
</cp:coreProperties>
</file>