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007577150" r:id="rId4"/>
    <p:sldId id="2007577169" r:id="rId5"/>
    <p:sldId id="2007577170" r:id="rId6"/>
    <p:sldId id="257" r:id="rId7"/>
    <p:sldId id="2007577179" r:id="rId8"/>
    <p:sldId id="2007577180" r:id="rId9"/>
    <p:sldId id="2007577181" r:id="rId10"/>
    <p:sldId id="2007577149" r:id="rId11"/>
    <p:sldId id="2007577182" r:id="rId12"/>
    <p:sldId id="2007577151" r:id="rId13"/>
    <p:sldId id="2007577183" r:id="rId14"/>
    <p:sldId id="2007577165" r:id="rId15"/>
    <p:sldId id="200757718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5A02"/>
    <a:srgbClr val="FF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1" autoAdjust="0"/>
    <p:restoredTop sz="92712" autoAdjust="0"/>
  </p:normalViewPr>
  <p:slideViewPr>
    <p:cSldViewPr snapToGrid="0">
      <p:cViewPr varScale="1">
        <p:scale>
          <a:sx n="76" d="100"/>
          <a:sy n="76" d="100"/>
        </p:scale>
        <p:origin x="90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75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6401B-63C9-4CD8-972D-9B798B0B4CC7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02D52-C8D0-4264-9A5E-E3B9B947C6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03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888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16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16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164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227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60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227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97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97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97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964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97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97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02D52-C8D0-4264-9A5E-E3B9B947C6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227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69472F-0C84-4AB9-81C8-9C5D491AD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55C81CE-D5D6-4442-B0AD-CDEE6EB2A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9FD8BA-B8F8-4C32-99B2-070889532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B0DBD0-2309-47C5-BEE8-9E59FE23B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BBDA4-CE72-490E-8C16-11EB5E80E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048" y="0"/>
            <a:ext cx="1146048" cy="1146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8204767"/>
      </p:ext>
    </p:extLst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06F35-1B38-445C-AE37-0EAF7A1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90C809-1891-455C-9812-A88D4AD596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EBE9C6-BEC6-4119-BAF9-1E00A1A2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9E0321-72E2-4A92-B3B7-4BD57B6E3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78843C-47A4-4EA3-8094-6358B4D79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98798"/>
      </p:ext>
    </p:extLst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E80305A-404F-4A43-8E61-01B616A823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5BF6D88-3149-43B2-8B3E-7AD8CA6258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9920AC-0EEF-4DC3-9496-F69422911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082D29-B912-4AE5-B320-DD7610EDC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FECCDD-21E5-4841-A79E-E45281AB3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425462"/>
      </p:ext>
    </p:extLst>
  </p:cSld>
  <p:clrMapOvr>
    <a:masterClrMapping/>
  </p:clrMapOvr>
  <p:transition spd="slow" advClick="0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27970B-8984-4EB9-9950-AD6AFBB18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F9F494-FB6C-4D92-B10D-8B52B4F75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433999-5566-46C6-9EA2-C38F5ED18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E3EA24-5E66-44D5-86FA-BA02F0D3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8117BB-41E5-463D-ADCE-29F6D2A39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638638"/>
      </p:ext>
    </p:extLst>
  </p:cSld>
  <p:clrMapOvr>
    <a:masterClrMapping/>
  </p:clrMapOvr>
  <p:transition spd="slow" advClick="0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B05D99-4D2B-4DEB-A745-2ADF0EDFB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C48B2F-1725-4F68-BD79-B9D04B72C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C482FE-4616-46CB-9839-D3A1B8896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D6D4DF-DFDA-4FFB-8C04-AC62898D6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8C8C29-3EE1-4032-A1E4-4ADEF42FA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71154"/>
      </p:ext>
    </p:extLst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47F0B1-8B32-43F8-830A-6DDC0EBEA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B6B5CE-3A8B-4BF1-B8F8-D120C99A6F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031EFE-52BF-481D-B5BC-0093CA2749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9DDA75-F972-4447-9048-57CD47650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E1FA1B-10A8-4114-9F5C-AA5C5B5B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13A9DD-1C26-470E-883A-CD09FD3C5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80763"/>
      </p:ext>
    </p:extLst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3B7FF4-03B7-4989-89D6-6CD3D9F60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78F398-5C28-46B2-871C-50276F13B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C9C4D05-A9C9-4ED6-AADA-9089F8A47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33CF136-15DB-4B17-9879-0338B058E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D571A35-3CA7-46D7-BE89-124A02762B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3C349A7-AB1C-4088-AC8B-5DBF8912A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9BFAEE8-F773-4E9C-945E-6F8976B80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B984B1-51E7-43FD-9041-DD917A940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28632"/>
      </p:ext>
    </p:extLst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E362D7-D356-4970-B224-425A5B43C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2CC922F-AB54-46AA-ADE7-3425B7E4C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830E62-D3F0-46F9-A969-2DEA5A03A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24E622-9BAE-4894-9EF0-11FA84C13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011885"/>
      </p:ext>
    </p:extLst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B5294E5-7639-402B-AC09-00B731267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44476C3-4FD6-41A1-B494-AED481EA9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7F52CA-C544-466D-830D-AF5F2EC99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095698"/>
      </p:ext>
    </p:extLst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CF0281-F2DD-4CE3-81C3-8EEFB2652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1B6FB1-9639-45EA-BEB1-6FA24BBE1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00FABA-B2E1-4F54-ACD0-75B6C061DD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792927-1515-4ACA-8541-7A0CFD02A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3C91BA-F04D-46BE-9EC9-748124F7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956219-61B3-4CFB-BB10-1108BAC83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103049"/>
      </p:ext>
    </p:extLst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FC42EC-F471-4B1B-B172-C8ACE3ABB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5E63430-DC7A-4189-8357-47F6C863A5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CDA0E7-345C-46DF-95AD-4EB0F73B2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B1E2AA-B126-4883-ADC4-21392D94E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ACEB8C-3C37-4D6E-8104-B5EDC25DD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A14999-680A-4273-B70A-993C0D5AD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89848"/>
      </p:ext>
    </p:extLst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1BDC650-9A02-4464-87A6-407838426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CBC7A2-7DFC-4275-8743-4D4EC815B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C97732-BD07-46A5-8DC0-DFDDD1CF86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CC72C-31F2-46CE-9F75-EABF6E07736C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0A05BF-218A-40B1-A7BD-438A255E26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8D3695-F982-4148-A25F-DC3D34A0DE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E4598-2C28-4FCD-9C11-EB7DF6EB97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048" y="0"/>
            <a:ext cx="1146048" cy="1146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670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40.sv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Relationship Id="rId1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439653980716707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30.pn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Relationship Id="rId1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15.sv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17.sv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6.png"/><Relationship Id="rId18" Type="http://schemas.openxmlformats.org/officeDocument/2006/relationships/image" Target="../media/image29.svg"/><Relationship Id="rId3" Type="http://schemas.openxmlformats.org/officeDocument/2006/relationships/image" Target="../media/image2.png"/><Relationship Id="rId21" Type="http://schemas.openxmlformats.org/officeDocument/2006/relationships/image" Target="../media/image35.png"/><Relationship Id="rId7" Type="http://schemas.openxmlformats.org/officeDocument/2006/relationships/image" Target="../media/image6.png"/><Relationship Id="rId12" Type="http://schemas.openxmlformats.org/officeDocument/2006/relationships/image" Target="../media/image15.svg"/><Relationship Id="rId17" Type="http://schemas.openxmlformats.org/officeDocument/2006/relationships/image" Target="../media/image28.png"/><Relationship Id="rId25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2.svg"/><Relationship Id="rId20" Type="http://schemas.openxmlformats.org/officeDocument/2006/relationships/image" Target="../media/image3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4.png"/><Relationship Id="rId24" Type="http://schemas.microsoft.com/office/2007/relationships/hdphoto" Target="../media/hdphoto2.wdp"/><Relationship Id="rId5" Type="http://schemas.openxmlformats.org/officeDocument/2006/relationships/image" Target="../media/image4.png"/><Relationship Id="rId15" Type="http://schemas.openxmlformats.org/officeDocument/2006/relationships/image" Target="../media/image31.png"/><Relationship Id="rId23" Type="http://schemas.openxmlformats.org/officeDocument/2006/relationships/image" Target="../media/image36.png"/><Relationship Id="rId10" Type="http://schemas.openxmlformats.org/officeDocument/2006/relationships/image" Target="../media/image11.svg"/><Relationship Id="rId19" Type="http://schemas.openxmlformats.org/officeDocument/2006/relationships/image" Target="../media/image33.png"/><Relationship Id="rId4" Type="http://schemas.openxmlformats.org/officeDocument/2006/relationships/image" Target="../media/image3.svg"/><Relationship Id="rId9" Type="http://schemas.openxmlformats.org/officeDocument/2006/relationships/image" Target="../media/image10.png"/><Relationship Id="rId14" Type="http://schemas.openxmlformats.org/officeDocument/2006/relationships/image" Target="../media/image17.svg"/><Relationship Id="rId22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11.sv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5" Type="http://schemas.openxmlformats.org/officeDocument/2006/relationships/image" Target="../media/image19.svg"/><Relationship Id="rId10" Type="http://schemas.openxmlformats.org/officeDocument/2006/relationships/image" Target="../media/image27.svg"/><Relationship Id="rId4" Type="http://schemas.openxmlformats.org/officeDocument/2006/relationships/image" Target="../media/image3.svg"/><Relationship Id="rId9" Type="http://schemas.openxmlformats.org/officeDocument/2006/relationships/image" Target="../media/image26.png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png"/><Relationship Id="rId21" Type="http://schemas.openxmlformats.org/officeDocument/2006/relationships/image" Target="../media/image2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4D48E095-BFE7-425B-BA82-3027E8E10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277CCE4A-44DA-4171-9F90-170D4E875F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-1"/>
            <a:ext cx="6858000" cy="685800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37130AE5-B94D-4B84-9EFA-955D02D1E9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22900" y="0"/>
            <a:ext cx="6858000" cy="685800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6918DE1E-FE58-4BBA-B3AE-3967BC3CBB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9292" y="484277"/>
            <a:ext cx="10772102" cy="5889443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8BDFB1F6-329B-478A-9272-CD12E947189E}"/>
              </a:ext>
            </a:extLst>
          </p:cNvPr>
          <p:cNvGrpSpPr/>
          <p:nvPr/>
        </p:nvGrpSpPr>
        <p:grpSpPr>
          <a:xfrm>
            <a:off x="245833" y="4762500"/>
            <a:ext cx="11700332" cy="2247899"/>
            <a:chOff x="-3244851" y="761996"/>
            <a:chExt cx="20227716" cy="388620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01B88AA6-246A-4F82-9478-5F9010CBF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3680655" y="761996"/>
              <a:ext cx="3302210" cy="3886201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6F324B22-946F-47E9-8C55-5FB49FD21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-308429" y="800098"/>
              <a:ext cx="3809994" cy="3809994"/>
            </a:xfrm>
            <a:prstGeom prst="rect">
              <a:avLst/>
            </a:prstGeom>
          </p:spPr>
        </p:pic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90EB888E-13FD-4B24-B446-87D2993C8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130763" y="781046"/>
              <a:ext cx="3210292" cy="3848098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1BBDC82C-263A-4BD1-BE29-29304E8F7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0505905" y="819146"/>
              <a:ext cx="3009900" cy="3810000"/>
            </a:xfrm>
            <a:prstGeom prst="rect">
              <a:avLst/>
            </a:prstGeom>
          </p:spPr>
        </p:pic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40360464-46EC-460B-8F10-04C8EE5D2E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3589441" y="800097"/>
              <a:ext cx="3313009" cy="3848100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C88E9F34-1FB7-4570-B0D0-2C3C0B3C3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-3244851" y="761999"/>
              <a:ext cx="2828925" cy="3886200"/>
            </a:xfrm>
            <a:prstGeom prst="rect">
              <a:avLst/>
            </a:prstGeom>
          </p:spPr>
        </p:pic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8F0858E9-4977-4465-9F40-F22D33BC785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79506" y="660805"/>
            <a:ext cx="1636337" cy="2573039"/>
          </a:xfrm>
          <a:prstGeom prst="rect">
            <a:avLst/>
          </a:prstGeom>
        </p:spPr>
      </p:pic>
      <p:sp>
        <p:nvSpPr>
          <p:cNvPr id="20" name="标题 1">
            <a:extLst>
              <a:ext uri="{FF2B5EF4-FFF2-40B4-BE49-F238E27FC236}">
                <a16:creationId xmlns:a16="http://schemas.microsoft.com/office/drawing/2014/main" id="{8AD84719-8E17-4083-8AF2-62946C31714B}"/>
              </a:ext>
            </a:extLst>
          </p:cNvPr>
          <p:cNvSpPr txBox="1">
            <a:spLocks/>
          </p:cNvSpPr>
          <p:nvPr/>
        </p:nvSpPr>
        <p:spPr>
          <a:xfrm>
            <a:off x="1657217" y="2143843"/>
            <a:ext cx="956901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effectLst>
                  <a:outerShdw blurRad="50800" dist="38100" dir="2700000" algn="tl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UTM Davida" pitchFamily="18" charset="0"/>
                <a:ea typeface="微软雅黑" panose="020B0503020204020204" pitchFamily="34" charset="-122"/>
              </a:rPr>
              <a:t>CỘNG HAI SỐ THẬP PHÂN</a:t>
            </a:r>
            <a:endParaRPr lang="zh-CN" altLang="en-US" b="1" dirty="0"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  <a:latin typeface="UTM Davida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A02FBC1-91EE-4FBB-AEBD-213E6DF9424E}"/>
              </a:ext>
            </a:extLst>
          </p:cNvPr>
          <p:cNvSpPr/>
          <p:nvPr/>
        </p:nvSpPr>
        <p:spPr>
          <a:xfrm>
            <a:off x="5322033" y="1176140"/>
            <a:ext cx="174244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4000" u="sng" dirty="0" err="1">
                <a:latin typeface="UTM Bustamalaka" pitchFamily="18" charset="0"/>
                <a:ea typeface="微软雅黑" panose="020B0503020204020204" pitchFamily="34" charset="-122"/>
              </a:rPr>
              <a:t>Toán</a:t>
            </a:r>
            <a:endParaRPr lang="zh-CN" altLang="en-US" sz="4000" u="sng" dirty="0">
              <a:latin typeface="UTM Bustamalaka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663A422-7B4D-4321-BA75-B6059F831164}"/>
              </a:ext>
            </a:extLst>
          </p:cNvPr>
          <p:cNvSpPr/>
          <p:nvPr/>
        </p:nvSpPr>
        <p:spPr>
          <a:xfrm>
            <a:off x="2961244" y="3914207"/>
            <a:ext cx="63081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b="1" dirty="0">
                <a:latin typeface="UTM Camellia F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b="1" dirty="0" err="1">
                <a:latin typeface="UTM Camellia F" pitchFamily="18" charset="0"/>
                <a:ea typeface="微软雅黑" panose="020B0503020204020204" pitchFamily="34" charset="-122"/>
              </a:rPr>
              <a:t>Trang</a:t>
            </a:r>
            <a:r>
              <a:rPr lang="en-US" altLang="zh-CN" b="1" dirty="0">
                <a:latin typeface="UTM Camellia F" pitchFamily="18" charset="0"/>
                <a:ea typeface="微软雅黑" panose="020B0503020204020204" pitchFamily="34" charset="-122"/>
              </a:rPr>
              <a:t> 49, 50)</a:t>
            </a:r>
            <a:endParaRPr lang="zh-CN" altLang="en-US" b="1" dirty="0">
              <a:latin typeface="UTM Camellia F" pitchFamily="18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6571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4419B71-7C26-4977-BA84-99BE14C8707A}"/>
              </a:ext>
            </a:extLst>
          </p:cNvPr>
          <p:cNvSpPr/>
          <p:nvPr/>
        </p:nvSpPr>
        <p:spPr>
          <a:xfrm>
            <a:off x="974301" y="406445"/>
            <a:ext cx="8339031" cy="63498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altLang="zh-CN" sz="3600" b="1" dirty="0" err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Tính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36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1977513" y="1760597"/>
            <a:ext cx="812800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dirty="0">
                <a:latin typeface="UTM Neo Sans Intel" pitchFamily="18" charset="0"/>
              </a:rPr>
              <a:t>a)</a:t>
            </a: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6346313" y="1760597"/>
            <a:ext cx="914400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dirty="0">
                <a:latin typeface="UTM Neo Sans Intel" pitchFamily="18" charset="0"/>
              </a:rPr>
              <a:t>b)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186131" y="1821980"/>
            <a:ext cx="1321831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dirty="0">
                <a:latin typeface="UTM Neo Sans Intel" pitchFamily="18" charset="0"/>
                <a:cs typeface="Times New Roman" pitchFamily="18" charset="0"/>
              </a:rPr>
              <a:t>58,2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200947" y="2486613"/>
            <a:ext cx="1321831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dirty="0">
                <a:latin typeface="UTM Neo Sans Intel" pitchFamily="18" charset="0"/>
                <a:cs typeface="Times New Roman" pitchFamily="18" charset="0"/>
              </a:rPr>
              <a:t>24,3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3200946" y="3284596"/>
            <a:ext cx="120438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688714" y="2181813"/>
            <a:ext cx="557198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en-US" altLang="en-US" sz="4000" b="1" dirty="0">
                <a:latin typeface="UTM Neo Sans Intel" pitchFamily="18" charset="0"/>
                <a:cs typeface="Times New Roman" pitchFamily="18" charset="0"/>
              </a:rPr>
              <a:t>+</a:t>
            </a:r>
            <a:endParaRPr lang="en-US" altLang="en-US" sz="4000" dirty="0">
              <a:latin typeface="UTM Neo Sans Intel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186131" y="3208397"/>
            <a:ext cx="1321831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dirty="0">
                <a:latin typeface="UTM Neo Sans Intel" pitchFamily="18" charset="0"/>
                <a:cs typeface="Times New Roman" pitchFamily="18" charset="0"/>
              </a:rPr>
              <a:t>82,5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749664" y="1785997"/>
            <a:ext cx="1637622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>
                <a:latin typeface="UTM Neo Sans Intel" pitchFamily="18" charset="0"/>
                <a:cs typeface="Times New Roman" pitchFamily="18" charset="0"/>
              </a:rPr>
              <a:t>19,36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609964" y="2450630"/>
            <a:ext cx="1706551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>
                <a:latin typeface="UTM Neo Sans Intel" pitchFamily="18" charset="0"/>
                <a:cs typeface="Times New Roman" pitchFamily="18" charset="0"/>
              </a:rPr>
              <a:t>   4,08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7768714" y="3182996"/>
            <a:ext cx="161501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7375014" y="2217797"/>
            <a:ext cx="557198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en-US" altLang="en-US" sz="4000" b="1">
                <a:latin typeface="UTM Neo Sans Intel" pitchFamily="18" charset="0"/>
                <a:cs typeface="Times New Roman" pitchFamily="18" charset="0"/>
              </a:rPr>
              <a:t>+</a:t>
            </a:r>
            <a:endParaRPr lang="en-US" altLang="en-US" sz="4000">
              <a:latin typeface="UTM Neo Sans Intel" pitchFamily="18" charset="0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749664" y="3182997"/>
            <a:ext cx="1637622" cy="73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>
                <a:latin typeface="UTM Neo Sans Intel" pitchFamily="18" charset="0"/>
                <a:cs typeface="Times New Roman" pitchFamily="18" charset="0"/>
              </a:rPr>
              <a:t>23,44</a:t>
            </a:r>
          </a:p>
        </p:txBody>
      </p:sp>
    </p:spTree>
    <p:extLst>
      <p:ext uri="{BB962C8B-B14F-4D97-AF65-F5344CB8AC3E}">
        <p14:creationId xmlns:p14="http://schemas.microsoft.com/office/powerpoint/2010/main" val="29330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33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4419B71-7C26-4977-BA84-99BE14C8707A}"/>
              </a:ext>
            </a:extLst>
          </p:cNvPr>
          <p:cNvSpPr/>
          <p:nvPr/>
        </p:nvSpPr>
        <p:spPr>
          <a:xfrm>
            <a:off x="974301" y="406445"/>
            <a:ext cx="8339031" cy="6694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3600" b="1" dirty="0" err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Đặt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tính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rồi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err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tính</a:t>
            </a:r>
            <a:r>
              <a:rPr lang="en-US" altLang="zh-CN" sz="36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36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359775" y="1425343"/>
            <a:ext cx="812800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a)</a:t>
            </a:r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6472885" y="1404077"/>
            <a:ext cx="914400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b)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257242" y="1414312"/>
            <a:ext cx="2227527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  <a:cs typeface="Times New Roman" pitchFamily="18" charset="0"/>
              </a:rPr>
              <a:t>7,8 + 9,6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94669" y="1391029"/>
            <a:ext cx="3126812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  <a:cs typeface="Times New Roman" pitchFamily="18" charset="0"/>
              </a:rPr>
              <a:t>34,82 + 9,75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669992" y="2374007"/>
            <a:ext cx="967567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latin typeface="UTM Neo Sans Intel" pitchFamily="18" charset="0"/>
                <a:cs typeface="Times New Roman" pitchFamily="18" charset="0"/>
              </a:rPr>
              <a:t>7,8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684809" y="3016251"/>
            <a:ext cx="967567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>
                <a:latin typeface="UTM Neo Sans Intel" pitchFamily="18" charset="0"/>
                <a:cs typeface="Times New Roman" pitchFamily="18" charset="0"/>
              </a:rPr>
              <a:t>9,6</a:t>
            </a:r>
          </a:p>
        </p:txBody>
      </p:sp>
      <p:cxnSp>
        <p:nvCxnSpPr>
          <p:cNvPr id="37" name="Straight Connector 36"/>
          <p:cNvCxnSpPr>
            <a:cxnSpLocks/>
          </p:cNvCxnSpPr>
          <p:nvPr/>
        </p:nvCxnSpPr>
        <p:spPr>
          <a:xfrm>
            <a:off x="2445427" y="3740796"/>
            <a:ext cx="12346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2375776" y="2717801"/>
            <a:ext cx="541168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en-US" altLang="en-US" sz="3800" b="1">
                <a:latin typeface="UTM Neo Sans Intel" pitchFamily="18" charset="0"/>
                <a:cs typeface="Times New Roman" pitchFamily="18" charset="0"/>
              </a:rPr>
              <a:t>+</a:t>
            </a:r>
            <a:endParaRPr lang="en-US" altLang="en-US" sz="3800">
              <a:latin typeface="UTM Neo Sans Intel" pitchFamily="18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02895" y="3866226"/>
            <a:ext cx="1267329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>
                <a:latin typeface="UTM Neo Sans Intel" pitchFamily="18" charset="0"/>
                <a:cs typeface="Times New Roman" pitchFamily="18" charset="0"/>
              </a:rPr>
              <a:t>17,4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7977836" y="2380556"/>
            <a:ext cx="1567090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latin typeface="UTM Neo Sans Intel" pitchFamily="18" charset="0"/>
                <a:cs typeface="Times New Roman" pitchFamily="18" charset="0"/>
              </a:rPr>
              <a:t>34,82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895285" y="3037517"/>
            <a:ext cx="1632813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latin typeface="UTM Neo Sans Intel" pitchFamily="18" charset="0"/>
                <a:cs typeface="Times New Roman" pitchFamily="18" charset="0"/>
              </a:rPr>
              <a:t>   9,75</a:t>
            </a:r>
          </a:p>
        </p:txBody>
      </p:sp>
      <p:cxnSp>
        <p:nvCxnSpPr>
          <p:cNvPr id="42" name="Straight Connector 41"/>
          <p:cNvCxnSpPr>
            <a:cxnSpLocks/>
          </p:cNvCxnSpPr>
          <p:nvPr/>
        </p:nvCxnSpPr>
        <p:spPr>
          <a:xfrm>
            <a:off x="7977836" y="3747246"/>
            <a:ext cx="15670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7577786" y="2717801"/>
            <a:ext cx="541168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en-US" altLang="en-US" sz="3800" b="1" dirty="0">
                <a:latin typeface="UTM Neo Sans Intel" pitchFamily="18" charset="0"/>
                <a:cs typeface="Times New Roman" pitchFamily="18" charset="0"/>
              </a:rPr>
              <a:t>+</a:t>
            </a:r>
            <a:endParaRPr lang="en-US" altLang="en-US" sz="3800" dirty="0">
              <a:latin typeface="UTM Neo Sans Intel" pitchFamily="18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983986" y="3859777"/>
            <a:ext cx="1567090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800" b="1" dirty="0">
                <a:latin typeface="UTM Neo Sans Intel" pitchFamily="18" charset="0"/>
                <a:cs typeface="Times New Roman" pitchFamily="18" charset="0"/>
              </a:rPr>
              <a:t>44,57</a:t>
            </a:r>
          </a:p>
        </p:txBody>
      </p:sp>
    </p:spTree>
    <p:extLst>
      <p:ext uri="{BB962C8B-B14F-4D97-AF65-F5344CB8AC3E}">
        <p14:creationId xmlns:p14="http://schemas.microsoft.com/office/powerpoint/2010/main" val="294351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  <p:bldP spid="28" grpId="0"/>
      <p:bldP spid="29" grpId="0"/>
      <p:bldP spid="30" grpId="0"/>
      <p:bldP spid="31" grpId="0"/>
      <p:bldP spid="32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0634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4419B71-7C26-4977-BA84-99BE14C8707A}"/>
              </a:ext>
            </a:extLst>
          </p:cNvPr>
          <p:cNvSpPr/>
          <p:nvPr/>
        </p:nvSpPr>
        <p:spPr>
          <a:xfrm>
            <a:off x="974301" y="480876"/>
            <a:ext cx="10317475" cy="118404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3. 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Nam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cân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nặng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32,6 kg.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Tiến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cân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nặng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hơn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Nam 4,8 kg.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Hỏi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Tiến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cân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nặng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bao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nhiêu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ki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-</a:t>
            </a:r>
            <a:r>
              <a:rPr lang="en-US" altLang="en-US" sz="3600" b="1" dirty="0" err="1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lô</a:t>
            </a:r>
            <a:r>
              <a:rPr lang="en-US" altLang="en-US" sz="3600" b="1" dirty="0">
                <a:solidFill>
                  <a:srgbClr val="002060"/>
                </a:solidFill>
                <a:latin typeface="UTM Neo Sans Intel" pitchFamily="18" charset="0"/>
                <a:cs typeface="Times New Roman" pitchFamily="18" charset="0"/>
              </a:rPr>
              <a:t>-gam?</a:t>
            </a: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2019021" y="1936228"/>
            <a:ext cx="2438400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sz="3600" b="1" u="sng" dirty="0" err="1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Tóm</a:t>
            </a:r>
            <a:r>
              <a:rPr lang="en-US" altLang="en-US" sz="3600" b="1" u="sng" dirty="0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u="sng" dirty="0" err="1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tắt</a:t>
            </a:r>
            <a:r>
              <a:rPr lang="en-US" altLang="en-US" sz="3600" b="1" dirty="0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47421" y="2909623"/>
            <a:ext cx="4368800" cy="67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 dirty="0">
                <a:latin typeface="UTM Neo Sans Intel" pitchFamily="18" charset="0"/>
                <a:cs typeface="Times New Roman" pitchFamily="18" charset="0"/>
              </a:rPr>
              <a:t>Nam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784027" y="3450614"/>
            <a:ext cx="2133600" cy="55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UTM Neo Sans Intel" pitchFamily="18" charset="0"/>
                <a:cs typeface="Times New Roman" pitchFamily="18" charset="0"/>
              </a:rPr>
              <a:t>      4,8kg</a:t>
            </a:r>
          </a:p>
        </p:txBody>
      </p:sp>
      <p:grpSp>
        <p:nvGrpSpPr>
          <p:cNvPr id="24" name="Group 14"/>
          <p:cNvGrpSpPr>
            <a:grpSpLocks/>
          </p:cNvGrpSpPr>
          <p:nvPr/>
        </p:nvGrpSpPr>
        <p:grpSpPr bwMode="auto">
          <a:xfrm>
            <a:off x="1815821" y="2670076"/>
            <a:ext cx="2540000" cy="739775"/>
            <a:chOff x="528" y="2222"/>
            <a:chExt cx="1200" cy="466"/>
          </a:xfrm>
        </p:grpSpPr>
        <p:sp>
          <p:nvSpPr>
            <p:cNvPr id="25" name="Text Box 15"/>
            <p:cNvSpPr txBox="1">
              <a:spLocks noChangeArrowheads="1"/>
            </p:cNvSpPr>
            <p:nvPr/>
          </p:nvSpPr>
          <p:spPr bwMode="auto">
            <a:xfrm>
              <a:off x="672" y="2222"/>
              <a:ext cx="105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800" b="1" dirty="0">
                  <a:latin typeface="UTM Neo Sans Intel" pitchFamily="18" charset="0"/>
                  <a:cs typeface="Times New Roman" pitchFamily="18" charset="0"/>
                </a:rPr>
                <a:t>     32,6kg</a:t>
              </a: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528" y="2640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27" name="Line 17"/>
            <p:cNvSpPr>
              <a:spLocks noChangeShapeType="1"/>
            </p:cNvSpPr>
            <p:nvPr/>
          </p:nvSpPr>
          <p:spPr bwMode="auto">
            <a:xfrm>
              <a:off x="528" y="254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28" name="Line 18"/>
            <p:cNvSpPr>
              <a:spLocks noChangeShapeType="1"/>
            </p:cNvSpPr>
            <p:nvPr/>
          </p:nvSpPr>
          <p:spPr bwMode="auto">
            <a:xfrm>
              <a:off x="1728" y="254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</p:grpSp>
      <p:grpSp>
        <p:nvGrpSpPr>
          <p:cNvPr id="29" name="Group 19"/>
          <p:cNvGrpSpPr>
            <a:grpSpLocks/>
          </p:cNvGrpSpPr>
          <p:nvPr/>
        </p:nvGrpSpPr>
        <p:grpSpPr bwMode="auto">
          <a:xfrm>
            <a:off x="799821" y="3992881"/>
            <a:ext cx="4572000" cy="1313912"/>
            <a:chOff x="48" y="2928"/>
            <a:chExt cx="2160" cy="827"/>
          </a:xfrm>
        </p:grpSpPr>
        <p:sp>
          <p:nvSpPr>
            <p:cNvPr id="30" name="Line 20"/>
            <p:cNvSpPr>
              <a:spLocks noChangeShapeType="1"/>
            </p:cNvSpPr>
            <p:nvPr/>
          </p:nvSpPr>
          <p:spPr bwMode="auto">
            <a:xfrm>
              <a:off x="528" y="3024"/>
              <a:ext cx="1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31" name="AutoShape 21"/>
            <p:cNvSpPr>
              <a:spLocks/>
            </p:cNvSpPr>
            <p:nvPr/>
          </p:nvSpPr>
          <p:spPr bwMode="auto">
            <a:xfrm rot="5400000">
              <a:off x="1247" y="2449"/>
              <a:ext cx="239" cy="1677"/>
            </a:xfrm>
            <a:prstGeom prst="rightBrace">
              <a:avLst>
                <a:gd name="adj1" fmla="val 6019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 sz="3600">
                <a:latin typeface="UTM Neo Sans Intel" pitchFamily="18" charset="0"/>
              </a:endParaRPr>
            </a:p>
          </p:txBody>
        </p:sp>
        <p:sp>
          <p:nvSpPr>
            <p:cNvPr id="32" name="Line 23"/>
            <p:cNvSpPr>
              <a:spLocks noChangeShapeType="1"/>
            </p:cNvSpPr>
            <p:nvPr/>
          </p:nvSpPr>
          <p:spPr bwMode="auto">
            <a:xfrm>
              <a:off x="528" y="3024"/>
              <a:ext cx="1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33" name="Text Box 24"/>
            <p:cNvSpPr txBox="1">
              <a:spLocks noChangeArrowheads="1"/>
            </p:cNvSpPr>
            <p:nvPr/>
          </p:nvSpPr>
          <p:spPr bwMode="auto">
            <a:xfrm>
              <a:off x="895" y="3426"/>
              <a:ext cx="1056" cy="32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800" b="1" dirty="0">
                  <a:latin typeface="UTM Neo Sans Intel" pitchFamily="18" charset="0"/>
                  <a:cs typeface="Times New Roman" pitchFamily="18" charset="0"/>
                </a:rPr>
                <a:t>      ? kg </a:t>
              </a:r>
            </a:p>
          </p:txBody>
        </p:sp>
        <p:sp>
          <p:nvSpPr>
            <p:cNvPr id="34" name="Line 27"/>
            <p:cNvSpPr>
              <a:spLocks noChangeShapeType="1"/>
            </p:cNvSpPr>
            <p:nvPr/>
          </p:nvSpPr>
          <p:spPr bwMode="auto">
            <a:xfrm>
              <a:off x="528" y="29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35" name="Line 28"/>
            <p:cNvSpPr>
              <a:spLocks noChangeShapeType="1"/>
            </p:cNvSpPr>
            <p:nvPr/>
          </p:nvSpPr>
          <p:spPr bwMode="auto">
            <a:xfrm>
              <a:off x="1728" y="29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2208" y="292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3600">
                <a:latin typeface="UTM Neo Sans Intel" pitchFamily="18" charset="0"/>
              </a:endParaRPr>
            </a:p>
          </p:txBody>
        </p:sp>
        <p:sp>
          <p:nvSpPr>
            <p:cNvPr id="37" name="Rectangle 30"/>
            <p:cNvSpPr>
              <a:spLocks noChangeArrowheads="1"/>
            </p:cNvSpPr>
            <p:nvPr/>
          </p:nvSpPr>
          <p:spPr bwMode="auto">
            <a:xfrm>
              <a:off x="48" y="2928"/>
              <a:ext cx="336" cy="19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3600" b="1" dirty="0" err="1">
                  <a:latin typeface="UTM Neo Sans Intel" pitchFamily="18" charset="0"/>
                  <a:cs typeface="Times New Roman" pitchFamily="18" charset="0"/>
                </a:rPr>
                <a:t>Tiến</a:t>
              </a:r>
              <a:endParaRPr lang="en-US" altLang="en-US" sz="3600" b="1" dirty="0">
                <a:latin typeface="UTM Neo Sans Intel" pitchFamily="18" charset="0"/>
                <a:cs typeface="Times New Roman" pitchFamily="18" charset="0"/>
              </a:endParaRPr>
            </a:p>
          </p:txBody>
        </p:sp>
      </p:grpSp>
      <p:sp>
        <p:nvSpPr>
          <p:cNvPr id="38" name="TextBox 35"/>
          <p:cNvSpPr txBox="1">
            <a:spLocks noChangeArrowheads="1"/>
          </p:cNvSpPr>
          <p:nvPr/>
        </p:nvSpPr>
        <p:spPr bwMode="auto">
          <a:xfrm>
            <a:off x="7937221" y="1963402"/>
            <a:ext cx="2438400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en-US" altLang="en-US" sz="3600" b="1" u="sng" dirty="0" err="1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Bài</a:t>
            </a:r>
            <a:r>
              <a:rPr lang="en-US" altLang="en-US" sz="3600" b="1" u="sng" dirty="0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u="sng" dirty="0" err="1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giải</a:t>
            </a:r>
            <a:r>
              <a:rPr lang="en-US" altLang="en-US" sz="3600" b="1" dirty="0">
                <a:solidFill>
                  <a:srgbClr val="0070C0"/>
                </a:solidFill>
                <a:latin typeface="UTM Neo Sans Intel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9" name="TextBox 37"/>
          <p:cNvSpPr txBox="1">
            <a:spLocks noChangeArrowheads="1"/>
          </p:cNvSpPr>
          <p:nvPr/>
        </p:nvSpPr>
        <p:spPr bwMode="auto">
          <a:xfrm>
            <a:off x="5778222" y="2684690"/>
            <a:ext cx="6457951" cy="2616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sz="3600" b="1" dirty="0" err="1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Tiến</a:t>
            </a: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cân</a:t>
            </a: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nặng</a:t>
            </a: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là</a:t>
            </a: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: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32,6 + 4,8 = 37,4 (kg)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       </a:t>
            </a:r>
            <a:r>
              <a:rPr lang="en-US" altLang="en-US" sz="3600" b="1" u="sng" dirty="0" err="1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Đáp</a:t>
            </a:r>
            <a:r>
              <a:rPr lang="en-US" altLang="en-US" sz="3600" b="1" u="sng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 </a:t>
            </a:r>
            <a:r>
              <a:rPr lang="en-US" altLang="en-US" sz="3600" b="1" u="sng" dirty="0" err="1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số</a:t>
            </a:r>
            <a:r>
              <a:rPr lang="en-US" altLang="en-US" sz="3600" b="1" dirty="0">
                <a:solidFill>
                  <a:srgbClr val="FF0000"/>
                </a:solidFill>
                <a:latin typeface="UTM Neo Sans Intel" pitchFamily="18" charset="0"/>
                <a:cs typeface="Times New Roman" pitchFamily="18" charset="0"/>
              </a:rPr>
              <a:t>: 37,4 kg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11021" y="1072897"/>
            <a:ext cx="976998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527722" y="1072897"/>
            <a:ext cx="1605316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449270" y="1072897"/>
            <a:ext cx="4736181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155421" y="1695824"/>
            <a:ext cx="1162477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428999" y="1695824"/>
            <a:ext cx="6946622" cy="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3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38" grpId="0"/>
      <p:bldP spid="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0B84768-4292-462A-AB1F-D9CE1A1218FD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EF10935B-F4B8-4982-B502-9831DE9E2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1A577FB0-71FA-4E53-A769-21E8216ED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3199D98D-0468-4E9B-A3BD-B1558108B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8" name="图形 7">
            <a:extLst>
              <a:ext uri="{FF2B5EF4-FFF2-40B4-BE49-F238E27FC236}">
                <a16:creationId xmlns:a16="http://schemas.microsoft.com/office/drawing/2014/main" id="{CF8E86F2-4D97-437D-A0EB-E859740ECA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9292" y="484277"/>
            <a:ext cx="10772102" cy="5889443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617CC39-0D32-4764-A375-4F98BE50E4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36065" y="4762500"/>
            <a:ext cx="1910100" cy="2247898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35511E80-2541-4EE0-96E5-1BD015F79A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44350" y="4784539"/>
            <a:ext cx="2203818" cy="2203817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D46EEA50-74D7-4AA3-BB84-92B07F4442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7407" y="4773519"/>
            <a:ext cx="1856931" cy="2225858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E3C60820-EFCD-47FD-8CEE-67792B2C4D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199692" y="4795557"/>
            <a:ext cx="1741019" cy="2203821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1AE3598D-BB70-4195-A8BC-3B12940CD77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98997" y="4784539"/>
            <a:ext cx="1916346" cy="2225859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6796C9DD-4FD8-4F03-97F0-86BD21F4117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5833" y="4762502"/>
            <a:ext cx="1636337" cy="224789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C94F1800-A367-43A3-AB3F-A820EDFB0E8C}"/>
              </a:ext>
            </a:extLst>
          </p:cNvPr>
          <p:cNvSpPr/>
          <p:nvPr/>
        </p:nvSpPr>
        <p:spPr>
          <a:xfrm>
            <a:off x="3763814" y="3069428"/>
            <a:ext cx="7178243" cy="723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8800" b="1" dirty="0" err="1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Củng</a:t>
            </a:r>
            <a:r>
              <a:rPr lang="en-US" altLang="zh-CN" sz="8800" b="1" dirty="0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8800" b="1" dirty="0" err="1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cố</a:t>
            </a:r>
            <a:endParaRPr lang="zh-CN" altLang="en-US" sz="8800" b="1" dirty="0">
              <a:solidFill>
                <a:srgbClr val="C00000"/>
              </a:solidFill>
              <a:latin typeface="UTM Showcard" pitchFamily="18" charset="0"/>
              <a:ea typeface="微软雅黑" panose="020B0503020204020204" pitchFamily="34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B8A22908-C5FC-4833-B53D-65EE6D261AF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36003" y="395940"/>
            <a:ext cx="3190875" cy="276225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5E86D35-CFD7-4337-9725-4D92E6446726}"/>
              </a:ext>
            </a:extLst>
          </p:cNvPr>
          <p:cNvSpPr/>
          <p:nvPr/>
        </p:nvSpPr>
        <p:spPr>
          <a:xfrm>
            <a:off x="1024679" y="1559466"/>
            <a:ext cx="1839339" cy="744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56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C37E1FF-4595-4539-8523-F5B7C9F62F4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65" y="1123872"/>
            <a:ext cx="4495800" cy="4495800"/>
          </a:xfrm>
          <a:prstGeom prst="rect">
            <a:avLst/>
          </a:prstGeom>
        </p:spPr>
      </p:pic>
      <p:pic>
        <p:nvPicPr>
          <p:cNvPr id="20" name="图形 1">
            <a:extLst>
              <a:ext uri="{FF2B5EF4-FFF2-40B4-BE49-F238E27FC236}">
                <a16:creationId xmlns:a16="http://schemas.microsoft.com/office/drawing/2014/main" id="{1E8D7709-D2DA-42B2-9371-DCA0EAE218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895080">
            <a:off x="5562598" y="828675"/>
            <a:ext cx="5293243" cy="39772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262036" y="1895359"/>
            <a:ext cx="30515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Muốn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cộng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hai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số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thập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phân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ta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làm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như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thế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UTM Neo Sans Intel" pitchFamily="18" charset="0"/>
              </a:rPr>
              <a:t>nào</a:t>
            </a:r>
            <a:r>
              <a:rPr lang="en-US" sz="2800" b="1" dirty="0">
                <a:solidFill>
                  <a:srgbClr val="FFFF00"/>
                </a:solidFill>
                <a:latin typeface="UTM Neo Sans Intel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9551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6882383"/>
          </a:xfrm>
          <a:prstGeom prst="rect">
            <a:avLst/>
          </a:prstGeom>
        </p:spPr>
      </p:pic>
      <p:sp>
        <p:nvSpPr>
          <p:cNvPr id="5" name="文本框 28">
            <a:extLst>
              <a:ext uri="{FF2B5EF4-FFF2-40B4-BE49-F238E27FC236}">
                <a16:creationId xmlns:a16="http://schemas.microsoft.com/office/drawing/2014/main" id="{85B0815E-45B3-4AED-BCFF-744A73809326}"/>
              </a:ext>
            </a:extLst>
          </p:cNvPr>
          <p:cNvSpPr txBox="1"/>
          <p:nvPr/>
        </p:nvSpPr>
        <p:spPr>
          <a:xfrm>
            <a:off x="1625665" y="1336004"/>
            <a:ext cx="9471123" cy="4819765"/>
          </a:xfrm>
          <a:prstGeom prst="rect">
            <a:avLst/>
          </a:prstGeom>
          <a:noFill/>
        </p:spPr>
        <p:txBody>
          <a:bodyPr wrap="square" lIns="91420" tIns="45710" rIns="91420" bIns="4571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Chân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thành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cảm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Quý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Thầy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Cô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đã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yêu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thích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, tin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tưởng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và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ủng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hộ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!</a:t>
            </a:r>
          </a:p>
          <a:p>
            <a:pPr algn="just">
              <a:lnSpc>
                <a:spcPct val="120000"/>
              </a:lnSpc>
            </a:pP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Mong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rằng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tài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liệu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này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sẽ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giúp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Quý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Thầy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Cô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gặt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hái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được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nhiều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thành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công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trong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sự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nghiệp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trồng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người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Để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biết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thêm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nhiều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tài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nguyên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hay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các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bạn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hãy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truy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cập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group fb: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Giáo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viên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Tiểu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học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lớp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5-EduFive qua </a:t>
            </a:r>
            <a:r>
              <a:rPr lang="en-US" altLang="zh-CN" sz="3200" dirty="0" err="1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đường</a:t>
            </a:r>
            <a:r>
              <a:rPr lang="en-US" altLang="zh-CN" sz="3200" dirty="0">
                <a:solidFill>
                  <a:srgbClr val="5C8D89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</a:rPr>
              <a:t> link: </a:t>
            </a:r>
          </a:p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UTM Aquarelle" pitchFamily="18" charset="0"/>
                <a:ea typeface="inpin heiti" charset="-122"/>
                <a:cs typeface="Times New Roman" panose="02020603050405020304" pitchFamily="18" charset="0"/>
                <a:hlinkClick r:id="rId3"/>
              </a:rPr>
              <a:t>https://www.facebook.com/groups/439653980716707</a:t>
            </a:r>
            <a:endParaRPr lang="en-US" altLang="zh-CN" sz="3200" dirty="0">
              <a:solidFill>
                <a:srgbClr val="C00000"/>
              </a:solidFill>
              <a:latin typeface="UTM Aquarelle" pitchFamily="18" charset="0"/>
              <a:ea typeface="inpin heiti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dirty="0" err="1">
                <a:solidFill>
                  <a:srgbClr val="F20051"/>
                </a:solidFill>
                <a:latin typeface="UTM Dai Co Viet" pitchFamily="18" charset="0"/>
                <a:ea typeface="inpin heiti" charset="-122"/>
                <a:cs typeface="Times New Roman" panose="02020603050405020304" pitchFamily="18" charset="0"/>
              </a:rPr>
              <a:t>EduFive</a:t>
            </a:r>
            <a:endParaRPr lang="zh-CN" altLang="en-US" sz="3200" b="1" dirty="0">
              <a:solidFill>
                <a:srgbClr val="F20051"/>
              </a:solidFill>
              <a:latin typeface="UTM Dai Co Viet" pitchFamily="18" charset="0"/>
              <a:ea typeface="inpin heiti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5397" y="472175"/>
            <a:ext cx="3502883" cy="10156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sz="6000" dirty="0" err="1">
                <a:solidFill>
                  <a:srgbClr val="F20051"/>
                </a:solidFill>
                <a:latin typeface="UTM Mother" pitchFamily="18" charset="0"/>
              </a:rPr>
              <a:t>Cảm</a:t>
            </a:r>
            <a:r>
              <a:rPr lang="en-US" sz="6000" dirty="0">
                <a:solidFill>
                  <a:srgbClr val="F20051"/>
                </a:solidFill>
                <a:latin typeface="UTM Mother" pitchFamily="18" charset="0"/>
              </a:rPr>
              <a:t> </a:t>
            </a:r>
            <a:r>
              <a:rPr lang="en-US" sz="6000" dirty="0" err="1">
                <a:solidFill>
                  <a:srgbClr val="F20051"/>
                </a:solidFill>
                <a:latin typeface="UTM Mother" pitchFamily="18" charset="0"/>
              </a:rPr>
              <a:t>ơn</a:t>
            </a:r>
            <a:r>
              <a:rPr lang="en-US" sz="6000" dirty="0">
                <a:solidFill>
                  <a:srgbClr val="F20051"/>
                </a:solidFill>
                <a:latin typeface="UTM Mother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6891561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0B84768-4292-462A-AB1F-D9CE1A1218FD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EF10935B-F4B8-4982-B502-9831DE9E2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1A577FB0-71FA-4E53-A769-21E8216ED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3199D98D-0468-4E9B-A3BD-B1558108B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8" name="图形 7">
            <a:extLst>
              <a:ext uri="{FF2B5EF4-FFF2-40B4-BE49-F238E27FC236}">
                <a16:creationId xmlns:a16="http://schemas.microsoft.com/office/drawing/2014/main" id="{CF8E86F2-4D97-437D-A0EB-E859740ECA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9292" y="484277"/>
            <a:ext cx="10772102" cy="5889443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617CC39-0D32-4764-A375-4F98BE50E4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36065" y="4762500"/>
            <a:ext cx="1910100" cy="2247898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35511E80-2541-4EE0-96E5-1BD015F79A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44350" y="4784539"/>
            <a:ext cx="2203818" cy="2203817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D46EEA50-74D7-4AA3-BB84-92B07F4442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7407" y="4773519"/>
            <a:ext cx="1856931" cy="2225858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E3C60820-EFCD-47FD-8CEE-67792B2C4D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199692" y="4795557"/>
            <a:ext cx="1741019" cy="2203821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1AE3598D-BB70-4195-A8BC-3B12940CD77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98997" y="4784539"/>
            <a:ext cx="1916346" cy="2225859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6796C9DD-4FD8-4F03-97F0-86BD21F4117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5833" y="4762502"/>
            <a:ext cx="1636337" cy="224789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C94F1800-A367-43A3-AB3F-A820EDFB0E8C}"/>
              </a:ext>
            </a:extLst>
          </p:cNvPr>
          <p:cNvSpPr/>
          <p:nvPr/>
        </p:nvSpPr>
        <p:spPr>
          <a:xfrm>
            <a:off x="3476723" y="3069428"/>
            <a:ext cx="7178243" cy="723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8800" b="1" dirty="0" err="1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KHám</a:t>
            </a:r>
            <a:r>
              <a:rPr lang="en-US" altLang="zh-CN" sz="8800" b="1" dirty="0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8800" b="1" dirty="0" err="1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phá</a:t>
            </a:r>
            <a:endParaRPr lang="zh-CN" altLang="en-US" sz="8800" b="1" dirty="0">
              <a:solidFill>
                <a:srgbClr val="C00000"/>
              </a:solidFill>
              <a:latin typeface="UTM Showcard" pitchFamily="18" charset="0"/>
              <a:ea typeface="微软雅黑" panose="020B0503020204020204" pitchFamily="34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B8A22908-C5FC-4833-B53D-65EE6D261AF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48912" y="395940"/>
            <a:ext cx="3190875" cy="276225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5E86D35-CFD7-4337-9725-4D92E6446726}"/>
              </a:ext>
            </a:extLst>
          </p:cNvPr>
          <p:cNvSpPr/>
          <p:nvPr/>
        </p:nvSpPr>
        <p:spPr>
          <a:xfrm>
            <a:off x="1024679" y="1559466"/>
            <a:ext cx="1839339" cy="744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4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4419B71-7C26-4977-BA84-99BE14C8707A}"/>
              </a:ext>
            </a:extLst>
          </p:cNvPr>
          <p:cNvSpPr/>
          <p:nvPr/>
        </p:nvSpPr>
        <p:spPr>
          <a:xfrm>
            <a:off x="1016831" y="587191"/>
            <a:ext cx="10232416" cy="182357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altLang="zh-CN" sz="2800" b="1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Ví</a:t>
            </a:r>
            <a:r>
              <a:rPr lang="en-US" altLang="zh-CN" sz="28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b="1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dụ</a:t>
            </a:r>
            <a:r>
              <a:rPr lang="en-US" altLang="zh-CN" sz="28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 1</a:t>
            </a:r>
            <a:r>
              <a:rPr lang="en-US" altLang="zh-CN" sz="2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: </a:t>
            </a:r>
            <a:r>
              <a:rPr lang="en-US" altLang="en-US" sz="2800" b="1" dirty="0" err="1">
                <a:latin typeface="UTM Neo Sans Intel" pitchFamily="18" charset="0"/>
              </a:rPr>
              <a:t>Đường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gấp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khúc</a:t>
            </a:r>
            <a:r>
              <a:rPr lang="en-US" altLang="en-US" sz="2800" b="1" dirty="0">
                <a:latin typeface="UTM Neo Sans Intel" pitchFamily="18" charset="0"/>
              </a:rPr>
              <a:t> ABC </a:t>
            </a:r>
            <a:r>
              <a:rPr lang="en-US" altLang="en-US" sz="2800" b="1" dirty="0" err="1">
                <a:latin typeface="UTM Neo Sans Intel" pitchFamily="18" charset="0"/>
              </a:rPr>
              <a:t>có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đọan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thẳng</a:t>
            </a:r>
            <a:r>
              <a:rPr lang="en-US" altLang="en-US" sz="2800" b="1" dirty="0">
                <a:latin typeface="UTM Neo Sans Intel" pitchFamily="18" charset="0"/>
              </a:rPr>
              <a:t> AB </a:t>
            </a:r>
            <a:r>
              <a:rPr lang="en-US" altLang="en-US" sz="2800" b="1" dirty="0" err="1">
                <a:latin typeface="UTM Neo Sans Intel" pitchFamily="18" charset="0"/>
              </a:rPr>
              <a:t>dài</a:t>
            </a:r>
            <a:r>
              <a:rPr lang="en-US" altLang="en-US" sz="2800" b="1" dirty="0">
                <a:latin typeface="UTM Neo Sans Intel" pitchFamily="18" charset="0"/>
              </a:rPr>
              <a:t> 1,84m </a:t>
            </a:r>
            <a:r>
              <a:rPr lang="en-US" altLang="en-US" sz="2800" b="1" dirty="0" err="1">
                <a:latin typeface="UTM Neo Sans Intel" pitchFamily="18" charset="0"/>
              </a:rPr>
              <a:t>và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đoạn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thẳng</a:t>
            </a:r>
            <a:r>
              <a:rPr lang="en-US" altLang="en-US" sz="2800" b="1" dirty="0">
                <a:latin typeface="UTM Neo Sans Intel" pitchFamily="18" charset="0"/>
              </a:rPr>
              <a:t> BC </a:t>
            </a:r>
            <a:r>
              <a:rPr lang="en-US" altLang="en-US" sz="2800" b="1" dirty="0" err="1">
                <a:latin typeface="UTM Neo Sans Intel" pitchFamily="18" charset="0"/>
              </a:rPr>
              <a:t>dài</a:t>
            </a:r>
            <a:r>
              <a:rPr lang="en-US" altLang="en-US" sz="2800" b="1" dirty="0">
                <a:latin typeface="UTM Neo Sans Intel" pitchFamily="18" charset="0"/>
              </a:rPr>
              <a:t> 2,45m. </a:t>
            </a:r>
            <a:r>
              <a:rPr lang="en-US" altLang="en-US" sz="2800" b="1" dirty="0" err="1">
                <a:latin typeface="UTM Neo Sans Intel" pitchFamily="18" charset="0"/>
              </a:rPr>
              <a:t>Hỏi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đường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gấp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khúc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đó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dài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bao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nhiêu</a:t>
            </a:r>
            <a:r>
              <a:rPr lang="en-US" altLang="en-US" sz="2800" b="1" dirty="0">
                <a:latin typeface="UTM Neo Sans Intel" pitchFamily="18" charset="0"/>
              </a:rPr>
              <a:t> </a:t>
            </a:r>
            <a:r>
              <a:rPr lang="en-US" altLang="en-US" sz="2800" b="1" dirty="0" err="1">
                <a:latin typeface="UTM Neo Sans Intel" pitchFamily="18" charset="0"/>
              </a:rPr>
              <a:t>mét</a:t>
            </a:r>
            <a:r>
              <a:rPr lang="en-US" altLang="en-US" sz="2800" b="1" dirty="0">
                <a:latin typeface="UTM Neo Sans Intel" pitchFamily="18" charset="0"/>
              </a:rPr>
              <a:t>?</a:t>
            </a:r>
          </a:p>
        </p:txBody>
      </p:sp>
      <p:cxnSp>
        <p:nvCxnSpPr>
          <p:cNvPr id="22" name="Straight Connector 21"/>
          <p:cNvCxnSpPr>
            <a:cxnSpLocks noChangeShapeType="1"/>
          </p:cNvCxnSpPr>
          <p:nvPr/>
        </p:nvCxnSpPr>
        <p:spPr bwMode="auto">
          <a:xfrm>
            <a:off x="1016831" y="3657600"/>
            <a:ext cx="1707726" cy="0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22"/>
          <p:cNvCxnSpPr>
            <a:cxnSpLocks noChangeShapeType="1"/>
          </p:cNvCxnSpPr>
          <p:nvPr/>
        </p:nvCxnSpPr>
        <p:spPr bwMode="auto">
          <a:xfrm flipV="1">
            <a:off x="2724557" y="2410767"/>
            <a:ext cx="2060094" cy="1246833"/>
          </a:xfrm>
          <a:prstGeom prst="line">
            <a:avLst/>
          </a:prstGeom>
          <a:noFill/>
          <a:ln w="571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292815" y="3063210"/>
            <a:ext cx="1066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latin typeface="Times New Roman" pitchFamily="18" charset="0"/>
              </a:rPr>
              <a:t> 1,84m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 rot="19856605">
            <a:off x="2998858" y="2539705"/>
            <a:ext cx="1128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latin typeface="Times New Roman" pitchFamily="18" charset="0"/>
              </a:rPr>
              <a:t>2,45m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64324" y="2149458"/>
            <a:ext cx="3750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Ta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thực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hiện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phép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cộng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50639" y="2769688"/>
            <a:ext cx="3257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1,84 + 2,45 = ? (m)</a:t>
            </a:r>
          </a:p>
        </p:txBody>
      </p:sp>
      <p:pic>
        <p:nvPicPr>
          <p:cNvPr id="38" name="图形 10">
            <a:extLst>
              <a:ext uri="{FF2B5EF4-FFF2-40B4-BE49-F238E27FC236}">
                <a16:creationId xmlns:a16="http://schemas.microsoft.com/office/drawing/2014/main" id="{35511E80-2541-4EE0-96E5-1BD015F79AE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95459" y="4388322"/>
            <a:ext cx="2576623" cy="2576622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3563214" y="3024868"/>
            <a:ext cx="3714908" cy="2872558"/>
            <a:chOff x="6131732" y="2753103"/>
            <a:chExt cx="3849123" cy="2961807"/>
          </a:xfrm>
        </p:grpSpPr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34777" flipH="1">
              <a:off x="6133038" y="2753103"/>
              <a:ext cx="3847817" cy="2961807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6131732" y="3373674"/>
              <a:ext cx="3436263" cy="1428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UTM Neo Sans Intel" pitchFamily="18" charset="0"/>
                </a:rPr>
                <a:t>Làm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thế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nào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để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tính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tổng</a:t>
              </a:r>
              <a:r>
                <a:rPr lang="en-US" sz="2800" b="1" dirty="0">
                  <a:latin typeface="UTM Neo Sans Intel" pitchFamily="18" charset="0"/>
                </a:rPr>
                <a:t> 2 </a:t>
              </a:r>
              <a:r>
                <a:rPr lang="en-US" sz="2800" b="1" dirty="0" err="1">
                  <a:latin typeface="UTM Neo Sans Intel" pitchFamily="18" charset="0"/>
                </a:rPr>
                <a:t>số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</a:p>
            <a:p>
              <a:pPr algn="ctr"/>
              <a:r>
                <a:rPr lang="en-US" sz="2800" b="1" dirty="0" err="1">
                  <a:latin typeface="UTM Neo Sans Intel" pitchFamily="18" charset="0"/>
                </a:rPr>
                <a:t>thập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phân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này</a:t>
              </a:r>
              <a:r>
                <a:rPr lang="en-US" sz="2800" b="1" dirty="0">
                  <a:latin typeface="UTM Neo Sans Intel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150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5" grpId="0"/>
      <p:bldP spid="2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C4419B71-7C26-4977-BA84-99BE14C8707A}"/>
              </a:ext>
            </a:extLst>
          </p:cNvPr>
          <p:cNvSpPr/>
          <p:nvPr/>
        </p:nvSpPr>
        <p:spPr>
          <a:xfrm>
            <a:off x="4927095" y="1115859"/>
            <a:ext cx="1097935" cy="6694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altLang="zh-CN" sz="28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Ta </a:t>
            </a:r>
            <a:r>
              <a:rPr lang="en-US" altLang="zh-CN" sz="2800" b="1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có</a:t>
            </a:r>
            <a:r>
              <a:rPr lang="en-US" altLang="zh-CN" sz="2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: </a:t>
            </a:r>
            <a:endParaRPr lang="en-US" altLang="en-US" sz="2800" b="1" dirty="0">
              <a:latin typeface="UTM Neo Sans Intel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33222" y="1086115"/>
            <a:ext cx="3082164" cy="2447838"/>
            <a:chOff x="6569935" y="3199444"/>
            <a:chExt cx="3446907" cy="2575707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65223">
              <a:off x="6569935" y="3199444"/>
              <a:ext cx="3346218" cy="2575707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6580579" y="3906664"/>
              <a:ext cx="34362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>
                  <a:latin typeface="UTM Neo Sans Intel" pitchFamily="18" charset="0"/>
                </a:rPr>
                <a:t>Tớ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sẽ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làm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</a:p>
            <a:p>
              <a:pPr algn="ctr"/>
              <a:r>
                <a:rPr lang="en-US" sz="2800" b="1" dirty="0" err="1">
                  <a:latin typeface="UTM Neo Sans Intel" pitchFamily="18" charset="0"/>
                </a:rPr>
                <a:t>như</a:t>
              </a:r>
              <a:r>
                <a:rPr lang="en-US" sz="2800" b="1" dirty="0">
                  <a:latin typeface="UTM Neo Sans Intel" pitchFamily="18" charset="0"/>
                </a:rPr>
                <a:t> </a:t>
              </a:r>
              <a:r>
                <a:rPr lang="en-US" sz="2800" b="1" dirty="0" err="1">
                  <a:latin typeface="UTM Neo Sans Intel" pitchFamily="18" charset="0"/>
                </a:rPr>
                <a:t>sau</a:t>
              </a:r>
              <a:r>
                <a:rPr lang="en-US" sz="2800" b="1" dirty="0">
                  <a:latin typeface="UTM Neo Sans Intel" pitchFamily="18" charset="0"/>
                </a:rPr>
                <a:t>:</a:t>
              </a:r>
            </a:p>
          </p:txBody>
        </p:sp>
      </p:grpSp>
      <p:pic>
        <p:nvPicPr>
          <p:cNvPr id="26" name="图形 28">
            <a:extLst>
              <a:ext uri="{FF2B5EF4-FFF2-40B4-BE49-F238E27FC236}">
                <a16:creationId xmlns:a16="http://schemas.microsoft.com/office/drawing/2014/main" id="{7434D6A7-19DF-4100-9941-25DB35F6551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4645" y="3700676"/>
            <a:ext cx="2520876" cy="319098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418889" y="1176157"/>
            <a:ext cx="2608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1,84m = 184cm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18889" y="1699377"/>
            <a:ext cx="2696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Neo Sans Intel" pitchFamily="18" charset="0"/>
              </a:rPr>
              <a:t>2,54m = 245cm</a:t>
            </a:r>
          </a:p>
        </p:txBody>
      </p: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6863626" y="2525371"/>
            <a:ext cx="1828800" cy="954107"/>
            <a:chOff x="6362700" y="762000"/>
            <a:chExt cx="1828800" cy="1272447"/>
          </a:xfrm>
        </p:grpSpPr>
        <p:grpSp>
          <p:nvGrpSpPr>
            <p:cNvPr id="31" name="Group 20"/>
            <p:cNvGrpSpPr>
              <a:grpSpLocks/>
            </p:cNvGrpSpPr>
            <p:nvPr/>
          </p:nvGrpSpPr>
          <p:grpSpPr bwMode="auto">
            <a:xfrm>
              <a:off x="6362700" y="762000"/>
              <a:ext cx="1828800" cy="1272447"/>
              <a:chOff x="6362700" y="762000"/>
              <a:chExt cx="1828800" cy="1272447"/>
            </a:xfrm>
          </p:grpSpPr>
          <p:sp>
            <p:nvSpPr>
              <p:cNvPr id="34" name="TextBox 11"/>
              <p:cNvSpPr txBox="1">
                <a:spLocks noChangeArrowheads="1"/>
              </p:cNvSpPr>
              <p:nvPr/>
            </p:nvSpPr>
            <p:spPr bwMode="auto">
              <a:xfrm>
                <a:off x="6362700" y="762000"/>
                <a:ext cx="1828800" cy="1272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r>
                  <a:rPr lang="en-US" altLang="en-US" sz="2800" b="1" dirty="0">
                    <a:latin typeface="UTM Neo Sans Intel" pitchFamily="18" charset="0"/>
                  </a:rPr>
                  <a:t>     184</a:t>
                </a:r>
                <a:br>
                  <a:rPr lang="en-US" altLang="en-US" sz="2800" b="1" dirty="0">
                    <a:latin typeface="UTM Neo Sans Intel" pitchFamily="18" charset="0"/>
                  </a:rPr>
                </a:br>
                <a:r>
                  <a:rPr lang="en-US" altLang="en-US" sz="2800" b="1" dirty="0">
                    <a:latin typeface="UTM Neo Sans Intel" pitchFamily="18" charset="0"/>
                  </a:rPr>
                  <a:t>     245</a:t>
                </a:r>
              </a:p>
            </p:txBody>
          </p:sp>
          <p:cxnSp>
            <p:nvCxnSpPr>
              <p:cNvPr id="35" name="Straight Connector 34"/>
              <p:cNvCxnSpPr>
                <a:cxnSpLocks/>
              </p:cNvCxnSpPr>
              <p:nvPr/>
            </p:nvCxnSpPr>
            <p:spPr>
              <a:xfrm>
                <a:off x="6896100" y="2034447"/>
                <a:ext cx="61753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6523964" y="1024061"/>
              <a:ext cx="457200" cy="69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altLang="en-US" sz="2800" dirty="0">
                  <a:latin typeface="UTM Neo Sans Intel" pitchFamily="18" charset="0"/>
                </a:rPr>
                <a:t>+</a:t>
              </a:r>
            </a:p>
          </p:txBody>
        </p: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304048" y="3544037"/>
            <a:ext cx="22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UTM Neo Sans Intel" pitchFamily="18" charset="0"/>
              </a:rPr>
              <a:t>429 (cm) 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429775" y="4422436"/>
            <a:ext cx="27992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UTM Neo Sans Intel" pitchFamily="18" charset="0"/>
              </a:rPr>
              <a:t>429cm = 4,29m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497026" y="5131478"/>
            <a:ext cx="4774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 err="1">
                <a:solidFill>
                  <a:srgbClr val="FF0000"/>
                </a:solidFill>
                <a:latin typeface="UTM Neo Sans Intel" pitchFamily="18" charset="0"/>
              </a:rPr>
              <a:t>Vậy</a:t>
            </a:r>
            <a:r>
              <a:rPr lang="en-US" altLang="en-US" sz="2800" b="1" dirty="0">
                <a:solidFill>
                  <a:srgbClr val="FF0000"/>
                </a:solidFill>
                <a:latin typeface="UTM Neo Sans Intel" pitchFamily="18" charset="0"/>
              </a:rPr>
              <a:t>: 1,84 + 2,45 = 4,29 (m)</a:t>
            </a:r>
          </a:p>
        </p:txBody>
      </p:sp>
    </p:spTree>
    <p:extLst>
      <p:ext uri="{BB962C8B-B14F-4D97-AF65-F5344CB8AC3E}">
        <p14:creationId xmlns:p14="http://schemas.microsoft.com/office/powerpoint/2010/main" val="339154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  <p:bldP spid="29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065">
            <a:off x="294837" y="413717"/>
            <a:ext cx="4414879" cy="278707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85138" y="1310496"/>
            <a:ext cx="4004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Tớ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sẽ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làm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như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sau</a:t>
            </a:r>
            <a:r>
              <a:rPr lang="en-US" sz="2800" b="1" dirty="0">
                <a:latin typeface="UTM Neo Sans Intel" pitchFamily="18" charset="0"/>
              </a:rPr>
              <a:t>:</a:t>
            </a:r>
          </a:p>
        </p:txBody>
      </p: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7024890" y="898578"/>
            <a:ext cx="1828800" cy="954107"/>
            <a:chOff x="6362700" y="762000"/>
            <a:chExt cx="1828800" cy="1272447"/>
          </a:xfrm>
        </p:grpSpPr>
        <p:grpSp>
          <p:nvGrpSpPr>
            <p:cNvPr id="31" name="Group 20"/>
            <p:cNvGrpSpPr>
              <a:grpSpLocks/>
            </p:cNvGrpSpPr>
            <p:nvPr/>
          </p:nvGrpSpPr>
          <p:grpSpPr bwMode="auto">
            <a:xfrm>
              <a:off x="6362700" y="762000"/>
              <a:ext cx="1828800" cy="1272447"/>
              <a:chOff x="6362700" y="762000"/>
              <a:chExt cx="1828800" cy="1272447"/>
            </a:xfrm>
          </p:grpSpPr>
          <p:sp>
            <p:nvSpPr>
              <p:cNvPr id="34" name="TextBox 11"/>
              <p:cNvSpPr txBox="1">
                <a:spLocks noChangeArrowheads="1"/>
              </p:cNvSpPr>
              <p:nvPr/>
            </p:nvSpPr>
            <p:spPr bwMode="auto">
              <a:xfrm>
                <a:off x="6362700" y="762000"/>
                <a:ext cx="1828800" cy="1272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r>
                  <a:rPr lang="en-US" altLang="en-US" sz="2800" b="1" dirty="0">
                    <a:latin typeface="UTM Neo Sans Intel" pitchFamily="18" charset="0"/>
                  </a:rPr>
                  <a:t>     1,84</a:t>
                </a:r>
                <a:br>
                  <a:rPr lang="en-US" altLang="en-US" sz="2800" b="1" dirty="0">
                    <a:latin typeface="UTM Neo Sans Intel" pitchFamily="18" charset="0"/>
                  </a:rPr>
                </a:br>
                <a:r>
                  <a:rPr lang="en-US" altLang="en-US" sz="2800" b="1" dirty="0">
                    <a:latin typeface="UTM Neo Sans Intel" pitchFamily="18" charset="0"/>
                  </a:rPr>
                  <a:t>     2,45</a:t>
                </a:r>
              </a:p>
            </p:txBody>
          </p:sp>
          <p:cxnSp>
            <p:nvCxnSpPr>
              <p:cNvPr id="35" name="Straight Connector 34"/>
              <p:cNvCxnSpPr>
                <a:cxnSpLocks/>
              </p:cNvCxnSpPr>
              <p:nvPr/>
            </p:nvCxnSpPr>
            <p:spPr>
              <a:xfrm>
                <a:off x="6896100" y="2034447"/>
                <a:ext cx="76700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6523964" y="1024061"/>
              <a:ext cx="457200" cy="69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altLang="en-US" sz="2800" dirty="0">
                  <a:latin typeface="UTM Neo Sans Intel" pitchFamily="18" charset="0"/>
                </a:rPr>
                <a:t>+</a:t>
              </a:r>
            </a:p>
          </p:txBody>
        </p: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465312" y="1917244"/>
            <a:ext cx="22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UTM Neo Sans Intel" pitchFamily="18" charset="0"/>
              </a:rPr>
              <a:t>4 29 (m)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596009" y="2721215"/>
            <a:ext cx="4774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 err="1">
                <a:solidFill>
                  <a:srgbClr val="FF0000"/>
                </a:solidFill>
                <a:latin typeface="UTM Neo Sans Intel" pitchFamily="18" charset="0"/>
              </a:rPr>
              <a:t>Vậy</a:t>
            </a:r>
            <a:r>
              <a:rPr lang="en-US" altLang="en-US" sz="2800" b="1" dirty="0">
                <a:solidFill>
                  <a:srgbClr val="FF0000"/>
                </a:solidFill>
                <a:latin typeface="UTM Neo Sans Intel" pitchFamily="18" charset="0"/>
              </a:rPr>
              <a:t>: 1,84 + 2,45 = 4,29 (m)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12606" y="3343936"/>
            <a:ext cx="7451310" cy="222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-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Đặt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tính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-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Thực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hiện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phép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cộng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như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cộng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các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số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tự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nhiên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-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Viết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dấu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phẩy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ở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tổng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thẳng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cột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với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các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dấu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phẩy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của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các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số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hạng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90708" y="710356"/>
            <a:ext cx="37746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Cuối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cùng</a:t>
            </a:r>
            <a:r>
              <a:rPr lang="en-US" sz="2800" b="1" dirty="0">
                <a:latin typeface="UTM Neo Sans Intel" pitchFamily="18" charset="0"/>
              </a:rPr>
              <a:t>, </a:t>
            </a:r>
            <a:r>
              <a:rPr lang="en-US" sz="2800" b="1" dirty="0" err="1">
                <a:latin typeface="UTM Neo Sans Intel" pitchFamily="18" charset="0"/>
              </a:rPr>
              <a:t>đặt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dấu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phẩy</a:t>
            </a:r>
            <a:r>
              <a:rPr lang="en-US" sz="2800" b="1" dirty="0">
                <a:latin typeface="UTM Neo Sans Intel" pitchFamily="18" charset="0"/>
              </a:rPr>
              <a:t> ở </a:t>
            </a:r>
            <a:r>
              <a:rPr lang="en-US" sz="2800" b="1" dirty="0" err="1">
                <a:latin typeface="UTM Neo Sans Intel" pitchFamily="18" charset="0"/>
              </a:rPr>
              <a:t>tổng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thẳng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với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dấu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phẩy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của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các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hạng</a:t>
            </a:r>
            <a:r>
              <a:rPr lang="en-US" sz="2800" b="1" dirty="0">
                <a:latin typeface="UTM Neo Sans Intel" pitchFamily="18" charset="0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85138" y="816490"/>
            <a:ext cx="4004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Đặt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tính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sao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cho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dấu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phẩy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của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các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hạng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thẳng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nhau</a:t>
            </a:r>
            <a:r>
              <a:rPr lang="en-US" sz="2800" b="1" dirty="0">
                <a:latin typeface="UTM Neo Sans Intel" pitchFamily="18" charset="0"/>
              </a:rPr>
              <a:t>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0994" y="1095052"/>
            <a:ext cx="4004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Rồi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như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tự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nhiên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bình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thường</a:t>
            </a:r>
            <a:r>
              <a:rPr lang="en-US" sz="2800" b="1" dirty="0">
                <a:latin typeface="UTM Neo Sans Intel" pitchFamily="18" charset="0"/>
              </a:rPr>
              <a:t>.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681247" y="1917954"/>
            <a:ext cx="2118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UTM Neo Sans Intel" pitchFamily="18" charset="0"/>
              </a:rPr>
              <a:t>,</a:t>
            </a:r>
          </a:p>
        </p:txBody>
      </p:sp>
      <p:pic>
        <p:nvPicPr>
          <p:cNvPr id="42" name="图形 13">
            <a:extLst>
              <a:ext uri="{FF2B5EF4-FFF2-40B4-BE49-F238E27FC236}">
                <a16:creationId xmlns:a16="http://schemas.microsoft.com/office/drawing/2014/main" id="{1AE3598D-BB70-4195-A8BC-3B12940CD77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2229" y="3389408"/>
            <a:ext cx="3074431" cy="357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9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6" grpId="0"/>
      <p:bldP spid="38" grpId="0"/>
      <p:bldP spid="28" grpId="0" uiExpand="1" build="p"/>
      <p:bldP spid="32" grpId="0"/>
      <p:bldP spid="39" grpId="0"/>
      <p:bldP spid="39" grpId="1"/>
      <p:bldP spid="40" grpId="0"/>
      <p:bldP spid="40" grpId="1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55DB410-D7EB-4769-8BA4-37A67DF2FEFA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F5CBD8BA-60F9-4C4A-B45C-BEB1A1E31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8FCCD1F7-C4B0-4777-8D13-91B10DA692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089C828C-5CF3-42DF-89AC-53FFF4BF5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6" name="图形 15">
            <a:extLst>
              <a:ext uri="{FF2B5EF4-FFF2-40B4-BE49-F238E27FC236}">
                <a16:creationId xmlns:a16="http://schemas.microsoft.com/office/drawing/2014/main" id="{A9A42E2C-BC7B-45CF-9CC7-EE5FDC7A13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417" y="140447"/>
            <a:ext cx="11718702" cy="6406979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3B2DED9E-67EF-4CBD-8EDA-960086B37A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28998" y="4633903"/>
            <a:ext cx="2376503" cy="2376502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7434D6A7-19DF-4100-9941-25DB35F6551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1893" y="4580013"/>
            <a:ext cx="1902600" cy="2408354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474EE9DC-39D7-428A-80CF-B846A326B08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75654" y="4762507"/>
            <a:ext cx="1916346" cy="222585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123A654-7883-4FA7-8F28-F4223F92D0DF}"/>
              </a:ext>
            </a:extLst>
          </p:cNvPr>
          <p:cNvGrpSpPr/>
          <p:nvPr/>
        </p:nvGrpSpPr>
        <p:grpSpPr>
          <a:xfrm>
            <a:off x="5579034" y="3542805"/>
            <a:ext cx="3439902" cy="2637592"/>
            <a:chOff x="-586111" y="-343538"/>
            <a:chExt cx="3439902" cy="2637592"/>
          </a:xfrm>
        </p:grpSpPr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8B9345D0-454F-4917-93DF-CE19A318E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 flipH="1">
              <a:off x="-586111" y="-343538"/>
              <a:ext cx="3439902" cy="2637592"/>
            </a:xfrm>
            <a:prstGeom prst="rect">
              <a:avLst/>
            </a:prstGeom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3AB84B5-020D-41BC-96C7-6787B81931CF}"/>
                </a:ext>
              </a:extLst>
            </p:cNvPr>
            <p:cNvSpPr/>
            <p:nvPr/>
          </p:nvSpPr>
          <p:spPr>
            <a:xfrm>
              <a:off x="75475" y="310581"/>
              <a:ext cx="2317750" cy="87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altLang="zh-CN" sz="32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Cách</a:t>
              </a:r>
              <a:r>
                <a:rPr lang="en-US" altLang="zh-CN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 </a:t>
              </a:r>
              <a:r>
                <a:rPr lang="en-US" altLang="zh-CN" sz="32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nào</a:t>
              </a:r>
              <a:r>
                <a:rPr lang="en-US" altLang="zh-CN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 </a:t>
              </a:r>
              <a:r>
                <a:rPr lang="en-US" altLang="zh-CN" sz="32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nhanh</a:t>
              </a:r>
              <a:r>
                <a:rPr lang="en-US" altLang="zh-CN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 </a:t>
              </a:r>
              <a:r>
                <a:rPr lang="en-US" altLang="zh-CN" sz="32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hơn</a:t>
              </a:r>
              <a:r>
                <a:rPr lang="en-US" altLang="zh-CN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微软雅黑" panose="020B0503020204020204" pitchFamily="34" charset="-122"/>
                </a:rPr>
                <a:t>?</a:t>
              </a:r>
              <a:endPara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pitchFamily="34" charset="-122"/>
              </a:endParaRPr>
            </a:p>
          </p:txBody>
        </p:sp>
      </p:grpSp>
      <p:pic>
        <p:nvPicPr>
          <p:cNvPr id="36" name="图形 35">
            <a:extLst>
              <a:ext uri="{FF2B5EF4-FFF2-40B4-BE49-F238E27FC236}">
                <a16:creationId xmlns:a16="http://schemas.microsoft.com/office/drawing/2014/main" id="{33428802-D5E8-4FE7-8C97-340309954CA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14741" y="726434"/>
            <a:ext cx="440986" cy="46322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60CF4A30-E74A-4E26-A940-2DB1741B90F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857999" y="683245"/>
            <a:ext cx="440986" cy="46322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6063364" y="361507"/>
            <a:ext cx="0" cy="3583172"/>
          </a:xfrm>
          <a:prstGeom prst="line">
            <a:avLst/>
          </a:prstGeom>
          <a:ln w="38100">
            <a:solidFill>
              <a:srgbClr val="F95A0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418" y="499648"/>
            <a:ext cx="4036802" cy="3689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139" y="1786273"/>
            <a:ext cx="1643118" cy="158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426" y="2190603"/>
            <a:ext cx="1051537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1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065">
            <a:off x="294837" y="605111"/>
            <a:ext cx="4414879" cy="278707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61232" y="1475430"/>
            <a:ext cx="4004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Tớ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sẽ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làm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như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sau</a:t>
            </a:r>
            <a:r>
              <a:rPr lang="en-US" sz="2800" b="1" dirty="0">
                <a:latin typeface="UTM Neo Sans Intel" pitchFamily="18" charset="0"/>
              </a:rPr>
              <a:t>:</a:t>
            </a:r>
          </a:p>
        </p:txBody>
      </p: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7024890" y="1281366"/>
            <a:ext cx="1828800" cy="954107"/>
            <a:chOff x="6362700" y="762000"/>
            <a:chExt cx="1828800" cy="1272447"/>
          </a:xfrm>
        </p:grpSpPr>
        <p:grpSp>
          <p:nvGrpSpPr>
            <p:cNvPr id="31" name="Group 20"/>
            <p:cNvGrpSpPr>
              <a:grpSpLocks/>
            </p:cNvGrpSpPr>
            <p:nvPr/>
          </p:nvGrpSpPr>
          <p:grpSpPr bwMode="auto">
            <a:xfrm>
              <a:off x="6362700" y="762000"/>
              <a:ext cx="1828800" cy="1272447"/>
              <a:chOff x="6362700" y="762000"/>
              <a:chExt cx="1828800" cy="1272447"/>
            </a:xfrm>
          </p:grpSpPr>
          <p:sp>
            <p:nvSpPr>
              <p:cNvPr id="34" name="TextBox 11"/>
              <p:cNvSpPr txBox="1">
                <a:spLocks noChangeArrowheads="1"/>
              </p:cNvSpPr>
              <p:nvPr/>
            </p:nvSpPr>
            <p:spPr bwMode="auto">
              <a:xfrm>
                <a:off x="6362700" y="762000"/>
                <a:ext cx="1828800" cy="1272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eaLnBrk="0" fontAlgn="base" hangingPunct="0"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r>
                  <a:rPr lang="en-US" altLang="en-US" sz="2800" b="1" dirty="0">
                    <a:latin typeface="UTM Neo Sans Intel" pitchFamily="18" charset="0"/>
                  </a:rPr>
                  <a:t>     15,9</a:t>
                </a:r>
                <a:br>
                  <a:rPr lang="en-US" altLang="en-US" sz="2800" b="1" dirty="0">
                    <a:latin typeface="UTM Neo Sans Intel" pitchFamily="18" charset="0"/>
                  </a:rPr>
                </a:br>
                <a:r>
                  <a:rPr lang="en-US" altLang="en-US" sz="2800" b="1" dirty="0">
                    <a:latin typeface="UTM Neo Sans Intel" pitchFamily="18" charset="0"/>
                  </a:rPr>
                  <a:t>       8,75</a:t>
                </a:r>
              </a:p>
            </p:txBody>
          </p:sp>
          <p:cxnSp>
            <p:nvCxnSpPr>
              <p:cNvPr id="35" name="Straight Connector 34"/>
              <p:cNvCxnSpPr>
                <a:cxnSpLocks/>
              </p:cNvCxnSpPr>
              <p:nvPr/>
            </p:nvCxnSpPr>
            <p:spPr>
              <a:xfrm>
                <a:off x="6896100" y="2034447"/>
                <a:ext cx="101306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6523964" y="1024061"/>
              <a:ext cx="457200" cy="69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US" altLang="en-US" sz="2800" dirty="0">
                  <a:latin typeface="UTM Neo Sans Intel" pitchFamily="18" charset="0"/>
                </a:rPr>
                <a:t>+</a:t>
              </a:r>
            </a:p>
          </p:txBody>
        </p:sp>
      </p:grp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422780" y="2300032"/>
            <a:ext cx="2212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UTM Neo Sans Intel" pitchFamily="18" charset="0"/>
              </a:rPr>
              <a:t>24 65 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596008" y="3040205"/>
            <a:ext cx="5142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 err="1">
                <a:solidFill>
                  <a:srgbClr val="FF0000"/>
                </a:solidFill>
                <a:latin typeface="UTM Neo Sans Intel" pitchFamily="18" charset="0"/>
              </a:rPr>
              <a:t>Vậy</a:t>
            </a:r>
            <a:r>
              <a:rPr lang="en-US" altLang="en-US" sz="2800" b="1" dirty="0">
                <a:solidFill>
                  <a:srgbClr val="FF0000"/>
                </a:solidFill>
                <a:latin typeface="UTM Neo Sans Intel" pitchFamily="18" charset="0"/>
              </a:rPr>
              <a:t>: 15,9 + 8,75 = 24,65 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12606" y="3662926"/>
            <a:ext cx="7451310" cy="222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-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Đặt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tính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-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Thực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hiện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phép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cộng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như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cộng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các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số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tự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nhiên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-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Viết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dấu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phẩy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ở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tổng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thẳng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cột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với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các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dấu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phẩy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của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các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số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UTM Neo Sans Intel" pitchFamily="18" charset="0"/>
              </a:rPr>
              <a:t>hạng</a:t>
            </a:r>
            <a:r>
              <a:rPr lang="en-US" altLang="en-US" sz="2400" b="1" dirty="0">
                <a:solidFill>
                  <a:srgbClr val="7030A0"/>
                </a:solidFill>
                <a:latin typeface="UTM Neo Sans Intel" pitchFamily="18" charset="0"/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2282" y="1097359"/>
            <a:ext cx="37746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Với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cách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làm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trên</a:t>
            </a:r>
            <a:r>
              <a:rPr lang="en-US" sz="2800" b="1" dirty="0">
                <a:latin typeface="UTM Neo Sans Intel" pitchFamily="18" charset="0"/>
              </a:rPr>
              <a:t>, </a:t>
            </a:r>
            <a:r>
              <a:rPr lang="en-US" sz="2800" b="1" dirty="0" err="1">
                <a:latin typeface="UTM Neo Sans Intel" pitchFamily="18" charset="0"/>
              </a:rPr>
              <a:t>em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hãy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thực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hiện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tính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tổng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của</a:t>
            </a:r>
            <a:r>
              <a:rPr lang="en-US" sz="2800" b="1" dirty="0">
                <a:latin typeface="UTM Neo Sans Intel" pitchFamily="18" charset="0"/>
              </a:rPr>
              <a:t> 15,9 + 8,75.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61232" y="1096383"/>
            <a:ext cx="4004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Đặt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tính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sao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cho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dấu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phẩy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của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các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hạng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thẳng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nhau</a:t>
            </a:r>
            <a:r>
              <a:rPr lang="en-US" sz="2800" b="1" dirty="0">
                <a:latin typeface="UTM Neo Sans Intel" pitchFamily="18" charset="0"/>
              </a:rPr>
              <a:t>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97425" y="1265296"/>
            <a:ext cx="4004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Rồi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như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tự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nhiên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bình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thường</a:t>
            </a:r>
            <a:r>
              <a:rPr lang="en-US" sz="2800" b="1" dirty="0">
                <a:latin typeface="UTM Neo Sans Intel" pitchFamily="18" charset="0"/>
              </a:rPr>
              <a:t>.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867992" y="2314263"/>
            <a:ext cx="2118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800" b="1" dirty="0">
                <a:latin typeface="UTM Neo Sans Intel" pitchFamily="18" charset="0"/>
              </a:rPr>
              <a:t>,</a:t>
            </a:r>
          </a:p>
        </p:txBody>
      </p:sp>
      <p:pic>
        <p:nvPicPr>
          <p:cNvPr id="24" name="图形 26">
            <a:extLst>
              <a:ext uri="{FF2B5EF4-FFF2-40B4-BE49-F238E27FC236}">
                <a16:creationId xmlns:a16="http://schemas.microsoft.com/office/drawing/2014/main" id="{3B2DED9E-67EF-4CBD-8EDA-960086B37A0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-53162" y="3595321"/>
            <a:ext cx="3332947" cy="3332946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61232" y="1115379"/>
            <a:ext cx="40043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Viết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dấu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phẩy</a:t>
            </a:r>
            <a:r>
              <a:rPr lang="en-US" sz="2800" b="1" dirty="0">
                <a:latin typeface="UTM Neo Sans Intel" pitchFamily="18" charset="0"/>
              </a:rPr>
              <a:t> ở </a:t>
            </a:r>
            <a:r>
              <a:rPr lang="en-US" sz="2800" b="1" dirty="0" err="1">
                <a:latin typeface="UTM Neo Sans Intel" pitchFamily="18" charset="0"/>
              </a:rPr>
              <a:t>tổng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thẳng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cột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với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các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dấu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phẩy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của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các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hạng</a:t>
            </a:r>
            <a:r>
              <a:rPr lang="en-US" sz="2800" b="1" dirty="0">
                <a:latin typeface="UTM Neo Sans Intel" pitchFamily="18" charset="0"/>
              </a:rPr>
              <a:t>.</a:t>
            </a:r>
          </a:p>
        </p:txBody>
      </p:sp>
      <p:sp>
        <p:nvSpPr>
          <p:cNvPr id="26" name="矩形 17">
            <a:extLst>
              <a:ext uri="{FF2B5EF4-FFF2-40B4-BE49-F238E27FC236}">
                <a16:creationId xmlns:a16="http://schemas.microsoft.com/office/drawing/2014/main" id="{C4419B71-7C26-4977-BA84-99BE14C8707A}"/>
              </a:ext>
            </a:extLst>
          </p:cNvPr>
          <p:cNvSpPr/>
          <p:nvPr/>
        </p:nvSpPr>
        <p:spPr>
          <a:xfrm>
            <a:off x="6095999" y="592305"/>
            <a:ext cx="4331346" cy="6694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altLang="zh-CN" sz="2800" b="1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Ví</a:t>
            </a:r>
            <a:r>
              <a:rPr lang="en-US" altLang="zh-CN" sz="28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b="1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dụ</a:t>
            </a:r>
            <a:r>
              <a:rPr lang="en-US" altLang="zh-CN" sz="2800" b="1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 2</a:t>
            </a:r>
            <a:r>
              <a:rPr lang="en-US" altLang="zh-CN" sz="28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UTM Neo Sans Intel" pitchFamily="18" charset="0"/>
                <a:ea typeface="微软雅黑" panose="020B0503020204020204" pitchFamily="34" charset="-122"/>
              </a:rPr>
              <a:t>: </a:t>
            </a:r>
            <a:r>
              <a:rPr lang="en-US" altLang="en-US" sz="2800" b="1" dirty="0">
                <a:latin typeface="UTM Neo Sans Intel" pitchFamily="18" charset="0"/>
              </a:rPr>
              <a:t>15,9 + 8,75 = ?</a:t>
            </a:r>
          </a:p>
        </p:txBody>
      </p:sp>
    </p:spTree>
    <p:extLst>
      <p:ext uri="{BB962C8B-B14F-4D97-AF65-F5344CB8AC3E}">
        <p14:creationId xmlns:p14="http://schemas.microsoft.com/office/powerpoint/2010/main" val="82663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6" grpId="0"/>
      <p:bldP spid="38" grpId="0"/>
      <p:bldP spid="28" grpId="0" build="p"/>
      <p:bldP spid="32" grpId="0"/>
      <p:bldP spid="32" grpId="1"/>
      <p:bldP spid="39" grpId="0"/>
      <p:bldP spid="39" grpId="1"/>
      <p:bldP spid="40" grpId="0"/>
      <p:bldP spid="40" grpId="1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8C6859D-5AE7-4E90-B283-952F281FDF3C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D76234C6-9280-416D-AA61-564536DB4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591F61D9-DDE4-479A-9F04-9DE4CE865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872806FE-A925-4CC4-8505-792C40E6E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12" name="图形 11">
            <a:extLst>
              <a:ext uri="{FF2B5EF4-FFF2-40B4-BE49-F238E27FC236}">
                <a16:creationId xmlns:a16="http://schemas.microsoft.com/office/drawing/2014/main" id="{AF446DEA-FDB6-4C86-A04F-D8E5D2EEA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229" y="268218"/>
            <a:ext cx="11595126" cy="624238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D37B3FD-991D-4B46-9B73-AA22F02CF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" y="5850220"/>
            <a:ext cx="12192000" cy="100777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1A32361-7883-4F2C-AACF-71C7586261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4645" y="283948"/>
            <a:ext cx="440986" cy="4632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065">
            <a:off x="294837" y="413717"/>
            <a:ext cx="4414879" cy="2787078"/>
          </a:xfrm>
          <a:prstGeom prst="rect">
            <a:avLst/>
          </a:prstGeom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20873" y="1163582"/>
            <a:ext cx="5826347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-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Viết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số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hạng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này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dưới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số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hạng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kia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sao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cho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các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chữ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số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ở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cùng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một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hàng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đặt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thẳng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cột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với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nhau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-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Cộng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như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cộng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các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số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tự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nhiên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-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Viết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dấu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phẩy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ở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tổng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thẳng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cột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với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các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dấu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phẩy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của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các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số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 </a:t>
            </a:r>
            <a:r>
              <a:rPr lang="en-US" altLang="en-US" sz="2800" b="1" dirty="0" err="1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hạng</a:t>
            </a:r>
            <a:r>
              <a:rPr lang="en-US" altLang="en-US" sz="2800" b="1" dirty="0">
                <a:solidFill>
                  <a:schemeClr val="accent5">
                    <a:lumMod val="50000"/>
                  </a:schemeClr>
                </a:solidFill>
                <a:latin typeface="UTM Neo Sans Intel" pitchFamily="18" charset="0"/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05631" y="905952"/>
            <a:ext cx="37746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UTM Neo Sans Intel" pitchFamily="18" charset="0"/>
              </a:rPr>
              <a:t>Muốn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cộng</a:t>
            </a:r>
            <a:r>
              <a:rPr lang="en-US" sz="2800" b="1" dirty="0">
                <a:latin typeface="UTM Neo Sans Intel" pitchFamily="18" charset="0"/>
              </a:rPr>
              <a:t> </a:t>
            </a:r>
          </a:p>
          <a:p>
            <a:pPr algn="ctr"/>
            <a:r>
              <a:rPr lang="en-US" sz="2800" b="1" dirty="0">
                <a:latin typeface="UTM Neo Sans Intel" pitchFamily="18" charset="0"/>
              </a:rPr>
              <a:t>2 </a:t>
            </a:r>
            <a:r>
              <a:rPr lang="en-US" sz="2800" b="1" dirty="0" err="1">
                <a:latin typeface="UTM Neo Sans Intel" pitchFamily="18" charset="0"/>
              </a:rPr>
              <a:t>số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thập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phân</a:t>
            </a:r>
            <a:r>
              <a:rPr lang="en-US" sz="2800" b="1" dirty="0">
                <a:latin typeface="UTM Neo Sans Intel" pitchFamily="18" charset="0"/>
              </a:rPr>
              <a:t> </a:t>
            </a:r>
          </a:p>
          <a:p>
            <a:pPr algn="ctr"/>
            <a:r>
              <a:rPr lang="en-US" sz="2800" b="1" dirty="0">
                <a:latin typeface="UTM Neo Sans Intel" pitchFamily="18" charset="0"/>
              </a:rPr>
              <a:t>ta </a:t>
            </a:r>
            <a:r>
              <a:rPr lang="en-US" sz="2800" b="1" dirty="0" err="1">
                <a:latin typeface="UTM Neo Sans Intel" pitchFamily="18" charset="0"/>
              </a:rPr>
              <a:t>làm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như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thế</a:t>
            </a:r>
            <a:r>
              <a:rPr lang="en-US" sz="2800" b="1" dirty="0">
                <a:latin typeface="UTM Neo Sans Intel" pitchFamily="18" charset="0"/>
              </a:rPr>
              <a:t> </a:t>
            </a:r>
            <a:r>
              <a:rPr lang="en-US" sz="2800" b="1" dirty="0" err="1">
                <a:latin typeface="UTM Neo Sans Intel" pitchFamily="18" charset="0"/>
              </a:rPr>
              <a:t>nào</a:t>
            </a:r>
            <a:r>
              <a:rPr lang="en-US" sz="2800" b="1" dirty="0">
                <a:latin typeface="UTM Neo Sans Intel" pitchFamily="18" charset="0"/>
              </a:rPr>
              <a:t>?</a:t>
            </a:r>
          </a:p>
        </p:txBody>
      </p:sp>
      <p:pic>
        <p:nvPicPr>
          <p:cNvPr id="44" name="图形 14">
            <a:extLst>
              <a:ext uri="{FF2B5EF4-FFF2-40B4-BE49-F238E27FC236}">
                <a16:creationId xmlns:a16="http://schemas.microsoft.com/office/drawing/2014/main" id="{6796C9DD-4FD8-4F03-97F0-86BD21F411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9017" y="2849525"/>
            <a:ext cx="3028871" cy="416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8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0B84768-4292-462A-AB1F-D9CE1A1218FD}"/>
              </a:ext>
            </a:extLst>
          </p:cNvPr>
          <p:cNvGrpSpPr/>
          <p:nvPr/>
        </p:nvGrpSpPr>
        <p:grpSpPr>
          <a:xfrm>
            <a:off x="-1" y="-2"/>
            <a:ext cx="12280901" cy="6858002"/>
            <a:chOff x="-1" y="-2"/>
            <a:chExt cx="12280901" cy="6858002"/>
          </a:xfrm>
        </p:grpSpPr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EF10935B-F4B8-4982-B502-9831DE9E21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1A577FB0-71FA-4E53-A769-21E8216ED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" y="-2"/>
              <a:ext cx="6858000" cy="6858000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3199D98D-0468-4E9B-A3BD-B1558108B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22900" y="0"/>
              <a:ext cx="6858000" cy="6858000"/>
            </a:xfrm>
            <a:prstGeom prst="rect">
              <a:avLst/>
            </a:prstGeom>
          </p:spPr>
        </p:pic>
      </p:grpSp>
      <p:pic>
        <p:nvPicPr>
          <p:cNvPr id="8" name="图形 7">
            <a:extLst>
              <a:ext uri="{FF2B5EF4-FFF2-40B4-BE49-F238E27FC236}">
                <a16:creationId xmlns:a16="http://schemas.microsoft.com/office/drawing/2014/main" id="{CF8E86F2-4D97-437D-A0EB-E859740ECA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9292" y="484277"/>
            <a:ext cx="10772102" cy="5889443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21000"/>
              </a:prstClr>
            </a:outerShdw>
          </a:effectLst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617CC39-0D32-4764-A375-4F98BE50E4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36065" y="4762500"/>
            <a:ext cx="1910100" cy="2247898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35511E80-2541-4EE0-96E5-1BD015F79AE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944350" y="4784539"/>
            <a:ext cx="2203818" cy="2203817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D46EEA50-74D7-4AA3-BB84-92B07F4442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47407" y="4773519"/>
            <a:ext cx="1856931" cy="2225858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E3C60820-EFCD-47FD-8CEE-67792B2C4D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199692" y="4795557"/>
            <a:ext cx="1741019" cy="2203821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1AE3598D-BB70-4195-A8BC-3B12940CD77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98997" y="4784539"/>
            <a:ext cx="1916346" cy="2225859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6796C9DD-4FD8-4F03-97F0-86BD21F4117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5833" y="4762502"/>
            <a:ext cx="1636337" cy="224789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C94F1800-A367-43A3-AB3F-A820EDFB0E8C}"/>
              </a:ext>
            </a:extLst>
          </p:cNvPr>
          <p:cNvSpPr/>
          <p:nvPr/>
        </p:nvSpPr>
        <p:spPr>
          <a:xfrm>
            <a:off x="3476723" y="3069428"/>
            <a:ext cx="7178243" cy="723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8800" b="1" dirty="0" err="1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Luyện</a:t>
            </a:r>
            <a:r>
              <a:rPr lang="en-US" altLang="zh-CN" sz="8800" b="1" dirty="0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8800" b="1" dirty="0" err="1">
                <a:solidFill>
                  <a:srgbClr val="C00000"/>
                </a:solidFill>
                <a:latin typeface="UTM Showcard" pitchFamily="18" charset="0"/>
                <a:ea typeface="微软雅黑" panose="020B0503020204020204" pitchFamily="34" charset="-122"/>
              </a:rPr>
              <a:t>tập</a:t>
            </a:r>
            <a:endParaRPr lang="zh-CN" altLang="en-US" sz="8800" b="1" dirty="0">
              <a:solidFill>
                <a:srgbClr val="C00000"/>
              </a:solidFill>
              <a:latin typeface="UTM Showcard" pitchFamily="18" charset="0"/>
              <a:ea typeface="微软雅黑" panose="020B0503020204020204" pitchFamily="34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B8A22908-C5FC-4833-B53D-65EE6D261AF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48912" y="395940"/>
            <a:ext cx="3190875" cy="276225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B5E86D35-CFD7-4337-9725-4D92E6446726}"/>
              </a:ext>
            </a:extLst>
          </p:cNvPr>
          <p:cNvSpPr/>
          <p:nvPr/>
        </p:nvSpPr>
        <p:spPr>
          <a:xfrm>
            <a:off x="1024679" y="1559466"/>
            <a:ext cx="1839339" cy="744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71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家长会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612</Words>
  <Application>Microsoft Office PowerPoint</Application>
  <PresentationFormat>Widescreen</PresentationFormat>
  <Paragraphs>115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等线</vt:lpstr>
      <vt:lpstr>微软雅黑</vt:lpstr>
      <vt:lpstr>Arial</vt:lpstr>
      <vt:lpstr>Calibri</vt:lpstr>
      <vt:lpstr>Times New Roman</vt:lpstr>
      <vt:lpstr>UTM Aquarelle</vt:lpstr>
      <vt:lpstr>UTM Bustamalaka</vt:lpstr>
      <vt:lpstr>UTM Camellia F</vt:lpstr>
      <vt:lpstr>UTM Dai Co Viet</vt:lpstr>
      <vt:lpstr>UTM Davida</vt:lpstr>
      <vt:lpstr>UTM Mother</vt:lpstr>
      <vt:lpstr>UTM Neo Sans Intel</vt:lpstr>
      <vt:lpstr>UTM Showcard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卡通家长会1</dc:title>
  <dc:creator>张 建春</dc:creator>
  <cp:lastModifiedBy>Windows 10</cp:lastModifiedBy>
  <cp:revision>77</cp:revision>
  <dcterms:created xsi:type="dcterms:W3CDTF">2018-12-04T09:04:14Z</dcterms:created>
  <dcterms:modified xsi:type="dcterms:W3CDTF">2024-06-06T14:41:20Z</dcterms:modified>
</cp:coreProperties>
</file>