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27" r:id="rId2"/>
    <p:sldId id="408" r:id="rId3"/>
    <p:sldId id="427" r:id="rId4"/>
    <p:sldId id="428" r:id="rId5"/>
    <p:sldId id="426" r:id="rId6"/>
    <p:sldId id="436" r:id="rId7"/>
    <p:sldId id="437" r:id="rId8"/>
    <p:sldId id="438" r:id="rId9"/>
    <p:sldId id="439" r:id="rId10"/>
    <p:sldId id="431" r:id="rId11"/>
    <p:sldId id="432" r:id="rId12"/>
    <p:sldId id="440" r:id="rId13"/>
    <p:sldId id="441" r:id="rId14"/>
    <p:sldId id="340" r:id="rId15"/>
  </p:sldIdLst>
  <p:sldSz cx="16276638" cy="9144000"/>
  <p:notesSz cx="6858000" cy="9144000"/>
  <p:custDataLst>
    <p:tags r:id="rId17"/>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51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0066"/>
    <a:srgbClr val="FF7C80"/>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876" autoAdjust="0"/>
    <p:restoredTop sz="94660"/>
  </p:normalViewPr>
  <p:slideViewPr>
    <p:cSldViewPr>
      <p:cViewPr varScale="1">
        <p:scale>
          <a:sx n="45" d="100"/>
          <a:sy n="45" d="100"/>
        </p:scale>
        <p:origin x="762" y="54"/>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B5B8007-F28A-4C3E-A48D-DDE012D8153F}" type="slidenum">
              <a:rPr lang="en-US" altLang="en-US" sz="1200">
                <a:cs typeface="Arial" charset="0"/>
              </a:rPr>
              <a:pPr algn="r" eaLnBrk="1" hangingPunct="1"/>
              <a:t>14</a:t>
            </a:fld>
            <a:endParaRPr lang="en-US" altLang="en-US" sz="1200">
              <a:cs typeface="Arial" charset="0"/>
            </a:endParaRPr>
          </a:p>
        </p:txBody>
      </p:sp>
      <p:sp>
        <p:nvSpPr>
          <p:cNvPr id="15363" name="Rectangle 2"/>
          <p:cNvSpPr>
            <a:spLocks noGrp="1" noRot="1" noChangeAspect="1" noChangeArrowheads="1" noTextEdit="1"/>
          </p:cNvSpPr>
          <p:nvPr>
            <p:ph type="sldImg"/>
          </p:nvPr>
        </p:nvSpPr>
        <p:spPr>
          <a:xfrm>
            <a:off x="377825" y="685800"/>
            <a:ext cx="6102350" cy="3429000"/>
          </a:xfrm>
          <a:ln/>
        </p:spPr>
      </p:sp>
      <p:sp>
        <p:nvSpPr>
          <p:cNvPr id="15364" name="Rectangle 3"/>
          <p:cNvSpPr>
            <a:spLocks noGrp="1" noChangeArrowheads="1"/>
          </p:cNvSpPr>
          <p:nvPr>
            <p:ph type="body" idx="1"/>
          </p:nvPr>
        </p:nvSpPr>
        <p:spPr>
          <a:noFill/>
        </p:spPr>
        <p:txBody>
          <a:bodyPr/>
          <a:lstStyle/>
          <a:p>
            <a:pPr eaLnBrk="1" hangingPunct="1"/>
            <a:endParaRPr lang="vi-VN" altLang="en-US" smtClean="0">
              <a:cs typeface="Arial" charset="0"/>
            </a:endParaRPr>
          </a:p>
        </p:txBody>
      </p:sp>
    </p:spTree>
    <p:extLst>
      <p:ext uri="{BB962C8B-B14F-4D97-AF65-F5344CB8AC3E}">
        <p14:creationId xmlns:p14="http://schemas.microsoft.com/office/powerpoint/2010/main" val="8817506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png"/><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w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3"/>
          <p:cNvSpPr txBox="1">
            <a:spLocks noChangeArrowheads="1"/>
          </p:cNvSpPr>
          <p:nvPr/>
        </p:nvSpPr>
        <p:spPr bwMode="auto">
          <a:xfrm>
            <a:off x="3197197" y="723901"/>
            <a:ext cx="1003726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500" b="1">
                <a:solidFill>
                  <a:srgbClr val="FF0066"/>
                </a:solidFill>
                <a:latin typeface="Times New Roman" pitchFamily="18" charset="0"/>
              </a:rPr>
              <a:t>TRƯỜNG TIỂU HỌC </a:t>
            </a:r>
            <a:r>
              <a:rPr lang="en-US" altLang="en-US" sz="3500" b="1" smtClean="0">
                <a:solidFill>
                  <a:srgbClr val="FF0066"/>
                </a:solidFill>
                <a:latin typeface="Times New Roman" pitchFamily="18" charset="0"/>
              </a:rPr>
              <a:t>……</a:t>
            </a:r>
            <a:endParaRPr lang="en-US" altLang="en-US" sz="3500" b="1">
              <a:solidFill>
                <a:srgbClr val="FF0066"/>
              </a:solidFill>
              <a:latin typeface="Times New Roman" pitchFamily="18" charset="0"/>
            </a:endParaRPr>
          </a:p>
        </p:txBody>
      </p:sp>
      <p:pic>
        <p:nvPicPr>
          <p:cNvPr id="205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77" y="5443538"/>
            <a:ext cx="2034580" cy="264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7" name="Text Box 14"/>
          <p:cNvSpPr txBox="1">
            <a:spLocks noChangeArrowheads="1"/>
          </p:cNvSpPr>
          <p:nvPr/>
        </p:nvSpPr>
        <p:spPr bwMode="auto">
          <a:xfrm>
            <a:off x="2783822" y="4343401"/>
            <a:ext cx="10928600" cy="1668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Tiếng</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Việt</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lớp</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a:t>
            </a:r>
          </a:p>
          <a:p>
            <a:pPr algn="ctr" eaLnBrk="1" hangingPunct="1">
              <a:spcBef>
                <a:spcPts val="1800"/>
              </a:spcBef>
              <a:defRPr/>
            </a:pPr>
            <a:r>
              <a:rPr lang="en-US" sz="4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12: TAY TRÁI VÀ TAY PHẢI (T1,2)</a:t>
            </a:r>
            <a:endParaRPr lang="en-US" sz="4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59" name="Text Box 17"/>
          <p:cNvSpPr txBox="1">
            <a:spLocks noChangeArrowheads="1"/>
          </p:cNvSpPr>
          <p:nvPr/>
        </p:nvSpPr>
        <p:spPr bwMode="auto">
          <a:xfrm>
            <a:off x="2480250" y="2057400"/>
            <a:ext cx="11471154" cy="199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CHÀO MỪNG QUÝ THẦY </a:t>
            </a:r>
            <a:r>
              <a:rPr lang="en-US" sz="6000" b="1" smtClean="0">
                <a:solidFill>
                  <a:srgbClr val="0000CC"/>
                </a:solidFill>
                <a:effectLst>
                  <a:outerShdw blurRad="38100" dist="38100" dir="2700000" algn="tl">
                    <a:srgbClr val="000000">
                      <a:alpha val="43137"/>
                    </a:srgbClr>
                  </a:outerShdw>
                </a:effectLst>
                <a:latin typeface="Times New Roman" pitchFamily="18" charset="0"/>
              </a:rPr>
              <a:t>CÔ</a:t>
            </a:r>
          </a:p>
          <a:p>
            <a:pPr algn="ctr" eaLnBrk="1" hangingPunct="1">
              <a:spcBef>
                <a:spcPts val="0"/>
              </a:spcBef>
              <a:defRPr/>
            </a:pPr>
            <a:r>
              <a:rPr lang="en-US" sz="6000" b="1" smtClean="0">
                <a:solidFill>
                  <a:srgbClr val="0000CC"/>
                </a:solidFill>
                <a:effectLst>
                  <a:outerShdw blurRad="38100" dist="38100" dir="2700000" algn="tl">
                    <a:srgbClr val="000000">
                      <a:alpha val="43137"/>
                    </a:srgbClr>
                  </a:outerShdw>
                </a:effectLst>
                <a:latin typeface="Times New Roman" pitchFamily="18" charset="0"/>
              </a:rPr>
              <a:t>VỀ </a:t>
            </a:r>
            <a:r>
              <a:rPr lang="en-US" sz="6000" b="1">
                <a:solidFill>
                  <a:srgbClr val="0000CC"/>
                </a:solidFill>
                <a:effectLst>
                  <a:outerShdw blurRad="38100" dist="38100" dir="2700000" algn="tl">
                    <a:srgbClr val="000000">
                      <a:alpha val="43137"/>
                    </a:srgbClr>
                  </a:outerShdw>
                </a:effectLst>
                <a:latin typeface="Times New Roman" pitchFamily="18" charset="0"/>
              </a:rPr>
              <a:t>DỰ GIỜ THĂM LỚP</a:t>
            </a:r>
          </a:p>
        </p:txBody>
      </p:sp>
      <p:sp>
        <p:nvSpPr>
          <p:cNvPr id="2054" name="Text Box 18"/>
          <p:cNvSpPr txBox="1">
            <a:spLocks noChangeArrowheads="1"/>
          </p:cNvSpPr>
          <p:nvPr/>
        </p:nvSpPr>
        <p:spPr bwMode="auto">
          <a:xfrm>
            <a:off x="2557757" y="7200900"/>
            <a:ext cx="597456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b="1" i="1">
                <a:solidFill>
                  <a:srgbClr val="FF0066"/>
                </a:solidFill>
                <a:latin typeface="Times New Roman" pitchFamily="18" charset="0"/>
              </a:rPr>
              <a:t>Giáo viên</a:t>
            </a:r>
            <a:r>
              <a:rPr lang="en-US" altLang="en-US" sz="2400" b="1" i="1" smtClean="0">
                <a:solidFill>
                  <a:srgbClr val="FF0066"/>
                </a:solidFill>
                <a:latin typeface="Times New Roman" pitchFamily="18" charset="0"/>
              </a:rPr>
              <a:t>:</a:t>
            </a:r>
            <a:endParaRPr lang="en-US" altLang="en-US" sz="2400" b="1" i="1">
              <a:solidFill>
                <a:srgbClr val="FF0066"/>
              </a:solidFill>
              <a:latin typeface="Times New Roman" pitchFamily="18" charset="0"/>
            </a:endParaRPr>
          </a:p>
          <a:p>
            <a:pPr eaLnBrk="1" hangingPunct="1"/>
            <a:r>
              <a:rPr lang="en-US" altLang="en-US" sz="2400" b="1" i="1">
                <a:solidFill>
                  <a:srgbClr val="FF0066"/>
                </a:solidFill>
                <a:latin typeface="Times New Roman" pitchFamily="18" charset="0"/>
              </a:rPr>
              <a:t>Lớp:  3</a:t>
            </a:r>
          </a:p>
        </p:txBody>
      </p:sp>
      <p:pic>
        <p:nvPicPr>
          <p:cNvPr id="2055" name="Picture 22" descr="bd21315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0079" y="6229986"/>
            <a:ext cx="5616086"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flipV="1">
            <a:off x="1112658" y="331495"/>
            <a:ext cx="2081213" cy="26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3122398" y="413107"/>
            <a:ext cx="2089150" cy="249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flipV="1">
            <a:off x="5407784" y="1447800"/>
            <a:ext cx="5985862"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3" name="Picture 7" descr="BƯỚM 58"/>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9961410">
            <a:off x="13131113" y="984250"/>
            <a:ext cx="1474263"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8" descr="animal-14[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417220" flipH="1">
            <a:off x="2549684" y="5964239"/>
            <a:ext cx="141613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POINSET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793338" y="5500818"/>
            <a:ext cx="3622641" cy="258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200000" s="0" l="0"/>
                                      </p:by>
                                    </p:animClr>
                                    <p:animClr clrSpc="hsl" dir="cw">
                                      <p:cBhvr>
                                        <p:cTn id="9" dur="2000" fill="hold"/>
                                        <p:tgtEl>
                                          <p:spTgt spid="2059"/>
                                        </p:tgtEl>
                                        <p:attrNameLst>
                                          <p:attrName>fillcolor</p:attrName>
                                        </p:attrNameLst>
                                      </p:cBhvr>
                                      <p:by>
                                        <p:hsl h="7200000" s="0" l="0"/>
                                      </p:by>
                                    </p:animClr>
                                    <p:animClr clrSpc="hsl" dir="cw">
                                      <p:cBhvr>
                                        <p:cTn id="10" dur="2000" fill="hold"/>
                                        <p:tgtEl>
                                          <p:spTgt spid="2059"/>
                                        </p:tgtEl>
                                        <p:attrNameLst>
                                          <p:attrName>stroke.color</p:attrName>
                                        </p:attrNameLst>
                                      </p:cBhvr>
                                      <p:by>
                                        <p:hsl h="7200000"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448300"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54607"/>
            <a:chOff x="1259767" y="1442589"/>
            <a:chExt cx="2319747" cy="654607"/>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0917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54607"/>
            <a:chOff x="1024127" y="1442589"/>
            <a:chExt cx="2877445" cy="654607"/>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0644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3" name="Text Box 2"/>
          <p:cNvSpPr txBox="1">
            <a:spLocks noChangeArrowheads="1"/>
          </p:cNvSpPr>
          <p:nvPr/>
        </p:nvSpPr>
        <p:spPr bwMode="auto">
          <a:xfrm>
            <a:off x="8750766" y="2967726"/>
            <a:ext cx="413896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en-US" sz="4000" b="1">
                <a:solidFill>
                  <a:srgbClr val="FF0000"/>
                </a:solidFill>
                <a:latin typeface="Times New Roman" pitchFamily="18" charset="0"/>
                <a:cs typeface="Times New Roman" pitchFamily="18" charset="0"/>
              </a:rPr>
              <a:t>NỘI DUNG</a:t>
            </a:r>
          </a:p>
        </p:txBody>
      </p:sp>
      <p:grpSp>
        <p:nvGrpSpPr>
          <p:cNvPr id="2" name="Group 1"/>
          <p:cNvGrpSpPr/>
          <p:nvPr/>
        </p:nvGrpSpPr>
        <p:grpSpPr>
          <a:xfrm>
            <a:off x="6004720" y="3563423"/>
            <a:ext cx="9525001" cy="4503736"/>
            <a:chOff x="6004720" y="3563423"/>
            <a:chExt cx="9525001" cy="4503736"/>
          </a:xfrm>
        </p:grpSpPr>
        <p:pic>
          <p:nvPicPr>
            <p:cNvPr id="2054" name="Picture 6" descr="Khung viền đẹp - Mẫu khung viền bìa Giáo án, Báo cáo, Luận vă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8515353" y="1052790"/>
              <a:ext cx="4503736" cy="9525001"/>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6817429" y="4607005"/>
              <a:ext cx="8026489" cy="2554545"/>
            </a:xfrm>
            <a:prstGeom prst="rect">
              <a:avLst/>
            </a:prstGeom>
          </p:spPr>
          <p:txBody>
            <a:bodyPr wrap="square">
              <a:spAutoFit/>
            </a:bodyPr>
            <a:lstStyle/>
            <a:p>
              <a:pPr algn="just"/>
              <a:r>
                <a:rPr lang="nl-NL" sz="4000" b="1" dirty="0">
                  <a:solidFill>
                    <a:srgbClr val="FF0000"/>
                  </a:solidFill>
                  <a:latin typeface="Times New Roman" panose="02020603050405020304" pitchFamily="18" charset="0"/>
                  <a:cs typeface="Times New Roman" panose="02020603050405020304" pitchFamily="18" charset="0"/>
                </a:rPr>
                <a:t>Hiểu được điều tác giả muốn nói qua câu chuyện: Trong mọi công việc, chúng ta cần hợp tác với nhau để cùng tạo nên kết quả tốt đẹp.</a:t>
              </a:r>
              <a:endParaRPr lang="en-US" sz="4000" b="1" dirty="0">
                <a:solidFill>
                  <a:srgbClr val="FF0000"/>
                </a:solidFill>
                <a:latin typeface="Times New Roman" pitchFamily="18" charset="0"/>
                <a:cs typeface="Times New Roman" pitchFamily="18" charset="0"/>
              </a:endParaRPr>
            </a:p>
          </p:txBody>
        </p:sp>
      </p:grpSp>
      <p:sp>
        <p:nvSpPr>
          <p:cNvPr id="25" name="Text Box 14"/>
          <p:cNvSpPr txBox="1">
            <a:spLocks noChangeArrowheads="1"/>
          </p:cNvSpPr>
          <p:nvPr/>
        </p:nvSpPr>
        <p:spPr bwMode="auto">
          <a:xfrm>
            <a:off x="4825926" y="1348012"/>
            <a:ext cx="6487667"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BÀI 12: TAY TRÁI VÀ TAY PHẢI</a:t>
            </a:r>
          </a:p>
        </p:txBody>
      </p:sp>
      <p:sp>
        <p:nvSpPr>
          <p:cNvPr id="33" name="Rectangle 32"/>
          <p:cNvSpPr/>
          <p:nvPr/>
        </p:nvSpPr>
        <p:spPr>
          <a:xfrm>
            <a:off x="314453" y="2816129"/>
            <a:ext cx="3212694"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tr</a:t>
            </a:r>
            <a:r>
              <a:rPr lang="en-US" sz="3600" b="1" i="1" dirty="0" err="1">
                <a:solidFill>
                  <a:srgbClr val="0000CC"/>
                </a:solidFill>
                <a:latin typeface="Times New Roman" panose="02020603050405020304" pitchFamily="18" charset="0"/>
                <a:ea typeface="Times New Roman" panose="02020603050405020304" pitchFamily="18" charset="0"/>
              </a:rPr>
              <a:t>ách</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tay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phải</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5" name="Rectangle 34"/>
          <p:cNvSpPr/>
          <p:nvPr/>
        </p:nvSpPr>
        <p:spPr>
          <a:xfrm>
            <a:off x="413418" y="5029200"/>
            <a:ext cx="4585759" cy="2862322"/>
          </a:xfrm>
          <a:prstGeom prst="rect">
            <a:avLst/>
          </a:prstGeom>
        </p:spPr>
        <p:txBody>
          <a:bodyPr wrap="square">
            <a:spAutoFit/>
          </a:bodyPr>
          <a:lstStyle/>
          <a:p>
            <a:pPr algn="just"/>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Nó</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lẳng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lặng</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ngoảnh</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mặt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đi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chỗ</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khác</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và</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tự</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nhủ</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sẽ</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không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giúp</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tay</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phải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việc</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gì</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nữa</a:t>
            </a:r>
            <a:r>
              <a:rPr lang="en-US" sz="3600" b="1" dirty="0" smtClean="0">
                <a:solidFill>
                  <a:srgbClr val="0000CC"/>
                </a:solidFill>
                <a:latin typeface="Times New Roman" panose="02020603050405020304" pitchFamily="18" charset="0"/>
                <a:cs typeface="Times New Roman" panose="02020603050405020304" pitchFamily="18" charset="0"/>
              </a:rPr>
              <a:t>.</a:t>
            </a:r>
            <a:r>
              <a:rPr lang="en-US" sz="3600" b="1" dirty="0"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36" name="Rectangle 35"/>
          <p:cNvSpPr/>
          <p:nvPr/>
        </p:nvSpPr>
        <p:spPr>
          <a:xfrm>
            <a:off x="3242592" y="2802503"/>
            <a:ext cx="3278705" cy="646331"/>
          </a:xfrm>
          <a:prstGeom prst="rect">
            <a:avLst/>
          </a:prstGeom>
        </p:spPr>
        <p:txBody>
          <a:bodyPr wrap="square">
            <a:spAutoFit/>
          </a:bodyPr>
          <a:lstStyle/>
          <a:p>
            <a:pPr algn="just"/>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ẳng</a:t>
            </a:r>
            <a:r>
              <a:rPr lang="en-US" sz="3600" b="1" i="1" dirty="0" smtClean="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ặng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272614" y="3383452"/>
            <a:ext cx="3505200"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ng</a:t>
            </a:r>
            <a:r>
              <a:rPr lang="en-US" sz="3600" b="1" i="1" dirty="0" err="1">
                <a:solidFill>
                  <a:srgbClr val="FF0000"/>
                </a:solidFill>
                <a:latin typeface="Times New Roman" panose="02020603050405020304" pitchFamily="18" charset="0"/>
                <a:ea typeface="Times New Roman" panose="02020603050405020304" pitchFamily="18" charset="0"/>
              </a:rPr>
              <a:t>oảnh</a:t>
            </a:r>
            <a:r>
              <a:rPr lang="en-US" sz="3600" b="1" i="1" dirty="0">
                <a:solidFill>
                  <a:srgbClr val="FF0000"/>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mặt</a:t>
            </a:r>
            <a:r>
              <a:rPr lang="en-US" sz="3600" b="1" i="1" dirty="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38" name="Rectangle 37"/>
          <p:cNvSpPr/>
          <p:nvPr/>
        </p:nvSpPr>
        <p:spPr>
          <a:xfrm>
            <a:off x="2860126" y="3383452"/>
            <a:ext cx="2856453"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cài</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kh</a:t>
            </a:r>
            <a:r>
              <a:rPr lang="en-US" sz="3600" b="1" i="1" dirty="0" err="1">
                <a:solidFill>
                  <a:srgbClr val="0000CC"/>
                </a:solidFill>
                <a:latin typeface="Times New Roman" panose="02020603050405020304" pitchFamily="18" charset="0"/>
                <a:ea typeface="Times New Roman" panose="02020603050405020304" pitchFamily="18" charset="0"/>
              </a:rPr>
              <a:t>uy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áo</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391479" y="4024398"/>
            <a:ext cx="2081471"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gi</a:t>
            </a:r>
            <a:r>
              <a:rPr lang="en-US" sz="3600" b="1" i="1" dirty="0" err="1">
                <a:solidFill>
                  <a:srgbClr val="0000CC"/>
                </a:solidFill>
                <a:latin typeface="Times New Roman" panose="02020603050405020304" pitchFamily="18" charset="0"/>
                <a:ea typeface="Times New Roman" panose="02020603050405020304" pitchFamily="18" charset="0"/>
              </a:rPr>
              <a:t>ữ</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gi</a:t>
            </a:r>
            <a:r>
              <a:rPr lang="en-US" sz="3600" b="1" i="1" dirty="0" err="1" smtClean="0">
                <a:solidFill>
                  <a:srgbClr val="0000CC"/>
                </a:solidFill>
                <a:latin typeface="Times New Roman" panose="02020603050405020304" pitchFamily="18" charset="0"/>
                <a:ea typeface="Times New Roman" panose="02020603050405020304" pitchFamily="18" charset="0"/>
              </a:rPr>
              <a:t>ấy</a:t>
            </a:r>
            <a:r>
              <a:rPr lang="en-US" sz="3600" b="1" i="1" dirty="0" smtClean="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40" name="Rectangle 39"/>
          <p:cNvSpPr/>
          <p:nvPr/>
        </p:nvSpPr>
        <p:spPr>
          <a:xfrm>
            <a:off x="2266785" y="4034436"/>
            <a:ext cx="2601746" cy="646331"/>
          </a:xfrm>
          <a:prstGeom prst="rect">
            <a:avLst/>
          </a:prstGeom>
        </p:spPr>
        <p:txBody>
          <a:bodyPr wrap="square">
            <a:spAutoFit/>
          </a:bodyPr>
          <a:lstStyle/>
          <a:p>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iền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xin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ỗi</a:t>
            </a:r>
            <a:endParaRPr lang="en-US" sz="3600" b="1" dirty="0">
              <a:solidFill>
                <a:srgbClr val="0000CC"/>
              </a:solidFill>
            </a:endParaRPr>
          </a:p>
        </p:txBody>
      </p:sp>
    </p:spTree>
    <p:extLst>
      <p:ext uri="{BB962C8B-B14F-4D97-AF65-F5344CB8AC3E}">
        <p14:creationId xmlns:p14="http://schemas.microsoft.com/office/powerpoint/2010/main" val="1006123378"/>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5" name="Group 4"/>
          <p:cNvGrpSpPr/>
          <p:nvPr/>
        </p:nvGrpSpPr>
        <p:grpSpPr>
          <a:xfrm>
            <a:off x="1406914" y="1953419"/>
            <a:ext cx="6781801" cy="673648"/>
            <a:chOff x="1508918" y="1888664"/>
            <a:chExt cx="6172201" cy="1128834"/>
          </a:xfrm>
        </p:grpSpPr>
        <p:sp>
          <p:nvSpPr>
            <p:cNvPr id="10" name="Rectangle 9"/>
            <p:cNvSpPr/>
            <p:nvPr/>
          </p:nvSpPr>
          <p:spPr>
            <a:xfrm>
              <a:off x="1508918" y="1888664"/>
              <a:ext cx="6172201" cy="1083059"/>
            </a:xfrm>
            <a:prstGeom prst="rect">
              <a:avLst/>
            </a:prstGeom>
          </p:spPr>
          <p:txBody>
            <a:bodyPr wrap="square">
              <a:spAutoFit/>
            </a:bodyPr>
            <a:lstStyle/>
            <a:p>
              <a:r>
                <a:rPr lang="en-US" sz="3600" b="1" dirty="0" smtClean="0">
                  <a:solidFill>
                    <a:srgbClr val="FF0000"/>
                  </a:solidFill>
                  <a:latin typeface="Times New Roman" pitchFamily="18" charset="0"/>
                  <a:cs typeface="Times New Roman" pitchFamily="18" charset="0"/>
                </a:rPr>
                <a:t>3. </a:t>
              </a:r>
              <a:r>
                <a:rPr lang="en-US" sz="3600" b="1" dirty="0" err="1" smtClean="0">
                  <a:solidFill>
                    <a:srgbClr val="FF0000"/>
                  </a:solidFill>
                  <a:latin typeface="Times New Roman" pitchFamily="18" charset="0"/>
                  <a:cs typeface="Times New Roman" pitchFamily="18" charset="0"/>
                </a:rPr>
                <a:t>Đọc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mở</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rộng</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3017498"/>
              <a:ext cx="2663062"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0" name="Text Box 14"/>
          <p:cNvSpPr txBox="1">
            <a:spLocks noChangeArrowheads="1"/>
          </p:cNvSpPr>
          <p:nvPr/>
        </p:nvSpPr>
        <p:spPr bwMode="auto">
          <a:xfrm>
            <a:off x="4825926" y="1348012"/>
            <a:ext cx="6487667"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BÀI 12: TAY TRÁI VÀ TAY PHẢI</a:t>
            </a:r>
          </a:p>
        </p:txBody>
      </p:sp>
      <p:pic>
        <p:nvPicPr>
          <p:cNvPr id="2" name="Picture 1"/>
          <p:cNvPicPr>
            <a:picLocks noChangeAspect="1"/>
          </p:cNvPicPr>
          <p:nvPr/>
        </p:nvPicPr>
        <p:blipFill rotWithShape="1">
          <a:blip r:embed="rId2"/>
          <a:srcRect l="7083" t="25555" r="10000" b="24074"/>
          <a:stretch/>
        </p:blipFill>
        <p:spPr>
          <a:xfrm>
            <a:off x="1280319" y="3962400"/>
            <a:ext cx="14490296" cy="4951458"/>
          </a:xfrm>
          <a:prstGeom prst="rect">
            <a:avLst/>
          </a:prstGeom>
        </p:spPr>
      </p:pic>
      <p:sp>
        <p:nvSpPr>
          <p:cNvPr id="21" name="Rectangle 20"/>
          <p:cNvSpPr/>
          <p:nvPr/>
        </p:nvSpPr>
        <p:spPr>
          <a:xfrm>
            <a:off x="1406913" y="2867628"/>
            <a:ext cx="14122805" cy="1200329"/>
          </a:xfrm>
          <a:prstGeom prst="rect">
            <a:avLst/>
          </a:prstGeom>
        </p:spPr>
        <p:txBody>
          <a:bodyPr wrap="square">
            <a:spAutoFit/>
          </a:bodyPr>
          <a:lstStyle/>
          <a:p>
            <a:pPr algn="just"/>
            <a:r>
              <a:rPr lang="en-US" sz="3600" b="1" i="1" dirty="0" err="1" smtClean="0">
                <a:solidFill>
                  <a:srgbClr val="0000CC"/>
                </a:solidFill>
                <a:latin typeface="Times New Roman" pitchFamily="18" charset="0"/>
                <a:cs typeface="Times New Roman" pitchFamily="18" charset="0"/>
              </a:rPr>
              <a:t>Đọc</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câu</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chuyện</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bài</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văn</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bài</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thơ</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về</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một</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việc</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làm</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tốt</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và</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viết</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phiếu</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đọc</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sách</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theo</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mẫu</a:t>
            </a:r>
            <a:r>
              <a:rPr lang="en-US" sz="3600" b="1" i="1" dirty="0" smtClean="0">
                <a:solidFill>
                  <a:srgbClr val="0000CC"/>
                </a:solidFill>
                <a:latin typeface="Times New Roman" pitchFamily="18" charset="0"/>
                <a:cs typeface="Times New Roman" pitchFamily="18" charset="0"/>
              </a:rPr>
              <a:t>.</a:t>
            </a:r>
            <a:endParaRPr lang="en-US" sz="36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3008178131"/>
      </p:ext>
    </p:extLst>
  </p:cSld>
  <p:clrMapOvr>
    <a:masterClrMapping/>
  </p:clrMapOvr>
  <p:transition spd="slow">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5" name="Group 4"/>
          <p:cNvGrpSpPr/>
          <p:nvPr/>
        </p:nvGrpSpPr>
        <p:grpSpPr>
          <a:xfrm>
            <a:off x="1406914" y="1953419"/>
            <a:ext cx="6781801" cy="673648"/>
            <a:chOff x="1508918" y="1888664"/>
            <a:chExt cx="6172201" cy="1128834"/>
          </a:xfrm>
        </p:grpSpPr>
        <p:sp>
          <p:nvSpPr>
            <p:cNvPr id="10" name="Rectangle 9"/>
            <p:cNvSpPr/>
            <p:nvPr/>
          </p:nvSpPr>
          <p:spPr>
            <a:xfrm>
              <a:off x="1508918" y="1888664"/>
              <a:ext cx="6172201" cy="1083059"/>
            </a:xfrm>
            <a:prstGeom prst="rect">
              <a:avLst/>
            </a:prstGeom>
          </p:spPr>
          <p:txBody>
            <a:bodyPr wrap="square">
              <a:spAutoFit/>
            </a:bodyPr>
            <a:lstStyle/>
            <a:p>
              <a:r>
                <a:rPr lang="en-US" sz="3600" b="1" dirty="0" smtClean="0">
                  <a:solidFill>
                    <a:srgbClr val="FF0000"/>
                  </a:solidFill>
                  <a:latin typeface="Times New Roman" pitchFamily="18" charset="0"/>
                  <a:cs typeface="Times New Roman" pitchFamily="18" charset="0"/>
                </a:rPr>
                <a:t>3. </a:t>
              </a:r>
              <a:r>
                <a:rPr lang="en-US" sz="3600" b="1" dirty="0" err="1" smtClean="0">
                  <a:solidFill>
                    <a:srgbClr val="FF0000"/>
                  </a:solidFill>
                  <a:latin typeface="Times New Roman" pitchFamily="18" charset="0"/>
                  <a:cs typeface="Times New Roman" pitchFamily="18" charset="0"/>
                </a:rPr>
                <a:t>Đọc</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mở</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rộng</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3017498"/>
              <a:ext cx="2663062"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0" name="Text Box 14"/>
          <p:cNvSpPr txBox="1">
            <a:spLocks noChangeArrowheads="1"/>
          </p:cNvSpPr>
          <p:nvPr/>
        </p:nvSpPr>
        <p:spPr bwMode="auto">
          <a:xfrm>
            <a:off x="4825926" y="1348012"/>
            <a:ext cx="6487667"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BÀI 12: TAY TRÁI VÀ TAY PHẢI</a:t>
            </a:r>
          </a:p>
        </p:txBody>
      </p:sp>
      <p:sp>
        <p:nvSpPr>
          <p:cNvPr id="21" name="Rectangle 20"/>
          <p:cNvSpPr/>
          <p:nvPr/>
        </p:nvSpPr>
        <p:spPr>
          <a:xfrm>
            <a:off x="2270919" y="2881991"/>
            <a:ext cx="12294006" cy="646331"/>
          </a:xfrm>
          <a:prstGeom prst="rect">
            <a:avLst/>
          </a:prstGeom>
        </p:spPr>
        <p:txBody>
          <a:bodyPr wrap="square">
            <a:spAutoFit/>
          </a:bodyPr>
          <a:lstStyle/>
          <a:p>
            <a:r>
              <a:rPr lang="nl-NL" sz="3600" b="1" smtClean="0">
                <a:solidFill>
                  <a:srgbClr val="0000CC"/>
                </a:solidFill>
                <a:latin typeface="Times New Roman" panose="02020603050405020304" pitchFamily="18" charset="0"/>
                <a:cs typeface="Times New Roman" panose="02020603050405020304" pitchFamily="18" charset="0"/>
              </a:rPr>
              <a:t>Chia sẻ với bạn về việc làm tốt của nhân vật trong bài đã đọc.</a:t>
            </a:r>
            <a:endParaRPr lang="en-US" sz="3600" dirty="0">
              <a:solidFill>
                <a:srgbClr val="0000CC"/>
              </a:solidFill>
              <a:latin typeface="Times New Roman" panose="02020603050405020304" pitchFamily="18" charset="0"/>
              <a:cs typeface="Times New Roman" panose="02020603050405020304" pitchFamily="18" charset="0"/>
            </a:endParaRPr>
          </a:p>
        </p:txBody>
      </p:sp>
      <p:sp>
        <p:nvSpPr>
          <p:cNvPr id="3" name="Rectangle 2"/>
          <p:cNvSpPr/>
          <p:nvPr/>
        </p:nvSpPr>
        <p:spPr>
          <a:xfrm>
            <a:off x="3947319" y="4071633"/>
            <a:ext cx="9708356" cy="2751522"/>
          </a:xfrm>
          <a:prstGeom prst="rect">
            <a:avLst/>
          </a:prstGeom>
        </p:spPr>
        <p:txBody>
          <a:bodyPr wrap="square">
            <a:spAutoFit/>
          </a:bodyPr>
          <a:lstStyle/>
          <a:p>
            <a:pPr marL="0" marR="0" algn="just">
              <a:lnSpc>
                <a:spcPct val="120000"/>
              </a:lnSpc>
              <a:spcBef>
                <a:spcPts val="0"/>
              </a:spcBef>
              <a:spcAft>
                <a:spcPts val="0"/>
              </a:spcAft>
            </a:pPr>
            <a:r>
              <a:rPr lang="nl-NL" sz="3600" b="1" dirty="0">
                <a:solidFill>
                  <a:srgbClr val="0000CC"/>
                </a:solidFill>
                <a:latin typeface="Times New Roman" panose="02020603050405020304" pitchFamily="18" charset="0"/>
                <a:ea typeface="Times New Roman" panose="02020603050405020304" pitchFamily="18" charset="0"/>
              </a:rPr>
              <a:t>* Nhân vật chính trong bài đọc là ai?</a:t>
            </a:r>
            <a:endParaRPr lang="en-US" sz="3600" b="1" dirty="0">
              <a:solidFill>
                <a:srgbClr val="0000CC"/>
              </a:solidFill>
              <a:latin typeface="Times New Roman" panose="02020603050405020304" pitchFamily="18" charset="0"/>
              <a:ea typeface="Times New Roman" panose="02020603050405020304" pitchFamily="18" charset="0"/>
            </a:endParaRPr>
          </a:p>
          <a:p>
            <a:pPr marL="0" marR="0" algn="just">
              <a:lnSpc>
                <a:spcPct val="120000"/>
              </a:lnSpc>
              <a:spcBef>
                <a:spcPts val="0"/>
              </a:spcBef>
              <a:spcAft>
                <a:spcPts val="0"/>
              </a:spcAft>
            </a:pPr>
            <a:r>
              <a:rPr lang="nl-NL" sz="3600" b="1" dirty="0">
                <a:solidFill>
                  <a:srgbClr val="0000CC"/>
                </a:solidFill>
                <a:latin typeface="Times New Roman" panose="02020603050405020304" pitchFamily="18" charset="0"/>
                <a:ea typeface="Times New Roman" panose="02020603050405020304" pitchFamily="18" charset="0"/>
              </a:rPr>
              <a:t>* Việc làm tốt của nhân vật là gì?</a:t>
            </a:r>
            <a:endParaRPr lang="en-US" sz="3600" b="1" dirty="0">
              <a:solidFill>
                <a:srgbClr val="0000CC"/>
              </a:solidFill>
              <a:latin typeface="Times New Roman" panose="02020603050405020304" pitchFamily="18" charset="0"/>
              <a:ea typeface="Times New Roman" panose="02020603050405020304" pitchFamily="18" charset="0"/>
            </a:endParaRPr>
          </a:p>
          <a:p>
            <a:pPr marL="0" marR="0" algn="just">
              <a:lnSpc>
                <a:spcPct val="120000"/>
              </a:lnSpc>
              <a:spcBef>
                <a:spcPts val="0"/>
              </a:spcBef>
              <a:spcAft>
                <a:spcPts val="0"/>
              </a:spcAft>
            </a:pPr>
            <a:r>
              <a:rPr lang="nl-NL" sz="3600" b="1" dirty="0">
                <a:solidFill>
                  <a:srgbClr val="0000CC"/>
                </a:solidFill>
                <a:latin typeface="Times New Roman" panose="02020603050405020304" pitchFamily="18" charset="0"/>
                <a:ea typeface="Times New Roman" panose="02020603050405020304" pitchFamily="18" charset="0"/>
              </a:rPr>
              <a:t>* Em cảm nhận điều gì về việc làm tốt đó?</a:t>
            </a:r>
            <a:endParaRPr lang="en-US" sz="3600" b="1" dirty="0">
              <a:solidFill>
                <a:srgbClr val="0000CC"/>
              </a:solidFill>
              <a:latin typeface="Times New Roman" panose="02020603050405020304" pitchFamily="18" charset="0"/>
              <a:ea typeface="Times New Roman" panose="02020603050405020304" pitchFamily="18" charset="0"/>
            </a:endParaRPr>
          </a:p>
          <a:p>
            <a:pPr marL="0" marR="0" algn="just">
              <a:lnSpc>
                <a:spcPct val="120000"/>
              </a:lnSpc>
              <a:spcBef>
                <a:spcPts val="0"/>
              </a:spcBef>
              <a:spcAft>
                <a:spcPts val="0"/>
              </a:spcAft>
            </a:pPr>
            <a:r>
              <a:rPr lang="nl-NL" sz="3600" b="1" dirty="0">
                <a:solidFill>
                  <a:srgbClr val="0000CC"/>
                </a:solidFill>
                <a:latin typeface="Times New Roman" panose="02020603050405020304" pitchFamily="18" charset="0"/>
                <a:ea typeface="Times New Roman" panose="02020603050405020304" pitchFamily="18" charset="0"/>
              </a:rPr>
              <a:t>* Việc làm tốt đó đem đến cho em bài học gì?</a:t>
            </a:r>
            <a:endParaRPr lang="en-US" sz="3600" b="1" dirty="0">
              <a:solidFill>
                <a:srgbClr val="0000CC"/>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64305352"/>
      </p:ext>
    </p:extLst>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14"/>
          <p:cNvSpPr txBox="1">
            <a:spLocks noChangeArrowheads="1"/>
          </p:cNvSpPr>
          <p:nvPr/>
        </p:nvSpPr>
        <p:spPr bwMode="auto">
          <a:xfrm>
            <a:off x="4480719" y="304800"/>
            <a:ext cx="6487667"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smtClean="0">
                <a:solidFill>
                  <a:srgbClr val="0000CC"/>
                </a:solidFill>
                <a:effectLst>
                  <a:outerShdw blurRad="38100" dist="38100" dir="2700000" algn="tl">
                    <a:srgbClr val="000000">
                      <a:alpha val="43137"/>
                    </a:srgbClr>
                  </a:outerShdw>
                </a:effectLst>
                <a:latin typeface="Times New Roman" pitchFamily="18" charset="0"/>
              </a:rPr>
              <a:t>BÀI THAM KHẢO</a:t>
            </a:r>
            <a:endParaRPr lang="en-US" sz="3200" b="1" dirty="0" smtClean="0">
              <a:solidFill>
                <a:srgbClr val="0000CC"/>
              </a:solidFill>
              <a:effectLst>
                <a:outerShdw blurRad="38100" dist="38100" dir="2700000" algn="tl">
                  <a:srgbClr val="000000">
                    <a:alpha val="43137"/>
                  </a:srgbClr>
                </a:outerShdw>
              </a:effectLst>
              <a:latin typeface="Times New Roman" pitchFamily="18" charset="0"/>
            </a:endParaRPr>
          </a:p>
        </p:txBody>
      </p:sp>
      <p:sp>
        <p:nvSpPr>
          <p:cNvPr id="2" name="Rectangle 1"/>
          <p:cNvSpPr/>
          <p:nvPr/>
        </p:nvSpPr>
        <p:spPr>
          <a:xfrm>
            <a:off x="594519" y="965456"/>
            <a:ext cx="15240000" cy="7848302"/>
          </a:xfrm>
          <a:prstGeom prst="rect">
            <a:avLst/>
          </a:prstGeom>
        </p:spPr>
        <p:txBody>
          <a:bodyPr wrap="square">
            <a:spAutoFit/>
          </a:bodyPr>
          <a:lstStyle/>
          <a:p>
            <a:pPr algn="just"/>
            <a:r>
              <a:rPr lang="vi-VN" sz="3600">
                <a:solidFill>
                  <a:srgbClr val="0000CC"/>
                </a:solidFill>
                <a:latin typeface="Times New Roman" pitchFamily="18" charset="0"/>
                <a:cs typeface="Times New Roman" pitchFamily="18" charset="0"/>
              </a:rPr>
              <a:t>Hôm nay là một ngày đẹp trời, em được mẹ cho đi vào công viên chơi. Trên đường đi tới công viên, em đã được chứng kiến hình ảnh của một vụ giật túi xách giữa đường phố. Và thật bất ngờ, ngay trong lúc mọi người còn đang bàng hoàng và bất ngờ thì có một chú thanh niên đã nhanh nhẹn, bất ngờ xông lên đuổi theo tên cướp và khống chế hắn. Đó quả là một tấm gương về người tốt và việc tốt mà em được nhìn thấy.</a:t>
            </a:r>
          </a:p>
          <a:p>
            <a:pPr algn="just"/>
            <a:r>
              <a:rPr lang="vi-VN" sz="3600">
                <a:solidFill>
                  <a:srgbClr val="0000CC"/>
                </a:solidFill>
                <a:latin typeface="Times New Roman" pitchFamily="18" charset="0"/>
                <a:cs typeface="Times New Roman" pitchFamily="18" charset="0"/>
              </a:rPr>
              <a:t>Buổi sáng chủ nhật là thời điểm mà rất nhiều người đang đi lại trên đường. Cách xa em khoảng mười mét có một chị gái đang đi xe máy và đeo chiếc túi xách ở trên vai. Vì đang là đèn đỏ giao thông cho nên mọi người đã cùng nhau dừng lại. Và thật là bất ngờ, một tên thanh niên đeo khẩu trang chạy tới chỗ chị một cách nhanh chóng. Hắn ngay lập tức giằng lấy chiếc túi xách trên tay chị và chạy đi. Tất cả những hành động của hắn chỉ trong vòng có vài giây đồng hồ. Tất cả mọi người đều bàng hoàng và không kịp làm gì cả. Chỉ cho tới khi cô gái kêu lên rằng: “Cướp! cướp!” thì mọi người mới bừng tỉnh.</a:t>
            </a:r>
          </a:p>
        </p:txBody>
      </p:sp>
    </p:spTree>
    <p:extLst>
      <p:ext uri="{BB962C8B-B14F-4D97-AF65-F5344CB8AC3E}">
        <p14:creationId xmlns:p14="http://schemas.microsoft.com/office/powerpoint/2010/main" val="1348995062"/>
      </p:ext>
    </p:extLst>
  </p:cSld>
  <p:clrMapOvr>
    <a:masterClrMapping/>
  </p:clrMapOvr>
  <p:transition spd="slow">
    <p:split orient="ver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nh dep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93" y="388938"/>
            <a:ext cx="14920252" cy="875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3"/>
          <p:cNvSpPr>
            <a:spLocks noChangeArrowheads="1" noChangeShapeType="1" noTextEdit="1"/>
          </p:cNvSpPr>
          <p:nvPr/>
        </p:nvSpPr>
        <p:spPr bwMode="auto">
          <a:xfrm>
            <a:off x="209917" y="3657600"/>
            <a:ext cx="15617822" cy="1582738"/>
          </a:xfrm>
          <a:prstGeom prst="rect">
            <a:avLst/>
          </a:prstGeom>
        </p:spPr>
        <p:txBody>
          <a:bodyPr wrap="none" fromWordArt="1">
            <a:prstTxWarp prst="textPlain">
              <a:avLst>
                <a:gd name="adj" fmla="val 50000"/>
              </a:avLst>
            </a:prstTxWarp>
          </a:bodyPr>
          <a:lstStyle/>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XIN CHÂN THÀNH CẢM ƠN </a:t>
            </a:r>
          </a:p>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QUÝ THẦY CÔ GIÁO VÀ CÁC EM</a:t>
            </a:r>
            <a:endParaRPr lang="en-US"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0" fill="hold"/>
                                        <p:tgtEl>
                                          <p:spTgt spid="18"/>
                                        </p:tgtEl>
                                        <p:attrNameLst>
                                          <p:attrName>ppt_w</p:attrName>
                                        </p:attrNameLst>
                                      </p:cBhvr>
                                      <p:tavLst>
                                        <p:tav tm="0">
                                          <p:val>
                                            <p:fltVal val="0"/>
                                          </p:val>
                                        </p:tav>
                                        <p:tav tm="100000">
                                          <p:val>
                                            <p:strVal val="#ppt_w"/>
                                          </p:val>
                                        </p:tav>
                                      </p:tavLst>
                                    </p:anim>
                                    <p:anim calcmode="lin" valueType="num">
                                      <p:cBhvr>
                                        <p:cTn id="8" dur="5000" fill="hold"/>
                                        <p:tgtEl>
                                          <p:spTgt spid="18"/>
                                        </p:tgtEl>
                                        <p:attrNameLst>
                                          <p:attrName>ppt_h</p:attrName>
                                        </p:attrNameLst>
                                      </p:cBhvr>
                                      <p:tavLst>
                                        <p:tav tm="0">
                                          <p:val>
                                            <p:fltVal val="0"/>
                                          </p:val>
                                        </p:tav>
                                        <p:tav tm="100000">
                                          <p:val>
                                            <p:strVal val="#ppt_h"/>
                                          </p:val>
                                        </p:tav>
                                      </p:tavLst>
                                    </p:anim>
                                    <p:animEffect transition="in" filter="fade">
                                      <p:cBhvr>
                                        <p:cTn id="9" dur="5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pic>
        <p:nvPicPr>
          <p:cNvPr id="2" name="Picture 1"/>
          <p:cNvPicPr>
            <a:picLocks noChangeAspect="1"/>
          </p:cNvPicPr>
          <p:nvPr/>
        </p:nvPicPr>
        <p:blipFill rotWithShape="1">
          <a:blip r:embed="rId2"/>
          <a:srcRect l="30417" t="22593" r="25416" b="14444"/>
          <a:stretch/>
        </p:blipFill>
        <p:spPr>
          <a:xfrm>
            <a:off x="3642519" y="1773303"/>
            <a:ext cx="9220200" cy="7393557"/>
          </a:xfrm>
          <a:prstGeom prst="rect">
            <a:avLst/>
          </a:prstGeom>
        </p:spPr>
      </p:pic>
    </p:spTree>
  </p:cSld>
  <p:clrMapOvr>
    <a:masterClrMapping/>
  </p:clrMapOvr>
  <p:transition spd="slow">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4825926" y="1348012"/>
            <a:ext cx="6487667"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BÀI 12: TAY TRÁI VÀ TAY PHẢI</a:t>
            </a:r>
          </a:p>
        </p:txBody>
      </p:sp>
      <p:sp>
        <p:nvSpPr>
          <p:cNvPr id="2" name="Rectangle 1"/>
          <p:cNvSpPr/>
          <p:nvPr/>
        </p:nvSpPr>
        <p:spPr>
          <a:xfrm>
            <a:off x="1563435" y="2828092"/>
            <a:ext cx="13966284" cy="1938992"/>
          </a:xfrm>
          <a:prstGeom prst="rect">
            <a:avLst/>
          </a:prstGeom>
        </p:spPr>
        <p:txBody>
          <a:bodyPr wrap="square">
            <a:spAutoFit/>
          </a:bodyPr>
          <a:lstStyle/>
          <a:p>
            <a:pPr algn="just"/>
            <a:r>
              <a:rPr lang="en-US" sz="4000" b="1" dirty="0" err="1">
                <a:solidFill>
                  <a:srgbClr val="0000CC"/>
                </a:solidFill>
                <a:latin typeface="Times New Roman" panose="02020603050405020304" pitchFamily="18" charset="0"/>
                <a:cs typeface="Times New Roman" panose="02020603050405020304" pitchFamily="18" charset="0"/>
              </a:rPr>
              <a:t>Đọc</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trôi</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chảy</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toàn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bài</a:t>
            </a:r>
            <a:r>
              <a:rPr lang="en-US" sz="4000" b="1">
                <a:solidFill>
                  <a:srgbClr val="0000CC"/>
                </a:solidFill>
                <a:latin typeface="Times New Roman" panose="02020603050405020304" pitchFamily="18" charset="0"/>
                <a:cs typeface="Times New Roman" panose="02020603050405020304" pitchFamily="18" charset="0"/>
              </a:rPr>
              <a:t>, </a:t>
            </a:r>
            <a:r>
              <a:rPr lang="nl-NL" sz="4000" b="1">
                <a:solidFill>
                  <a:srgbClr val="0000CC"/>
                </a:solidFill>
                <a:latin typeface="Times New Roman" pitchFamily="18" charset="0"/>
                <a:cs typeface="Times New Roman" pitchFamily="18" charset="0"/>
              </a:rPr>
              <a:t>thể hiện tâm trạng, cảm xúc của nhân vật (tay phải) trong câu chuyện  qua giọng đọc, biết nghỉ hơi ở chỗ có dấu câu</a:t>
            </a:r>
            <a:endParaRPr lang="en-US" sz="4000" b="1" dirty="0">
              <a:solidFill>
                <a:srgbClr val="0000CC"/>
              </a:solidFill>
              <a:latin typeface="Times New Roman" panose="02020603050405020304" pitchFamily="18" charset="0"/>
              <a:cs typeface="Times New Roman" panose="02020603050405020304" pitchFamily="18" charset="0"/>
            </a:endParaRPr>
          </a:p>
        </p:txBody>
      </p:sp>
      <p:sp>
        <p:nvSpPr>
          <p:cNvPr id="3" name="Rectangle 2"/>
          <p:cNvSpPr/>
          <p:nvPr/>
        </p:nvSpPr>
        <p:spPr>
          <a:xfrm>
            <a:off x="1493838" y="5979855"/>
            <a:ext cx="13578681" cy="2554545"/>
          </a:xfrm>
          <a:prstGeom prst="rect">
            <a:avLst/>
          </a:prstGeom>
        </p:spPr>
        <p:txBody>
          <a:bodyPr wrap="square">
            <a:spAutoFit/>
          </a:bodyPr>
          <a:lstStyle/>
          <a:p>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Đoạn</a:t>
            </a:r>
            <a:r>
              <a:rPr lang="en-US" sz="4000" b="1" dirty="0">
                <a:solidFill>
                  <a:srgbClr val="0000CC"/>
                </a:solidFill>
                <a:latin typeface="Times New Roman" panose="02020603050405020304" pitchFamily="18" charset="0"/>
                <a:cs typeface="Times New Roman" panose="02020603050405020304" pitchFamily="18" charset="0"/>
              </a:rPr>
              <a:t> 1: </a:t>
            </a:r>
            <a:r>
              <a:rPr lang="en-US" sz="4000" b="1" dirty="0" err="1">
                <a:solidFill>
                  <a:srgbClr val="0000CC"/>
                </a:solidFill>
                <a:latin typeface="Times New Roman" panose="02020603050405020304" pitchFamily="18" charset="0"/>
                <a:cs typeface="Times New Roman" panose="02020603050405020304" pitchFamily="18" charset="0"/>
              </a:rPr>
              <a:t>Từ</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đầu</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đến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có</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sân</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thượng</a:t>
            </a:r>
            <a:r>
              <a:rPr lang="en-US" sz="4000" b="1" dirty="0">
                <a:solidFill>
                  <a:srgbClr val="0000CC"/>
                </a:solidFill>
                <a:latin typeface="Times New Roman" panose="02020603050405020304" pitchFamily="18" charset="0"/>
                <a:cs typeface="Times New Roman" panose="02020603050405020304" pitchFamily="18" charset="0"/>
              </a:rPr>
              <a:t>.</a:t>
            </a:r>
          </a:p>
          <a:p>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Đoạn</a:t>
            </a:r>
            <a:r>
              <a:rPr lang="en-US" sz="4000" b="1" dirty="0">
                <a:solidFill>
                  <a:srgbClr val="0000CC"/>
                </a:solidFill>
                <a:latin typeface="Times New Roman" panose="02020603050405020304" pitchFamily="18" charset="0"/>
                <a:cs typeface="Times New Roman" panose="02020603050405020304" pitchFamily="18" charset="0"/>
              </a:rPr>
              <a:t> 2: </a:t>
            </a:r>
            <a:r>
              <a:rPr lang="en-US" sz="4000" b="1" dirty="0" err="1">
                <a:solidFill>
                  <a:srgbClr val="0000CC"/>
                </a:solidFill>
                <a:latin typeface="Times New Roman" panose="02020603050405020304" pitchFamily="18" charset="0"/>
                <a:cs typeface="Times New Roman" panose="02020603050405020304" pitchFamily="18" charset="0"/>
              </a:rPr>
              <a:t>Tiếp</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theo</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cho</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đến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những</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chậu</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cây</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cảnh</a:t>
            </a:r>
            <a:r>
              <a:rPr lang="en-US" sz="4000" b="1" dirty="0">
                <a:solidFill>
                  <a:srgbClr val="0000CC"/>
                </a:solidFill>
                <a:latin typeface="Times New Roman" panose="02020603050405020304" pitchFamily="18" charset="0"/>
                <a:cs typeface="Times New Roman" panose="02020603050405020304" pitchFamily="18" charset="0"/>
              </a:rPr>
              <a:t>.</a:t>
            </a:r>
          </a:p>
          <a:p>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Đoạn</a:t>
            </a:r>
            <a:r>
              <a:rPr lang="en-US" sz="4000" b="1" dirty="0">
                <a:solidFill>
                  <a:srgbClr val="0000CC"/>
                </a:solidFill>
                <a:latin typeface="Times New Roman" panose="02020603050405020304" pitchFamily="18" charset="0"/>
                <a:cs typeface="Times New Roman" panose="02020603050405020304" pitchFamily="18" charset="0"/>
              </a:rPr>
              <a:t> 3: </a:t>
            </a:r>
            <a:r>
              <a:rPr lang="en-US" sz="4000" b="1" dirty="0" err="1">
                <a:solidFill>
                  <a:srgbClr val="0000CC"/>
                </a:solidFill>
                <a:latin typeface="Times New Roman" panose="02020603050405020304" pitchFamily="18" charset="0"/>
                <a:cs typeface="Times New Roman" panose="02020603050405020304" pitchFamily="18" charset="0"/>
              </a:rPr>
              <a:t>Tiếp</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theo</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cho</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đến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i="1" dirty="0">
                <a:solidFill>
                  <a:srgbClr val="0000CC"/>
                </a:solidFill>
                <a:latin typeface="Times New Roman" panose="02020603050405020304" pitchFamily="18" charset="0"/>
                <a:cs typeface="Times New Roman" panose="02020603050405020304" pitchFamily="18" charset="0"/>
              </a:rPr>
              <a:t>nom </a:t>
            </a:r>
            <a:r>
              <a:rPr lang="en-US" sz="4000" b="1" i="1" dirty="0" err="1">
                <a:solidFill>
                  <a:srgbClr val="0000CC"/>
                </a:solidFill>
                <a:latin typeface="Times New Roman" panose="02020603050405020304" pitchFamily="18" charset="0"/>
                <a:cs typeface="Times New Roman" panose="02020603050405020304" pitchFamily="18" charset="0"/>
              </a:rPr>
              <a:t>vui</a:t>
            </a:r>
            <a:r>
              <a:rPr lang="en-US" sz="4000" b="1" i="1" dirty="0">
                <a:solidFill>
                  <a:srgbClr val="0000CC"/>
                </a:solidFill>
                <a:latin typeface="Times New Roman" panose="02020603050405020304" pitchFamily="18" charset="0"/>
                <a:cs typeface="Times New Roman" panose="02020603050405020304" pitchFamily="18" charset="0"/>
              </a:rPr>
              <a:t> </a:t>
            </a:r>
            <a:r>
              <a:rPr lang="en-US" sz="4000" b="1" i="1" dirty="0" err="1">
                <a:solidFill>
                  <a:srgbClr val="0000CC"/>
                </a:solidFill>
                <a:latin typeface="Times New Roman" panose="02020603050405020304" pitchFamily="18" charset="0"/>
                <a:cs typeface="Times New Roman" panose="02020603050405020304" pitchFamily="18" charset="0"/>
              </a:rPr>
              <a:t>quá</a:t>
            </a:r>
            <a:r>
              <a:rPr lang="en-US" sz="4000" b="1" dirty="0">
                <a:solidFill>
                  <a:srgbClr val="0000CC"/>
                </a:solidFill>
                <a:latin typeface="Times New Roman" panose="02020603050405020304" pitchFamily="18" charset="0"/>
                <a:cs typeface="Times New Roman" panose="02020603050405020304" pitchFamily="18" charset="0"/>
              </a:rPr>
              <a:t>.</a:t>
            </a:r>
          </a:p>
          <a:p>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Đoạn</a:t>
            </a:r>
            <a:r>
              <a:rPr lang="en-US" sz="4000" b="1" dirty="0">
                <a:solidFill>
                  <a:srgbClr val="0000CC"/>
                </a:solidFill>
                <a:latin typeface="Times New Roman" panose="02020603050405020304" pitchFamily="18" charset="0"/>
                <a:cs typeface="Times New Roman" panose="02020603050405020304" pitchFamily="18" charset="0"/>
              </a:rPr>
              <a:t> 4: </a:t>
            </a:r>
            <a:r>
              <a:rPr lang="en-US" sz="4000" b="1" dirty="0" err="1">
                <a:solidFill>
                  <a:srgbClr val="0000CC"/>
                </a:solidFill>
                <a:latin typeface="Times New Roman" panose="02020603050405020304" pitchFamily="18" charset="0"/>
                <a:cs typeface="Times New Roman" panose="02020603050405020304" pitchFamily="18" charset="0"/>
              </a:rPr>
              <a:t>Phần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còn</a:t>
            </a:r>
            <a:r>
              <a:rPr lang="en-US" sz="4000" b="1" dirty="0">
                <a:solidFill>
                  <a:srgbClr val="0000CC"/>
                </a:solidFill>
                <a:latin typeface="Times New Roman" panose="02020603050405020304" pitchFamily="18" charset="0"/>
                <a:cs typeface="Times New Roman" panose="02020603050405020304" pitchFamily="18" charset="0"/>
              </a:rPr>
              <a:t> </a:t>
            </a:r>
            <a:r>
              <a:rPr lang="en-US" sz="4000" b="1" dirty="0" err="1">
                <a:solidFill>
                  <a:srgbClr val="0000CC"/>
                </a:solidFill>
                <a:latin typeface="Times New Roman" panose="02020603050405020304" pitchFamily="18" charset="0"/>
                <a:cs typeface="Times New Roman" panose="02020603050405020304" pitchFamily="18" charset="0"/>
              </a:rPr>
              <a:t>lại</a:t>
            </a:r>
            <a:r>
              <a:rPr lang="en-US" sz="4000" b="1" dirty="0" smtClean="0">
                <a:solidFill>
                  <a:srgbClr val="0000CC"/>
                </a:solidFill>
                <a:latin typeface="Times New Roman" panose="02020603050405020304" pitchFamily="18" charset="0"/>
                <a:cs typeface="Times New Roman" panose="02020603050405020304" pitchFamily="18" charset="0"/>
              </a:rPr>
              <a:t>.</a:t>
            </a:r>
            <a:endParaRPr lang="en-US" sz="4000" b="1" dirty="0">
              <a:solidFill>
                <a:srgbClr val="0000CC"/>
              </a:solidFill>
              <a:latin typeface="Times New Roman" panose="02020603050405020304" pitchFamily="18" charset="0"/>
              <a:cs typeface="Times New Roman" panose="02020603050405020304" pitchFamily="18" charset="0"/>
            </a:endParaRPr>
          </a:p>
        </p:txBody>
      </p:sp>
      <p:grpSp>
        <p:nvGrpSpPr>
          <p:cNvPr id="13" name="Group 12"/>
          <p:cNvGrpSpPr/>
          <p:nvPr/>
        </p:nvGrpSpPr>
        <p:grpSpPr>
          <a:xfrm>
            <a:off x="1508919" y="1981200"/>
            <a:ext cx="4191000" cy="677108"/>
            <a:chOff x="1508919" y="1888664"/>
            <a:chExt cx="3733800" cy="677108"/>
          </a:xfrm>
        </p:grpSpPr>
        <p:sp>
          <p:nvSpPr>
            <p:cNvPr id="20" name="Rectangle 19"/>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1. Hướng dẫn đọc.</a:t>
              </a:r>
              <a:endParaRPr lang="en-US" sz="3800" b="1">
                <a:solidFill>
                  <a:srgbClr val="FF0066"/>
                </a:solidFill>
                <a:latin typeface="Times New Roman" pitchFamily="18" charset="0"/>
                <a:cs typeface="Times New Roman" pitchFamily="18" charset="0"/>
              </a:endParaRPr>
            </a:p>
          </p:txBody>
        </p:sp>
        <p:cxnSp>
          <p:nvCxnSpPr>
            <p:cNvPr id="21" name="Straight Connector 20"/>
            <p:cNvCxnSpPr/>
            <p:nvPr/>
          </p:nvCxnSpPr>
          <p:spPr>
            <a:xfrm>
              <a:off x="1673234" y="2519755"/>
              <a:ext cx="3177124"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grpSp>
        <p:nvGrpSpPr>
          <p:cNvPr id="22" name="Group 21"/>
          <p:cNvGrpSpPr/>
          <p:nvPr/>
        </p:nvGrpSpPr>
        <p:grpSpPr>
          <a:xfrm>
            <a:off x="1508919" y="4923803"/>
            <a:ext cx="4191000" cy="677108"/>
            <a:chOff x="1508919" y="1888664"/>
            <a:chExt cx="3733800" cy="677108"/>
          </a:xfrm>
        </p:grpSpPr>
        <p:sp>
          <p:nvSpPr>
            <p:cNvPr id="23" name="Rectangle 22"/>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2. Chia đoạn.</a:t>
              </a:r>
              <a:endParaRPr lang="en-US" sz="3800" b="1">
                <a:solidFill>
                  <a:srgbClr val="FF0066"/>
                </a:solidFill>
                <a:latin typeface="Times New Roman" pitchFamily="18" charset="0"/>
                <a:cs typeface="Times New Roman" pitchFamily="18" charset="0"/>
              </a:endParaRPr>
            </a:p>
          </p:txBody>
        </p:sp>
        <p:cxnSp>
          <p:nvCxnSpPr>
            <p:cNvPr id="24" name="Straight Connector 23"/>
            <p:cNvCxnSpPr/>
            <p:nvPr/>
          </p:nvCxnSpPr>
          <p:spPr>
            <a:xfrm>
              <a:off x="1618922"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418493491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500"/>
                                        <p:tgtEl>
                                          <p:spTgt spid="3">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Effect transition="in" filter="fade">
                                      <p:cBhvr>
                                        <p:cTn id="3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924064" y="3296162"/>
            <a:ext cx="3491717"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tr</a:t>
            </a:r>
            <a:r>
              <a:rPr lang="en-US" sz="3600" b="1" i="1" dirty="0" err="1">
                <a:solidFill>
                  <a:srgbClr val="0000CC"/>
                </a:solidFill>
                <a:latin typeface="Times New Roman" panose="02020603050405020304" pitchFamily="18" charset="0"/>
                <a:ea typeface="Times New Roman" panose="02020603050405020304" pitchFamily="18" charset="0"/>
              </a:rPr>
              <a:t>ách</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tay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phải</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grpSp>
        <p:nvGrpSpPr>
          <p:cNvPr id="5" name="Group 4"/>
          <p:cNvGrpSpPr/>
          <p:nvPr/>
        </p:nvGrpSpPr>
        <p:grpSpPr>
          <a:xfrm>
            <a:off x="1406914" y="1953419"/>
            <a:ext cx="6781801" cy="707886"/>
            <a:chOff x="1508918" y="1888664"/>
            <a:chExt cx="6172201" cy="1186207"/>
          </a:xfrm>
        </p:grpSpPr>
        <p:sp>
          <p:nvSpPr>
            <p:cNvPr id="10" name="Rectangle 9"/>
            <p:cNvSpPr/>
            <p:nvPr/>
          </p:nvSpPr>
          <p:spPr>
            <a:xfrm>
              <a:off x="1508918" y="1888664"/>
              <a:ext cx="6172201" cy="1186207"/>
            </a:xfrm>
            <a:prstGeom prst="rect">
              <a:avLst/>
            </a:prstGeom>
          </p:spPr>
          <p:txBody>
            <a:bodyPr wrap="square">
              <a:spAutoFit/>
            </a:bodyPr>
            <a:lstStyle/>
            <a:p>
              <a:r>
                <a:rPr lang="en-US" sz="4000" b="1" smtClean="0">
                  <a:solidFill>
                    <a:srgbClr val="FF0000"/>
                  </a:solidFill>
                  <a:latin typeface="Times New Roman" pitchFamily="18" charset="0"/>
                  <a:cs typeface="Times New Roman" pitchFamily="18" charset="0"/>
                </a:rPr>
                <a:t>3. Luyện đọc và tìm hiểu bài.</a:t>
              </a:r>
              <a:endParaRPr lang="en-US" sz="4000" b="1">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3017498"/>
              <a:ext cx="557784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3" name="Rectangle 2"/>
          <p:cNvSpPr/>
          <p:nvPr/>
        </p:nvSpPr>
        <p:spPr>
          <a:xfrm>
            <a:off x="1661319" y="4419600"/>
            <a:ext cx="13281532" cy="1200329"/>
          </a:xfrm>
          <a:prstGeom prst="rect">
            <a:avLst/>
          </a:prstGeom>
        </p:spPr>
        <p:txBody>
          <a:bodyPr wrap="square">
            <a:spAutoFit/>
          </a:bodyPr>
          <a:lstStyle/>
          <a:p>
            <a:pPr algn="just"/>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Nó</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lẳng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lặng</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ngoảnh</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mặt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đi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chỗ</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khác</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và</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tự</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nhủ</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sẽ</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không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giúp</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tay</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phải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việc</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gì</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nữa</a:t>
            </a:r>
            <a:r>
              <a:rPr lang="en-US" sz="3600" b="1" dirty="0" smtClean="0">
                <a:solidFill>
                  <a:srgbClr val="0000CC"/>
                </a:solidFill>
                <a:latin typeface="Times New Roman" panose="02020603050405020304" pitchFamily="18" charset="0"/>
                <a:cs typeface="Times New Roman" panose="02020603050405020304" pitchFamily="18" charset="0"/>
              </a:rPr>
              <a:t>.</a:t>
            </a:r>
            <a:r>
              <a:rPr lang="en-US" sz="3600" b="1" dirty="0"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21" name="Rectangle 20"/>
          <p:cNvSpPr/>
          <p:nvPr/>
        </p:nvSpPr>
        <p:spPr>
          <a:xfrm>
            <a:off x="3792813" y="3296162"/>
            <a:ext cx="3563461" cy="646331"/>
          </a:xfrm>
          <a:prstGeom prst="rect">
            <a:avLst/>
          </a:prstGeom>
        </p:spPr>
        <p:txBody>
          <a:bodyPr wrap="square">
            <a:spAutoFit/>
          </a:bodyPr>
          <a:lstStyle/>
          <a:p>
            <a:pPr algn="just"/>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ẳng</a:t>
            </a:r>
            <a:r>
              <a:rPr lang="en-US" sz="3600" b="1" i="1" dirty="0" smtClean="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ặng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22" name="Rectangle 21"/>
          <p:cNvSpPr/>
          <p:nvPr/>
        </p:nvSpPr>
        <p:spPr>
          <a:xfrm>
            <a:off x="5869051" y="3310741"/>
            <a:ext cx="3809627"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ng</a:t>
            </a:r>
            <a:r>
              <a:rPr lang="en-US" sz="3600" b="1" i="1" dirty="0" err="1">
                <a:solidFill>
                  <a:srgbClr val="FF0000"/>
                </a:solidFill>
                <a:latin typeface="Times New Roman" panose="02020603050405020304" pitchFamily="18" charset="0"/>
                <a:ea typeface="Times New Roman" panose="02020603050405020304" pitchFamily="18" charset="0"/>
              </a:rPr>
              <a:t>oảnh</a:t>
            </a:r>
            <a:r>
              <a:rPr lang="en-US" sz="3600" b="1" i="1" dirty="0">
                <a:solidFill>
                  <a:srgbClr val="FF0000"/>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mặt</a:t>
            </a:r>
            <a:r>
              <a:rPr lang="en-US" sz="3600" b="1" i="1" dirty="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23" name="Rectangle 22"/>
          <p:cNvSpPr/>
          <p:nvPr/>
        </p:nvSpPr>
        <p:spPr>
          <a:xfrm>
            <a:off x="8512039" y="3304977"/>
            <a:ext cx="3104536"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cài</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kh</a:t>
            </a:r>
            <a:r>
              <a:rPr lang="en-US" sz="3600" b="1" i="1" dirty="0" err="1">
                <a:solidFill>
                  <a:srgbClr val="0000CC"/>
                </a:solidFill>
                <a:latin typeface="Times New Roman" panose="02020603050405020304" pitchFamily="18" charset="0"/>
                <a:ea typeface="Times New Roman" panose="02020603050405020304" pitchFamily="18" charset="0"/>
              </a:rPr>
              <a:t>uy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áo</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24" name="Rectangle 23"/>
          <p:cNvSpPr/>
          <p:nvPr/>
        </p:nvSpPr>
        <p:spPr>
          <a:xfrm>
            <a:off x="11044247" y="3315550"/>
            <a:ext cx="2262247"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gi</a:t>
            </a:r>
            <a:r>
              <a:rPr lang="en-US" sz="3600" b="1" i="1" dirty="0" err="1">
                <a:solidFill>
                  <a:srgbClr val="0000CC"/>
                </a:solidFill>
                <a:latin typeface="Times New Roman" panose="02020603050405020304" pitchFamily="18" charset="0"/>
                <a:ea typeface="Times New Roman" panose="02020603050405020304" pitchFamily="18" charset="0"/>
              </a:rPr>
              <a:t>ữ</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gi</a:t>
            </a:r>
            <a:r>
              <a:rPr lang="en-US" sz="3600" b="1" i="1" dirty="0" err="1" smtClean="0">
                <a:solidFill>
                  <a:srgbClr val="0000CC"/>
                </a:solidFill>
                <a:latin typeface="Times New Roman" panose="02020603050405020304" pitchFamily="18" charset="0"/>
                <a:ea typeface="Times New Roman" panose="02020603050405020304" pitchFamily="18" charset="0"/>
              </a:rPr>
              <a:t>ấy</a:t>
            </a:r>
            <a:r>
              <a:rPr lang="en-US" sz="3600" b="1" i="1" dirty="0" smtClean="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20" name="Text Box 14"/>
          <p:cNvSpPr txBox="1">
            <a:spLocks noChangeArrowheads="1"/>
          </p:cNvSpPr>
          <p:nvPr/>
        </p:nvSpPr>
        <p:spPr bwMode="auto">
          <a:xfrm>
            <a:off x="4825926" y="1348012"/>
            <a:ext cx="6487667"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BÀI 12: TAY TRÁI VÀ TAY PHẢI</a:t>
            </a:r>
          </a:p>
        </p:txBody>
      </p:sp>
      <p:sp>
        <p:nvSpPr>
          <p:cNvPr id="26" name="Rectangle 25"/>
          <p:cNvSpPr/>
          <p:nvPr/>
        </p:nvSpPr>
        <p:spPr>
          <a:xfrm>
            <a:off x="12938919" y="3336696"/>
            <a:ext cx="2362200" cy="646331"/>
          </a:xfrm>
          <a:prstGeom prst="rect">
            <a:avLst/>
          </a:prstGeom>
        </p:spPr>
        <p:txBody>
          <a:bodyPr wrap="square">
            <a:spAutoFit/>
          </a:bodyPr>
          <a:lstStyle/>
          <a:p>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iền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xin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ỗi</a:t>
            </a:r>
            <a:endParaRPr lang="en-US" sz="3600" b="1" dirty="0">
              <a:solidFill>
                <a:srgbClr val="0000CC"/>
              </a:solidFill>
            </a:endParaRPr>
          </a:p>
        </p:txBody>
      </p:sp>
      <p:sp>
        <p:nvSpPr>
          <p:cNvPr id="19" name="Rectangle 18"/>
          <p:cNvSpPr/>
          <p:nvPr/>
        </p:nvSpPr>
        <p:spPr>
          <a:xfrm>
            <a:off x="1989266" y="5867400"/>
            <a:ext cx="3491717" cy="646331"/>
          </a:xfrm>
          <a:prstGeom prst="rect">
            <a:avLst/>
          </a:prstGeom>
        </p:spPr>
        <p:txBody>
          <a:bodyPr wrap="square">
            <a:spAutoFit/>
          </a:bodyPr>
          <a:lstStyle/>
          <a:p>
            <a:pPr algn="just"/>
            <a:r>
              <a:rPr lang="en-US" sz="3600" b="1" u="sng" smtClean="0">
                <a:solidFill>
                  <a:srgbClr val="FF0000"/>
                </a:solidFill>
                <a:latin typeface="Times New Roman" panose="02020603050405020304" pitchFamily="18" charset="0"/>
                <a:ea typeface="Times New Roman" panose="02020603050405020304" pitchFamily="18" charset="0"/>
              </a:rPr>
              <a:t>Giải nghĩa từ:</a:t>
            </a:r>
            <a:endParaRPr lang="en-US" sz="3600" b="1" u="sng" dirty="0">
              <a:solidFill>
                <a:srgbClr val="0000CC"/>
              </a:solidFill>
              <a:latin typeface="Times New Roman" pitchFamily="18" charset="0"/>
              <a:cs typeface="Times New Roman" pitchFamily="18" charset="0"/>
            </a:endParaRPr>
          </a:p>
        </p:txBody>
      </p:sp>
      <p:sp>
        <p:nvSpPr>
          <p:cNvPr id="25" name="Rectangle 24"/>
          <p:cNvSpPr/>
          <p:nvPr/>
        </p:nvSpPr>
        <p:spPr>
          <a:xfrm>
            <a:off x="1958945" y="6705600"/>
            <a:ext cx="3491717" cy="646331"/>
          </a:xfrm>
          <a:prstGeom prst="rect">
            <a:avLst/>
          </a:prstGeom>
        </p:spPr>
        <p:txBody>
          <a:bodyPr wrap="square">
            <a:spAutoFit/>
          </a:bodyPr>
          <a:lstStyle/>
          <a:p>
            <a:pPr algn="just"/>
            <a:r>
              <a:rPr lang="en-US" sz="3600" b="1" i="1" smtClean="0">
                <a:solidFill>
                  <a:srgbClr val="FF0000"/>
                </a:solidFill>
                <a:latin typeface="Times New Roman" panose="02020603050405020304" pitchFamily="18" charset="0"/>
                <a:ea typeface="Times New Roman" panose="02020603050405020304" pitchFamily="18" charset="0"/>
              </a:rPr>
              <a:t>Khuy áo: </a:t>
            </a:r>
            <a:r>
              <a:rPr lang="en-US" sz="3600" b="1" i="1" smtClean="0">
                <a:solidFill>
                  <a:srgbClr val="0000CC"/>
                </a:solidFill>
                <a:latin typeface="Times New Roman" panose="02020603050405020304" pitchFamily="18" charset="0"/>
                <a:ea typeface="Times New Roman" panose="02020603050405020304" pitchFamily="18" charset="0"/>
              </a:rPr>
              <a:t>cúc áo.</a:t>
            </a:r>
            <a:endParaRPr lang="en-US" sz="3600" b="1" i="1" dirty="0">
              <a:solidFill>
                <a:srgbClr val="0000CC"/>
              </a:solidFill>
              <a:latin typeface="Times New Roman" pitchFamily="18" charset="0"/>
              <a:cs typeface="Times New Roman" pitchFamily="18" charset="0"/>
            </a:endParaRPr>
          </a:p>
        </p:txBody>
      </p:sp>
      <p:sp>
        <p:nvSpPr>
          <p:cNvPr id="27" name="Rectangle 26"/>
          <p:cNvSpPr/>
          <p:nvPr/>
        </p:nvSpPr>
        <p:spPr>
          <a:xfrm>
            <a:off x="1958944" y="7620000"/>
            <a:ext cx="13342175" cy="1200329"/>
          </a:xfrm>
          <a:prstGeom prst="rect">
            <a:avLst/>
          </a:prstGeom>
        </p:spPr>
        <p:txBody>
          <a:bodyPr wrap="square">
            <a:spAutoFit/>
          </a:bodyPr>
          <a:lstStyle/>
          <a:p>
            <a:pPr algn="just"/>
            <a:r>
              <a:rPr lang="en-US" sz="3600" b="1" i="1" smtClean="0">
                <a:solidFill>
                  <a:srgbClr val="FF0000"/>
                </a:solidFill>
                <a:latin typeface="Times New Roman" panose="02020603050405020304" pitchFamily="18" charset="0"/>
                <a:ea typeface="Times New Roman" panose="02020603050405020304" pitchFamily="18" charset="0"/>
              </a:rPr>
              <a:t>Loay hoay: </a:t>
            </a:r>
            <a:r>
              <a:rPr lang="en-US" sz="3600" b="1" i="1" smtClean="0">
                <a:solidFill>
                  <a:srgbClr val="0000CC"/>
                </a:solidFill>
                <a:latin typeface="Times New Roman" panose="02020603050405020304" pitchFamily="18" charset="0"/>
                <a:ea typeface="Times New Roman" panose="02020603050405020304" pitchFamily="18" charset="0"/>
              </a:rPr>
              <a:t>làm việc gì đó một cách khó khăn, chật vật, mất nhiều thời gian.</a:t>
            </a:r>
            <a:endParaRPr lang="en-US" sz="3600" b="1" i="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70105715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fade">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fade">
                                      <p:cBhvr>
                                        <p:cTn id="17" dur="500"/>
                                        <p:tgtEl>
                                          <p:spTgt spid="2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
                                            <p:txEl>
                                              <p:pRg st="0" end="0"/>
                                            </p:txEl>
                                          </p:spTgt>
                                        </p:tgtEl>
                                        <p:attrNameLst>
                                          <p:attrName>style.visibility</p:attrName>
                                        </p:attrNameLst>
                                      </p:cBhvr>
                                      <p:to>
                                        <p:strVal val="visible"/>
                                      </p:to>
                                    </p:set>
                                    <p:animEffect transition="in" filter="fade">
                                      <p:cBhvr>
                                        <p:cTn id="22" dur="500"/>
                                        <p:tgtEl>
                                          <p:spTgt spid="2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4">
                                            <p:txEl>
                                              <p:pRg st="0" end="0"/>
                                            </p:txEl>
                                          </p:spTgt>
                                        </p:tgtEl>
                                        <p:attrNameLst>
                                          <p:attrName>style.visibility</p:attrName>
                                        </p:attrNameLst>
                                      </p:cBhvr>
                                      <p:to>
                                        <p:strVal val="visible"/>
                                      </p:to>
                                    </p:set>
                                    <p:animEffect transition="in" filter="fade">
                                      <p:cBhvr>
                                        <p:cTn id="27" dur="500"/>
                                        <p:tgtEl>
                                          <p:spTgt spid="2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fade">
                                      <p:cBhvr>
                                        <p:cTn id="32" dur="500"/>
                                        <p:tgtEl>
                                          <p:spTgt spid="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6">
                                            <p:txEl>
                                              <p:pRg st="0" end="0"/>
                                            </p:txEl>
                                          </p:spTgt>
                                        </p:tgtEl>
                                        <p:attrNameLst>
                                          <p:attrName>style.visibility</p:attrName>
                                        </p:attrNameLst>
                                      </p:cBhvr>
                                      <p:to>
                                        <p:strVal val="visible"/>
                                      </p:to>
                                    </p:set>
                                    <p:animEffect transition="in" filter="fade">
                                      <p:cBhvr>
                                        <p:cTn id="37" dur="500"/>
                                        <p:tgtEl>
                                          <p:spTgt spid="26">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5"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448300"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00701" y="2743200"/>
            <a:ext cx="10233818" cy="646331"/>
          </a:xfrm>
          <a:prstGeom prst="rect">
            <a:avLst/>
          </a:prstGeom>
        </p:spPr>
        <p:txBody>
          <a:bodyPr wrap="square">
            <a:spAutoFit/>
          </a:bodyPr>
          <a:lstStyle/>
          <a:p>
            <a:pPr algn="just"/>
            <a:r>
              <a:rPr lang="en-US" sz="3600" b="1" dirty="0" smtClean="0">
                <a:solidFill>
                  <a:srgbClr val="FF0000"/>
                </a:solidFill>
                <a:latin typeface="Times New Roman" panose="02020603050405020304"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1: </a:t>
            </a:r>
            <a:r>
              <a:rPr lang="en-US" sz="3600" b="1" dirty="0" err="1">
                <a:solidFill>
                  <a:srgbClr val="FF0000"/>
                </a:solidFill>
                <a:latin typeface="Times New Roman" panose="02020603050405020304" pitchFamily="18" charset="0"/>
                <a:cs typeface="Times New Roman" panose="02020603050405020304" pitchFamily="18" charset="0"/>
              </a:rPr>
              <a:t>Tay</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phải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trách</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tay</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trái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chuyện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gì</a:t>
            </a:r>
            <a:r>
              <a:rPr lang="en-US" sz="3600" b="1" dirty="0">
                <a:solidFill>
                  <a:srgbClr val="FF0000"/>
                </a:solidFill>
                <a:latin typeface="Times New Roman" panose="02020603050405020304" pitchFamily="18" charset="0"/>
                <a:cs typeface="Times New Roman" panose="02020603050405020304" pitchFamily="18" charset="0"/>
              </a:rPr>
              <a:t>?</a:t>
            </a:r>
          </a:p>
        </p:txBody>
      </p:sp>
      <p:sp>
        <p:nvSpPr>
          <p:cNvPr id="12" name="Rectangle 11"/>
          <p:cNvSpPr/>
          <p:nvPr/>
        </p:nvSpPr>
        <p:spPr>
          <a:xfrm>
            <a:off x="5928519" y="3706617"/>
            <a:ext cx="9677400" cy="3970318"/>
          </a:xfrm>
          <a:prstGeom prst="rect">
            <a:avLst/>
          </a:prstGeom>
        </p:spPr>
        <p:txBody>
          <a:bodyPr wrap="square">
            <a:spAutoFit/>
          </a:bodyPr>
          <a:lstStyle/>
          <a:p>
            <a:pPr marL="571500" indent="-571500" algn="just">
              <a:buFontTx/>
              <a:buChar char="-"/>
            </a:pPr>
            <a:r>
              <a:rPr lang="nl-NL" sz="3600" b="1" dirty="0" smtClean="0">
                <a:solidFill>
                  <a:srgbClr val="0000CC"/>
                </a:solidFill>
                <a:latin typeface="Times New Roman" panose="02020603050405020304" pitchFamily="18" charset="0"/>
                <a:cs typeface="Times New Roman" panose="02020603050405020304" pitchFamily="18" charset="0"/>
              </a:rPr>
              <a:t>Nó </a:t>
            </a:r>
            <a:r>
              <a:rPr lang="nl-NL" sz="3600" b="1" dirty="0">
                <a:solidFill>
                  <a:srgbClr val="0000CC"/>
                </a:solidFill>
                <a:latin typeface="Times New Roman" panose="02020603050405020304" pitchFamily="18" charset="0"/>
                <a:cs typeface="Times New Roman" panose="02020603050405020304" pitchFamily="18" charset="0"/>
              </a:rPr>
              <a:t>luôn phải làm làm việc nặng </a:t>
            </a:r>
            <a:r>
              <a:rPr lang="nl-NL" sz="3600" b="1" dirty="0" smtClean="0">
                <a:solidFill>
                  <a:srgbClr val="0000CC"/>
                </a:solidFill>
                <a:latin typeface="Times New Roman" panose="02020603050405020304" pitchFamily="18" charset="0"/>
                <a:cs typeface="Times New Roman" panose="02020603050405020304" pitchFamily="18" charset="0"/>
              </a:rPr>
              <a:t>nhọc.</a:t>
            </a:r>
          </a:p>
          <a:p>
            <a:pPr marL="571500" indent="-571500" algn="just">
              <a:buFontTx/>
              <a:buChar char="-"/>
            </a:pPr>
            <a:r>
              <a:rPr lang="nl-NL" sz="3600" b="1" dirty="0" smtClean="0">
                <a:solidFill>
                  <a:srgbClr val="0000CC"/>
                </a:solidFill>
                <a:latin typeface="Times New Roman" panose="02020603050405020304" pitchFamily="18" charset="0"/>
                <a:cs typeface="Times New Roman" panose="02020603050405020304" pitchFamily="18" charset="0"/>
              </a:rPr>
              <a:t>Vì </a:t>
            </a:r>
            <a:r>
              <a:rPr lang="nl-NL" sz="3600" b="1" dirty="0">
                <a:solidFill>
                  <a:srgbClr val="0000CC"/>
                </a:solidFill>
                <a:latin typeface="Times New Roman" panose="02020603050405020304" pitchFamily="18" charset="0"/>
                <a:cs typeface="Times New Roman" panose="02020603050405020304" pitchFamily="18" charset="0"/>
              </a:rPr>
              <a:t>chuyện tay trái sung sướng </a:t>
            </a:r>
            <a:r>
              <a:rPr lang="nl-NL" sz="3600" b="1" dirty="0" smtClean="0">
                <a:solidFill>
                  <a:srgbClr val="0000CC"/>
                </a:solidFill>
                <a:latin typeface="Times New Roman" panose="02020603050405020304" pitchFamily="18" charset="0"/>
                <a:cs typeface="Times New Roman" panose="02020603050405020304" pitchFamily="18" charset="0"/>
              </a:rPr>
              <a:t>chẳng </a:t>
            </a:r>
            <a:r>
              <a:rPr lang="nl-NL" sz="3600" b="1" dirty="0">
                <a:solidFill>
                  <a:srgbClr val="0000CC"/>
                </a:solidFill>
                <a:latin typeface="Times New Roman" panose="02020603050405020304" pitchFamily="18" charset="0"/>
                <a:cs typeface="Times New Roman" panose="02020603050405020304" pitchFamily="18" charset="0"/>
              </a:rPr>
              <a:t>phải làm việc nặng </a:t>
            </a:r>
            <a:r>
              <a:rPr lang="nl-NL" sz="3600" b="1" dirty="0" smtClean="0">
                <a:solidFill>
                  <a:srgbClr val="0000CC"/>
                </a:solidFill>
                <a:latin typeface="Times New Roman" panose="02020603050405020304" pitchFamily="18" charset="0"/>
                <a:cs typeface="Times New Roman" panose="02020603050405020304" pitchFamily="18" charset="0"/>
              </a:rPr>
              <a:t>nhọc.</a:t>
            </a:r>
            <a:endParaRPr lang="en-US" sz="3600" b="1" dirty="0">
              <a:solidFill>
                <a:srgbClr val="0000CC"/>
              </a:solidFill>
              <a:latin typeface="Times New Roman" panose="02020603050405020304" pitchFamily="18" charset="0"/>
              <a:cs typeface="Times New Roman" panose="02020603050405020304" pitchFamily="18" charset="0"/>
            </a:endParaRPr>
          </a:p>
          <a:p>
            <a:pPr marL="571500" indent="-571500" algn="just">
              <a:buFontTx/>
              <a:buChar char="-"/>
            </a:pPr>
            <a:r>
              <a:rPr lang="nl-NL" sz="3600" b="1" dirty="0" smtClean="0">
                <a:solidFill>
                  <a:srgbClr val="0000CC"/>
                </a:solidFill>
                <a:latin typeface="Times New Roman" panose="02020603050405020304" pitchFamily="18" charset="0"/>
                <a:cs typeface="Times New Roman" panose="02020603050405020304" pitchFamily="18" charset="0"/>
              </a:rPr>
              <a:t>Vì </a:t>
            </a:r>
            <a:r>
              <a:rPr lang="nl-NL" sz="3600" b="1" dirty="0">
                <a:solidFill>
                  <a:srgbClr val="0000CC"/>
                </a:solidFill>
                <a:latin typeface="Times New Roman" panose="02020603050405020304" pitchFamily="18" charset="0"/>
                <a:cs typeface="Times New Roman" panose="02020603050405020304" pitchFamily="18" charset="0"/>
              </a:rPr>
              <a:t>chuyện việc gì nó cũng phải làm: từ xúc cơm, cầm bút rồi quét nhà</a:t>
            </a:r>
            <a:r>
              <a:rPr lang="nl-NL" sz="3600" b="1" dirty="0" smtClean="0">
                <a:solidFill>
                  <a:srgbClr val="0000CC"/>
                </a:solidFill>
                <a:latin typeface="Times New Roman" panose="02020603050405020304" pitchFamily="18" charset="0"/>
                <a:cs typeface="Times New Roman" panose="02020603050405020304" pitchFamily="18" charset="0"/>
              </a:rPr>
              <a:t>....</a:t>
            </a:r>
          </a:p>
          <a:p>
            <a:pPr marL="571500" indent="-571500" algn="just">
              <a:buFontTx/>
              <a:buChar char="-"/>
            </a:pPr>
            <a:r>
              <a:rPr lang="nl-NL" sz="3600" b="1" dirty="0" smtClean="0">
                <a:solidFill>
                  <a:srgbClr val="0000CC"/>
                </a:solidFill>
                <a:latin typeface="Times New Roman" panose="02020603050405020304" pitchFamily="18" charset="0"/>
                <a:cs typeface="Times New Roman" panose="02020603050405020304" pitchFamily="18" charset="0"/>
              </a:rPr>
              <a:t>Vì </a:t>
            </a:r>
            <a:r>
              <a:rPr lang="nl-NL" sz="3600" b="1" dirty="0">
                <a:solidFill>
                  <a:srgbClr val="0000CC"/>
                </a:solidFill>
                <a:latin typeface="Times New Roman" panose="02020603050405020304" pitchFamily="18" charset="0"/>
                <a:cs typeface="Times New Roman" panose="02020603050405020304" pitchFamily="18" charset="0"/>
              </a:rPr>
              <a:t>tay trái chảng phải làm gì, trong khi nó phải làm hết mọi việc,...</a:t>
            </a:r>
            <a:endParaRPr lang="en-US" sz="3600" b="1" dirty="0">
              <a:solidFill>
                <a:srgbClr val="0000CC"/>
              </a:solidFill>
              <a:latin typeface="Times New Roman" panose="02020603050405020304" pitchFamily="18" charset="0"/>
              <a:cs typeface="Times New Roman" panose="02020603050405020304" pitchFamily="18" charset="0"/>
            </a:endParaRPr>
          </a:p>
        </p:txBody>
      </p:sp>
      <p:sp>
        <p:nvSpPr>
          <p:cNvPr id="25" name="Text Box 14"/>
          <p:cNvSpPr txBox="1">
            <a:spLocks noChangeArrowheads="1"/>
          </p:cNvSpPr>
          <p:nvPr/>
        </p:nvSpPr>
        <p:spPr bwMode="auto">
          <a:xfrm>
            <a:off x="4825926" y="1348012"/>
            <a:ext cx="6487667"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BÀI 12: TAY TRÁI VÀ TAY PHẢI</a:t>
            </a:r>
          </a:p>
        </p:txBody>
      </p:sp>
      <p:sp>
        <p:nvSpPr>
          <p:cNvPr id="33" name="Rectangle 32"/>
          <p:cNvSpPr/>
          <p:nvPr/>
        </p:nvSpPr>
        <p:spPr>
          <a:xfrm>
            <a:off x="314453" y="2816129"/>
            <a:ext cx="3212694"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tr</a:t>
            </a:r>
            <a:r>
              <a:rPr lang="en-US" sz="3600" b="1" i="1" dirty="0" err="1">
                <a:solidFill>
                  <a:srgbClr val="0000CC"/>
                </a:solidFill>
                <a:latin typeface="Times New Roman" panose="02020603050405020304" pitchFamily="18" charset="0"/>
                <a:ea typeface="Times New Roman" panose="02020603050405020304" pitchFamily="18" charset="0"/>
              </a:rPr>
              <a:t>ách</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tay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phải</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4" name="Rectangle 33"/>
          <p:cNvSpPr/>
          <p:nvPr/>
        </p:nvSpPr>
        <p:spPr>
          <a:xfrm>
            <a:off x="413418" y="5029200"/>
            <a:ext cx="4585759" cy="2862322"/>
          </a:xfrm>
          <a:prstGeom prst="rect">
            <a:avLst/>
          </a:prstGeom>
        </p:spPr>
        <p:txBody>
          <a:bodyPr wrap="square">
            <a:spAutoFit/>
          </a:bodyPr>
          <a:lstStyle/>
          <a:p>
            <a:pPr algn="just"/>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Nó</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lẳng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lặng</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ngoảnh</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mặt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đi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chỗ</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khác</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và</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tự</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nhủ</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sẽ</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không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giúp</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tay</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phải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việc</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gì</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nữa</a:t>
            </a:r>
            <a:r>
              <a:rPr lang="en-US" sz="3600" b="1" dirty="0" smtClean="0">
                <a:solidFill>
                  <a:srgbClr val="0000CC"/>
                </a:solidFill>
                <a:latin typeface="Times New Roman" panose="02020603050405020304" pitchFamily="18" charset="0"/>
                <a:cs typeface="Times New Roman" panose="02020603050405020304" pitchFamily="18" charset="0"/>
              </a:rPr>
              <a:t>.</a:t>
            </a:r>
            <a:r>
              <a:rPr lang="en-US" sz="3600" b="1" dirty="0"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35" name="Rectangle 34"/>
          <p:cNvSpPr/>
          <p:nvPr/>
        </p:nvSpPr>
        <p:spPr>
          <a:xfrm>
            <a:off x="3242592" y="2802503"/>
            <a:ext cx="3278705" cy="646331"/>
          </a:xfrm>
          <a:prstGeom prst="rect">
            <a:avLst/>
          </a:prstGeom>
        </p:spPr>
        <p:txBody>
          <a:bodyPr wrap="square">
            <a:spAutoFit/>
          </a:bodyPr>
          <a:lstStyle/>
          <a:p>
            <a:pPr algn="just"/>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ẳng</a:t>
            </a:r>
            <a:r>
              <a:rPr lang="en-US" sz="3600" b="1" i="1" dirty="0" smtClean="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ặng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6" name="Rectangle 35"/>
          <p:cNvSpPr/>
          <p:nvPr/>
        </p:nvSpPr>
        <p:spPr>
          <a:xfrm>
            <a:off x="272614" y="3383452"/>
            <a:ext cx="3505200"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ng</a:t>
            </a:r>
            <a:r>
              <a:rPr lang="en-US" sz="3600" b="1" i="1" dirty="0" err="1">
                <a:solidFill>
                  <a:srgbClr val="FF0000"/>
                </a:solidFill>
                <a:latin typeface="Times New Roman" panose="02020603050405020304" pitchFamily="18" charset="0"/>
                <a:ea typeface="Times New Roman" panose="02020603050405020304" pitchFamily="18" charset="0"/>
              </a:rPr>
              <a:t>oảnh</a:t>
            </a:r>
            <a:r>
              <a:rPr lang="en-US" sz="3600" b="1" i="1" dirty="0">
                <a:solidFill>
                  <a:srgbClr val="FF0000"/>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mặt</a:t>
            </a:r>
            <a:r>
              <a:rPr lang="en-US" sz="3600" b="1" i="1" dirty="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2860126" y="3383452"/>
            <a:ext cx="2856453"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cài</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kh</a:t>
            </a:r>
            <a:r>
              <a:rPr lang="en-US" sz="3600" b="1" i="1" dirty="0" err="1">
                <a:solidFill>
                  <a:srgbClr val="0000CC"/>
                </a:solidFill>
                <a:latin typeface="Times New Roman" panose="02020603050405020304" pitchFamily="18" charset="0"/>
                <a:ea typeface="Times New Roman" panose="02020603050405020304" pitchFamily="18" charset="0"/>
              </a:rPr>
              <a:t>uy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áo</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8" name="Rectangle 37"/>
          <p:cNvSpPr/>
          <p:nvPr/>
        </p:nvSpPr>
        <p:spPr>
          <a:xfrm>
            <a:off x="391479" y="4024398"/>
            <a:ext cx="2081471"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gi</a:t>
            </a:r>
            <a:r>
              <a:rPr lang="en-US" sz="3600" b="1" i="1" dirty="0" err="1">
                <a:solidFill>
                  <a:srgbClr val="0000CC"/>
                </a:solidFill>
                <a:latin typeface="Times New Roman" panose="02020603050405020304" pitchFamily="18" charset="0"/>
                <a:ea typeface="Times New Roman" panose="02020603050405020304" pitchFamily="18" charset="0"/>
              </a:rPr>
              <a:t>ữ</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gi</a:t>
            </a:r>
            <a:r>
              <a:rPr lang="en-US" sz="3600" b="1" i="1" dirty="0" err="1" smtClean="0">
                <a:solidFill>
                  <a:srgbClr val="0000CC"/>
                </a:solidFill>
                <a:latin typeface="Times New Roman" panose="02020603050405020304" pitchFamily="18" charset="0"/>
                <a:ea typeface="Times New Roman" panose="02020603050405020304" pitchFamily="18" charset="0"/>
              </a:rPr>
              <a:t>ấy</a:t>
            </a:r>
            <a:r>
              <a:rPr lang="en-US" sz="3600" b="1" i="1" dirty="0" smtClean="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2266785" y="4034436"/>
            <a:ext cx="2601746" cy="646331"/>
          </a:xfrm>
          <a:prstGeom prst="rect">
            <a:avLst/>
          </a:prstGeom>
        </p:spPr>
        <p:txBody>
          <a:bodyPr wrap="square">
            <a:spAutoFit/>
          </a:bodyPr>
          <a:lstStyle/>
          <a:p>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iền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xin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ỗi</a:t>
            </a:r>
            <a:endParaRPr lang="en-US" sz="3600" b="1" dirty="0">
              <a:solidFill>
                <a:srgbClr val="0000CC"/>
              </a:solidFill>
            </a:endParaRPr>
          </a:p>
        </p:txBody>
      </p:sp>
    </p:spTree>
    <p:extLst>
      <p:ext uri="{BB962C8B-B14F-4D97-AF65-F5344CB8AC3E}">
        <p14:creationId xmlns:p14="http://schemas.microsoft.com/office/powerpoint/2010/main" val="96310616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xEl>
                                              <p:pRg st="0" end="0"/>
                                            </p:txEl>
                                          </p:spTgt>
                                        </p:tgtEl>
                                        <p:attrNameLst>
                                          <p:attrName>style.visibility</p:attrName>
                                        </p:attrNameLst>
                                      </p:cBhvr>
                                      <p:to>
                                        <p:strVal val="visible"/>
                                      </p:to>
                                    </p:set>
                                    <p:animEffect transition="in" filter="fade">
                                      <p:cBhvr>
                                        <p:cTn id="17"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448300"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586338" y="3016846"/>
            <a:ext cx="10233818" cy="1200329"/>
          </a:xfrm>
          <a:prstGeom prst="rect">
            <a:avLst/>
          </a:prstGeom>
        </p:spPr>
        <p:txBody>
          <a:bodyPr wrap="square">
            <a:spAutoFit/>
          </a:bodyPr>
          <a:lstStyle/>
          <a:p>
            <a:pPr algn="just"/>
            <a:r>
              <a:rPr lang="en-US" sz="3600" b="1" dirty="0" smtClean="0">
                <a:solidFill>
                  <a:srgbClr val="FF0000"/>
                </a:solidFill>
                <a:latin typeface="Times New Roman" panose="02020603050405020304"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2</a:t>
            </a:r>
            <a:r>
              <a:rPr lang="en-US" sz="3600" b="1" dirty="0" smtClean="0">
                <a:solidFill>
                  <a:srgbClr val="FF0000"/>
                </a:solidFill>
                <a:latin typeface="Times New Roman" pitchFamily="18" charset="0"/>
                <a:cs typeface="Times New Roman"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Không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có</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tay</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trái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giúp</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đỡ</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tay</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phải</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gặp</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những</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khó</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khăn</a:t>
            </a:r>
            <a:r>
              <a:rPr lang="en-US" sz="3600" b="1" dirty="0">
                <a:solidFill>
                  <a:srgbClr val="FF0000"/>
                </a:solidFill>
                <a:latin typeface="Times New Roman" panose="02020603050405020304" pitchFamily="18" charset="0"/>
                <a:cs typeface="Times New Roman" panose="02020603050405020304" pitchFamily="18" charset="0"/>
              </a:rPr>
              <a:t> </a:t>
            </a:r>
            <a:r>
              <a:rPr lang="en-US" sz="3600" b="1" dirty="0" err="1">
                <a:solidFill>
                  <a:srgbClr val="FF0000"/>
                </a:solidFill>
                <a:latin typeface="Times New Roman" panose="02020603050405020304" pitchFamily="18" charset="0"/>
                <a:cs typeface="Times New Roman" panose="02020603050405020304" pitchFamily="18" charset="0"/>
              </a:rPr>
              <a:t>gì</a:t>
            </a:r>
            <a:r>
              <a:rPr lang="en-US" sz="3600" b="1" dirty="0">
                <a:solidFill>
                  <a:srgbClr val="FF0000"/>
                </a:solidFill>
                <a:latin typeface="Times New Roman" panose="02020603050405020304" pitchFamily="18" charset="0"/>
                <a:cs typeface="Times New Roman" panose="02020603050405020304" pitchFamily="18" charset="0"/>
              </a:rPr>
              <a:t>?</a:t>
            </a:r>
          </a:p>
        </p:txBody>
      </p:sp>
      <p:sp>
        <p:nvSpPr>
          <p:cNvPr id="12" name="Rectangle 11"/>
          <p:cNvSpPr/>
          <p:nvPr/>
        </p:nvSpPr>
        <p:spPr>
          <a:xfrm>
            <a:off x="5732855" y="4389079"/>
            <a:ext cx="10087301" cy="3416320"/>
          </a:xfrm>
          <a:prstGeom prst="rect">
            <a:avLst/>
          </a:prstGeom>
        </p:spPr>
        <p:txBody>
          <a:bodyPr wrap="square">
            <a:spAutoFit/>
          </a:bodyPr>
          <a:lstStyle/>
          <a:p>
            <a:pPr marL="571500" indent="-571500" algn="just">
              <a:buFontTx/>
              <a:buChar char="-"/>
            </a:pPr>
            <a:r>
              <a:rPr lang="nl-NL" sz="3600" b="1" dirty="0" smtClean="0">
                <a:solidFill>
                  <a:srgbClr val="0000CC"/>
                </a:solidFill>
                <a:latin typeface="Times New Roman" panose="02020603050405020304" pitchFamily="18" charset="0"/>
                <a:cs typeface="Times New Roman" panose="02020603050405020304" pitchFamily="18" charset="0"/>
              </a:rPr>
              <a:t>Tay </a:t>
            </a:r>
            <a:r>
              <a:rPr lang="nl-NL" sz="3600" b="1" dirty="0">
                <a:solidFill>
                  <a:srgbClr val="0000CC"/>
                </a:solidFill>
                <a:latin typeface="Times New Roman" panose="02020603050405020304" pitchFamily="18" charset="0"/>
                <a:cs typeface="Times New Roman" panose="02020603050405020304" pitchFamily="18" charset="0"/>
              </a:rPr>
              <a:t>phải gặp khó khăn khi đánh </a:t>
            </a:r>
            <a:r>
              <a:rPr lang="nl-NL" sz="3600" b="1" dirty="0" smtClean="0">
                <a:solidFill>
                  <a:srgbClr val="0000CC"/>
                </a:solidFill>
                <a:latin typeface="Times New Roman" panose="02020603050405020304" pitchFamily="18" charset="0"/>
                <a:cs typeface="Times New Roman" panose="02020603050405020304" pitchFamily="18" charset="0"/>
              </a:rPr>
              <a:t>răng không </a:t>
            </a:r>
            <a:r>
              <a:rPr lang="nl-NL" sz="3600" b="1" dirty="0">
                <a:solidFill>
                  <a:srgbClr val="0000CC"/>
                </a:solidFill>
                <a:latin typeface="Times New Roman" panose="02020603050405020304" pitchFamily="18" charset="0"/>
                <a:cs typeface="Times New Roman" panose="02020603050405020304" pitchFamily="18" charset="0"/>
              </a:rPr>
              <a:t>cầm được cốc </a:t>
            </a:r>
            <a:r>
              <a:rPr lang="nl-NL" sz="3600" b="1" dirty="0" smtClean="0">
                <a:solidFill>
                  <a:srgbClr val="0000CC"/>
                </a:solidFill>
                <a:latin typeface="Times New Roman" panose="02020603050405020304" pitchFamily="18" charset="0"/>
                <a:cs typeface="Times New Roman" panose="02020603050405020304" pitchFamily="18" charset="0"/>
              </a:rPr>
              <a:t>nước.</a:t>
            </a:r>
            <a:endParaRPr lang="en-US" sz="3600" b="1" dirty="0">
              <a:solidFill>
                <a:srgbClr val="0000CC"/>
              </a:solidFill>
              <a:latin typeface="Times New Roman" panose="02020603050405020304" pitchFamily="18" charset="0"/>
              <a:cs typeface="Times New Roman" panose="02020603050405020304" pitchFamily="18" charset="0"/>
            </a:endParaRPr>
          </a:p>
          <a:p>
            <a:pPr marL="571500" indent="-571500" algn="just">
              <a:buFontTx/>
              <a:buChar char="-"/>
            </a:pPr>
            <a:r>
              <a:rPr lang="nl-NL" sz="3600" b="1" dirty="0" smtClean="0">
                <a:solidFill>
                  <a:srgbClr val="0000CC"/>
                </a:solidFill>
                <a:latin typeface="Times New Roman" panose="02020603050405020304" pitchFamily="18" charset="0"/>
                <a:cs typeface="Times New Roman" panose="02020603050405020304" pitchFamily="18" charset="0"/>
              </a:rPr>
              <a:t>Khó </a:t>
            </a:r>
            <a:r>
              <a:rPr lang="nl-NL" sz="3600" b="1" dirty="0">
                <a:solidFill>
                  <a:srgbClr val="0000CC"/>
                </a:solidFill>
                <a:latin typeface="Times New Roman" panose="02020603050405020304" pitchFamily="18" charset="0"/>
                <a:cs typeface="Times New Roman" panose="02020603050405020304" pitchFamily="18" charset="0"/>
              </a:rPr>
              <a:t>khăn khi cài khuy áo: không thể </a:t>
            </a:r>
            <a:r>
              <a:rPr lang="nl-NL" sz="3600" b="1" dirty="0" smtClean="0">
                <a:solidFill>
                  <a:srgbClr val="0000CC"/>
                </a:solidFill>
                <a:latin typeface="Times New Roman" panose="02020603050405020304" pitchFamily="18" charset="0"/>
                <a:cs typeface="Times New Roman" panose="02020603050405020304" pitchFamily="18" charset="0"/>
              </a:rPr>
              <a:t>cài.</a:t>
            </a:r>
            <a:r>
              <a:rPr lang="en-US" sz="3600" b="1" dirty="0">
                <a:solidFill>
                  <a:srgbClr val="0000CC"/>
                </a:solidFill>
                <a:latin typeface="Times New Roman" panose="02020603050405020304" pitchFamily="18" charset="0"/>
                <a:cs typeface="Times New Roman" panose="02020603050405020304" pitchFamily="18" charset="0"/>
              </a:rPr>
              <a:t> </a:t>
            </a:r>
            <a:endParaRPr lang="en-US" sz="3600" b="1" dirty="0" smtClean="0">
              <a:solidFill>
                <a:srgbClr val="0000CC"/>
              </a:solidFill>
              <a:latin typeface="Times New Roman" panose="02020603050405020304" pitchFamily="18" charset="0"/>
              <a:cs typeface="Times New Roman" panose="02020603050405020304" pitchFamily="18" charset="0"/>
            </a:endParaRPr>
          </a:p>
          <a:p>
            <a:pPr marL="571500" indent="-571500" algn="just">
              <a:buFontTx/>
              <a:buChar char="-"/>
            </a:pPr>
            <a:r>
              <a:rPr lang="en-US" sz="3600" b="1" dirty="0" smtClean="0">
                <a:solidFill>
                  <a:srgbClr val="0000CC"/>
                </a:solidFill>
                <a:latin typeface="Times New Roman" panose="02020603050405020304" pitchFamily="18" charset="0"/>
                <a:cs typeface="Times New Roman" panose="02020603050405020304" pitchFamily="18" charset="0"/>
              </a:rPr>
              <a:t>K</a:t>
            </a:r>
            <a:r>
              <a:rPr lang="nl-NL" sz="3600" b="1" dirty="0" smtClean="0">
                <a:solidFill>
                  <a:srgbClr val="0000CC"/>
                </a:solidFill>
                <a:latin typeface="Times New Roman" panose="02020603050405020304" pitchFamily="18" charset="0"/>
                <a:cs typeface="Times New Roman" panose="02020603050405020304" pitchFamily="18" charset="0"/>
              </a:rPr>
              <a:t>hó </a:t>
            </a:r>
            <a:r>
              <a:rPr lang="nl-NL" sz="3600" b="1" dirty="0">
                <a:solidFill>
                  <a:srgbClr val="0000CC"/>
                </a:solidFill>
                <a:latin typeface="Times New Roman" panose="02020603050405020304" pitchFamily="18" charset="0"/>
                <a:cs typeface="Times New Roman" panose="02020603050405020304" pitchFamily="18" charset="0"/>
              </a:rPr>
              <a:t>khăn khi vẽ tranh: không có tay giữ </a:t>
            </a:r>
            <a:r>
              <a:rPr lang="nl-NL" sz="3600" b="1" dirty="0" smtClean="0">
                <a:solidFill>
                  <a:srgbClr val="0000CC"/>
                </a:solidFill>
                <a:latin typeface="Times New Roman" panose="02020603050405020304" pitchFamily="18" charset="0"/>
                <a:cs typeface="Times New Roman" panose="02020603050405020304" pitchFamily="18" charset="0"/>
              </a:rPr>
              <a:t>giấy.</a:t>
            </a:r>
            <a:endParaRPr lang="en-US" sz="3600" b="1" dirty="0">
              <a:solidFill>
                <a:srgbClr val="0000CC"/>
              </a:solidFill>
              <a:latin typeface="Times New Roman" panose="02020603050405020304" pitchFamily="18" charset="0"/>
              <a:cs typeface="Times New Roman" panose="02020603050405020304" pitchFamily="18" charset="0"/>
            </a:endParaRPr>
          </a:p>
          <a:p>
            <a:pPr marL="571500" indent="-571500" algn="just">
              <a:buFontTx/>
              <a:buChar char="-"/>
            </a:pPr>
            <a:r>
              <a:rPr lang="nl-NL" sz="3600" b="1" dirty="0" smtClean="0">
                <a:solidFill>
                  <a:srgbClr val="0000CC"/>
                </a:solidFill>
                <a:latin typeface="Times New Roman" panose="02020603050405020304" pitchFamily="18" charset="0"/>
                <a:cs typeface="Times New Roman" panose="02020603050405020304" pitchFamily="18" charset="0"/>
              </a:rPr>
              <a:t>Chỉ </a:t>
            </a:r>
            <a:r>
              <a:rPr lang="nl-NL" sz="3600" b="1" dirty="0">
                <a:solidFill>
                  <a:srgbClr val="0000CC"/>
                </a:solidFill>
                <a:latin typeface="Times New Roman" panose="02020603050405020304" pitchFamily="18" charset="0"/>
                <a:cs typeface="Times New Roman" panose="02020603050405020304" pitchFamily="18" charset="0"/>
              </a:rPr>
              <a:t>dung tay phải, những công việc hết sức bình thương cũng trơ nên khó khăn.</a:t>
            </a:r>
            <a:endParaRPr lang="en-US" sz="3600" b="1" dirty="0">
              <a:solidFill>
                <a:srgbClr val="0000CC"/>
              </a:solidFill>
              <a:latin typeface="Times New Roman" panose="02020603050405020304" pitchFamily="18" charset="0"/>
              <a:cs typeface="Times New Roman" panose="02020603050405020304" pitchFamily="18" charset="0"/>
            </a:endParaRPr>
          </a:p>
        </p:txBody>
      </p:sp>
      <p:sp>
        <p:nvSpPr>
          <p:cNvPr id="25" name="Text Box 14"/>
          <p:cNvSpPr txBox="1">
            <a:spLocks noChangeArrowheads="1"/>
          </p:cNvSpPr>
          <p:nvPr/>
        </p:nvSpPr>
        <p:spPr bwMode="auto">
          <a:xfrm>
            <a:off x="4825926" y="1348012"/>
            <a:ext cx="6487667"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BÀI 12: TAY TRÁI VÀ TAY PHẢI</a:t>
            </a:r>
          </a:p>
        </p:txBody>
      </p:sp>
      <p:sp>
        <p:nvSpPr>
          <p:cNvPr id="33" name="Rectangle 32"/>
          <p:cNvSpPr/>
          <p:nvPr/>
        </p:nvSpPr>
        <p:spPr>
          <a:xfrm>
            <a:off x="314453" y="2816129"/>
            <a:ext cx="3212694"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tr</a:t>
            </a:r>
            <a:r>
              <a:rPr lang="en-US" sz="3600" b="1" i="1" dirty="0" err="1">
                <a:solidFill>
                  <a:srgbClr val="0000CC"/>
                </a:solidFill>
                <a:latin typeface="Times New Roman" panose="02020603050405020304" pitchFamily="18" charset="0"/>
                <a:ea typeface="Times New Roman" panose="02020603050405020304" pitchFamily="18" charset="0"/>
              </a:rPr>
              <a:t>ách</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tay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phải</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4" name="Rectangle 33"/>
          <p:cNvSpPr/>
          <p:nvPr/>
        </p:nvSpPr>
        <p:spPr>
          <a:xfrm>
            <a:off x="413418" y="5029200"/>
            <a:ext cx="4585759" cy="2862322"/>
          </a:xfrm>
          <a:prstGeom prst="rect">
            <a:avLst/>
          </a:prstGeom>
        </p:spPr>
        <p:txBody>
          <a:bodyPr wrap="square">
            <a:spAutoFit/>
          </a:bodyPr>
          <a:lstStyle/>
          <a:p>
            <a:pPr algn="just"/>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Nó</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lẳng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lặng</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ngoảnh</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mặt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đi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chỗ</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khác</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và</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tự</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nhủ</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sẽ</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không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giúp</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tay</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phải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việc</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gì</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nữa</a:t>
            </a:r>
            <a:r>
              <a:rPr lang="en-US" sz="3600" b="1" dirty="0" smtClean="0">
                <a:solidFill>
                  <a:srgbClr val="0000CC"/>
                </a:solidFill>
                <a:latin typeface="Times New Roman" panose="02020603050405020304" pitchFamily="18" charset="0"/>
                <a:cs typeface="Times New Roman" panose="02020603050405020304" pitchFamily="18" charset="0"/>
              </a:rPr>
              <a:t>.</a:t>
            </a:r>
            <a:r>
              <a:rPr lang="en-US" sz="3600" b="1" dirty="0"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35" name="Rectangle 34"/>
          <p:cNvSpPr/>
          <p:nvPr/>
        </p:nvSpPr>
        <p:spPr>
          <a:xfrm>
            <a:off x="3242592" y="2802503"/>
            <a:ext cx="3278705" cy="646331"/>
          </a:xfrm>
          <a:prstGeom prst="rect">
            <a:avLst/>
          </a:prstGeom>
        </p:spPr>
        <p:txBody>
          <a:bodyPr wrap="square">
            <a:spAutoFit/>
          </a:bodyPr>
          <a:lstStyle/>
          <a:p>
            <a:pPr algn="just"/>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ẳng</a:t>
            </a:r>
            <a:r>
              <a:rPr lang="en-US" sz="3600" b="1" i="1" dirty="0" smtClean="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ặng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6" name="Rectangle 35"/>
          <p:cNvSpPr/>
          <p:nvPr/>
        </p:nvSpPr>
        <p:spPr>
          <a:xfrm>
            <a:off x="272614" y="3383452"/>
            <a:ext cx="3505200"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ng</a:t>
            </a:r>
            <a:r>
              <a:rPr lang="en-US" sz="3600" b="1" i="1" dirty="0" err="1">
                <a:solidFill>
                  <a:srgbClr val="FF0000"/>
                </a:solidFill>
                <a:latin typeface="Times New Roman" panose="02020603050405020304" pitchFamily="18" charset="0"/>
                <a:ea typeface="Times New Roman" panose="02020603050405020304" pitchFamily="18" charset="0"/>
              </a:rPr>
              <a:t>oảnh</a:t>
            </a:r>
            <a:r>
              <a:rPr lang="en-US" sz="3600" b="1" i="1" dirty="0">
                <a:solidFill>
                  <a:srgbClr val="FF0000"/>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mặt</a:t>
            </a:r>
            <a:r>
              <a:rPr lang="en-US" sz="3600" b="1" i="1" dirty="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2860126" y="3383452"/>
            <a:ext cx="2856453"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cài</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kh</a:t>
            </a:r>
            <a:r>
              <a:rPr lang="en-US" sz="3600" b="1" i="1" dirty="0" err="1">
                <a:solidFill>
                  <a:srgbClr val="0000CC"/>
                </a:solidFill>
                <a:latin typeface="Times New Roman" panose="02020603050405020304" pitchFamily="18" charset="0"/>
                <a:ea typeface="Times New Roman" panose="02020603050405020304" pitchFamily="18" charset="0"/>
              </a:rPr>
              <a:t>uy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áo</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8" name="Rectangle 37"/>
          <p:cNvSpPr/>
          <p:nvPr/>
        </p:nvSpPr>
        <p:spPr>
          <a:xfrm>
            <a:off x="391479" y="4024398"/>
            <a:ext cx="2081471"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gi</a:t>
            </a:r>
            <a:r>
              <a:rPr lang="en-US" sz="3600" b="1" i="1" dirty="0" err="1">
                <a:solidFill>
                  <a:srgbClr val="0000CC"/>
                </a:solidFill>
                <a:latin typeface="Times New Roman" panose="02020603050405020304" pitchFamily="18" charset="0"/>
                <a:ea typeface="Times New Roman" panose="02020603050405020304" pitchFamily="18" charset="0"/>
              </a:rPr>
              <a:t>ữ</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gi</a:t>
            </a:r>
            <a:r>
              <a:rPr lang="en-US" sz="3600" b="1" i="1" dirty="0" err="1" smtClean="0">
                <a:solidFill>
                  <a:srgbClr val="0000CC"/>
                </a:solidFill>
                <a:latin typeface="Times New Roman" panose="02020603050405020304" pitchFamily="18" charset="0"/>
                <a:ea typeface="Times New Roman" panose="02020603050405020304" pitchFamily="18" charset="0"/>
              </a:rPr>
              <a:t>ấy</a:t>
            </a:r>
            <a:r>
              <a:rPr lang="en-US" sz="3600" b="1" i="1" dirty="0" smtClean="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2266785" y="4034436"/>
            <a:ext cx="2601746" cy="646331"/>
          </a:xfrm>
          <a:prstGeom prst="rect">
            <a:avLst/>
          </a:prstGeom>
        </p:spPr>
        <p:txBody>
          <a:bodyPr wrap="square">
            <a:spAutoFit/>
          </a:bodyPr>
          <a:lstStyle/>
          <a:p>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iền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xin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ỗi</a:t>
            </a:r>
            <a:endParaRPr lang="en-US" sz="3600" b="1" dirty="0">
              <a:solidFill>
                <a:srgbClr val="0000CC"/>
              </a:solidFill>
            </a:endParaRPr>
          </a:p>
        </p:txBody>
      </p:sp>
    </p:spTree>
    <p:extLst>
      <p:ext uri="{BB962C8B-B14F-4D97-AF65-F5344CB8AC3E}">
        <p14:creationId xmlns:p14="http://schemas.microsoft.com/office/powerpoint/2010/main" val="671260746"/>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xEl>
                                              <p:pRg st="0" end="0"/>
                                            </p:txEl>
                                          </p:spTgt>
                                        </p:tgtEl>
                                        <p:attrNameLst>
                                          <p:attrName>style.visibility</p:attrName>
                                        </p:attrNameLst>
                                      </p:cBhvr>
                                      <p:to>
                                        <p:strVal val="visible"/>
                                      </p:to>
                                    </p:set>
                                    <p:animEffect transition="in" filter="fade">
                                      <p:cBhvr>
                                        <p:cTn id="17"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448300"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518721" y="3804993"/>
            <a:ext cx="10233818" cy="1200329"/>
          </a:xfrm>
          <a:prstGeom prst="rect">
            <a:avLst/>
          </a:prstGeom>
        </p:spPr>
        <p:txBody>
          <a:bodyPr wrap="square">
            <a:spAutoFit/>
          </a:bodyPr>
          <a:lstStyle/>
          <a:p>
            <a:pPr algn="just"/>
            <a:r>
              <a:rPr lang="en-US" sz="3600" b="1" dirty="0" smtClean="0">
                <a:solidFill>
                  <a:srgbClr val="FF0000"/>
                </a:solidFill>
                <a:latin typeface="Times New Roman" panose="02020603050405020304"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3</a:t>
            </a:r>
            <a:r>
              <a:rPr lang="en-US" sz="3600" b="1" dirty="0" smtClean="0">
                <a:solidFill>
                  <a:srgbClr val="FF0000"/>
                </a:solidFill>
                <a:latin typeface="Times New Roman" pitchFamily="18" charset="0"/>
                <a:cs typeface="Times New Roman" pitchFamily="18" charset="0"/>
              </a:rPr>
              <a:t>: </a:t>
            </a:r>
            <a:r>
              <a:rPr lang="nl-NL" sz="3600" b="1" dirty="0">
                <a:solidFill>
                  <a:srgbClr val="FF0000"/>
                </a:solidFill>
                <a:latin typeface="Times New Roman" panose="02020603050405020304" pitchFamily="18" charset="0"/>
                <a:cs typeface="Times New Roman" panose="02020603050405020304" pitchFamily="18" charset="0"/>
              </a:rPr>
              <a:t>Câu văn nào thể hiện suy nghĩ và hành động của tay phải khi làm việc một mình?</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6165702" y="5238715"/>
            <a:ext cx="9111064" cy="1200329"/>
          </a:xfrm>
          <a:prstGeom prst="rect">
            <a:avLst/>
          </a:prstGeom>
        </p:spPr>
        <p:txBody>
          <a:bodyPr wrap="square">
            <a:spAutoFit/>
          </a:bodyPr>
          <a:lstStyle/>
          <a:p>
            <a:pPr algn="just"/>
            <a:r>
              <a:rPr lang="nl-NL" sz="3600" b="1" dirty="0">
                <a:solidFill>
                  <a:srgbClr val="0000CC"/>
                </a:solidFill>
                <a:latin typeface="Times New Roman" panose="02020603050405020304" pitchFamily="18" charset="0"/>
                <a:cs typeface="Times New Roman" panose="02020603050405020304" pitchFamily="18" charset="0"/>
              </a:rPr>
              <a:t>Q</a:t>
            </a:r>
            <a:r>
              <a:rPr lang="nl-NL" sz="3600" b="1" dirty="0" smtClean="0">
                <a:solidFill>
                  <a:srgbClr val="0000CC"/>
                </a:solidFill>
                <a:latin typeface="Times New Roman" panose="02020603050405020304" pitchFamily="18" charset="0"/>
                <a:cs typeface="Times New Roman" panose="02020603050405020304" pitchFamily="18" charset="0"/>
              </a:rPr>
              <a:t>ua </a:t>
            </a:r>
            <a:r>
              <a:rPr lang="nl-NL" sz="3600" b="1" dirty="0">
                <a:solidFill>
                  <a:srgbClr val="0000CC"/>
                </a:solidFill>
                <a:latin typeface="Times New Roman" panose="02020603050405020304" pitchFamily="18" charset="0"/>
                <a:cs typeface="Times New Roman" panose="02020603050405020304" pitchFamily="18" charset="0"/>
              </a:rPr>
              <a:t>câu: Tay phải hối hận lắm. Liền xin lỗi tay trái.</a:t>
            </a:r>
            <a:endParaRPr lang="en-US" sz="3600" b="1" dirty="0">
              <a:solidFill>
                <a:srgbClr val="0000CC"/>
              </a:solidFill>
              <a:latin typeface="Times New Roman" panose="02020603050405020304" pitchFamily="18" charset="0"/>
              <a:cs typeface="Times New Roman" panose="02020603050405020304" pitchFamily="18" charset="0"/>
            </a:endParaRPr>
          </a:p>
        </p:txBody>
      </p:sp>
      <p:sp>
        <p:nvSpPr>
          <p:cNvPr id="25" name="Text Box 14"/>
          <p:cNvSpPr txBox="1">
            <a:spLocks noChangeArrowheads="1"/>
          </p:cNvSpPr>
          <p:nvPr/>
        </p:nvSpPr>
        <p:spPr bwMode="auto">
          <a:xfrm>
            <a:off x="4825926" y="1348012"/>
            <a:ext cx="6487667"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BÀI 12: TAY TRÁI VÀ TAY PHẢI</a:t>
            </a:r>
          </a:p>
        </p:txBody>
      </p:sp>
      <p:sp>
        <p:nvSpPr>
          <p:cNvPr id="33" name="Rectangle 32"/>
          <p:cNvSpPr/>
          <p:nvPr/>
        </p:nvSpPr>
        <p:spPr>
          <a:xfrm>
            <a:off x="314453" y="2816129"/>
            <a:ext cx="3212694"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tr</a:t>
            </a:r>
            <a:r>
              <a:rPr lang="en-US" sz="3600" b="1" i="1" dirty="0" err="1">
                <a:solidFill>
                  <a:srgbClr val="0000CC"/>
                </a:solidFill>
                <a:latin typeface="Times New Roman" panose="02020603050405020304" pitchFamily="18" charset="0"/>
                <a:ea typeface="Times New Roman" panose="02020603050405020304" pitchFamily="18" charset="0"/>
              </a:rPr>
              <a:t>ách</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tay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phải</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4" name="Rectangle 33"/>
          <p:cNvSpPr/>
          <p:nvPr/>
        </p:nvSpPr>
        <p:spPr>
          <a:xfrm>
            <a:off x="413418" y="5029200"/>
            <a:ext cx="4585759" cy="2862322"/>
          </a:xfrm>
          <a:prstGeom prst="rect">
            <a:avLst/>
          </a:prstGeom>
        </p:spPr>
        <p:txBody>
          <a:bodyPr wrap="square">
            <a:spAutoFit/>
          </a:bodyPr>
          <a:lstStyle/>
          <a:p>
            <a:pPr algn="just"/>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Nó</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lẳng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lặng</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ngoảnh</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mặt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đi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chỗ</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khác</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và</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tự</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nhủ</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sẽ</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không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giúp</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tay</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phải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việc</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gì</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nữa</a:t>
            </a:r>
            <a:r>
              <a:rPr lang="en-US" sz="3600" b="1" dirty="0" smtClean="0">
                <a:solidFill>
                  <a:srgbClr val="0000CC"/>
                </a:solidFill>
                <a:latin typeface="Times New Roman" panose="02020603050405020304" pitchFamily="18" charset="0"/>
                <a:cs typeface="Times New Roman" panose="02020603050405020304" pitchFamily="18" charset="0"/>
              </a:rPr>
              <a:t>.</a:t>
            </a:r>
            <a:r>
              <a:rPr lang="en-US" sz="3600" b="1" dirty="0"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35" name="Rectangle 34"/>
          <p:cNvSpPr/>
          <p:nvPr/>
        </p:nvSpPr>
        <p:spPr>
          <a:xfrm>
            <a:off x="3242592" y="2802503"/>
            <a:ext cx="3278705" cy="646331"/>
          </a:xfrm>
          <a:prstGeom prst="rect">
            <a:avLst/>
          </a:prstGeom>
        </p:spPr>
        <p:txBody>
          <a:bodyPr wrap="square">
            <a:spAutoFit/>
          </a:bodyPr>
          <a:lstStyle/>
          <a:p>
            <a:pPr algn="just"/>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ẳng</a:t>
            </a:r>
            <a:r>
              <a:rPr lang="en-US" sz="3600" b="1" i="1" dirty="0" smtClean="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ặng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6" name="Rectangle 35"/>
          <p:cNvSpPr/>
          <p:nvPr/>
        </p:nvSpPr>
        <p:spPr>
          <a:xfrm>
            <a:off x="272614" y="3383452"/>
            <a:ext cx="3505200"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ng</a:t>
            </a:r>
            <a:r>
              <a:rPr lang="en-US" sz="3600" b="1" i="1" dirty="0" err="1">
                <a:solidFill>
                  <a:srgbClr val="FF0000"/>
                </a:solidFill>
                <a:latin typeface="Times New Roman" panose="02020603050405020304" pitchFamily="18" charset="0"/>
                <a:ea typeface="Times New Roman" panose="02020603050405020304" pitchFamily="18" charset="0"/>
              </a:rPr>
              <a:t>oảnh</a:t>
            </a:r>
            <a:r>
              <a:rPr lang="en-US" sz="3600" b="1" i="1" dirty="0">
                <a:solidFill>
                  <a:srgbClr val="FF0000"/>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mặt</a:t>
            </a:r>
            <a:r>
              <a:rPr lang="en-US" sz="3600" b="1" i="1" dirty="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2860126" y="3383452"/>
            <a:ext cx="2856453"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cài</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kh</a:t>
            </a:r>
            <a:r>
              <a:rPr lang="en-US" sz="3600" b="1" i="1" dirty="0" err="1">
                <a:solidFill>
                  <a:srgbClr val="0000CC"/>
                </a:solidFill>
                <a:latin typeface="Times New Roman" panose="02020603050405020304" pitchFamily="18" charset="0"/>
                <a:ea typeface="Times New Roman" panose="02020603050405020304" pitchFamily="18" charset="0"/>
              </a:rPr>
              <a:t>uy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áo</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8" name="Rectangle 37"/>
          <p:cNvSpPr/>
          <p:nvPr/>
        </p:nvSpPr>
        <p:spPr>
          <a:xfrm>
            <a:off x="391479" y="4024398"/>
            <a:ext cx="2081471"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gi</a:t>
            </a:r>
            <a:r>
              <a:rPr lang="en-US" sz="3600" b="1" i="1" dirty="0" err="1">
                <a:solidFill>
                  <a:srgbClr val="0000CC"/>
                </a:solidFill>
                <a:latin typeface="Times New Roman" panose="02020603050405020304" pitchFamily="18" charset="0"/>
                <a:ea typeface="Times New Roman" panose="02020603050405020304" pitchFamily="18" charset="0"/>
              </a:rPr>
              <a:t>ữ</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gi</a:t>
            </a:r>
            <a:r>
              <a:rPr lang="en-US" sz="3600" b="1" i="1" dirty="0" err="1" smtClean="0">
                <a:solidFill>
                  <a:srgbClr val="0000CC"/>
                </a:solidFill>
                <a:latin typeface="Times New Roman" panose="02020603050405020304" pitchFamily="18" charset="0"/>
                <a:ea typeface="Times New Roman" panose="02020603050405020304" pitchFamily="18" charset="0"/>
              </a:rPr>
              <a:t>ấy</a:t>
            </a:r>
            <a:r>
              <a:rPr lang="en-US" sz="3600" b="1" i="1" dirty="0" smtClean="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2266785" y="4034436"/>
            <a:ext cx="2601746" cy="646331"/>
          </a:xfrm>
          <a:prstGeom prst="rect">
            <a:avLst/>
          </a:prstGeom>
        </p:spPr>
        <p:txBody>
          <a:bodyPr wrap="square">
            <a:spAutoFit/>
          </a:bodyPr>
          <a:lstStyle/>
          <a:p>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iền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xin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ỗi</a:t>
            </a:r>
            <a:endParaRPr lang="en-US" sz="3600" b="1" dirty="0">
              <a:solidFill>
                <a:srgbClr val="0000CC"/>
              </a:solidFill>
            </a:endParaRPr>
          </a:p>
        </p:txBody>
      </p:sp>
    </p:spTree>
    <p:extLst>
      <p:ext uri="{BB962C8B-B14F-4D97-AF65-F5344CB8AC3E}">
        <p14:creationId xmlns:p14="http://schemas.microsoft.com/office/powerpoint/2010/main" val="2752403322"/>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448300"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448459" y="2828593"/>
            <a:ext cx="10233818" cy="1200329"/>
          </a:xfrm>
          <a:prstGeom prst="rect">
            <a:avLst/>
          </a:prstGeom>
        </p:spPr>
        <p:txBody>
          <a:bodyPr wrap="square">
            <a:spAutoFit/>
          </a:bodyPr>
          <a:lstStyle/>
          <a:p>
            <a:pPr algn="just"/>
            <a:r>
              <a:rPr lang="en-US" sz="3600" b="1" dirty="0" smtClean="0">
                <a:solidFill>
                  <a:srgbClr val="FF0000"/>
                </a:solidFill>
                <a:latin typeface="Times New Roman" panose="02020603050405020304"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4</a:t>
            </a:r>
            <a:r>
              <a:rPr lang="en-US" sz="3600" b="1" dirty="0" smtClean="0">
                <a:solidFill>
                  <a:srgbClr val="FF0000"/>
                </a:solidFill>
                <a:latin typeface="Times New Roman" pitchFamily="18" charset="0"/>
                <a:cs typeface="Times New Roman" pitchFamily="18" charset="0"/>
              </a:rPr>
              <a:t>: </a:t>
            </a:r>
            <a:r>
              <a:rPr lang="nl-NL" sz="3600" b="1" dirty="0">
                <a:solidFill>
                  <a:srgbClr val="FF0000"/>
                </a:solidFill>
                <a:latin typeface="Times New Roman" panose="02020603050405020304" pitchFamily="18" charset="0"/>
                <a:cs typeface="Times New Roman" panose="02020603050405020304" pitchFamily="18" charset="0"/>
              </a:rPr>
              <a:t>Tay phải đã nhận ta điều gì khi làm việc cùng tay trái?</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5578946" y="4044162"/>
            <a:ext cx="10408920" cy="4524315"/>
          </a:xfrm>
          <a:prstGeom prst="rect">
            <a:avLst/>
          </a:prstGeom>
        </p:spPr>
        <p:txBody>
          <a:bodyPr wrap="square">
            <a:spAutoFit/>
          </a:bodyPr>
          <a:lstStyle/>
          <a:p>
            <a:pPr algn="just"/>
            <a:r>
              <a:rPr lang="nl-NL" sz="3600" b="1" dirty="0" smtClean="0">
                <a:solidFill>
                  <a:srgbClr val="0000CC"/>
                </a:solidFill>
                <a:latin typeface="Times New Roman" panose="02020603050405020304" pitchFamily="18" charset="0"/>
                <a:cs typeface="Times New Roman" panose="02020603050405020304" pitchFamily="18" charset="0"/>
              </a:rPr>
              <a:t>	Khi </a:t>
            </a:r>
            <a:r>
              <a:rPr lang="nl-NL" sz="3600" b="1" dirty="0">
                <a:solidFill>
                  <a:srgbClr val="0000CC"/>
                </a:solidFill>
                <a:latin typeface="Times New Roman" panose="02020603050405020304" pitchFamily="18" charset="0"/>
                <a:cs typeface="Times New Roman" panose="02020603050405020304" pitchFamily="18" charset="0"/>
              </a:rPr>
              <a:t>làm việc cùng tay trái, tay phải đã nhận ta rằng: </a:t>
            </a:r>
            <a:endParaRPr lang="en-US" sz="3600" b="1" dirty="0">
              <a:solidFill>
                <a:srgbClr val="0000CC"/>
              </a:solidFill>
              <a:latin typeface="Times New Roman" panose="02020603050405020304" pitchFamily="18" charset="0"/>
              <a:cs typeface="Times New Roman" panose="02020603050405020304" pitchFamily="18" charset="0"/>
            </a:endParaRPr>
          </a:p>
          <a:p>
            <a:pPr marL="571500" indent="-571500" algn="just">
              <a:buFontTx/>
              <a:buChar char="-"/>
            </a:pPr>
            <a:r>
              <a:rPr lang="nl-NL" sz="3600" b="1" dirty="0" smtClean="0">
                <a:solidFill>
                  <a:srgbClr val="0000CC"/>
                </a:solidFill>
                <a:latin typeface="Times New Roman" panose="02020603050405020304" pitchFamily="18" charset="0"/>
                <a:cs typeface="Times New Roman" panose="02020603050405020304" pitchFamily="18" charset="0"/>
              </a:rPr>
              <a:t>Tay </a:t>
            </a:r>
            <a:r>
              <a:rPr lang="nl-NL" sz="3600" b="1" dirty="0">
                <a:solidFill>
                  <a:srgbClr val="0000CC"/>
                </a:solidFill>
                <a:latin typeface="Times New Roman" panose="02020603050405020304" pitchFamily="18" charset="0"/>
                <a:cs typeface="Times New Roman" panose="02020603050405020304" pitchFamily="18" charset="0"/>
              </a:rPr>
              <a:t>trái và tay phải đều quan trọng như nhau. Không có tay trái, một mình ta phải không làm được nhiều </a:t>
            </a:r>
            <a:r>
              <a:rPr lang="nl-NL" sz="3600" b="1" dirty="0" smtClean="0">
                <a:solidFill>
                  <a:srgbClr val="0000CC"/>
                </a:solidFill>
                <a:latin typeface="Times New Roman" panose="02020603050405020304" pitchFamily="18" charset="0"/>
                <a:cs typeface="Times New Roman" panose="02020603050405020304" pitchFamily="18" charset="0"/>
              </a:rPr>
              <a:t>việc.</a:t>
            </a:r>
            <a:endParaRPr lang="en-US" sz="3600" b="1" dirty="0">
              <a:solidFill>
                <a:srgbClr val="0000CC"/>
              </a:solidFill>
              <a:latin typeface="Times New Roman" panose="02020603050405020304" pitchFamily="18" charset="0"/>
              <a:cs typeface="Times New Roman" panose="02020603050405020304" pitchFamily="18" charset="0"/>
            </a:endParaRPr>
          </a:p>
          <a:p>
            <a:pPr marL="571500" indent="-571500" algn="just">
              <a:buFontTx/>
              <a:buChar char="-"/>
            </a:pPr>
            <a:r>
              <a:rPr lang="nl-NL" sz="3600" b="1" dirty="0" smtClean="0">
                <a:solidFill>
                  <a:srgbClr val="0000CC"/>
                </a:solidFill>
                <a:latin typeface="Times New Roman" panose="02020603050405020304" pitchFamily="18" charset="0"/>
                <a:cs typeface="Times New Roman" panose="02020603050405020304" pitchFamily="18" charset="0"/>
              </a:rPr>
              <a:t>Nếu tay trái, tay phải cùng nhau làm việc, mọi việc mới hoàn thành nhanh chóng.</a:t>
            </a:r>
            <a:endParaRPr lang="en-US" sz="3600" b="1" dirty="0">
              <a:solidFill>
                <a:srgbClr val="0000CC"/>
              </a:solidFill>
              <a:latin typeface="Times New Roman" panose="02020603050405020304" pitchFamily="18" charset="0"/>
              <a:cs typeface="Times New Roman" panose="02020603050405020304" pitchFamily="18" charset="0"/>
            </a:endParaRPr>
          </a:p>
          <a:p>
            <a:pPr marL="571500" indent="-571500" algn="just">
              <a:buFontTx/>
              <a:buChar char="-"/>
            </a:pPr>
            <a:r>
              <a:rPr lang="nl-NL" sz="3600" b="1" dirty="0" smtClean="0">
                <a:solidFill>
                  <a:srgbClr val="0000CC"/>
                </a:solidFill>
                <a:latin typeface="Times New Roman" panose="02020603050405020304" pitchFamily="18" charset="0"/>
                <a:cs typeface="Times New Roman" panose="02020603050405020304" pitchFamily="18" charset="0"/>
              </a:rPr>
              <a:t>Ai </a:t>
            </a:r>
            <a:r>
              <a:rPr lang="nl-NL" sz="3600" b="1" dirty="0">
                <a:solidFill>
                  <a:srgbClr val="0000CC"/>
                </a:solidFill>
                <a:latin typeface="Times New Roman" panose="02020603050405020304" pitchFamily="18" charset="0"/>
                <a:cs typeface="Times New Roman" panose="02020603050405020304" pitchFamily="18" charset="0"/>
              </a:rPr>
              <a:t>cũng quan trọng khi cùng làm việc chung....</a:t>
            </a:r>
            <a:endParaRPr lang="en-US" sz="3600" b="1" dirty="0">
              <a:solidFill>
                <a:srgbClr val="0000CC"/>
              </a:solidFill>
              <a:latin typeface="Times New Roman" panose="02020603050405020304" pitchFamily="18" charset="0"/>
              <a:cs typeface="Times New Roman" panose="02020603050405020304" pitchFamily="18" charset="0"/>
            </a:endParaRPr>
          </a:p>
        </p:txBody>
      </p:sp>
      <p:sp>
        <p:nvSpPr>
          <p:cNvPr id="25" name="Text Box 14"/>
          <p:cNvSpPr txBox="1">
            <a:spLocks noChangeArrowheads="1"/>
          </p:cNvSpPr>
          <p:nvPr/>
        </p:nvSpPr>
        <p:spPr bwMode="auto">
          <a:xfrm>
            <a:off x="4825926" y="1348012"/>
            <a:ext cx="6487667"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BÀI 12: TAY TRÁI VÀ TAY PHẢI</a:t>
            </a:r>
          </a:p>
        </p:txBody>
      </p:sp>
      <p:sp>
        <p:nvSpPr>
          <p:cNvPr id="33" name="Rectangle 32"/>
          <p:cNvSpPr/>
          <p:nvPr/>
        </p:nvSpPr>
        <p:spPr>
          <a:xfrm>
            <a:off x="314453" y="2816129"/>
            <a:ext cx="3212694"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tr</a:t>
            </a:r>
            <a:r>
              <a:rPr lang="en-US" sz="3600" b="1" i="1" dirty="0" err="1">
                <a:solidFill>
                  <a:srgbClr val="0000CC"/>
                </a:solidFill>
                <a:latin typeface="Times New Roman" panose="02020603050405020304" pitchFamily="18" charset="0"/>
                <a:ea typeface="Times New Roman" panose="02020603050405020304" pitchFamily="18" charset="0"/>
              </a:rPr>
              <a:t>ách</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tay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phải</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4" name="Rectangle 33"/>
          <p:cNvSpPr/>
          <p:nvPr/>
        </p:nvSpPr>
        <p:spPr>
          <a:xfrm>
            <a:off x="413418" y="5029200"/>
            <a:ext cx="4585759" cy="2862322"/>
          </a:xfrm>
          <a:prstGeom prst="rect">
            <a:avLst/>
          </a:prstGeom>
        </p:spPr>
        <p:txBody>
          <a:bodyPr wrap="square">
            <a:spAutoFit/>
          </a:bodyPr>
          <a:lstStyle/>
          <a:p>
            <a:pPr algn="just"/>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Nó</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lẳng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lặng</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ngoảnh</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mặt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đi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chỗ</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khác</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và</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tự</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nhủ</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sẽ</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không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giúp</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tay</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phải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việc</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gì</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nữa</a:t>
            </a:r>
            <a:r>
              <a:rPr lang="en-US" sz="3600" b="1" dirty="0" smtClean="0">
                <a:solidFill>
                  <a:srgbClr val="0000CC"/>
                </a:solidFill>
                <a:latin typeface="Times New Roman" panose="02020603050405020304" pitchFamily="18" charset="0"/>
                <a:cs typeface="Times New Roman" panose="02020603050405020304" pitchFamily="18" charset="0"/>
              </a:rPr>
              <a:t>.</a:t>
            </a:r>
            <a:r>
              <a:rPr lang="en-US" sz="3600" b="1" dirty="0"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35" name="Rectangle 34"/>
          <p:cNvSpPr/>
          <p:nvPr/>
        </p:nvSpPr>
        <p:spPr>
          <a:xfrm>
            <a:off x="3242592" y="2802503"/>
            <a:ext cx="3278705" cy="646331"/>
          </a:xfrm>
          <a:prstGeom prst="rect">
            <a:avLst/>
          </a:prstGeom>
        </p:spPr>
        <p:txBody>
          <a:bodyPr wrap="square">
            <a:spAutoFit/>
          </a:bodyPr>
          <a:lstStyle/>
          <a:p>
            <a:pPr algn="just"/>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ẳng</a:t>
            </a:r>
            <a:r>
              <a:rPr lang="en-US" sz="3600" b="1" i="1" dirty="0" smtClean="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ặng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6" name="Rectangle 35"/>
          <p:cNvSpPr/>
          <p:nvPr/>
        </p:nvSpPr>
        <p:spPr>
          <a:xfrm>
            <a:off x="272614" y="3383452"/>
            <a:ext cx="3505200"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ng</a:t>
            </a:r>
            <a:r>
              <a:rPr lang="en-US" sz="3600" b="1" i="1" dirty="0" err="1">
                <a:solidFill>
                  <a:srgbClr val="FF0000"/>
                </a:solidFill>
                <a:latin typeface="Times New Roman" panose="02020603050405020304" pitchFamily="18" charset="0"/>
                <a:ea typeface="Times New Roman" panose="02020603050405020304" pitchFamily="18" charset="0"/>
              </a:rPr>
              <a:t>oảnh</a:t>
            </a:r>
            <a:r>
              <a:rPr lang="en-US" sz="3600" b="1" i="1" dirty="0">
                <a:solidFill>
                  <a:srgbClr val="FF0000"/>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mặt</a:t>
            </a:r>
            <a:r>
              <a:rPr lang="en-US" sz="3600" b="1" i="1" dirty="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2860126" y="3383452"/>
            <a:ext cx="2856453"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cài</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kh</a:t>
            </a:r>
            <a:r>
              <a:rPr lang="en-US" sz="3600" b="1" i="1" dirty="0" err="1">
                <a:solidFill>
                  <a:srgbClr val="0000CC"/>
                </a:solidFill>
                <a:latin typeface="Times New Roman" panose="02020603050405020304" pitchFamily="18" charset="0"/>
                <a:ea typeface="Times New Roman" panose="02020603050405020304" pitchFamily="18" charset="0"/>
              </a:rPr>
              <a:t>uy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áo</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8" name="Rectangle 37"/>
          <p:cNvSpPr/>
          <p:nvPr/>
        </p:nvSpPr>
        <p:spPr>
          <a:xfrm>
            <a:off x="391479" y="4024398"/>
            <a:ext cx="2081471"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gi</a:t>
            </a:r>
            <a:r>
              <a:rPr lang="en-US" sz="3600" b="1" i="1" dirty="0" err="1">
                <a:solidFill>
                  <a:srgbClr val="0000CC"/>
                </a:solidFill>
                <a:latin typeface="Times New Roman" panose="02020603050405020304" pitchFamily="18" charset="0"/>
                <a:ea typeface="Times New Roman" panose="02020603050405020304" pitchFamily="18" charset="0"/>
              </a:rPr>
              <a:t>ữ</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gi</a:t>
            </a:r>
            <a:r>
              <a:rPr lang="en-US" sz="3600" b="1" i="1" dirty="0" err="1" smtClean="0">
                <a:solidFill>
                  <a:srgbClr val="0000CC"/>
                </a:solidFill>
                <a:latin typeface="Times New Roman" panose="02020603050405020304" pitchFamily="18" charset="0"/>
                <a:ea typeface="Times New Roman" panose="02020603050405020304" pitchFamily="18" charset="0"/>
              </a:rPr>
              <a:t>ấy</a:t>
            </a:r>
            <a:r>
              <a:rPr lang="en-US" sz="3600" b="1" i="1" dirty="0" smtClean="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2266785" y="4034436"/>
            <a:ext cx="2601746" cy="646331"/>
          </a:xfrm>
          <a:prstGeom prst="rect">
            <a:avLst/>
          </a:prstGeom>
        </p:spPr>
        <p:txBody>
          <a:bodyPr wrap="square">
            <a:spAutoFit/>
          </a:bodyPr>
          <a:lstStyle/>
          <a:p>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iền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xin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ỗi</a:t>
            </a:r>
            <a:endParaRPr lang="en-US" sz="3600" b="1" dirty="0">
              <a:solidFill>
                <a:srgbClr val="0000CC"/>
              </a:solidFill>
            </a:endParaRPr>
          </a:p>
        </p:txBody>
      </p:sp>
    </p:spTree>
    <p:extLst>
      <p:ext uri="{BB962C8B-B14F-4D97-AF65-F5344CB8AC3E}">
        <p14:creationId xmlns:p14="http://schemas.microsoft.com/office/powerpoint/2010/main" val="24878349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xEl>
                                              <p:pRg st="0" end="0"/>
                                            </p:txEl>
                                          </p:spTgt>
                                        </p:tgtEl>
                                        <p:attrNameLst>
                                          <p:attrName>style.visibility</p:attrName>
                                        </p:attrNameLst>
                                      </p:cBhvr>
                                      <p:to>
                                        <p:strVal val="visible"/>
                                      </p:to>
                                    </p:set>
                                    <p:animEffect transition="in" filter="fade">
                                      <p:cBhvr>
                                        <p:cTn id="17"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448300" y="2667000"/>
            <a:ext cx="0" cy="50292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518721" y="3804993"/>
            <a:ext cx="10233818" cy="646331"/>
          </a:xfrm>
          <a:prstGeom prst="rect">
            <a:avLst/>
          </a:prstGeom>
        </p:spPr>
        <p:txBody>
          <a:bodyPr wrap="square">
            <a:spAutoFit/>
          </a:bodyPr>
          <a:lstStyle/>
          <a:p>
            <a:pPr algn="just"/>
            <a:r>
              <a:rPr lang="en-US" sz="3600" b="1" dirty="0" smtClean="0">
                <a:solidFill>
                  <a:srgbClr val="FF0000"/>
                </a:solidFill>
                <a:latin typeface="Times New Roman" panose="02020603050405020304"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a:solidFill>
                  <a:srgbClr val="FF0000"/>
                </a:solidFill>
                <a:latin typeface="Times New Roman" pitchFamily="18" charset="0"/>
                <a:cs typeface="Times New Roman" pitchFamily="18" charset="0"/>
              </a:rPr>
              <a:t>5</a:t>
            </a:r>
            <a:r>
              <a:rPr lang="en-US" sz="3600" b="1" dirty="0" smtClean="0">
                <a:solidFill>
                  <a:srgbClr val="FF0000"/>
                </a:solidFill>
                <a:latin typeface="Times New Roman" pitchFamily="18" charset="0"/>
                <a:cs typeface="Times New Roman" pitchFamily="18" charset="0"/>
              </a:rPr>
              <a:t>: </a:t>
            </a:r>
            <a:r>
              <a:rPr lang="nl-NL" sz="3600" b="1" dirty="0">
                <a:solidFill>
                  <a:srgbClr val="FF0000"/>
                </a:solidFill>
                <a:latin typeface="Times New Roman" panose="02020603050405020304" pitchFamily="18" charset="0"/>
                <a:cs typeface="Times New Roman" panose="02020603050405020304" pitchFamily="18" charset="0"/>
              </a:rPr>
              <a:t>Câu chuyện nói với chúng ta điều gì?</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12" name="Rectangle 11"/>
          <p:cNvSpPr/>
          <p:nvPr/>
        </p:nvSpPr>
        <p:spPr>
          <a:xfrm>
            <a:off x="6080098" y="4970638"/>
            <a:ext cx="9111064" cy="1754326"/>
          </a:xfrm>
          <a:prstGeom prst="rect">
            <a:avLst/>
          </a:prstGeom>
        </p:spPr>
        <p:txBody>
          <a:bodyPr wrap="square">
            <a:spAutoFit/>
          </a:bodyPr>
          <a:lstStyle/>
          <a:p>
            <a:pPr algn="just"/>
            <a:r>
              <a:rPr lang="nl-NL" sz="3600" b="1" dirty="0" smtClean="0">
                <a:solidFill>
                  <a:srgbClr val="0000CC"/>
                </a:solidFill>
                <a:latin typeface="Times New Roman" panose="02020603050405020304" pitchFamily="18" charset="0"/>
                <a:cs typeface="Times New Roman" panose="02020603050405020304" pitchFamily="18" charset="0"/>
              </a:rPr>
              <a:t>	Nói </a:t>
            </a:r>
            <a:r>
              <a:rPr lang="nl-NL" sz="3600" b="1" dirty="0">
                <a:solidFill>
                  <a:srgbClr val="0000CC"/>
                </a:solidFill>
                <a:latin typeface="Times New Roman" panose="02020603050405020304" pitchFamily="18" charset="0"/>
                <a:cs typeface="Times New Roman" panose="02020603050405020304" pitchFamily="18" charset="0"/>
              </a:rPr>
              <a:t>về sự gắn bó giữa tay trái với tay phải là để nói về sự gắn bó giữa người với người.</a:t>
            </a:r>
            <a:endParaRPr lang="en-US" sz="3600" dirty="0">
              <a:solidFill>
                <a:srgbClr val="0000CC"/>
              </a:solidFill>
              <a:latin typeface="Times New Roman" panose="02020603050405020304" pitchFamily="18" charset="0"/>
              <a:cs typeface="Times New Roman" panose="02020603050405020304" pitchFamily="18" charset="0"/>
            </a:endParaRPr>
          </a:p>
        </p:txBody>
      </p:sp>
      <p:sp>
        <p:nvSpPr>
          <p:cNvPr id="25" name="Text Box 14"/>
          <p:cNvSpPr txBox="1">
            <a:spLocks noChangeArrowheads="1"/>
          </p:cNvSpPr>
          <p:nvPr/>
        </p:nvSpPr>
        <p:spPr bwMode="auto">
          <a:xfrm>
            <a:off x="4825926" y="1348012"/>
            <a:ext cx="6487667"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3200" b="1" dirty="0" smtClean="0">
                <a:solidFill>
                  <a:srgbClr val="0000CC"/>
                </a:solidFill>
                <a:effectLst>
                  <a:outerShdw blurRad="38100" dist="38100" dir="2700000" algn="tl">
                    <a:srgbClr val="000000">
                      <a:alpha val="43137"/>
                    </a:srgbClr>
                  </a:outerShdw>
                </a:effectLst>
                <a:latin typeface="Times New Roman" pitchFamily="18" charset="0"/>
              </a:rPr>
              <a:t>BÀI 12: TAY TRÁI VÀ TAY PHẢI</a:t>
            </a:r>
          </a:p>
        </p:txBody>
      </p:sp>
      <p:sp>
        <p:nvSpPr>
          <p:cNvPr id="33" name="Rectangle 32"/>
          <p:cNvSpPr/>
          <p:nvPr/>
        </p:nvSpPr>
        <p:spPr>
          <a:xfrm>
            <a:off x="314453" y="2816129"/>
            <a:ext cx="3212694"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tr</a:t>
            </a:r>
            <a:r>
              <a:rPr lang="en-US" sz="3600" b="1" i="1" dirty="0" err="1">
                <a:solidFill>
                  <a:srgbClr val="0000CC"/>
                </a:solidFill>
                <a:latin typeface="Times New Roman" panose="02020603050405020304" pitchFamily="18" charset="0"/>
                <a:ea typeface="Times New Roman" panose="02020603050405020304" pitchFamily="18" charset="0"/>
              </a:rPr>
              <a:t>ách</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tay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phải</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4" name="Rectangle 33"/>
          <p:cNvSpPr/>
          <p:nvPr/>
        </p:nvSpPr>
        <p:spPr>
          <a:xfrm>
            <a:off x="413418" y="5029200"/>
            <a:ext cx="4585759" cy="2862322"/>
          </a:xfrm>
          <a:prstGeom prst="rect">
            <a:avLst/>
          </a:prstGeom>
        </p:spPr>
        <p:txBody>
          <a:bodyPr wrap="square">
            <a:spAutoFit/>
          </a:bodyPr>
          <a:lstStyle/>
          <a:p>
            <a:pPr algn="just"/>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Nó</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lẳng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lặng</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smtClean="0">
                <a:solidFill>
                  <a:srgbClr val="0000CC"/>
                </a:solidFill>
                <a:latin typeface="Times New Roman" panose="02020603050405020304" pitchFamily="18" charset="0"/>
                <a:cs typeface="Times New Roman" panose="02020603050405020304" pitchFamily="18" charset="0"/>
              </a:rPr>
              <a:t>ngoảnh</a:t>
            </a:r>
            <a:r>
              <a:rPr lang="en-US" sz="3600" b="1" dirty="0" smtClean="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mặt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đi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chỗ</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khác</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và</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tự</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nhủ</a:t>
            </a:r>
            <a:r>
              <a:rPr lang="en-US" sz="3600" b="1" dirty="0">
                <a:solidFill>
                  <a:srgbClr val="FF0000"/>
                </a:solidFill>
                <a:latin typeface="Times New Roman" panose="02020603050405020304" pitchFamily="18" charset="0"/>
                <a:cs typeface="Times New Roman" panose="02020603050405020304" pitchFamily="18" charset="0"/>
              </a:rPr>
              <a:t>/</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sẽ</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không</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giúp</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tay</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phải</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việc</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gì</a:t>
            </a:r>
            <a:r>
              <a:rPr lang="en-US" sz="3600" b="1" dirty="0">
                <a:solidFill>
                  <a:srgbClr val="0000CC"/>
                </a:solidFill>
                <a:latin typeface="Times New Roman" panose="02020603050405020304" pitchFamily="18" charset="0"/>
                <a:cs typeface="Times New Roman" panose="02020603050405020304" pitchFamily="18" charset="0"/>
              </a:rPr>
              <a:t> </a:t>
            </a:r>
            <a:r>
              <a:rPr lang="en-US" sz="3600" b="1" dirty="0" err="1">
                <a:solidFill>
                  <a:srgbClr val="0000CC"/>
                </a:solidFill>
                <a:latin typeface="Times New Roman" panose="02020603050405020304" pitchFamily="18" charset="0"/>
                <a:cs typeface="Times New Roman" panose="02020603050405020304" pitchFamily="18" charset="0"/>
              </a:rPr>
              <a:t>nữa</a:t>
            </a:r>
            <a:r>
              <a:rPr lang="en-US" sz="3600" b="1" dirty="0" smtClean="0">
                <a:solidFill>
                  <a:srgbClr val="0000CC"/>
                </a:solidFill>
                <a:latin typeface="Times New Roman" panose="02020603050405020304" pitchFamily="18" charset="0"/>
                <a:cs typeface="Times New Roman" panose="02020603050405020304" pitchFamily="18" charset="0"/>
              </a:rPr>
              <a:t>.</a:t>
            </a:r>
            <a:r>
              <a:rPr lang="en-US" sz="3600" b="1" dirty="0" smtClean="0">
                <a:solidFill>
                  <a:srgbClr val="FF0000"/>
                </a:solidFill>
                <a:latin typeface="Times New Roman" panose="02020603050405020304" pitchFamily="18" charset="0"/>
                <a:cs typeface="Times New Roman" panose="02020603050405020304" pitchFamily="18" charset="0"/>
              </a:rPr>
              <a:t>//</a:t>
            </a:r>
            <a:endParaRPr lang="en-US" sz="3600" b="1" dirty="0">
              <a:solidFill>
                <a:srgbClr val="FF0000"/>
              </a:solidFill>
              <a:latin typeface="Times New Roman" panose="02020603050405020304" pitchFamily="18" charset="0"/>
              <a:cs typeface="Times New Roman" panose="02020603050405020304" pitchFamily="18" charset="0"/>
            </a:endParaRPr>
          </a:p>
        </p:txBody>
      </p:sp>
      <p:sp>
        <p:nvSpPr>
          <p:cNvPr id="35" name="Rectangle 34"/>
          <p:cNvSpPr/>
          <p:nvPr/>
        </p:nvSpPr>
        <p:spPr>
          <a:xfrm>
            <a:off x="3242592" y="2802503"/>
            <a:ext cx="3278705" cy="646331"/>
          </a:xfrm>
          <a:prstGeom prst="rect">
            <a:avLst/>
          </a:prstGeom>
        </p:spPr>
        <p:txBody>
          <a:bodyPr wrap="square">
            <a:spAutoFit/>
          </a:bodyPr>
          <a:lstStyle/>
          <a:p>
            <a:pPr algn="just"/>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ẳng</a:t>
            </a:r>
            <a:r>
              <a:rPr lang="en-US" sz="3600" b="1" i="1" dirty="0" smtClean="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l</a:t>
            </a:r>
            <a:r>
              <a:rPr lang="en-US" sz="3600" b="1" i="1" dirty="0" err="1" smtClean="0">
                <a:solidFill>
                  <a:srgbClr val="0000CC"/>
                </a:solidFill>
                <a:latin typeface="Times New Roman" panose="02020603050405020304" pitchFamily="18" charset="0"/>
                <a:ea typeface="Times New Roman" panose="02020603050405020304" pitchFamily="18" charset="0"/>
              </a:rPr>
              <a:t>ặng</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6" name="Rectangle 35"/>
          <p:cNvSpPr/>
          <p:nvPr/>
        </p:nvSpPr>
        <p:spPr>
          <a:xfrm>
            <a:off x="272614" y="3383452"/>
            <a:ext cx="3505200"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ng</a:t>
            </a:r>
            <a:r>
              <a:rPr lang="en-US" sz="3600" b="1" i="1" dirty="0" err="1">
                <a:solidFill>
                  <a:srgbClr val="FF0000"/>
                </a:solidFill>
                <a:latin typeface="Times New Roman" panose="02020603050405020304" pitchFamily="18" charset="0"/>
                <a:ea typeface="Times New Roman" panose="02020603050405020304" pitchFamily="18" charset="0"/>
              </a:rPr>
              <a:t>oảnh</a:t>
            </a:r>
            <a:r>
              <a:rPr lang="en-US" sz="3600" b="1" i="1" dirty="0">
                <a:solidFill>
                  <a:srgbClr val="FF0000"/>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mặt</a:t>
            </a:r>
            <a:r>
              <a:rPr lang="en-US" sz="3600" b="1" i="1" dirty="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2860126" y="3383452"/>
            <a:ext cx="2856453" cy="646331"/>
          </a:xfrm>
          <a:prstGeom prst="rect">
            <a:avLst/>
          </a:prstGeom>
        </p:spPr>
        <p:txBody>
          <a:bodyPr wrap="square">
            <a:spAutoFit/>
          </a:bodyPr>
          <a:lstStyle/>
          <a:p>
            <a:pPr algn="just"/>
            <a:r>
              <a:rPr lang="en-US" sz="3600" b="1" i="1" dirty="0" err="1">
                <a:solidFill>
                  <a:srgbClr val="0000CC"/>
                </a:solidFill>
                <a:latin typeface="Times New Roman" panose="02020603050405020304" pitchFamily="18" charset="0"/>
                <a:ea typeface="Times New Roman" panose="02020603050405020304" pitchFamily="18" charset="0"/>
              </a:rPr>
              <a:t>cài</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kh</a:t>
            </a:r>
            <a:r>
              <a:rPr lang="en-US" sz="3600" b="1" i="1" dirty="0" err="1">
                <a:solidFill>
                  <a:srgbClr val="0000CC"/>
                </a:solidFill>
                <a:latin typeface="Times New Roman" panose="02020603050405020304" pitchFamily="18" charset="0"/>
                <a:ea typeface="Times New Roman" panose="02020603050405020304" pitchFamily="18" charset="0"/>
              </a:rPr>
              <a:t>uy</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áo</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8" name="Rectangle 37"/>
          <p:cNvSpPr/>
          <p:nvPr/>
        </p:nvSpPr>
        <p:spPr>
          <a:xfrm>
            <a:off x="391479" y="4024398"/>
            <a:ext cx="2081471" cy="646331"/>
          </a:xfrm>
          <a:prstGeom prst="rect">
            <a:avLst/>
          </a:prstGeom>
        </p:spPr>
        <p:txBody>
          <a:bodyPr wrap="square">
            <a:spAutoFit/>
          </a:bodyPr>
          <a:lstStyle/>
          <a:p>
            <a:pPr algn="just"/>
            <a:r>
              <a:rPr lang="en-US" sz="3600" b="1" i="1" dirty="0" err="1">
                <a:solidFill>
                  <a:srgbClr val="FF0000"/>
                </a:solidFill>
                <a:latin typeface="Times New Roman" panose="02020603050405020304" pitchFamily="18" charset="0"/>
                <a:ea typeface="Times New Roman" panose="02020603050405020304" pitchFamily="18" charset="0"/>
              </a:rPr>
              <a:t>gi</a:t>
            </a:r>
            <a:r>
              <a:rPr lang="en-US" sz="3600" b="1" i="1" dirty="0" err="1">
                <a:solidFill>
                  <a:srgbClr val="0000CC"/>
                </a:solidFill>
                <a:latin typeface="Times New Roman" panose="02020603050405020304" pitchFamily="18" charset="0"/>
                <a:ea typeface="Times New Roman" panose="02020603050405020304" pitchFamily="18" charset="0"/>
              </a:rPr>
              <a:t>ữ</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smtClean="0">
                <a:solidFill>
                  <a:srgbClr val="FF0000"/>
                </a:solidFill>
                <a:latin typeface="Times New Roman" panose="02020603050405020304" pitchFamily="18" charset="0"/>
                <a:ea typeface="Times New Roman" panose="02020603050405020304" pitchFamily="18" charset="0"/>
              </a:rPr>
              <a:t>gi</a:t>
            </a:r>
            <a:r>
              <a:rPr lang="en-US" sz="3600" b="1" i="1" dirty="0" err="1" smtClean="0">
                <a:solidFill>
                  <a:srgbClr val="0000CC"/>
                </a:solidFill>
                <a:latin typeface="Times New Roman" panose="02020603050405020304" pitchFamily="18" charset="0"/>
                <a:ea typeface="Times New Roman" panose="02020603050405020304" pitchFamily="18" charset="0"/>
              </a:rPr>
              <a:t>ấy</a:t>
            </a:r>
            <a:r>
              <a:rPr lang="en-US" sz="3600" b="1" i="1" dirty="0" smtClean="0">
                <a:solidFill>
                  <a:srgbClr val="0000CC"/>
                </a:solidFill>
                <a:latin typeface="Times New Roman" panose="02020603050405020304" pitchFamily="18" charset="0"/>
                <a:ea typeface="Times New Roman" panose="02020603050405020304" pitchFamily="18" charset="0"/>
              </a:rPr>
              <a:t>,</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2266785" y="4034436"/>
            <a:ext cx="2601746" cy="646331"/>
          </a:xfrm>
          <a:prstGeom prst="rect">
            <a:avLst/>
          </a:prstGeom>
        </p:spPr>
        <p:txBody>
          <a:bodyPr wrap="square">
            <a:spAutoFit/>
          </a:bodyPr>
          <a:lstStyle/>
          <a:p>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iền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0000CC"/>
                </a:solidFill>
                <a:latin typeface="Times New Roman" panose="02020603050405020304" pitchFamily="18" charset="0"/>
                <a:ea typeface="Times New Roman" panose="02020603050405020304" pitchFamily="18" charset="0"/>
              </a:rPr>
              <a:t>xin</a:t>
            </a:r>
            <a:r>
              <a:rPr lang="en-US" sz="3600" b="1" i="1" dirty="0">
                <a:solidFill>
                  <a:srgbClr val="0000CC"/>
                </a:solidFill>
                <a:latin typeface="Times New Roman" panose="02020603050405020304" pitchFamily="18" charset="0"/>
                <a:ea typeface="Times New Roman" panose="02020603050405020304" pitchFamily="18" charset="0"/>
              </a:rPr>
              <a:t> </a:t>
            </a:r>
            <a:r>
              <a:rPr lang="en-US" sz="3600" b="1" i="1" dirty="0" err="1">
                <a:solidFill>
                  <a:srgbClr val="FF0000"/>
                </a:solidFill>
                <a:latin typeface="Times New Roman" panose="02020603050405020304" pitchFamily="18" charset="0"/>
                <a:ea typeface="Times New Roman" panose="02020603050405020304" pitchFamily="18" charset="0"/>
              </a:rPr>
              <a:t>l</a:t>
            </a:r>
            <a:r>
              <a:rPr lang="en-US" sz="3600" b="1" i="1" dirty="0" err="1">
                <a:solidFill>
                  <a:srgbClr val="0000CC"/>
                </a:solidFill>
                <a:latin typeface="Times New Roman" panose="02020603050405020304" pitchFamily="18" charset="0"/>
                <a:ea typeface="Times New Roman" panose="02020603050405020304" pitchFamily="18" charset="0"/>
              </a:rPr>
              <a:t>ỗi</a:t>
            </a:r>
            <a:endParaRPr lang="en-US" sz="3600" b="1" dirty="0">
              <a:solidFill>
                <a:srgbClr val="0000CC"/>
              </a:solidFill>
            </a:endParaRPr>
          </a:p>
        </p:txBody>
      </p:sp>
    </p:spTree>
    <p:extLst>
      <p:ext uri="{BB962C8B-B14F-4D97-AF65-F5344CB8AC3E}">
        <p14:creationId xmlns:p14="http://schemas.microsoft.com/office/powerpoint/2010/main" val="2523461067"/>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
                                            <p:txEl>
                                              <p:pRg st="0" end="0"/>
                                            </p:txEl>
                                          </p:spTgt>
                                        </p:tgtEl>
                                        <p:attrNameLst>
                                          <p:attrName>style.visibility</p:attrName>
                                        </p:attrNameLst>
                                      </p:cBhvr>
                                      <p:to>
                                        <p:strVal val="visible"/>
                                      </p:to>
                                    </p:set>
                                    <p:animEffect transition="in" filter="fade">
                                      <p:cBhvr>
                                        <p:cTn id="17" dur="500"/>
                                        <p:tgtEl>
                                          <p:spTgt spid="3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PSNARRATION" val="23,1047787239,C:\Users\Tailieu\Documents\Bai giang duong truong son_pptx\Media.ppcx"/>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9358</TotalTime>
  <Words>1131</Words>
  <Application>Microsoft Office PowerPoint</Application>
  <PresentationFormat>Custom</PresentationFormat>
  <Paragraphs>146</Paragraphs>
  <Slides>14</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14</vt:i4>
      </vt:variant>
    </vt:vector>
  </HeadingPairs>
  <TitlesOfParts>
    <vt:vector size="17" baseType="lpstr">
      <vt:lpstr>Arial</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Hong Minh</dc:creator>
  <cp:lastModifiedBy>MAYTINH</cp:lastModifiedBy>
  <cp:revision>995</cp:revision>
  <dcterms:created xsi:type="dcterms:W3CDTF">2008-09-09T22:52:10Z</dcterms:created>
  <dcterms:modified xsi:type="dcterms:W3CDTF">2024-04-10T07:39:51Z</dcterms:modified>
</cp:coreProperties>
</file>