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28/7/2022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28/7/2022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28/7/2022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28/7/2022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28/7/2022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28/7/2022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28/7/2022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28/7/2022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28/7/2022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395119" y="0"/>
            <a:ext cx="5492209" cy="930735"/>
            <a:chOff x="5063626" y="172432"/>
            <a:chExt cx="5399539" cy="930735"/>
          </a:xfrm>
        </p:grpSpPr>
        <p:grpSp>
          <p:nvGrpSpPr>
            <p:cNvPr id="10" name="Group 9"/>
            <p:cNvGrpSpPr/>
            <p:nvPr/>
          </p:nvGrpSpPr>
          <p:grpSpPr>
            <a:xfrm>
              <a:off x="5063626" y="172432"/>
              <a:ext cx="5399539" cy="930735"/>
              <a:chOff x="5063626" y="172432"/>
              <a:chExt cx="5399539" cy="930735"/>
            </a:xfrm>
          </p:grpSpPr>
          <p:sp>
            <p:nvSpPr>
              <p:cNvPr id="12" name="TextBox 11"/>
              <p:cNvSpPr txBox="1"/>
              <p:nvPr/>
            </p:nvSpPr>
            <p:spPr>
              <a:xfrm>
                <a:off x="5063626"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3" name="TextBox 12"/>
              <p:cNvSpPr txBox="1"/>
              <p:nvPr/>
            </p:nvSpPr>
            <p:spPr>
              <a:xfrm>
                <a:off x="6718466" y="6415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11" name="Straight Connector 10"/>
            <p:cNvCxnSpPr/>
            <p:nvPr/>
          </p:nvCxnSpPr>
          <p:spPr>
            <a:xfrm>
              <a:off x="6830837" y="1051559"/>
              <a:ext cx="168455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7" name="Rectangle 6"/>
          <p:cNvSpPr/>
          <p:nvPr/>
        </p:nvSpPr>
        <p:spPr>
          <a:xfrm>
            <a:off x="1016523" y="1143000"/>
            <a:ext cx="14589396" cy="3600986"/>
          </a:xfrm>
          <a:prstGeom prst="rect">
            <a:avLst/>
          </a:prstGeom>
        </p:spPr>
        <p:txBody>
          <a:bodyPr wrap="square">
            <a:spAutoFit/>
          </a:bodyPr>
          <a:lstStyle/>
          <a:p>
            <a:pPr algn="just"/>
            <a:r>
              <a:rPr lang="en-US" sz="3800" b="1" smtClean="0">
                <a:solidFill>
                  <a:srgbClr val="0000FF"/>
                </a:solidFill>
                <a:latin typeface="Arial" pitchFamily="34" charset="0"/>
                <a:cs typeface="Arial" pitchFamily="34" charset="0"/>
              </a:rPr>
              <a:t>      </a:t>
            </a:r>
            <a:r>
              <a:rPr lang="vi-VN" sz="3800" b="1" smtClean="0">
                <a:solidFill>
                  <a:srgbClr val="0000FF"/>
                </a:solidFill>
                <a:latin typeface="Arial" pitchFamily="34" charset="0"/>
                <a:cs typeface="Arial" pitchFamily="34" charset="0"/>
              </a:rPr>
              <a:t>Thấy </a:t>
            </a:r>
            <a:r>
              <a:rPr lang="vi-VN" sz="3800" b="1">
                <a:solidFill>
                  <a:srgbClr val="0000FF"/>
                </a:solidFill>
                <a:latin typeface="Arial" pitchFamily="34" charset="0"/>
                <a:cs typeface="Arial" pitchFamily="34" charset="0"/>
              </a:rPr>
              <a:t>mọi người đi xa vất vả, cố Đương một mình bám đá, leo cây, tìm con đường lên núi ngắn nhất. Ông bàn với bà con ghép đá thành bậc thang vượt núi. Ai cũng can ngăn, nhưng ông vẫn quyết tâm làm. Ngày ngày, ông bạt đất, khiêng đá ghép thành từng bậc hướng thẳng lên núi. Công việc biết bao nặng </a:t>
            </a:r>
            <a:r>
              <a:rPr lang="vi-VN" sz="3800" b="1">
                <a:solidFill>
                  <a:srgbClr val="0000FF"/>
                </a:solidFill>
                <a:latin typeface="Arial" pitchFamily="34" charset="0"/>
                <a:cs typeface="Arial" pitchFamily="34" charset="0"/>
              </a:rPr>
              <a:t>nhọc</a:t>
            </a:r>
            <a:r>
              <a:rPr lang="vi-VN" sz="3800" b="1" smtClean="0">
                <a:solidFill>
                  <a:srgbClr val="0000FF"/>
                </a:solidFill>
                <a:latin typeface="Arial" pitchFamily="34" charset="0"/>
                <a:cs typeface="Arial" pitchFamily="34" charset="0"/>
              </a:rPr>
              <a:t>.</a:t>
            </a:r>
            <a:endParaRPr lang="en-US" sz="3800" b="1">
              <a:solidFill>
                <a:srgbClr val="0000FF"/>
              </a:solidFill>
              <a:latin typeface="Arial" pitchFamily="34" charset="0"/>
              <a:cs typeface="Arial" pitchFamily="34" charset="0"/>
            </a:endParaRPr>
          </a:p>
        </p:txBody>
      </p:sp>
      <p:sp>
        <p:nvSpPr>
          <p:cNvPr id="15" name="TextBox 14"/>
          <p:cNvSpPr txBox="1"/>
          <p:nvPr/>
        </p:nvSpPr>
        <p:spPr>
          <a:xfrm>
            <a:off x="1039542" y="5029200"/>
            <a:ext cx="14566377" cy="1261884"/>
          </a:xfrm>
          <a:prstGeom prst="rect">
            <a:avLst/>
          </a:prstGeom>
          <a:noFill/>
        </p:spPr>
        <p:txBody>
          <a:bodyPr wrap="square" rtlCol="0">
            <a:spAutoFit/>
          </a:bodyPr>
          <a:lstStyle/>
          <a:p>
            <a:pPr algn="just"/>
            <a:r>
              <a:rPr lang="en-US" sz="3800" b="1" i="1" smtClean="0">
                <a:solidFill>
                  <a:srgbClr val="FF0000"/>
                </a:solidFill>
                <a:latin typeface="Arial" pitchFamily="34" charset="0"/>
                <a:cs typeface="Arial" pitchFamily="34" charset="0"/>
              </a:rPr>
              <a:t>    Vì </a:t>
            </a:r>
            <a:r>
              <a:rPr lang="en-US" sz="3800" b="1" i="1">
                <a:solidFill>
                  <a:srgbClr val="FF0000"/>
                </a:solidFill>
                <a:latin typeface="Arial" pitchFamily="34" charset="0"/>
                <a:cs typeface="Arial" pitchFamily="34" charset="0"/>
              </a:rPr>
              <a:t>sao cô Đương có ý định ghép đá thành bậc thang lên núi?</a:t>
            </a:r>
            <a:endParaRPr lang="en-US" sz="3800" b="1">
              <a:solidFill>
                <a:srgbClr val="FF0000"/>
              </a:solidFill>
              <a:latin typeface="Arial" pitchFamily="34" charset="0"/>
              <a:cs typeface="Arial" pitchFamily="34" charset="0"/>
            </a:endParaRPr>
          </a:p>
        </p:txBody>
      </p:sp>
      <p:sp>
        <p:nvSpPr>
          <p:cNvPr id="16" name="Rectangle 15"/>
          <p:cNvSpPr/>
          <p:nvPr/>
        </p:nvSpPr>
        <p:spPr>
          <a:xfrm>
            <a:off x="1092723" y="6629400"/>
            <a:ext cx="14589396" cy="1261884"/>
          </a:xfrm>
          <a:prstGeom prst="rect">
            <a:avLst/>
          </a:prstGeom>
        </p:spPr>
        <p:txBody>
          <a:bodyPr wrap="square">
            <a:spAutoFit/>
          </a:bodyPr>
          <a:lstStyle/>
          <a:p>
            <a:r>
              <a:rPr lang="nl-NL" sz="3800" b="1" smtClean="0">
                <a:solidFill>
                  <a:srgbClr val="0000FF"/>
                </a:solidFill>
                <a:latin typeface="Arial" pitchFamily="34" charset="0"/>
                <a:cs typeface="Arial" pitchFamily="34" charset="0"/>
              </a:rPr>
              <a:t>     Vì t</a:t>
            </a:r>
            <a:r>
              <a:rPr lang="vi-VN" sz="3800" b="1" smtClean="0">
                <a:solidFill>
                  <a:srgbClr val="0000FF"/>
                </a:solidFill>
                <a:latin typeface="Arial" pitchFamily="34" charset="0"/>
                <a:cs typeface="Arial" pitchFamily="34" charset="0"/>
              </a:rPr>
              <a:t>hấy </a:t>
            </a:r>
            <a:r>
              <a:rPr lang="vi-VN" sz="3800" b="1">
                <a:solidFill>
                  <a:srgbClr val="0000FF"/>
                </a:solidFill>
                <a:latin typeface="Arial" pitchFamily="34" charset="0"/>
                <a:cs typeface="Arial" pitchFamily="34" charset="0"/>
              </a:rPr>
              <a:t>mọi người đi xa vất vả, cố Đương một mình bám đá, leo cây, tìm con đường lên núi ngắn nhất</a:t>
            </a:r>
            <a:endParaRPr lang="en-US" sz="3800" b="1">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926</TotalTime>
  <Words>131</Words>
  <Application>Microsoft Office PowerPoint</Application>
  <PresentationFormat>Custom</PresentationFormat>
  <Paragraphs>5</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154</cp:revision>
  <dcterms:created xsi:type="dcterms:W3CDTF">2022-07-10T01:37:20Z</dcterms:created>
  <dcterms:modified xsi:type="dcterms:W3CDTF">2022-07-28T09:30:45Z</dcterms:modified>
</cp:coreProperties>
</file>