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28/7/2022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28/7/2022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28/7/2022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28/7/2022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28/7/2022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395119" y="0"/>
            <a:ext cx="5492209" cy="930735"/>
            <a:chOff x="5063626" y="172432"/>
            <a:chExt cx="5399539" cy="930735"/>
          </a:xfrm>
        </p:grpSpPr>
        <p:grpSp>
          <p:nvGrpSpPr>
            <p:cNvPr id="3" name="Group 2"/>
            <p:cNvGrpSpPr/>
            <p:nvPr/>
          </p:nvGrpSpPr>
          <p:grpSpPr>
            <a:xfrm>
              <a:off x="5063626" y="172432"/>
              <a:ext cx="5399539" cy="930735"/>
              <a:chOff x="5063626" y="172432"/>
              <a:chExt cx="5399539" cy="930735"/>
            </a:xfrm>
          </p:grpSpPr>
          <p:sp>
            <p:nvSpPr>
              <p:cNvPr id="5" name="TextBox 4"/>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8" name="Rectangle 7"/>
          <p:cNvSpPr/>
          <p:nvPr/>
        </p:nvSpPr>
        <p:spPr>
          <a:xfrm>
            <a:off x="1321323" y="1600200"/>
            <a:ext cx="13827396" cy="3600986"/>
          </a:xfrm>
          <a:prstGeom prst="rect">
            <a:avLst/>
          </a:prstGeom>
        </p:spPr>
        <p:txBody>
          <a:bodyPr wrap="square">
            <a:spAutoFit/>
          </a:bodyPr>
          <a:lstStyle/>
          <a:p>
            <a:pPr algn="just"/>
            <a:r>
              <a:rPr lang="en-US" sz="3800" b="1" smtClean="0">
                <a:solidFill>
                  <a:srgbClr val="0000FF"/>
                </a:solidFill>
              </a:rPr>
              <a:t>       </a:t>
            </a:r>
            <a:r>
              <a:rPr lang="vi-VN" sz="3800" b="1" smtClean="0">
                <a:solidFill>
                  <a:srgbClr val="0000FF"/>
                </a:solidFill>
              </a:rPr>
              <a:t>Về </a:t>
            </a:r>
            <a:r>
              <a:rPr lang="vi-VN" sz="3800" b="1">
                <a:solidFill>
                  <a:srgbClr val="0000FF"/>
                </a:solidFill>
              </a:rPr>
              <a:t>sau, nhiều người trong xóm cũng tình nguyện đến làm cùng. Sau năm năm, cố Đương đã mở được con đường ngắn nhất từ xóm lên núi Hồng Lĩnh. Con đường được ghép bằng đá khiến cho việc lên, xuống núi rất tiện. Cả xóm biết ơn cố Đương, tặng thêm cho ông một tên mới là cố Ghép, con đường vượt núi được gọi là Truông </a:t>
            </a:r>
            <a:r>
              <a:rPr lang="vi-VN" sz="3800" b="1">
                <a:solidFill>
                  <a:srgbClr val="0000FF"/>
                </a:solidFill>
              </a:rPr>
              <a:t>Ghép</a:t>
            </a:r>
            <a:r>
              <a:rPr lang="vi-VN" sz="3800" b="1" smtClean="0">
                <a:solidFill>
                  <a:srgbClr val="0000FF"/>
                </a:solidFill>
              </a:rPr>
              <a:t>.</a:t>
            </a:r>
            <a:endParaRPr lang="en-US" sz="3800" b="1">
              <a:solidFill>
                <a:srgbClr val="0000FF"/>
              </a:solidFill>
            </a:endParaRPr>
          </a:p>
        </p:txBody>
      </p:sp>
      <p:sp>
        <p:nvSpPr>
          <p:cNvPr id="9" name="Rectangle 8"/>
          <p:cNvSpPr/>
          <p:nvPr/>
        </p:nvSpPr>
        <p:spPr>
          <a:xfrm>
            <a:off x="1585119" y="5876092"/>
            <a:ext cx="13716000" cy="677108"/>
          </a:xfrm>
          <a:prstGeom prst="rect">
            <a:avLst/>
          </a:prstGeom>
        </p:spPr>
        <p:txBody>
          <a:bodyPr wrap="square">
            <a:spAutoFit/>
          </a:bodyPr>
          <a:lstStyle/>
          <a:p>
            <a:r>
              <a:rPr lang="en-US" sz="3800" b="1" i="1">
                <a:solidFill>
                  <a:srgbClr val="FF0000"/>
                </a:solidFill>
                <a:latin typeface="Arial" pitchFamily="34" charset="0"/>
                <a:cs typeface="Arial" pitchFamily="34" charset="0"/>
              </a:rPr>
              <a:t>Công việc làm đường của cố Đương diễn ra như thế nào?</a:t>
            </a:r>
            <a:endParaRPr lang="en-US" sz="3800" b="1">
              <a:solidFill>
                <a:srgbClr val="FF0000"/>
              </a:solidFill>
              <a:latin typeface="Arial" pitchFamily="34" charset="0"/>
              <a:cs typeface="Arial" pitchFamily="34" charset="0"/>
            </a:endParaRPr>
          </a:p>
        </p:txBody>
      </p:sp>
      <p:sp>
        <p:nvSpPr>
          <p:cNvPr id="10" name="Rectangle 9"/>
          <p:cNvSpPr/>
          <p:nvPr/>
        </p:nvSpPr>
        <p:spPr>
          <a:xfrm>
            <a:off x="1432719" y="6967716"/>
            <a:ext cx="13563600" cy="1846659"/>
          </a:xfrm>
          <a:prstGeom prst="rect">
            <a:avLst/>
          </a:prstGeom>
        </p:spPr>
        <p:txBody>
          <a:bodyPr wrap="square">
            <a:spAutoFit/>
          </a:bodyPr>
          <a:lstStyle/>
          <a:p>
            <a:pPr algn="just"/>
            <a:r>
              <a:rPr lang="nl-NL" sz="3800" b="1" smtClean="0">
                <a:solidFill>
                  <a:srgbClr val="0000FF"/>
                </a:solidFill>
                <a:latin typeface="Arial" pitchFamily="34" charset="0"/>
                <a:cs typeface="Arial" pitchFamily="34" charset="0"/>
              </a:rPr>
              <a:t>       Ban đầu ông </a:t>
            </a:r>
            <a:r>
              <a:rPr lang="nl-NL" sz="3800" b="1">
                <a:solidFill>
                  <a:srgbClr val="0000FF"/>
                </a:solidFill>
                <a:latin typeface="Arial" pitchFamily="34" charset="0"/>
                <a:cs typeface="Arial" pitchFamily="34" charset="0"/>
              </a:rPr>
              <a:t>làm một mình, tới lúc trong xóm có nhiều người đến </a:t>
            </a:r>
            <a:r>
              <a:rPr lang="nl-NL" sz="3800" b="1">
                <a:solidFill>
                  <a:srgbClr val="0000FF"/>
                </a:solidFill>
                <a:latin typeface="Arial" pitchFamily="34" charset="0"/>
                <a:cs typeface="Arial" pitchFamily="34" charset="0"/>
              </a:rPr>
              <a:t>làm </a:t>
            </a:r>
            <a:r>
              <a:rPr lang="nl-NL" sz="3800" b="1" smtClean="0">
                <a:solidFill>
                  <a:srgbClr val="0000FF"/>
                </a:solidFill>
                <a:latin typeface="Arial" pitchFamily="34" charset="0"/>
                <a:cs typeface="Arial" pitchFamily="34" charset="0"/>
              </a:rPr>
              <a:t>cùng. 5 năm sau </a:t>
            </a:r>
            <a:r>
              <a:rPr lang="vi-VN" sz="3800" b="1">
                <a:solidFill>
                  <a:srgbClr val="0000FF"/>
                </a:solidFill>
                <a:latin typeface="Arial" pitchFamily="34" charset="0"/>
                <a:cs typeface="Arial" pitchFamily="34" charset="0"/>
              </a:rPr>
              <a:t>cố Đương đã mở được con đường ngắn nhất từ xóm lên núi Hồng Lĩnh</a:t>
            </a:r>
            <a:r>
              <a:rPr lang="nl-NL" sz="3800" b="1" smtClean="0">
                <a:solidFill>
                  <a:srgbClr val="0000FF"/>
                </a:solidFill>
                <a:latin typeface="Arial" pitchFamily="34" charset="0"/>
                <a:cs typeface="Arial" pitchFamily="34" charset="0"/>
              </a:rPr>
              <a:t> </a:t>
            </a:r>
            <a:endParaRPr lang="en-US" sz="3800" b="1">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929</TotalTime>
  <Words>139</Words>
  <Application>Microsoft Office PowerPoint</Application>
  <PresentationFormat>Custom</PresentationFormat>
  <Paragraphs>5</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152</cp:revision>
  <dcterms:created xsi:type="dcterms:W3CDTF">2022-07-10T01:37:20Z</dcterms:created>
  <dcterms:modified xsi:type="dcterms:W3CDTF">2022-07-28T09:33:19Z</dcterms:modified>
</cp:coreProperties>
</file>