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5" r:id="rId3"/>
    <p:sldMasterId id="2147483679" r:id="rId4"/>
    <p:sldMasterId id="2147483691" r:id="rId5"/>
    <p:sldMasterId id="2147483693" r:id="rId6"/>
    <p:sldMasterId id="2147483705" r:id="rId7"/>
    <p:sldMasterId id="2147483717" r:id="rId8"/>
  </p:sldMasterIdLst>
  <p:notesMasterIdLst>
    <p:notesMasterId r:id="rId34"/>
  </p:notesMasterIdLst>
  <p:sldIdLst>
    <p:sldId id="257" r:id="rId9"/>
    <p:sldId id="283" r:id="rId10"/>
    <p:sldId id="261" r:id="rId11"/>
    <p:sldId id="258" r:id="rId12"/>
    <p:sldId id="260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70" r:id="rId21"/>
    <p:sldId id="271" r:id="rId22"/>
    <p:sldId id="269" r:id="rId23"/>
    <p:sldId id="272" r:id="rId24"/>
    <p:sldId id="273" r:id="rId25"/>
    <p:sldId id="274" r:id="rId26"/>
    <p:sldId id="276" r:id="rId27"/>
    <p:sldId id="275" r:id="rId28"/>
    <p:sldId id="278" r:id="rId29"/>
    <p:sldId id="277" r:id="rId30"/>
    <p:sldId id="279" r:id="rId31"/>
    <p:sldId id="281" r:id="rId32"/>
    <p:sldId id="28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 Anh" initials="K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9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91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013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2AEFD-FEDB-4542-BE9E-D4DED9AFC90C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06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40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45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0E191392-46B3-4988-B725-C457EAD2BD85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DE37A7-131E-4749-AAF7-688385F4FE9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B4E1BB7-1AEA-4241-A1A4-B3E9CE44291D}" type="datetimeFigureOut">
              <a:rPr lang="en-US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F9FDBEA-6FCD-439E-9496-7EE16FD1029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1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8" cy="63976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2"/>
            <a:ext cx="4011084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260"/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260"/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C5C46-425D-4430-A476-AE35FFC526C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822960" rtl="0" eaLnBrk="1" latinLnBrk="0" hangingPunct="1"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8610" indent="-30861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669290" indent="-257810" algn="l" defTabSz="822960" rtl="0" eaLnBrk="1" latinLnBrk="0" hangingPunct="1">
        <a:spcBef>
          <a:spcPct val="24000"/>
        </a:spcBef>
        <a:buFont typeface="Arial" panose="020B0604020202020204" pitchFamily="34" charset="0"/>
        <a:buChar char="–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41.png"/><Relationship Id="rId18" Type="http://schemas.openxmlformats.org/officeDocument/2006/relationships/image" Target="../media/image44.GIF"/><Relationship Id="rId26" Type="http://schemas.microsoft.com/office/2007/relationships/hdphoto" Target="../media/hdphoto10.wdp"/><Relationship Id="rId3" Type="http://schemas.openxmlformats.org/officeDocument/2006/relationships/image" Target="../media/image35.png"/><Relationship Id="rId21" Type="http://schemas.openxmlformats.org/officeDocument/2006/relationships/image" Target="../media/image46.png"/><Relationship Id="rId7" Type="http://schemas.openxmlformats.org/officeDocument/2006/relationships/image" Target="../media/image37.png"/><Relationship Id="rId12" Type="http://schemas.openxmlformats.org/officeDocument/2006/relationships/image" Target="../media/image40.GIF"/><Relationship Id="rId17" Type="http://schemas.openxmlformats.org/officeDocument/2006/relationships/image" Target="../media/image43.png"/><Relationship Id="rId25" Type="http://schemas.openxmlformats.org/officeDocument/2006/relationships/image" Target="../media/image48.png"/><Relationship Id="rId2" Type="http://schemas.openxmlformats.org/officeDocument/2006/relationships/image" Target="../media/image34.GIF"/><Relationship Id="rId16" Type="http://schemas.microsoft.com/office/2007/relationships/hdphoto" Target="../media/hdphoto6.wdp"/><Relationship Id="rId20" Type="http://schemas.microsoft.com/office/2007/relationships/hdphoto" Target="../media/hdphoto7.wdp"/><Relationship Id="rId29" Type="http://schemas.openxmlformats.org/officeDocument/2006/relationships/image" Target="../media/image50.GIF"/><Relationship Id="rId1" Type="http://schemas.openxmlformats.org/officeDocument/2006/relationships/slideLayout" Target="../slideLayouts/slideLayout53.xml"/><Relationship Id="rId6" Type="http://schemas.microsoft.com/office/2007/relationships/hdphoto" Target="../media/hdphoto2.wdp"/><Relationship Id="rId11" Type="http://schemas.openxmlformats.org/officeDocument/2006/relationships/image" Target="../media/image39.GIF"/><Relationship Id="rId24" Type="http://schemas.microsoft.com/office/2007/relationships/hdphoto" Target="../media/hdphoto9.wdp"/><Relationship Id="rId5" Type="http://schemas.openxmlformats.org/officeDocument/2006/relationships/image" Target="../media/image36.png"/><Relationship Id="rId15" Type="http://schemas.openxmlformats.org/officeDocument/2006/relationships/image" Target="../media/image42.png"/><Relationship Id="rId23" Type="http://schemas.openxmlformats.org/officeDocument/2006/relationships/image" Target="../media/image47.png"/><Relationship Id="rId28" Type="http://schemas.microsoft.com/office/2007/relationships/hdphoto" Target="../media/hdphoto11.wdp"/><Relationship Id="rId10" Type="http://schemas.microsoft.com/office/2007/relationships/hdphoto" Target="../media/hdphoto4.wdp"/><Relationship Id="rId19" Type="http://schemas.openxmlformats.org/officeDocument/2006/relationships/image" Target="../media/image45.png"/><Relationship Id="rId31" Type="http://schemas.microsoft.com/office/2007/relationships/hdphoto" Target="../media/hdphoto12.wdp"/><Relationship Id="rId4" Type="http://schemas.microsoft.com/office/2007/relationships/hdphoto" Target="../media/hdphoto1.wdp"/><Relationship Id="rId9" Type="http://schemas.openxmlformats.org/officeDocument/2006/relationships/image" Target="../media/image38.png"/><Relationship Id="rId14" Type="http://schemas.microsoft.com/office/2007/relationships/hdphoto" Target="../media/hdphoto5.wdp"/><Relationship Id="rId22" Type="http://schemas.microsoft.com/office/2007/relationships/hdphoto" Target="../media/hdphoto8.wdp"/><Relationship Id="rId27" Type="http://schemas.openxmlformats.org/officeDocument/2006/relationships/image" Target="../media/image49.png"/><Relationship Id="rId30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1337218"/>
            <a:ext cx="7381060" cy="1445623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Chào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mừng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em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đến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với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tiết</a:t>
            </a:r>
            <a:r>
              <a:rPr lang="en-US" alt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Tiếng Việt - Lớp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460" y="2948940"/>
            <a:ext cx="3286125" cy="390906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741805" y="90805"/>
            <a:ext cx="79781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Bản quyền thuộc về: FB Hương Thảo - https://www.facebook.com/huongthaoGADT/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110">
                <a:latin typeface="Arial-Rounded" panose="020B0500000000000000" charset="0"/>
                <a:cs typeface="Arial-Rounded" panose="020B0500000000000000" charset="0"/>
              </a:rPr>
              <a:t>2. Tìm những câu thơ tả các bạn học sinh trong giờ ra chơi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3940" y="1098550"/>
            <a:ext cx="2665730" cy="169608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/>
        </p:nvSpPr>
        <p:spPr>
          <a:xfrm>
            <a:off x="838200" y="254889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110">
                <a:latin typeface="Arial-Rounded" panose="020B0500000000000000" charset="0"/>
                <a:cs typeface="Arial-Rounded" panose="020B0500000000000000" charset="0"/>
              </a:rPr>
              <a:t>3. Bạn nhỏ yêu những gì ở trường, lớp của mình?</a:t>
            </a:r>
          </a:p>
        </p:txBody>
      </p:sp>
      <p:sp>
        <p:nvSpPr>
          <p:cNvPr id="6" name="Cloud 5"/>
          <p:cNvSpPr/>
          <p:nvPr/>
        </p:nvSpPr>
        <p:spPr>
          <a:xfrm>
            <a:off x="3702050" y="3418840"/>
            <a:ext cx="5212715" cy="14300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hàng cây mát, sân trường, khung cửa sổ</a:t>
            </a:r>
          </a:p>
        </p:txBody>
      </p:sp>
      <p:sp>
        <p:nvSpPr>
          <p:cNvPr id="7" name="Title 1"/>
          <p:cNvSpPr>
            <a:spLocks noGrp="1"/>
          </p:cNvSpPr>
          <p:nvPr/>
        </p:nvSpPr>
        <p:spPr>
          <a:xfrm>
            <a:off x="777240" y="46285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110">
                <a:latin typeface="Arial-Rounded" panose="020B0500000000000000" charset="0"/>
                <a:cs typeface="Arial-Rounded" panose="020B0500000000000000" charset="0"/>
              </a:rPr>
              <a:t>4. Bạn nhỏ nhớ gì về cô giáo khi không đến lớp?</a:t>
            </a:r>
          </a:p>
        </p:txBody>
      </p:sp>
      <p:sp>
        <p:nvSpPr>
          <p:cNvPr id="8" name="Cloud 7"/>
          <p:cNvSpPr/>
          <p:nvPr/>
        </p:nvSpPr>
        <p:spPr>
          <a:xfrm>
            <a:off x="3722370" y="5598795"/>
            <a:ext cx="5212715" cy="112649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Nhớ lời cô ngọt ngào</a:t>
            </a:r>
          </a:p>
        </p:txBody>
      </p: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 bldLvl="0" animBg="1"/>
      <p:bldP spid="6" grpId="1" animBg="1"/>
      <p:bldP spid="7" grpId="0"/>
      <p:bldP spid="7" grpId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1040765" y="76009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110">
                <a:latin typeface="Arial-Rounded" panose="020B0500000000000000" charset="0"/>
                <a:cs typeface="Arial-Rounded" panose="020B0500000000000000" charset="0"/>
              </a:rPr>
              <a:t>1. Từ nào trong bài thơ thể hiện rõ nhất tình cảm của bạn nhỏ dành cho trường lớp?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6225" y="266700"/>
            <a:ext cx="845820" cy="79248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401185" y="2419350"/>
            <a:ext cx="2404110" cy="13182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Arial-Rounded" panose="020B0500000000000000" charset="0"/>
                <a:cs typeface="Arial-Rounded" panose="020B0500000000000000" charset="0"/>
              </a:rPr>
              <a:t>Yêu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614680" y="36449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2. Kết hợp từ ngữ ở cột A với từ ngữ ở cột B để tạo câu nêu đặc điểm?</a:t>
            </a:r>
          </a:p>
        </p:txBody>
      </p:sp>
      <p:sp>
        <p:nvSpPr>
          <p:cNvPr id="5" name="Oval 4"/>
          <p:cNvSpPr/>
          <p:nvPr/>
        </p:nvSpPr>
        <p:spPr>
          <a:xfrm>
            <a:off x="2778760" y="1562100"/>
            <a:ext cx="1044575" cy="598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A</a:t>
            </a:r>
          </a:p>
        </p:txBody>
      </p:sp>
      <p:sp>
        <p:nvSpPr>
          <p:cNvPr id="6" name="Oval 5"/>
          <p:cNvSpPr/>
          <p:nvPr/>
        </p:nvSpPr>
        <p:spPr>
          <a:xfrm>
            <a:off x="7657465" y="1490345"/>
            <a:ext cx="1044575" cy="598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B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06830" y="2545715"/>
            <a:ext cx="4068445" cy="801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Gương mặt các bạn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266825" y="3803015"/>
            <a:ext cx="4068445" cy="801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Lời cô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266825" y="5101590"/>
            <a:ext cx="4068445" cy="801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Sân trường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59220" y="2474595"/>
            <a:ext cx="4068445" cy="801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nhộn nhịp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520180" y="3803015"/>
            <a:ext cx="4068445" cy="801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ngọt ngào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59220" y="5101590"/>
            <a:ext cx="4068445" cy="801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hồng hào</a:t>
            </a:r>
          </a:p>
        </p:txBody>
      </p:sp>
      <p:cxnSp>
        <p:nvCxnSpPr>
          <p:cNvPr id="13" name="Straight Arrow Connector 12"/>
          <p:cNvCxnSpPr>
            <a:stCxn id="7" idx="3"/>
            <a:endCxn id="12" idx="1"/>
          </p:cNvCxnSpPr>
          <p:nvPr/>
        </p:nvCxnSpPr>
        <p:spPr>
          <a:xfrm>
            <a:off x="5375275" y="2946400"/>
            <a:ext cx="1083945" cy="25558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3"/>
            <a:endCxn id="11" idx="1"/>
          </p:cNvCxnSpPr>
          <p:nvPr/>
        </p:nvCxnSpPr>
        <p:spPr>
          <a:xfrm>
            <a:off x="5335270" y="4203700"/>
            <a:ext cx="1184910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3"/>
            <a:endCxn id="10" idx="1"/>
          </p:cNvCxnSpPr>
          <p:nvPr/>
        </p:nvCxnSpPr>
        <p:spPr>
          <a:xfrm flipV="1">
            <a:off x="5335270" y="2875280"/>
            <a:ext cx="1123950" cy="26269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  <p:bldP spid="6" grpId="0" bldLvl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4489450" y="1442085"/>
            <a:ext cx="384175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u E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10230" y="173355"/>
            <a:ext cx="6853555" cy="600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u E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2225" y="182245"/>
            <a:ext cx="7401560" cy="617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/>
          <a:stretch>
            <a:fillRect/>
          </a:stretch>
        </p:blipFill>
        <p:spPr bwMode="auto">
          <a:xfrm>
            <a:off x="0" y="1547625"/>
            <a:ext cx="12191999" cy="275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36650" y="2171585"/>
            <a:ext cx="12496799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320" b="1" dirty="0">
                <a:solidFill>
                  <a:srgbClr val="7030A0"/>
                </a:solidFill>
                <a:latin typeface="HP001 4 hàng" panose="020B0603050302020204" pitchFamily="34" charset="0"/>
              </a:rPr>
              <a:t>Em yêu mái trường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136649" y="3051175"/>
            <a:ext cx="12496799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320" b="1" dirty="0">
                <a:solidFill>
                  <a:srgbClr val="7030A0"/>
                </a:solidFill>
                <a:latin typeface="HP001 4 hàng" panose="020B0603050302020204" pitchFamily="34" charset="0"/>
              </a:rPr>
              <a:t>Có hàng cây mát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394970" y="238760"/>
            <a:ext cx="3418205" cy="98361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Viết từ ứng dụng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4489450" y="1442085"/>
            <a:ext cx="384175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4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840" y="1614805"/>
            <a:ext cx="6962775" cy="3628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06094" y="336501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 và nghe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17"/>
          <p:cNvSpPr/>
          <p:nvPr/>
        </p:nvSpPr>
        <p:spPr>
          <a:xfrm>
            <a:off x="-43199" y="10758"/>
            <a:ext cx="12235199" cy="177722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89567" y="263830"/>
            <a:ext cx="9753600" cy="11976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7200" b="1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Thứ.....ngày....tháng......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505200" y="2966085"/>
            <a:ext cx="7910830" cy="1295400"/>
            <a:chOff x="9566064" y="964372"/>
            <a:chExt cx="5446164" cy="698253"/>
          </a:xfrm>
        </p:grpSpPr>
        <p:sp>
          <p:nvSpPr>
            <p:cNvPr id="12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0"/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7"/>
          <p:cNvSpPr/>
          <p:nvPr/>
        </p:nvSpPr>
        <p:spPr>
          <a:xfrm>
            <a:off x="1873593" y="3158147"/>
            <a:ext cx="1750345" cy="1205899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6"/>
          <p:cNvSpPr/>
          <p:nvPr/>
        </p:nvSpPr>
        <p:spPr>
          <a:xfrm>
            <a:off x="2193050" y="3261097"/>
            <a:ext cx="1258009" cy="999997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15797" y="2822865"/>
            <a:ext cx="1378806" cy="1412343"/>
            <a:chOff x="1149549" y="1066515"/>
            <a:chExt cx="992332" cy="992332"/>
          </a:xfrm>
          <a:solidFill>
            <a:schemeClr val="accent6">
              <a:lumMod val="75000"/>
            </a:schemeClr>
          </a:solidFill>
        </p:grpSpPr>
        <p:sp>
          <p:nvSpPr>
            <p:cNvPr id="18" name="Oval 17"/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655570" y="2872105"/>
            <a:ext cx="1539240" cy="14135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Bài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  <a:latin typeface="Arial Rounded MT Bold" panose="020F0704030504030204" charset="0"/>
                <a:ea typeface="Arial-Rounded" panose="020B0500000000000000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6510" y="3089910"/>
            <a:ext cx="7176770" cy="101346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Yêu lắm trường ơi</a:t>
            </a:r>
          </a:p>
        </p:txBody>
      </p:sp>
    </p:spTree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ounded Rectangle 1"/>
          <p:cNvSpPr/>
          <p:nvPr/>
        </p:nvSpPr>
        <p:spPr>
          <a:xfrm>
            <a:off x="100965" y="142240"/>
            <a:ext cx="3042285" cy="730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Arial-Rounded" panose="020B0500000000000000" charset="0"/>
                <a:cs typeface="Arial-Rounded" panose="020B0500000000000000" charset="0"/>
              </a:rPr>
              <a:t>1. Nghe kể chuyện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5294630" y="42545"/>
            <a:ext cx="36614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Arial-Rounded" panose="020B0500000000000000" charset="0"/>
                <a:cs typeface="Arial-Rounded" panose="020B0500000000000000" charset="0"/>
              </a:rPr>
              <a:t>Bữa ăn trưa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1770" y="801370"/>
            <a:ext cx="7315200" cy="3474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955" y="3964305"/>
            <a:ext cx="6865620" cy="2804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ptur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0890" y="152400"/>
            <a:ext cx="8292465" cy="6257925"/>
          </a:xfrm>
          <a:prstGeom prst="rect">
            <a:avLst/>
          </a:prstGeom>
        </p:spPr>
      </p:pic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085" y="200850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latin typeface="Arial-Rounded" panose="020B0500000000000000" charset="0"/>
                <a:cs typeface="Arial-Rounded" panose="020B0500000000000000" charset="0"/>
              </a:rPr>
              <a:t>Chọn kể 1-2 đoạn của câu chuyện theo tranh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64765" y="82550"/>
            <a:ext cx="8257540" cy="200469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154045" y="2769235"/>
            <a:ext cx="6856730" cy="193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- Những món ăn nào em yêu thích?</a:t>
            </a:r>
          </a:p>
          <a:p>
            <a:pPr algn="just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- Em ngồi ăn cạnh bạn nào?</a:t>
            </a:r>
          </a:p>
          <a:p>
            <a:pPr algn="just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- Trước bữa ăn, em làm gì?</a:t>
            </a:r>
          </a:p>
          <a:p>
            <a:pPr algn="just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- Sau bữa ăn, em làm gì?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/>
            <a:r>
              <a:rPr lang="en-US" sz="80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49" y="-126077"/>
            <a:ext cx="3143250" cy="2381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447800"/>
            <a:ext cx="4648200" cy="2076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3917" l="3750" r="98667">
                        <a14:foregroundMark x1="44333" y1="17167" x2="45167" y2="20583"/>
                        <a14:foregroundMark x1="50167" y1="19167" x2="49833" y2="22250"/>
                        <a14:foregroundMark x1="39917" y1="30917" x2="40083" y2="34750"/>
                        <a14:foregroundMark x1="42750" y1="36583" x2="45333" y2="36583"/>
                        <a14:foregroundMark x1="49583" y1="40000" x2="48583" y2="42667"/>
                        <a14:foregroundMark x1="43500" y1="24667" x2="47167" y2="23000"/>
                        <a14:foregroundMark x1="61333" y1="19417" x2="62500" y2="23000"/>
                        <a14:foregroundMark x1="69000" y1="17583" x2="66750" y2="21833"/>
                        <a14:foregroundMark x1="72667" y1="21417" x2="71000" y2="25083"/>
                        <a14:foregroundMark x1="65167" y1="24250" x2="68000" y2="26250"/>
                        <a14:foregroundMark x1="72417" y1="27667" x2="74417" y2="27667"/>
                        <a14:foregroundMark x1="84167" y1="40167" x2="82083" y2="44667"/>
                        <a14:foregroundMark x1="82083" y1="47667" x2="85333" y2="48250"/>
                        <a14:foregroundMark x1="75833" y1="46250" x2="77250" y2="48500"/>
                        <a14:foregroundMark x1="65333" y1="60000" x2="68417" y2="61000"/>
                        <a14:foregroundMark x1="20500" y1="32333" x2="21083" y2="35750"/>
                        <a14:foregroundMark x1="10833" y1="34167" x2="16500" y2="34917"/>
                        <a14:foregroundMark x1="16833" y1="38583" x2="18250" y2="42250"/>
                        <a14:foregroundMark x1="18500" y1="46833" x2="21333" y2="45833"/>
                        <a14:foregroundMark x1="29000" y1="55167" x2="30000" y2="52917"/>
                        <a14:foregroundMark x1="25167" y1="62833" x2="27750" y2="66250"/>
                        <a14:foregroundMark x1="35833" y1="76000" x2="38250" y2="76000"/>
                        <a14:foregroundMark x1="38083" y1="83417" x2="36083" y2="87250"/>
                        <a14:foregroundMark x1="21750" y1="88500" x2="26000" y2="88500"/>
                        <a14:foregroundMark x1="11833" y1="83667" x2="12250" y2="86667"/>
                        <a14:foregroundMark x1="43750" y1="89500" x2="46750" y2="90500"/>
                        <a14:foregroundMark x1="70583" y1="79833" x2="70000" y2="83833"/>
                        <a14:foregroundMark x1="73250" y1="86667" x2="70833" y2="88083"/>
                        <a14:foregroundMark x1="78083" y1="76000" x2="81333" y2="77333"/>
                        <a14:foregroundMark x1="72833" y1="68250" x2="75250" y2="71333"/>
                        <a14:foregroundMark x1="81500" y1="88667" x2="83333" y2="9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4" t="15000" r="13235" b="5000"/>
          <a:stretch>
            <a:fillRect/>
          </a:stretch>
        </p:blipFill>
        <p:spPr>
          <a:xfrm>
            <a:off x="7886700" y="34636"/>
            <a:ext cx="4038600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92" b="99769" l="10000" r="95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36" r="4762"/>
          <a:stretch>
            <a:fillRect/>
          </a:stretch>
        </p:blipFill>
        <p:spPr>
          <a:xfrm>
            <a:off x="0" y="457200"/>
            <a:ext cx="2625436" cy="2367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250" y="2772301"/>
            <a:ext cx="1048683" cy="812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11" y="2209800"/>
            <a:ext cx="1039920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58" y="2180359"/>
            <a:ext cx="1039920" cy="12486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61" y="2115469"/>
            <a:ext cx="1039920" cy="100873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199" y="2313474"/>
            <a:ext cx="1257300" cy="182533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272" y="2646730"/>
            <a:ext cx="1137329" cy="9152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99" y="4458566"/>
            <a:ext cx="1753077" cy="1219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4492161"/>
            <a:ext cx="1753077" cy="1219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0" r="32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35185" r="63490" b="31482"/>
          <a:stretch>
            <a:fillRect/>
          </a:stretch>
        </p:blipFill>
        <p:spPr>
          <a:xfrm>
            <a:off x="7769814" y="4881631"/>
            <a:ext cx="1426110" cy="13716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778" b="96000" l="0" r="100000">
                        <a14:foregroundMark x1="42000" y1="55111" x2="48000" y2="66222"/>
                        <a14:foregroundMark x1="47556" y1="51111" x2="51111" y2="64667"/>
                        <a14:foregroundMark x1="55778" y1="48222" x2="55333" y2="6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56" t="33318" r="33663" b="31496"/>
          <a:stretch>
            <a:fillRect/>
          </a:stretch>
        </p:blipFill>
        <p:spPr>
          <a:xfrm>
            <a:off x="11049000" y="4728834"/>
            <a:ext cx="1295400" cy="14478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018" y="3524250"/>
            <a:ext cx="2438400" cy="2438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0" y="29350"/>
            <a:ext cx="1581150" cy="1554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5692" b="96000" l="9963" r="89851">
                        <a14:foregroundMark x1="35196" y1="28154" x2="39385" y2="29231"/>
                        <a14:foregroundMark x1="55121" y1="30615" x2="58845" y2="32692"/>
                        <a14:foregroundMark x1="69088" y1="20077" x2="69088" y2="23923"/>
                        <a14:foregroundMark x1="35196" y1="13462" x2="35196" y2="17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511" y="3858491"/>
            <a:ext cx="2357489" cy="241935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0" r="90000">
                        <a14:foregroundMark x1="39538" y1="17248" x2="37769" y2="288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9" t="11468" r="52891" b="10549"/>
          <a:stretch>
            <a:fillRect/>
          </a:stretch>
        </p:blipFill>
        <p:spPr>
          <a:xfrm>
            <a:off x="1677769" y="4409208"/>
            <a:ext cx="1398310" cy="155170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10000" r="98231">
                        <a14:foregroundMark x1="78692" y1="13119" x2="66462" y2="610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45" t="8716" r="5770" b="2294"/>
          <a:stretch>
            <a:fillRect/>
          </a:stretch>
        </p:blipFill>
        <p:spPr>
          <a:xfrm>
            <a:off x="3829413" y="4458566"/>
            <a:ext cx="1228718" cy="164590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400" b="99600" l="9664" r="899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05" y="2139775"/>
            <a:ext cx="2406492" cy="2442441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6619" y="6015373"/>
            <a:ext cx="12150436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 prstMaterial="dkEdge">
              <a:bevelT w="38100" h="38100" prst="angle"/>
            </a:sp3d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Lớp 2A hẹn gặp lại các bạn ở bài sau nhé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4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29" y="-41757"/>
            <a:ext cx="2153327" cy="15720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385" y="1033966"/>
            <a:ext cx="1070829" cy="117583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9517" l="0" r="99180">
                        <a14:foregroundMark x1="30328" y1="42512" x2="22131" y2="93720"/>
                        <a14:foregroundMark x1="23361" y1="42029" x2="15984" y2="62319"/>
                        <a14:foregroundMark x1="27869" y1="31401" x2="34016" y2="31401"/>
                        <a14:foregroundMark x1="54918" y1="40580" x2="61885" y2="41063"/>
                        <a14:foregroundMark x1="86066" y1="57488" x2="86475" y2="69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655" y="2083458"/>
            <a:ext cx="1628244" cy="1389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67660" y="1442085"/>
            <a:ext cx="645668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 + 2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8513" y="1029800"/>
            <a:ext cx="7455944" cy="1445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88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Khởi động</a:t>
            </a:r>
            <a:endParaRPr kumimoji="0" lang="en-US" sz="8800" b="1" i="0" u="none" strike="noStrike" kern="1200" cap="none" spc="0" normalizeH="0" baseline="0" noProof="0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800080"/>
              </a:highligh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loud 3"/>
          <p:cNvSpPr/>
          <p:nvPr/>
        </p:nvSpPr>
        <p:spPr>
          <a:xfrm>
            <a:off x="2312035" y="1815465"/>
            <a:ext cx="7658100" cy="3022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2. Bạn nhỏ trong bài hát có tình cảm như thế nào với ngôi trường của mình?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378325" y="239395"/>
            <a:ext cx="4044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Arial-Rounded" panose="020B0500000000000000" charset="0"/>
                <a:cs typeface="Arial-Rounded" panose="020B0500000000000000" charset="0"/>
              </a:rPr>
              <a:t>Yêu lắm trường ơi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80515" y="1208405"/>
            <a:ext cx="9074785" cy="5212080"/>
          </a:xfrm>
          <a:prstGeom prst="rect">
            <a:avLst/>
          </a:prstGeom>
        </p:spPr>
      </p:pic>
      <p:sp>
        <p:nvSpPr>
          <p:cNvPr id="9" name="Cloud 8"/>
          <p:cNvSpPr/>
          <p:nvPr/>
        </p:nvSpPr>
        <p:spPr>
          <a:xfrm>
            <a:off x="10051415" y="5184775"/>
            <a:ext cx="1998345" cy="84518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Đọc mẫu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378325" y="239395"/>
            <a:ext cx="4044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Arial-Rounded" panose="020B0500000000000000" charset="0"/>
                <a:cs typeface="Arial-Rounded" panose="020B0500000000000000" charset="0"/>
              </a:rPr>
              <a:t>Yêu lắm trường ơi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80515" y="1208405"/>
            <a:ext cx="9074785" cy="5212080"/>
          </a:xfrm>
          <a:prstGeom prst="rect">
            <a:avLst/>
          </a:prstGeom>
        </p:spPr>
      </p:pic>
      <p:sp>
        <p:nvSpPr>
          <p:cNvPr id="9" name="Cloud 8"/>
          <p:cNvSpPr/>
          <p:nvPr/>
        </p:nvSpPr>
        <p:spPr>
          <a:xfrm>
            <a:off x="10051415" y="5184775"/>
            <a:ext cx="1998345" cy="84518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Luyện đọc theo khổ</a:t>
            </a:r>
          </a:p>
        </p:txBody>
      </p:sp>
      <p:sp>
        <p:nvSpPr>
          <p:cNvPr id="2" name="Oval 1"/>
          <p:cNvSpPr/>
          <p:nvPr/>
        </p:nvSpPr>
        <p:spPr>
          <a:xfrm>
            <a:off x="1176020" y="1141095"/>
            <a:ext cx="537210" cy="527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1</a:t>
            </a:r>
          </a:p>
        </p:txBody>
      </p:sp>
      <p:sp>
        <p:nvSpPr>
          <p:cNvPr id="3" name="Oval 2"/>
          <p:cNvSpPr/>
          <p:nvPr/>
        </p:nvSpPr>
        <p:spPr>
          <a:xfrm>
            <a:off x="4229100" y="2003425"/>
            <a:ext cx="537210" cy="527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7170420" y="3950970"/>
            <a:ext cx="537210" cy="527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" grpId="0" animBg="1"/>
      <p:bldP spid="2" grpId="1" animBg="1"/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378325" y="239395"/>
            <a:ext cx="4044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Arial-Rounded" panose="020B0500000000000000" charset="0"/>
                <a:cs typeface="Arial-Rounded" panose="020B0500000000000000" charset="0"/>
              </a:rPr>
              <a:t>Yêu lắm trường ơi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80515" y="1208405"/>
            <a:ext cx="9074785" cy="5212080"/>
          </a:xfrm>
          <a:prstGeom prst="rect">
            <a:avLst/>
          </a:prstGeom>
        </p:spPr>
      </p:pic>
      <p:sp>
        <p:nvSpPr>
          <p:cNvPr id="9" name="Cloud 8"/>
          <p:cNvSpPr/>
          <p:nvPr/>
        </p:nvSpPr>
        <p:spPr>
          <a:xfrm>
            <a:off x="9951085" y="5083810"/>
            <a:ext cx="2078990" cy="9461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Thi đọc theo nhóm</a:t>
            </a:r>
          </a:p>
        </p:txBody>
      </p:sp>
      <p:sp>
        <p:nvSpPr>
          <p:cNvPr id="2" name="Oval 1"/>
          <p:cNvSpPr/>
          <p:nvPr/>
        </p:nvSpPr>
        <p:spPr>
          <a:xfrm>
            <a:off x="1176020" y="1141095"/>
            <a:ext cx="537210" cy="527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1</a:t>
            </a:r>
          </a:p>
        </p:txBody>
      </p:sp>
      <p:sp>
        <p:nvSpPr>
          <p:cNvPr id="3" name="Oval 2"/>
          <p:cNvSpPr/>
          <p:nvPr/>
        </p:nvSpPr>
        <p:spPr>
          <a:xfrm>
            <a:off x="4229100" y="2003425"/>
            <a:ext cx="537210" cy="527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7170420" y="3950970"/>
            <a:ext cx="537210" cy="527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3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2" b="30348"/>
          <a:stretch>
            <a:fillRect/>
          </a:stretch>
        </p:blipFill>
        <p:spPr>
          <a:xfrm>
            <a:off x="760997" y="107059"/>
            <a:ext cx="2514600" cy="9702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" y="91440"/>
            <a:ext cx="11773535" cy="1325880"/>
          </a:xfrm>
        </p:spPr>
        <p:txBody>
          <a:bodyPr>
            <a:normAutofit/>
          </a:bodyPr>
          <a:lstStyle/>
          <a:p>
            <a:r>
              <a:rPr lang="en-US" sz="3600">
                <a:latin typeface="Arial-Rounded" panose="020B0500000000000000" charset="0"/>
                <a:cs typeface="Arial-Rounded" panose="020B0500000000000000" charset="0"/>
              </a:rPr>
              <a:t>1. Đọc khổ thơ tương ứng với từng bức tranh dưới đây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0235" y="1203960"/>
            <a:ext cx="8778240" cy="53428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035" y="1793875"/>
            <a:ext cx="2879090" cy="35553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935" y="957580"/>
            <a:ext cx="2415540" cy="3116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3725" y="4459605"/>
            <a:ext cx="2701290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Microsoft Office PowerPoint</Application>
  <PresentationFormat>Widescreen</PresentationFormat>
  <Paragraphs>78</Paragraphs>
  <Slides>25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41" baseType="lpstr">
      <vt:lpstr>Microsoft YaHei</vt:lpstr>
      <vt:lpstr>Arial</vt:lpstr>
      <vt:lpstr>Arial Rounded MT Bold</vt:lpstr>
      <vt:lpstr>Arial-Rounded</vt:lpstr>
      <vt:lpstr>Calibri</vt:lpstr>
      <vt:lpstr>Calibri Light</vt:lpstr>
      <vt:lpstr>HP001 4 hàng</vt:lpstr>
      <vt:lpstr>Times New Roman</vt:lpstr>
      <vt:lpstr>1_Office Theme</vt:lpstr>
      <vt:lpstr>4_Office 主题</vt:lpstr>
      <vt:lpstr>2_Office Theme</vt:lpstr>
      <vt:lpstr>2_Office 主题​​</vt:lpstr>
      <vt:lpstr>3_Office Theme</vt:lpstr>
      <vt:lpstr>4_Office Theme</vt:lpstr>
      <vt:lpstr>5_Office Theme</vt:lpstr>
      <vt:lpstr>6_Office Theme</vt:lpstr>
      <vt:lpstr>Chào mừng các em đến với tiết Tiếng Việt - Lớp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Đọc khổ thơ tương ứng với từng bức tranh dưới đây</vt:lpstr>
      <vt:lpstr>2. Tìm những câu thơ tả các bạn học sinh trong giờ ra chơi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Chọn kể 1-2 đoạn của câu chuyện theo tranh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em đến với tiết Tiếng Việt - Lớp 2</dc:title>
  <dc:creator/>
  <cp:lastModifiedBy>Admin</cp:lastModifiedBy>
  <cp:revision>4</cp:revision>
  <dcterms:created xsi:type="dcterms:W3CDTF">2021-05-25T03:09:35Z</dcterms:created>
  <dcterms:modified xsi:type="dcterms:W3CDTF">2024-04-16T02:21:29Z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