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wmf" ContentType="image/x-wmf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79" r:id="rId5"/>
    <p:sldMasterId id="2147483691" r:id="rId6"/>
    <p:sldMasterId id="2147483703" r:id="rId7"/>
  </p:sldMasterIdLst>
  <p:notesMasterIdLst>
    <p:notesMasterId r:id="rId9"/>
  </p:notesMasterIdLst>
  <p:sldIdLst>
    <p:sldId id="257" r:id="rId8"/>
    <p:sldId id="280" r:id="rId10"/>
    <p:sldId id="281" r:id="rId11"/>
    <p:sldId id="282" r:id="rId12"/>
    <p:sldId id="284" r:id="rId13"/>
    <p:sldId id="285" r:id="rId14"/>
    <p:sldId id="302" r:id="rId15"/>
    <p:sldId id="300" r:id="rId16"/>
    <p:sldId id="264" r:id="rId17"/>
    <p:sldId id="286" r:id="rId18"/>
    <p:sldId id="287" r:id="rId19"/>
    <p:sldId id="288" r:id="rId20"/>
    <p:sldId id="289" r:id="rId21"/>
    <p:sldId id="290" r:id="rId22"/>
    <p:sldId id="303" r:id="rId23"/>
    <p:sldId id="269" r:id="rId24"/>
    <p:sldId id="291" r:id="rId25"/>
    <p:sldId id="292" r:id="rId26"/>
    <p:sldId id="293" r:id="rId27"/>
    <p:sldId id="279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1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/>
          <p:nvPr>
            <p:ph type="sldImg" idx="2"/>
          </p:nvPr>
        </p:nvSpPr>
        <p:spPr/>
      </p:sp>
      <p:sp>
        <p:nvSpPr>
          <p:cNvPr id="3" name="Text Placeholder 2"/>
          <p:cNvSpPr/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giảng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 </a:t>
            </a:r>
            <a:r>
              <a:rPr lang="en-US" dirty="0" err="1"/>
              <a:t>bởi</a:t>
            </a:r>
            <a:r>
              <a:rPr lang="en-US" dirty="0"/>
              <a:t>: </a:t>
            </a:r>
            <a:r>
              <a:rPr lang="en-US" dirty="0" err="1"/>
              <a:t>Phạm</a:t>
            </a:r>
            <a:r>
              <a:rPr lang="en-US" dirty="0"/>
              <a:t> </a:t>
            </a:r>
            <a:r>
              <a:rPr lang="en-US" dirty="0" err="1"/>
              <a:t>Duyên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02AEFD-FEDB-4542-BE9E-D4DED9AFC90C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giảng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 </a:t>
            </a:r>
            <a:r>
              <a:rPr lang="en-US" dirty="0" err="1"/>
              <a:t>bởi</a:t>
            </a:r>
            <a:r>
              <a:rPr lang="en-US" dirty="0"/>
              <a:t>: </a:t>
            </a:r>
            <a:r>
              <a:rPr lang="en-US" dirty="0" err="1"/>
              <a:t>Phạm</a:t>
            </a:r>
            <a:r>
              <a:rPr lang="en-US" dirty="0"/>
              <a:t> </a:t>
            </a:r>
            <a:r>
              <a:rPr lang="en-US" dirty="0" err="1"/>
              <a:t>Duyên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02AEFD-FEDB-4542-BE9E-D4DED9AFC90C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2E77-4E87-4338-A6B2-93E833A84A3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E19DA-92E0-4635-8627-DEB5FDE3EBA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2E77-4E87-4338-A6B2-93E833A84A3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E19DA-92E0-4635-8627-DEB5FDE3EBA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2E77-4E87-4338-A6B2-93E833A84A3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E19DA-92E0-4635-8627-DEB5FDE3EBA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4406902"/>
            <a:ext cx="10363200" cy="1362075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6" y="2906714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1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7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3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593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53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600202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2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200" b="1"/>
            </a:lvl4pPr>
            <a:lvl5pPr marL="2437765" indent="0">
              <a:buNone/>
              <a:defRPr sz="2200" b="1"/>
            </a:lvl5pPr>
            <a:lvl6pPr marL="3047365" indent="0">
              <a:buNone/>
              <a:defRPr sz="2200" b="1"/>
            </a:lvl6pPr>
            <a:lvl7pPr marL="3656965" indent="0">
              <a:buNone/>
              <a:defRPr sz="2200" b="1"/>
            </a:lvl7pPr>
            <a:lvl8pPr marL="4265930" indent="0">
              <a:buNone/>
              <a:defRPr sz="2200" b="1"/>
            </a:lvl8pPr>
            <a:lvl9pPr marL="487553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7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200" b="1"/>
            </a:lvl4pPr>
            <a:lvl5pPr marL="2437765" indent="0">
              <a:buNone/>
              <a:defRPr sz="2200" b="1"/>
            </a:lvl5pPr>
            <a:lvl6pPr marL="3047365" indent="0">
              <a:buNone/>
              <a:defRPr sz="2200" b="1"/>
            </a:lvl6pPr>
            <a:lvl7pPr marL="3656965" indent="0">
              <a:buNone/>
              <a:defRPr sz="2200" b="1"/>
            </a:lvl7pPr>
            <a:lvl8pPr marL="4265930" indent="0">
              <a:buNone/>
              <a:defRPr sz="2200" b="1"/>
            </a:lvl8pPr>
            <a:lvl9pPr marL="487553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7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4" y="1031258"/>
            <a:ext cx="9912734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7" y="6451899"/>
            <a:ext cx="391889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1" y="6396227"/>
            <a:ext cx="2844800" cy="365125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2E77-4E87-4338-A6B2-93E833A84A3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E19DA-92E0-4635-8627-DEB5FDE3EBA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4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5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7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165" indent="0">
              <a:buNone/>
              <a:defRPr sz="2700"/>
            </a:lvl4pPr>
            <a:lvl5pPr marL="2437765" indent="0">
              <a:buNone/>
              <a:defRPr sz="2700"/>
            </a:lvl5pPr>
            <a:lvl6pPr marL="3047365" indent="0">
              <a:buNone/>
              <a:defRPr sz="2700"/>
            </a:lvl6pPr>
            <a:lvl7pPr marL="3656965" indent="0">
              <a:buNone/>
              <a:defRPr sz="2700"/>
            </a:lvl7pPr>
            <a:lvl8pPr marL="4265930" indent="0">
              <a:buNone/>
              <a:defRPr sz="2700"/>
            </a:lvl8pPr>
            <a:lvl9pPr marL="4875530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2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0E191392-46B3-4988-B725-C457EAD2BD85}" type="datetimeFigureOut">
              <a:rPr lang="en-US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15DE37A7-131E-4749-AAF7-688385F4FE99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6B4E1BB7-1AEA-4241-A1A4-B3E9CE44291D}" type="datetimeFigureOut">
              <a:rPr lang="en-US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6F9FDBEA-6FCD-439E-9496-7EE16FD10296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 hasCustomPrompt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2E77-4E87-4338-A6B2-93E833A84A3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E19DA-92E0-4635-8627-DEB5FDE3EBA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 hasCustomPrompt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 hasCustomPrompt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 hasCustomPrompt="1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 hasCustomPrompt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 hasCustomPrompt="1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 hasCustomPrompt="1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 hasCustomPrompt="1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 hasCustomPrompt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 hasCustomPrompt="1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 hasCustomPrompt="1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 hasCustomPrompt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2E77-4E87-4338-A6B2-93E833A84A3C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E19DA-92E0-4635-8627-DEB5FDE3EBA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2301538" y="4252913"/>
            <a:ext cx="914400" cy="9144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2E77-4E87-4338-A6B2-93E833A84A3C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E19DA-92E0-4635-8627-DEB5FDE3EBA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39D9B-1707-4BC2-A8DF-A9A95A2D1DD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7387-1A44-43D0-A42C-0F5D255AB470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44" y="198033"/>
            <a:ext cx="11823312" cy="64619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99797" y="318559"/>
            <a:ext cx="10972800" cy="466064"/>
          </a:xfrm>
        </p:spPr>
        <p:txBody>
          <a:bodyPr>
            <a:noAutofit/>
          </a:bodyPr>
          <a:lstStyle>
            <a:lvl1pPr algn="l">
              <a:defRPr sz="2665" b="0" i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dirty="0" smtClean="0"/>
              <a:t>第一部分  点击此处输入您的标题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1232571" y="6282448"/>
            <a:ext cx="958165" cy="384043"/>
            <a:chOff x="8424428" y="4716750"/>
            <a:chExt cx="718624" cy="288032"/>
          </a:xfrm>
          <a:solidFill>
            <a:srgbClr val="BFBFBF"/>
          </a:solidFill>
        </p:grpSpPr>
        <p:sp>
          <p:nvSpPr>
            <p:cNvPr id="9" name="圆角矩形 8"/>
            <p:cNvSpPr/>
            <p:nvPr userDrawn="1"/>
          </p:nvSpPr>
          <p:spPr>
            <a:xfrm>
              <a:off x="8424428" y="4716750"/>
              <a:ext cx="468052" cy="28803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8820472" y="4948014"/>
              <a:ext cx="322580" cy="567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1" name="TextBox 10"/>
          <p:cNvSpPr txBox="1"/>
          <p:nvPr userDrawn="1"/>
        </p:nvSpPr>
        <p:spPr>
          <a:xfrm>
            <a:off x="11300685" y="6248767"/>
            <a:ext cx="334010" cy="4203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15E71900-10A2-4CC6-8A82-1659C4480C15}" type="slidenum">
              <a:rPr lang="zh-CN" altLang="en-US" sz="2135" smtClean="0">
                <a:solidFill>
                  <a:schemeClr val="tx1">
                    <a:lumMod val="65000"/>
                    <a:lumOff val="35000"/>
                  </a:schemeClr>
                </a:solidFill>
              </a:rPr>
            </a:fld>
            <a:endParaRPr lang="zh-CN" altLang="en-US" sz="213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7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2E77-4E87-4338-A6B2-93E833A84A3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E19DA-92E0-4635-8627-DEB5FDE3EBA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2E77-4E87-4338-A6B2-93E833A84A3C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E19DA-92E0-4635-8627-DEB5FDE3EBA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2E77-4E87-4338-A6B2-93E833A84A3C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E19DA-92E0-4635-8627-DEB5FDE3EBA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2E77-4E87-4338-A6B2-93E833A84A3C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E19DA-92E0-4635-8627-DEB5FDE3EBA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slideLayout" Target="../slideLayouts/slideLayout36.xml"/><Relationship Id="rId7" Type="http://schemas.openxmlformats.org/officeDocument/2006/relationships/slideLayout" Target="../slideLayouts/slideLayout35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3" Type="http://schemas.openxmlformats.org/officeDocument/2006/relationships/theme" Target="../theme/theme4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8.xml"/><Relationship Id="rId8" Type="http://schemas.openxmlformats.org/officeDocument/2006/relationships/slideLayout" Target="../slideLayouts/slideLayout47.xml"/><Relationship Id="rId7" Type="http://schemas.openxmlformats.org/officeDocument/2006/relationships/slideLayout" Target="../slideLayouts/slideLayout46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4.png"/><Relationship Id="rId11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0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9.xml"/><Relationship Id="rId8" Type="http://schemas.openxmlformats.org/officeDocument/2006/relationships/slideLayout" Target="../slideLayouts/slideLayout58.xml"/><Relationship Id="rId7" Type="http://schemas.openxmlformats.org/officeDocument/2006/relationships/slideLayout" Target="../slideLayouts/slideLayout57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F2E77-4E87-4338-A6B2-93E833A84A3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E19DA-92E0-4635-8627-DEB5FDE3EBA8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3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9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5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1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073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33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9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</p:sldLayoutIdLst>
  <p:transition spd="slow">
    <p:random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anose="02010600030101010101" pitchFamily="2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BCAF7-9117-4B83-9BFA-3103DBC85BC2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4805E-6734-4F87-9870-BCD68E2B8570}" type="slidenum">
              <a:rPr lang="es-ES" smtClean="0">
                <a:solidFill>
                  <a:prstClr val="black">
                    <a:tint val="75000"/>
                  </a:prstClr>
                </a:solidFill>
              </a:rPr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39D9B-1707-4BC2-A8DF-A9A95A2D1DD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F7387-1A44-43D0-A42C-0F5D255AB470}" type="slidenum">
              <a:rPr lang="en-US" smtClean="0"/>
            </a:fld>
            <a:endParaRPr lang="en-US"/>
          </a:p>
        </p:txBody>
      </p:sp>
      <p:pic>
        <p:nvPicPr>
          <p:cNvPr id="7" name="Picture 6" descr="A picture containing flower, plant, bouquet&#10;&#10;Description automatically generated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654" y="-14085"/>
            <a:ext cx="1223705" cy="104199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iming>
    <p:tnLst>
      <p:par>
        <p:cTn id="1" dur="indefinite" restart="never" nodeType="tmRoot"/>
      </p:par>
    </p:tnLst>
  </p:timing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5.png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25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microsoft.com/office/2007/relationships/media" Target="../media/media1.mp3"/><Relationship Id="rId2" Type="http://schemas.openxmlformats.org/officeDocument/2006/relationships/audio" Target="NULL" TargetMode="External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audio" Target="../media/audio3.wav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.xml"/><Relationship Id="rId5" Type="http://schemas.openxmlformats.org/officeDocument/2006/relationships/image" Target="../media/image10.png"/><Relationship Id="rId4" Type="http://schemas.microsoft.com/office/2007/relationships/media" Target="../media/media1.mp3"/><Relationship Id="rId3" Type="http://schemas.openxmlformats.org/officeDocument/2006/relationships/audio" Target="NULL" TargetMode="External"/><Relationship Id="rId2" Type="http://schemas.openxmlformats.org/officeDocument/2006/relationships/image" Target="../media/image11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9" Type="http://schemas.microsoft.com/office/2007/relationships/hdphoto" Target="../media/image15.wdp"/><Relationship Id="rId8" Type="http://schemas.openxmlformats.org/officeDocument/2006/relationships/image" Target="../media/image14.png"/><Relationship Id="rId7" Type="http://schemas.microsoft.com/office/2007/relationships/hdphoto" Target="../media/image13.wdp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29.xml"/><Relationship Id="rId15" Type="http://schemas.openxmlformats.org/officeDocument/2006/relationships/audio" Target="../media/audio5.wav"/><Relationship Id="rId14" Type="http://schemas.openxmlformats.org/officeDocument/2006/relationships/audio" Target="../media/audio4.wav"/><Relationship Id="rId13" Type="http://schemas.openxmlformats.org/officeDocument/2006/relationships/audio" Target="../media/audio3.wav"/><Relationship Id="rId12" Type="http://schemas.openxmlformats.org/officeDocument/2006/relationships/audio" Target="../media/audio2.wav"/><Relationship Id="rId11" Type="http://schemas.openxmlformats.org/officeDocument/2006/relationships/audio" Target="../media/audio1.wav"/><Relationship Id="rId10" Type="http://schemas.openxmlformats.org/officeDocument/2006/relationships/image" Target="../media/image16.wmf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9" Type="http://schemas.microsoft.com/office/2007/relationships/hdphoto" Target="../media/image15.wdp"/><Relationship Id="rId8" Type="http://schemas.openxmlformats.org/officeDocument/2006/relationships/image" Target="../media/image14.png"/><Relationship Id="rId7" Type="http://schemas.microsoft.com/office/2007/relationships/hdphoto" Target="../media/image13.wdp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29.xml"/><Relationship Id="rId15" Type="http://schemas.openxmlformats.org/officeDocument/2006/relationships/audio" Target="../media/audio5.wav"/><Relationship Id="rId14" Type="http://schemas.openxmlformats.org/officeDocument/2006/relationships/audio" Target="../media/audio4.wav"/><Relationship Id="rId13" Type="http://schemas.openxmlformats.org/officeDocument/2006/relationships/audio" Target="../media/audio3.wav"/><Relationship Id="rId12" Type="http://schemas.openxmlformats.org/officeDocument/2006/relationships/audio" Target="../media/audio2.wav"/><Relationship Id="rId11" Type="http://schemas.openxmlformats.org/officeDocument/2006/relationships/audio" Target="../media/audio1.wav"/><Relationship Id="rId10" Type="http://schemas.openxmlformats.org/officeDocument/2006/relationships/image" Target="../media/image16.wmf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9" Type="http://schemas.microsoft.com/office/2007/relationships/hdphoto" Target="../media/image15.wdp"/><Relationship Id="rId8" Type="http://schemas.openxmlformats.org/officeDocument/2006/relationships/image" Target="../media/image14.png"/><Relationship Id="rId7" Type="http://schemas.microsoft.com/office/2007/relationships/hdphoto" Target="../media/image13.wdp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openxmlformats.org/officeDocument/2006/relationships/image" Target="../media/image11.png"/><Relationship Id="rId16" Type="http://schemas.openxmlformats.org/officeDocument/2006/relationships/slideLayout" Target="../slideLayouts/slideLayout29.xml"/><Relationship Id="rId15" Type="http://schemas.openxmlformats.org/officeDocument/2006/relationships/audio" Target="../media/audio5.wav"/><Relationship Id="rId14" Type="http://schemas.openxmlformats.org/officeDocument/2006/relationships/audio" Target="../media/audio4.wav"/><Relationship Id="rId13" Type="http://schemas.openxmlformats.org/officeDocument/2006/relationships/audio" Target="../media/audio3.wav"/><Relationship Id="rId12" Type="http://schemas.openxmlformats.org/officeDocument/2006/relationships/audio" Target="../media/audio2.wav"/><Relationship Id="rId11" Type="http://schemas.openxmlformats.org/officeDocument/2006/relationships/audio" Target="../media/audio1.wav"/><Relationship Id="rId10" Type="http://schemas.openxmlformats.org/officeDocument/2006/relationships/image" Target="../media/image16.wmf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6.xml"/><Relationship Id="rId5" Type="http://schemas.openxmlformats.org/officeDocument/2006/relationships/image" Target="../media/image21.GIF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4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/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794385" y="930593"/>
            <a:ext cx="10602913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defTabSz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defTabSz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457200" marR="0" lvl="1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+mj-lt"/>
                <a:ea typeface="字魂17号-萌趣果冻体"/>
                <a:cs typeface="+mj-lt"/>
              </a:rPr>
              <a:t>Chào mừng các em đến với tiết Toán</a:t>
            </a:r>
            <a:endParaRPr kumimoji="0" lang="en-US" altLang="zh-CN" sz="7200" b="1" i="0" u="none" strike="noStrike" kern="1200" cap="none" spc="0" normalizeH="0" baseline="0" noProof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uLnTx/>
              <a:uFillTx/>
              <a:latin typeface="+mj-lt"/>
              <a:ea typeface="字魂17号-萌趣果冻体"/>
              <a:cs typeface="+mj-lt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7175500" y="182245"/>
            <a:ext cx="5016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Bản quyền thuộc về: FB Hương Thảo - 0965.407.598</a:t>
            </a:r>
            <a:endParaRPr 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32760" y="664845"/>
            <a:ext cx="6814820" cy="2256155"/>
          </a:xfrm>
          <a:prstGeom prst="rect">
            <a:avLst/>
          </a:prstGeom>
        </p:spPr>
      </p:pic>
      <p:pic>
        <p:nvPicPr>
          <p:cNvPr id="21" name="Content Placeholder 20" descr="logo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3467735" y="3672205"/>
            <a:ext cx="4828540" cy="201866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3200"/>
              <a:t>Bài giải:</a:t>
            </a:r>
            <a:endParaRPr lang="en-US" sz="3200"/>
          </a:p>
          <a:p>
            <a:pPr algn="ctr"/>
            <a:r>
              <a:rPr lang="en-US" sz="3200"/>
              <a:t>Số ngỗng kém số vịt là:</a:t>
            </a:r>
            <a:endParaRPr lang="en-US" sz="3200"/>
          </a:p>
          <a:p>
            <a:pPr algn="ctr"/>
            <a:r>
              <a:rPr lang="en-US" sz="3200"/>
              <a:t>7 - 5 = 2 (con)</a:t>
            </a:r>
            <a:endParaRPr lang="en-US" sz="3200"/>
          </a:p>
          <a:p>
            <a:pPr algn="ctr"/>
            <a:r>
              <a:rPr lang="en-US" sz="3200"/>
              <a:t>Đáp số: 3 con</a:t>
            </a:r>
            <a:endParaRPr 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76225" y="167005"/>
            <a:ext cx="2286000" cy="10820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5435" y="167005"/>
            <a:ext cx="4266565" cy="34347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035" y="1984375"/>
            <a:ext cx="7411720" cy="313118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2018030" y="3732530"/>
            <a:ext cx="506730" cy="59880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200"/>
              <a:t>6</a:t>
            </a:r>
            <a:endParaRPr lang="en-US" sz="3200"/>
          </a:p>
        </p:txBody>
      </p:sp>
      <p:sp>
        <p:nvSpPr>
          <p:cNvPr id="11" name="Rounded Rectangle 10"/>
          <p:cNvSpPr/>
          <p:nvPr/>
        </p:nvSpPr>
        <p:spPr>
          <a:xfrm>
            <a:off x="3032760" y="3752850"/>
            <a:ext cx="506730" cy="59880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200"/>
              <a:t>4</a:t>
            </a:r>
            <a:endParaRPr lang="en-US" sz="3200"/>
          </a:p>
        </p:txBody>
      </p:sp>
      <p:sp>
        <p:nvSpPr>
          <p:cNvPr id="12" name="Rounded Rectangle 11"/>
          <p:cNvSpPr/>
          <p:nvPr/>
        </p:nvSpPr>
        <p:spPr>
          <a:xfrm>
            <a:off x="4026535" y="3732530"/>
            <a:ext cx="506730" cy="59880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200"/>
              <a:t>2</a:t>
            </a:r>
            <a:endParaRPr lang="en-US" sz="3200"/>
          </a:p>
        </p:txBody>
      </p:sp>
      <p:sp>
        <p:nvSpPr>
          <p:cNvPr id="13" name="Rounded Rectangle 12"/>
          <p:cNvSpPr/>
          <p:nvPr/>
        </p:nvSpPr>
        <p:spPr>
          <a:xfrm>
            <a:off x="3448685" y="4432300"/>
            <a:ext cx="506730" cy="59880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200"/>
              <a:t>2</a:t>
            </a:r>
            <a:endParaRPr 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82270" y="143510"/>
            <a:ext cx="6405245" cy="14058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2100" y="143510"/>
            <a:ext cx="3897630" cy="18669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40" y="2574925"/>
            <a:ext cx="8252460" cy="2005330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3224530" y="3245485"/>
            <a:ext cx="517525" cy="537845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600"/>
              <a:t>6</a:t>
            </a:r>
            <a:endParaRPr lang="en-US" sz="3600"/>
          </a:p>
        </p:txBody>
      </p:sp>
      <p:sp>
        <p:nvSpPr>
          <p:cNvPr id="11" name="Rounded Rectangle 10"/>
          <p:cNvSpPr/>
          <p:nvPr/>
        </p:nvSpPr>
        <p:spPr>
          <a:xfrm>
            <a:off x="4340225" y="3245485"/>
            <a:ext cx="517525" cy="537845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600"/>
              <a:t>4</a:t>
            </a:r>
            <a:endParaRPr lang="en-US" sz="3600"/>
          </a:p>
        </p:txBody>
      </p:sp>
      <p:sp>
        <p:nvSpPr>
          <p:cNvPr id="12" name="Rounded Rectangle 11"/>
          <p:cNvSpPr/>
          <p:nvPr/>
        </p:nvSpPr>
        <p:spPr>
          <a:xfrm>
            <a:off x="5466080" y="3245485"/>
            <a:ext cx="517525" cy="537845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600"/>
              <a:t>2</a:t>
            </a:r>
            <a:endParaRPr lang="en-US" sz="3600"/>
          </a:p>
        </p:txBody>
      </p:sp>
      <p:sp>
        <p:nvSpPr>
          <p:cNvPr id="13" name="Rounded Rectangle 12"/>
          <p:cNvSpPr/>
          <p:nvPr/>
        </p:nvSpPr>
        <p:spPr>
          <a:xfrm>
            <a:off x="4786630" y="3904615"/>
            <a:ext cx="517525" cy="537845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600"/>
              <a:t>2</a:t>
            </a:r>
            <a:endParaRPr 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9245" y="274955"/>
            <a:ext cx="7473315" cy="103505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3286125" y="1693545"/>
            <a:ext cx="6318885" cy="136969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3600"/>
              <a:t>Bố hơn Mai số tuổi là?</a:t>
            </a:r>
            <a:endParaRPr lang="en-US" sz="3600"/>
          </a:p>
          <a:p>
            <a:pPr algn="ctr"/>
            <a:r>
              <a:rPr lang="en-US" sz="3600"/>
              <a:t>38 - 7 = 31 (tuổi)</a:t>
            </a:r>
            <a:endParaRPr lang="en-US" sz="3600"/>
          </a:p>
        </p:txBody>
      </p:sp>
      <p:pic>
        <p:nvPicPr>
          <p:cNvPr id="21" name="Content Placeholder 20" descr="logo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77010" y="-635"/>
            <a:ext cx="9906000" cy="3521075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473075" y="4279900"/>
            <a:ext cx="11245850" cy="163322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3300"/>
              <a:t>Số thùng rác khác hơn số thùng đựng rác tái chế số thùng là:</a:t>
            </a:r>
            <a:endParaRPr lang="en-US" sz="3300"/>
          </a:p>
          <a:p>
            <a:pPr algn="ctr"/>
            <a:r>
              <a:rPr lang="en-US" sz="3300"/>
              <a:t>10 - 5 = 5 (thùng)</a:t>
            </a:r>
            <a:endParaRPr lang="en-US" sz="33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 flipV="1">
            <a:off x="2637125" y="-2667000"/>
            <a:ext cx="6858000" cy="12192000"/>
          </a:xfrm>
          <a:prstGeom prst="rect">
            <a:avLst/>
          </a:prstGeom>
        </p:spPr>
      </p:pic>
      <p:sp>
        <p:nvSpPr>
          <p:cNvPr id="21" name="20"/>
          <p:cNvSpPr/>
          <p:nvPr/>
        </p:nvSpPr>
        <p:spPr>
          <a:xfrm>
            <a:off x="4275390" y="2197892"/>
            <a:ext cx="5332043" cy="147701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/>
            <a:r>
              <a:rPr lang="en-US" sz="9600" b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Times New Roman" panose="02020603050405020304"/>
              </a:rPr>
              <a:t>Tiết 2</a:t>
            </a:r>
            <a:endParaRPr lang="en-US" sz="9600" b="1" kern="1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Times New Roman" panose="02020603050405020304"/>
            </a:endParaRPr>
          </a:p>
        </p:txBody>
      </p:sp>
      <p:pic>
        <p:nvPicPr>
          <p:cNvPr id="18" name="Picture 2" descr="Kết nối tri thức với cuộc số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02" y="-27809"/>
            <a:ext cx="1422400" cy="1422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/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1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714797" y="3429000"/>
            <a:ext cx="2263295" cy="3827929"/>
          </a:xfrm>
          <a:prstGeom prst="rect">
            <a:avLst/>
          </a:prstGeom>
        </p:spPr>
      </p:pic>
      <p:pic>
        <p:nvPicPr>
          <p:cNvPr id="2" name="Content Placeholder 1" descr="logo"/>
          <p:cNvPicPr>
            <a:picLocks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-243840" y="4959350"/>
            <a:ext cx="1564640" cy="1598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0" y="94615"/>
            <a:ext cx="2423160" cy="1043940"/>
          </a:xfrm>
          <a:prstGeom prst="rect">
            <a:avLst/>
          </a:prstGeom>
        </p:spPr>
      </p:pic>
      <p:pic>
        <p:nvPicPr>
          <p:cNvPr id="5" name="Content Placeholder 4" descr="Capture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982595" y="274320"/>
            <a:ext cx="7392670" cy="10763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4205" y="1806575"/>
            <a:ext cx="5217795" cy="42398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545" y="1805940"/>
            <a:ext cx="5500370" cy="2195830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4776470" y="3326765"/>
            <a:ext cx="588645" cy="58864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600"/>
              <a:t>3</a:t>
            </a:r>
            <a:endParaRPr lang="en-US" sz="360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0300" y="4318635"/>
            <a:ext cx="5300980" cy="2097405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2139315" y="5741035"/>
            <a:ext cx="588645" cy="58864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600"/>
              <a:t>7</a:t>
            </a:r>
            <a:endParaRPr lang="en-US" sz="3600"/>
          </a:p>
        </p:txBody>
      </p:sp>
      <p:sp>
        <p:nvSpPr>
          <p:cNvPr id="13" name="Rounded Rectangle 12"/>
          <p:cNvSpPr/>
          <p:nvPr/>
        </p:nvSpPr>
        <p:spPr>
          <a:xfrm>
            <a:off x="3630295" y="5720715"/>
            <a:ext cx="588645" cy="58864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600"/>
              <a:t>6</a:t>
            </a:r>
            <a:endParaRPr lang="en-US" sz="3600"/>
          </a:p>
        </p:txBody>
      </p:sp>
      <p:sp>
        <p:nvSpPr>
          <p:cNvPr id="14" name="Rounded Rectangle 13"/>
          <p:cNvSpPr/>
          <p:nvPr/>
        </p:nvSpPr>
        <p:spPr>
          <a:xfrm>
            <a:off x="5161915" y="5741035"/>
            <a:ext cx="588645" cy="58864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600"/>
              <a:t>1</a:t>
            </a:r>
            <a:endParaRPr 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285115" y="274955"/>
            <a:ext cx="3768725" cy="86550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15280" y="711835"/>
            <a:ext cx="6086475" cy="2383790"/>
          </a:xfrm>
          <a:prstGeom prst="rect">
            <a:avLst/>
          </a:prstGeom>
        </p:spPr>
      </p:pic>
      <p:sp>
        <p:nvSpPr>
          <p:cNvPr id="8" name="Cloud Callout 7"/>
          <p:cNvSpPr/>
          <p:nvPr/>
        </p:nvSpPr>
        <p:spPr>
          <a:xfrm>
            <a:off x="800735" y="1418590"/>
            <a:ext cx="3823970" cy="2009775"/>
          </a:xfrm>
          <a:prstGeom prst="cloudCallou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200"/>
              <a:t>Bút màu hồng ngắn nhất</a:t>
            </a:r>
            <a:endParaRPr lang="en-US" sz="320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0680" y="3949065"/>
            <a:ext cx="5777865" cy="198183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8519795" y="4681220"/>
            <a:ext cx="547370" cy="51689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2400"/>
              <a:t>5</a:t>
            </a:r>
            <a:endParaRPr lang="en-US" sz="2400"/>
          </a:p>
        </p:txBody>
      </p:sp>
      <p:sp>
        <p:nvSpPr>
          <p:cNvPr id="11" name="Rounded Rectangle 10"/>
          <p:cNvSpPr/>
          <p:nvPr/>
        </p:nvSpPr>
        <p:spPr>
          <a:xfrm>
            <a:off x="8672195" y="5269865"/>
            <a:ext cx="547370" cy="51689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2400"/>
              <a:t>15</a:t>
            </a: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  <p:bldP spid="10" grpId="1" animBg="1"/>
      <p:bldP spid="11" grpId="0" bldLvl="0" animBg="1"/>
      <p:bldP spid="11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208915" y="98425"/>
            <a:ext cx="5048885" cy="77152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998470" y="975360"/>
            <a:ext cx="6519545" cy="3007995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354330" y="4280535"/>
            <a:ext cx="4371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200" b="1"/>
              <a:t>a. Rô-bốt nào cao nhất?</a:t>
            </a:r>
            <a:endParaRPr lang="en-US" sz="3200" b="1"/>
          </a:p>
        </p:txBody>
      </p:sp>
      <p:sp>
        <p:nvSpPr>
          <p:cNvPr id="9" name="Rounded Rectangle 8"/>
          <p:cNvSpPr/>
          <p:nvPr/>
        </p:nvSpPr>
        <p:spPr>
          <a:xfrm>
            <a:off x="5577840" y="4270375"/>
            <a:ext cx="2221230" cy="62865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200"/>
              <a:t>Rô-bốt C</a:t>
            </a:r>
            <a:endParaRPr lang="en-US" sz="320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6335" y="5096510"/>
            <a:ext cx="5861685" cy="1761490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5659120" y="5680075"/>
            <a:ext cx="456565" cy="45656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600"/>
              <a:t>2</a:t>
            </a:r>
            <a:endParaRPr lang="en-US" sz="3600"/>
          </a:p>
        </p:txBody>
      </p:sp>
      <p:sp>
        <p:nvSpPr>
          <p:cNvPr id="12" name="Rounded Rectangle 11"/>
          <p:cNvSpPr/>
          <p:nvPr/>
        </p:nvSpPr>
        <p:spPr>
          <a:xfrm>
            <a:off x="5817235" y="6310630"/>
            <a:ext cx="506730" cy="45656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600"/>
              <a:t>5</a:t>
            </a:r>
            <a:endParaRPr lang="en-US" sz="3600"/>
          </a:p>
        </p:txBody>
      </p:sp>
      <p:pic>
        <p:nvPicPr>
          <p:cNvPr id="21" name="Content Placeholder 20" descr="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0385" y="-88265"/>
            <a:ext cx="1564640" cy="1598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 animBg="1"/>
      <p:bldP spid="9" grpId="1" animBg="1"/>
      <p:bldP spid="11" grpId="0" animBg="1"/>
      <p:bldP spid="11" grpId="1" animBg="1"/>
      <p:bldP spid="12" grpId="0" bldLvl="0" animBg="1"/>
      <p:bldP spid="1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Content Placeholder 5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2294255" y="145415"/>
            <a:ext cx="7969885" cy="2606040"/>
          </a:xfrm>
          <a:prstGeom prst="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180975" y="3137535"/>
            <a:ext cx="8556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200" b="1"/>
              <a:t>a. Mai gấp được hơn Nam mấy cái thuyền?</a:t>
            </a:r>
            <a:endParaRPr lang="en-US" sz="3200" b="1"/>
          </a:p>
        </p:txBody>
      </p:sp>
      <p:sp>
        <p:nvSpPr>
          <p:cNvPr id="7" name="Rounded Rectangle 6"/>
          <p:cNvSpPr/>
          <p:nvPr/>
        </p:nvSpPr>
        <p:spPr>
          <a:xfrm>
            <a:off x="3224530" y="3773170"/>
            <a:ext cx="4300855" cy="6997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3600"/>
              <a:t>8 - 5 = 3 (cái)</a:t>
            </a:r>
            <a:endParaRPr lang="en-US" sz="3600"/>
          </a:p>
        </p:txBody>
      </p:sp>
      <p:sp>
        <p:nvSpPr>
          <p:cNvPr id="9" name="Text Box 8"/>
          <p:cNvSpPr txBox="1"/>
          <p:nvPr/>
        </p:nvSpPr>
        <p:spPr>
          <a:xfrm>
            <a:off x="180975" y="4719955"/>
            <a:ext cx="8556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200" b="1"/>
              <a:t>b. Nam gấp được kém Mai mấy cái thuyền?</a:t>
            </a:r>
            <a:endParaRPr lang="en-US" sz="3200" b="1"/>
          </a:p>
        </p:txBody>
      </p:sp>
      <p:sp>
        <p:nvSpPr>
          <p:cNvPr id="10" name="Rounded Rectangle 9"/>
          <p:cNvSpPr/>
          <p:nvPr/>
        </p:nvSpPr>
        <p:spPr>
          <a:xfrm>
            <a:off x="3224530" y="5426710"/>
            <a:ext cx="4300855" cy="69977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3600"/>
              <a:t>8 - 5 = 3 (cái)</a:t>
            </a:r>
            <a:endParaRPr 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 animBg="1"/>
      <p:bldP spid="7" grpId="1" animBg="1"/>
      <p:bldP spid="9" grpId="0"/>
      <p:bldP spid="9" grpId="1"/>
      <p:bldP spid="10" grpId="0" bldLvl="0" animBg="1"/>
      <p:bldP spid="1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 Conector recto"/>
          <p:cNvCxnSpPr/>
          <p:nvPr/>
        </p:nvCxnSpPr>
        <p:spPr>
          <a:xfrm flipH="1">
            <a:off x="6061880" y="5053169"/>
            <a:ext cx="32590" cy="17992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2331" r="1" b="53511"/>
          <a:stretch>
            <a:fillRect/>
          </a:stretch>
        </p:blipFill>
        <p:spPr>
          <a:xfrm>
            <a:off x="-68240" y="0"/>
            <a:ext cx="12260240" cy="5053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Rectangle 23"/>
          <p:cNvSpPr/>
          <p:nvPr/>
        </p:nvSpPr>
        <p:spPr>
          <a:xfrm>
            <a:off x="2341699" y="1928040"/>
            <a:ext cx="771474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en-US" sz="8000" b="1" dirty="0" err="1" smtClean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8000" b="1" dirty="0" smtClean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 smtClean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8000" b="1" dirty="0" smtClean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 smtClean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8000" b="1" dirty="0" smtClean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</a:t>
            </a:r>
            <a:endParaRPr lang="en-US" sz="8000" b="1" cap="none" spc="0" dirty="0">
              <a:ln w="0"/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Coup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2057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61202" y="-609600"/>
            <a:ext cx="609600" cy="609600"/>
          </a:xfrm>
          <a:prstGeom prst="rect">
            <a:avLst/>
          </a:prstGeom>
        </p:spPr>
      </p:pic>
      <p:pic>
        <p:nvPicPr>
          <p:cNvPr id="29" name="9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763" y="3803414"/>
            <a:ext cx="9682490" cy="2752209"/>
          </a:xfrm>
          <a:prstGeom prst="rect">
            <a:avLst/>
          </a:prstGeom>
          <a:effectLst>
            <a:outerShdw blurRad="76200" dist="1397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00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64 0.00926 C -0.02409 0.00487 -0.00729 0.00232 0.01107 0.00232 C 0.02955 0.00232 0.04609 0.00487 0.05742 0.00926 C 0.04609 0.01366 0.02955 0.0169 0.01107 0.0169 C -0.00729 0.0169 -0.02409 0.01366 -0.03464 0.00926 Z " pathEditMode="relative" rAng="0" ptsTypes="AAAAA">
                                      <p:cBhvr>
                                        <p:cTn id="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1" b="12057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368028" y="166200"/>
            <a:ext cx="745594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6000" b="1" i="0" u="none" strike="noStrike" kern="1200" cap="none" spc="0" normalizeH="0" baseline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CHÀO</a:t>
            </a:r>
            <a:r>
              <a:rPr kumimoji="0" lang="en-US" sz="6000" b="1" i="0" u="none" strike="noStrike" kern="1200" cap="none" spc="0" normalizeH="0" baseline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TẠM</a:t>
            </a:r>
            <a:r>
              <a:rPr kumimoji="0" lang="en-US" sz="6000" b="1" i="0" u="none" strike="noStrike" kern="1200" cap="none" spc="0" normalizeH="0" baseline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BIỆT</a:t>
            </a:r>
            <a:r>
              <a:rPr kumimoji="0" lang="en-US" sz="6000" b="1" i="0" u="none" strike="noStrike" kern="1200" cap="none" spc="0" normalizeH="0" baseline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en-US" sz="6000" b="1" i="0" u="none" strike="noStrike" kern="1200" cap="none" spc="0" normalizeH="0" baseline="0" noProof="0" dirty="0">
              <a:ln w="10160">
                <a:solidFill>
                  <a:srgbClr val="4472C4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800080"/>
              </a:highligh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: Rounded Corners 4"/>
          <p:cNvSpPr/>
          <p:nvPr/>
        </p:nvSpPr>
        <p:spPr>
          <a:xfrm>
            <a:off x="8523768" y="5761451"/>
            <a:ext cx="3668232" cy="93034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Liên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hệ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giáo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án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FB: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Hương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Thảo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Gmail: tranthao121006@gmail.com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 Conector recto"/>
          <p:cNvCxnSpPr/>
          <p:nvPr/>
        </p:nvCxnSpPr>
        <p:spPr>
          <a:xfrm flipH="1">
            <a:off x="6061880" y="5053169"/>
            <a:ext cx="32590" cy="17992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2331" r="1" b="53511"/>
          <a:stretch>
            <a:fillRect/>
          </a:stretch>
        </p:blipFill>
        <p:spPr>
          <a:xfrm>
            <a:off x="-68240" y="0"/>
            <a:ext cx="12260240" cy="5053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9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327" y="4453039"/>
            <a:ext cx="8042674" cy="2286098"/>
          </a:xfrm>
          <a:prstGeom prst="rect">
            <a:avLst/>
          </a:prstGeom>
          <a:effectLst>
            <a:outerShdw blurRad="76200" dist="1397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5" name="Coupe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2057.000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61202" y="-609600"/>
            <a:ext cx="609600" cy="609600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503295" y="281089"/>
            <a:ext cx="11182350" cy="3867150"/>
          </a:xfrm>
          <a:prstGeom prst="roundRect">
            <a:avLst/>
          </a:prstGeom>
          <a:solidFill>
            <a:schemeClr val="bg1">
              <a:alpha val="88000"/>
            </a:schemeClr>
          </a:solidFill>
          <a:ln w="57150">
            <a:solidFill>
              <a:srgbClr val="00B05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sz="44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hiệp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b="1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coi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Hiệp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hiệp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hiệp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đương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8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00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77 0.00949 C -0.01823 0.00509 -0.00143 0.00255 0.01693 0.00255 C 0.03542 0.00255 0.05196 0.00509 0.06328 0.00949 C 0.05196 0.01389 0.03542 0.01713 0.01693 0.01713 C -0.00143 0.01713 -0.01823 0.01389 -0.02877 0.00949 Z " pathEditMode="relative" rAng="0" ptsTypes="AAAAA"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2331" r="1" b="53511"/>
          <a:stretch>
            <a:fillRect/>
          </a:stretch>
        </p:blipFill>
        <p:spPr>
          <a:xfrm>
            <a:off x="-68240" y="0"/>
            <a:ext cx="12260240" cy="5053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7 Conector recto"/>
          <p:cNvCxnSpPr/>
          <p:nvPr/>
        </p:nvCxnSpPr>
        <p:spPr>
          <a:xfrm flipH="1">
            <a:off x="6061880" y="5053169"/>
            <a:ext cx="32590" cy="17992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ảnh kéo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283" y="4269092"/>
            <a:ext cx="8752048" cy="2487735"/>
          </a:xfrm>
          <a:prstGeom prst="rect">
            <a:avLst/>
          </a:prstGeom>
          <a:effectLst>
            <a:outerShdw blurRad="76200" dist="1397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5" name="Apprehensive_at_Best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66307" y="-911959"/>
            <a:ext cx="609600" cy="609600"/>
          </a:xfrm>
          <a:prstGeom prst="rect">
            <a:avLst/>
          </a:prstGeom>
        </p:spPr>
      </p:pic>
      <p:pic>
        <p:nvPicPr>
          <p:cNvPr id="22" name="Đội B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96" b="100000" l="9883" r="89971"/>
                    </a14:imgEffect>
                  </a14:imgLayer>
                </a14:imgProps>
              </a:ext>
            </a:extLst>
          </a:blip>
          <a:srcRect l="30643" t="31195" r="31012" b="4112"/>
          <a:stretch>
            <a:fillRect/>
          </a:stretch>
        </p:blipFill>
        <p:spPr>
          <a:xfrm>
            <a:off x="10900071" y="5355528"/>
            <a:ext cx="1325091" cy="1401299"/>
          </a:xfrm>
          <a:prstGeom prst="rect">
            <a:avLst/>
          </a:prstGeom>
        </p:spPr>
      </p:pic>
      <p:pic>
        <p:nvPicPr>
          <p:cNvPr id="19" name="Đội A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4108" t="17379" r="35452" b="16393"/>
          <a:stretch>
            <a:fillRect/>
          </a:stretch>
        </p:blipFill>
        <p:spPr>
          <a:xfrm>
            <a:off x="-94673" y="5470358"/>
            <a:ext cx="1274482" cy="1478256"/>
          </a:xfrm>
          <a:prstGeom prst="rect">
            <a:avLst/>
          </a:prstGeom>
        </p:spPr>
      </p:pic>
      <p:sp>
        <p:nvSpPr>
          <p:cNvPr id="28" name="Nội dung CH"/>
          <p:cNvSpPr/>
          <p:nvPr/>
        </p:nvSpPr>
        <p:spPr>
          <a:xfrm>
            <a:off x="533400" y="685800"/>
            <a:ext cx="11258266" cy="3390901"/>
          </a:xfrm>
          <a:prstGeom prst="roundRect">
            <a:avLst/>
          </a:prstGeom>
          <a:solidFill>
            <a:schemeClr val="accent3">
              <a:lumMod val="20000"/>
              <a:lumOff val="80000"/>
              <a:alpha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vi-VN" sz="2400" b="1" dirty="0" smtClean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400" b="1" dirty="0">
              <a:solidFill>
                <a:srgbClr val="7030A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vi-VN" sz="2800" b="1" dirty="0">
                <a:solidFill>
                  <a:srgbClr val="FFFFFF"/>
                </a:solidFill>
              </a:rPr>
              <a:t> </a:t>
            </a:r>
            <a:endParaRPr lang="en-US" sz="2800" b="1" dirty="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Câu hỏi"/>
          <p:cNvSpPr/>
          <p:nvPr/>
        </p:nvSpPr>
        <p:spPr>
          <a:xfrm>
            <a:off x="4435522" y="0"/>
            <a:ext cx="2209800" cy="6858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err="1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2400" b="1" dirty="0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hỏi</a:t>
            </a:r>
            <a:r>
              <a:rPr lang="en-US" sz="2400" b="1" dirty="0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400" b="1" dirty="0">
              <a:solidFill>
                <a:srgbClr val="00B05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Đáp án"/>
          <p:cNvSpPr/>
          <p:nvPr/>
        </p:nvSpPr>
        <p:spPr>
          <a:xfrm>
            <a:off x="941696" y="3037595"/>
            <a:ext cx="10467832" cy="929138"/>
          </a:xfrm>
          <a:prstGeom prst="roundRect">
            <a:avLst>
              <a:gd name="adj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err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Đáp</a:t>
            </a: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án</a:t>
            </a: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47 </a:t>
            </a:r>
            <a:endParaRPr lang="en-US" sz="2400" b="1" dirty="0">
              <a:solidFill>
                <a:srgbClr val="FF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20850" y="1022385"/>
            <a:ext cx="2914650" cy="7683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err="1" smtClean="0">
                <a:ln w="0"/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+ 35 = ? </a:t>
            </a:r>
            <a:endParaRPr lang="en-US" sz="4400" b="1" cap="none" spc="0" dirty="0">
              <a:ln w="0"/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9" name="Picture 115" descr="ALRMCLOK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54" y="114737"/>
            <a:ext cx="10080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15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51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14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52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13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0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12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1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11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2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10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3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9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4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8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5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7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6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6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7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5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8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4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9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3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80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2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81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82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800" dirty="0">
                <a:solidFill>
                  <a:srgbClr val="DC2608"/>
                </a:solidFill>
                <a:latin typeface=".VnBlack" panose="020B7200000000000000" pitchFamily="34" charset="0"/>
              </a:rPr>
              <a:t>0</a:t>
            </a:r>
            <a:endParaRPr lang="en-US" sz="2800" dirty="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87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L 0.09714 -0.0060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7" y="-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L -0.09714 -0.0060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57" y="-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0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0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2" grpId="0"/>
      <p:bldP spid="50" grpId="0" bldLvl="0" animBg="1"/>
      <p:bldP spid="51" grpId="0" bldLvl="0" animBg="1"/>
      <p:bldP spid="52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0" grpId="0" bldLvl="0" animBg="1"/>
      <p:bldP spid="81" grpId="0" bldLvl="0" animBg="1"/>
      <p:bldP spid="8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2331" r="1" b="53511"/>
          <a:stretch>
            <a:fillRect/>
          </a:stretch>
        </p:blipFill>
        <p:spPr>
          <a:xfrm>
            <a:off x="-68240" y="0"/>
            <a:ext cx="12260240" cy="5053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7 Conector recto"/>
          <p:cNvCxnSpPr/>
          <p:nvPr/>
        </p:nvCxnSpPr>
        <p:spPr>
          <a:xfrm flipH="1">
            <a:off x="6061880" y="5053169"/>
            <a:ext cx="32590" cy="17992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ảnh kéo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283" y="4269092"/>
            <a:ext cx="8752048" cy="2487735"/>
          </a:xfrm>
          <a:prstGeom prst="rect">
            <a:avLst/>
          </a:prstGeom>
          <a:effectLst>
            <a:outerShdw blurRad="76200" dist="1397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5" name="Apprehensive_at_Best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66307" y="-911959"/>
            <a:ext cx="609600" cy="609600"/>
          </a:xfrm>
          <a:prstGeom prst="rect">
            <a:avLst/>
          </a:prstGeom>
        </p:spPr>
      </p:pic>
      <p:pic>
        <p:nvPicPr>
          <p:cNvPr id="22" name="Đội B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96" b="100000" l="9883" r="89971"/>
                    </a14:imgEffect>
                  </a14:imgLayer>
                </a14:imgProps>
              </a:ext>
            </a:extLst>
          </a:blip>
          <a:srcRect l="30643" t="31195" r="31012" b="4112"/>
          <a:stretch>
            <a:fillRect/>
          </a:stretch>
        </p:blipFill>
        <p:spPr>
          <a:xfrm>
            <a:off x="10900071" y="5355528"/>
            <a:ext cx="1325091" cy="1401299"/>
          </a:xfrm>
          <a:prstGeom prst="rect">
            <a:avLst/>
          </a:prstGeom>
        </p:spPr>
      </p:pic>
      <p:pic>
        <p:nvPicPr>
          <p:cNvPr id="19" name="Đội A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4108" t="17379" r="35452" b="16393"/>
          <a:stretch>
            <a:fillRect/>
          </a:stretch>
        </p:blipFill>
        <p:spPr>
          <a:xfrm>
            <a:off x="-94673" y="5470358"/>
            <a:ext cx="1274482" cy="1478256"/>
          </a:xfrm>
          <a:prstGeom prst="rect">
            <a:avLst/>
          </a:prstGeom>
        </p:spPr>
      </p:pic>
      <p:sp>
        <p:nvSpPr>
          <p:cNvPr id="28" name="Nội dung CH"/>
          <p:cNvSpPr/>
          <p:nvPr/>
        </p:nvSpPr>
        <p:spPr>
          <a:xfrm>
            <a:off x="533400" y="685800"/>
            <a:ext cx="11258266" cy="3390901"/>
          </a:xfrm>
          <a:prstGeom prst="roundRect">
            <a:avLst/>
          </a:prstGeom>
          <a:solidFill>
            <a:schemeClr val="accent3">
              <a:lumMod val="20000"/>
              <a:lumOff val="80000"/>
              <a:alpha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vi-VN" sz="2400" b="1" dirty="0" smtClean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400" b="1" dirty="0">
              <a:solidFill>
                <a:srgbClr val="7030A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vi-VN" sz="2800" b="1" dirty="0">
                <a:solidFill>
                  <a:srgbClr val="FFFFFF"/>
                </a:solidFill>
              </a:rPr>
              <a:t> </a:t>
            </a:r>
            <a:endParaRPr lang="en-US" sz="2800" b="1" dirty="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Câu hỏi"/>
          <p:cNvSpPr/>
          <p:nvPr/>
        </p:nvSpPr>
        <p:spPr>
          <a:xfrm>
            <a:off x="4435522" y="0"/>
            <a:ext cx="2209800" cy="6858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err="1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2400" b="1" dirty="0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hỏi</a:t>
            </a:r>
            <a:r>
              <a:rPr lang="en-US" sz="2400" b="1" dirty="0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400" b="1" dirty="0">
              <a:solidFill>
                <a:srgbClr val="00B05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Đáp án"/>
          <p:cNvSpPr/>
          <p:nvPr/>
        </p:nvSpPr>
        <p:spPr>
          <a:xfrm>
            <a:off x="941696" y="3037595"/>
            <a:ext cx="10467832" cy="929138"/>
          </a:xfrm>
          <a:prstGeom prst="roundRect">
            <a:avLst>
              <a:gd name="adj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err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Đáp</a:t>
            </a: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án</a:t>
            </a: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96 </a:t>
            </a:r>
            <a:endParaRPr lang="en-US" sz="2400" b="1" dirty="0">
              <a:solidFill>
                <a:srgbClr val="FF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60550" y="1022385"/>
            <a:ext cx="2635250" cy="7683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err="1" smtClean="0">
                <a:ln w="0"/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 + 15 =?</a:t>
            </a:r>
            <a:endParaRPr lang="en-US" sz="4400" b="1" cap="none" spc="0" dirty="0">
              <a:ln w="0"/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9" name="Picture 115" descr="ALRMCLOK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54" y="114737"/>
            <a:ext cx="10080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15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51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14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52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13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0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12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1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11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2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10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3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9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4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8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5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7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6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6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7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5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8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4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9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3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80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2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81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82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800" dirty="0">
                <a:solidFill>
                  <a:srgbClr val="DC2608"/>
                </a:solidFill>
                <a:latin typeface=".VnBlack" panose="020B7200000000000000" pitchFamily="34" charset="0"/>
              </a:rPr>
              <a:t>0</a:t>
            </a:r>
            <a:endParaRPr lang="en-US" sz="2800" dirty="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87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L 0.09714 -0.0060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7" y="-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L -0.09714 -0.0060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57" y="-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0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0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2" grpId="0"/>
      <p:bldP spid="50" grpId="0" bldLvl="0" animBg="1"/>
      <p:bldP spid="51" grpId="0" bldLvl="0" animBg="1"/>
      <p:bldP spid="52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0" grpId="0" bldLvl="0" animBg="1"/>
      <p:bldP spid="81" grpId="0" bldLvl="0" animBg="1"/>
      <p:bldP spid="8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2331" r="1" b="53511"/>
          <a:stretch>
            <a:fillRect/>
          </a:stretch>
        </p:blipFill>
        <p:spPr>
          <a:xfrm>
            <a:off x="-68240" y="0"/>
            <a:ext cx="12260240" cy="5053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7 Conector recto"/>
          <p:cNvCxnSpPr/>
          <p:nvPr/>
        </p:nvCxnSpPr>
        <p:spPr>
          <a:xfrm flipH="1">
            <a:off x="6061880" y="5053169"/>
            <a:ext cx="32590" cy="179928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ảnh kéo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283" y="4269092"/>
            <a:ext cx="8752048" cy="2487735"/>
          </a:xfrm>
          <a:prstGeom prst="rect">
            <a:avLst/>
          </a:prstGeom>
          <a:effectLst>
            <a:outerShdw blurRad="76200" dist="1397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5" name="Apprehensive_at_Best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66307" y="-911959"/>
            <a:ext cx="609600" cy="609600"/>
          </a:xfrm>
          <a:prstGeom prst="rect">
            <a:avLst/>
          </a:prstGeom>
        </p:spPr>
      </p:pic>
      <p:pic>
        <p:nvPicPr>
          <p:cNvPr id="22" name="Đội B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96" b="100000" l="9883" r="89971"/>
                    </a14:imgEffect>
                  </a14:imgLayer>
                </a14:imgProps>
              </a:ext>
            </a:extLst>
          </a:blip>
          <a:srcRect l="30643" t="31195" r="31012" b="4112"/>
          <a:stretch>
            <a:fillRect/>
          </a:stretch>
        </p:blipFill>
        <p:spPr>
          <a:xfrm>
            <a:off x="10900071" y="5355528"/>
            <a:ext cx="1325091" cy="1401299"/>
          </a:xfrm>
          <a:prstGeom prst="rect">
            <a:avLst/>
          </a:prstGeom>
        </p:spPr>
      </p:pic>
      <p:pic>
        <p:nvPicPr>
          <p:cNvPr id="19" name="Đội A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24108" t="17379" r="35452" b="16393"/>
          <a:stretch>
            <a:fillRect/>
          </a:stretch>
        </p:blipFill>
        <p:spPr>
          <a:xfrm>
            <a:off x="-94673" y="5470358"/>
            <a:ext cx="1274482" cy="1478256"/>
          </a:xfrm>
          <a:prstGeom prst="rect">
            <a:avLst/>
          </a:prstGeom>
        </p:spPr>
      </p:pic>
      <p:sp>
        <p:nvSpPr>
          <p:cNvPr id="28" name="Nội dung CH"/>
          <p:cNvSpPr/>
          <p:nvPr/>
        </p:nvSpPr>
        <p:spPr>
          <a:xfrm>
            <a:off x="533400" y="685800"/>
            <a:ext cx="11258266" cy="3390901"/>
          </a:xfrm>
          <a:prstGeom prst="roundRect">
            <a:avLst/>
          </a:prstGeom>
          <a:solidFill>
            <a:schemeClr val="accent3">
              <a:lumMod val="20000"/>
              <a:lumOff val="80000"/>
              <a:alpha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vi-VN" sz="2400" b="1" dirty="0" smtClean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400" b="1" dirty="0">
              <a:solidFill>
                <a:srgbClr val="7030A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vi-VN" sz="2800" b="1" dirty="0">
                <a:solidFill>
                  <a:srgbClr val="FFFFFF"/>
                </a:solidFill>
              </a:rPr>
              <a:t> </a:t>
            </a:r>
            <a:endParaRPr lang="en-US" sz="2800" b="1" dirty="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Câu hỏi"/>
          <p:cNvSpPr/>
          <p:nvPr/>
        </p:nvSpPr>
        <p:spPr>
          <a:xfrm>
            <a:off x="4435522" y="0"/>
            <a:ext cx="2209800" cy="6858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err="1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2400" b="1" dirty="0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hỏi</a:t>
            </a:r>
            <a:r>
              <a:rPr lang="en-US" sz="2400" b="1" dirty="0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400" b="1" dirty="0">
              <a:solidFill>
                <a:srgbClr val="00B05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Đáp án"/>
          <p:cNvSpPr/>
          <p:nvPr/>
        </p:nvSpPr>
        <p:spPr>
          <a:xfrm>
            <a:off x="941696" y="3037595"/>
            <a:ext cx="10467832" cy="929138"/>
          </a:xfrm>
          <a:prstGeom prst="roundRect">
            <a:avLst>
              <a:gd name="adj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err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Đáp</a:t>
            </a: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án</a:t>
            </a:r>
            <a:r>
              <a:rPr lang="en-US" sz="2400" b="1" dirty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34</a:t>
            </a:r>
            <a:endParaRPr lang="en-US" sz="2400" b="1" dirty="0">
              <a:solidFill>
                <a:srgbClr val="FF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02448" y="1022385"/>
            <a:ext cx="2751455" cy="7683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err="1" smtClean="0">
                <a:ln w="0"/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45 - 11 = ? </a:t>
            </a:r>
            <a:endParaRPr lang="en-US" sz="4400" b="1" cap="none" spc="0" dirty="0">
              <a:ln w="0"/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9" name="Picture 115" descr="ALRMCLOK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54" y="114737"/>
            <a:ext cx="10080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15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51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14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52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13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0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12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1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11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2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10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3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9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4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8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5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7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6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6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7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5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8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4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79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3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80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2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81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</a:t>
            </a:r>
            <a:endParaRPr lang="en-US" altLang="en-US" sz="280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  <p:sp>
        <p:nvSpPr>
          <p:cNvPr id="82" name="Oval 176"/>
          <p:cNvSpPr>
            <a:spLocks noChangeArrowheads="1"/>
          </p:cNvSpPr>
          <p:nvPr/>
        </p:nvSpPr>
        <p:spPr bwMode="auto">
          <a:xfrm>
            <a:off x="317854" y="4957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800" dirty="0">
                <a:solidFill>
                  <a:srgbClr val="DC2608"/>
                </a:solidFill>
                <a:latin typeface=".VnBlack" panose="020B7200000000000000" pitchFamily="34" charset="0"/>
              </a:rPr>
              <a:t>0</a:t>
            </a:r>
            <a:endParaRPr lang="en-US" sz="2800" dirty="0">
              <a:solidFill>
                <a:srgbClr val="DC2608"/>
              </a:solidFill>
              <a:latin typeface=".VnBlack" panose="020B7200000000000000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87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L 0.09714 -0.0060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7" y="-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L -0.09714 -0.0060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57" y="-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0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0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0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2" grpId="0"/>
      <p:bldP spid="50" grpId="0" bldLvl="0" animBg="1"/>
      <p:bldP spid="51" grpId="0" bldLvl="0" animBg="1"/>
      <p:bldP spid="52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0" grpId="0" bldLvl="0" animBg="1"/>
      <p:bldP spid="81" grpId="0" bldLvl="0" animBg="1"/>
      <p:bldP spid="8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5" name="矩形 69"/>
          <p:cNvSpPr>
            <a:spLocks noChangeArrowheads="1"/>
          </p:cNvSpPr>
          <p:nvPr/>
        </p:nvSpPr>
        <p:spPr bwMode="auto">
          <a:xfrm>
            <a:off x="785495" y="2063115"/>
            <a:ext cx="10518140" cy="212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6600" b="1" i="1" spc="100" noProof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  <a:sym typeface="+mn-ea"/>
              </a:rPr>
              <a:t>Bài 4:</a:t>
            </a:r>
            <a:r>
              <a:rPr lang="en-US" sz="6600" b="1" spc="100" noProof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 </a:t>
            </a:r>
            <a:endParaRPr kumimoji="0" lang="en-US" sz="6600" b="1" i="0" u="none" strike="noStrike" kern="1200" cap="none" spc="100" normalizeH="0" baseline="0" noProof="0" dirty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6600" b="1" spc="100" noProof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Hơn kém, nhau bao nhiêu?</a:t>
            </a:r>
            <a:endParaRPr lang="en-US" altLang="zh-CN" sz="6665" b="1" dirty="0">
              <a:solidFill>
                <a:schemeClr val="accent3"/>
              </a:solidFill>
              <a:latin typeface="+mj-lt"/>
              <a:ea typeface="方正卡通简体" panose="03000509000000000000" pitchFamily="65" charset="-122"/>
              <a:sym typeface="Microsoft YaHei" panose="020B050302020402020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017" y="1459388"/>
            <a:ext cx="7205487" cy="1207011"/>
          </a:xfrm>
          <a:prstGeom prst="rect">
            <a:avLst/>
          </a:prstGeom>
        </p:spPr>
      </p:pic>
      <p:pic>
        <p:nvPicPr>
          <p:cNvPr id="52" name="Picture 5" descr="C:\Users\Administrator\Desktop\小鸟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2181" y="2245820"/>
            <a:ext cx="1113169" cy="118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1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81" y="3946147"/>
            <a:ext cx="3406545" cy="2713352"/>
          </a:xfrm>
          <a:prstGeom prst="rect">
            <a:avLst/>
          </a:prstGeom>
        </p:spPr>
      </p:pic>
      <p:pic>
        <p:nvPicPr>
          <p:cNvPr id="18" name="Picture 158" descr="200712419435657_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699748" y="2214501"/>
            <a:ext cx="673100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.55556E-7 1.35802E-6 C -0.01233 0.00154 -0.02309 0.00741 -0.03542 0.00926 C -0.04809 0.01543 -0.05972 0.01697 -0.07292 0.01852 C -0.18837 0.01574 -0.19062 0.03302 -0.25625 0.0037 C -0.26302 -0.00432 -0.26458 -0.01111 -0.27083 -0.02222 C -0.28073 -0.03982 -0.29132 -0.05864 -0.30521 -0.06482 C -0.34097 -0.1071 -0.42309 -0.09012 -0.44896 -0.09074 C -0.45955 -0.09537 -0.47049 -0.09722 -0.48125 -0.10185 C -0.48802 -0.10494 -0.4941 -0.10895 -0.50104 -0.11111 C -0.51059 -0.1179 -0.52118 -0.12469 -0.53125 -0.12778 C -0.54705 -0.14198 -0.56319 -0.15309 -0.58021 -0.16111 C -0.58628 -0.16389 -0.59132 -0.17006 -0.59687 -0.17408 C -0.6099 -0.18364 -0.62552 -0.19043 -0.63958 -0.19445 C -0.67187 -0.1929 -0.70312 -0.19074 -0.73542 -0.19259 C -0.74983 -0.20124 -0.76441 -0.20833 -0.77812 -0.22037 C -0.7842 -0.22593 -0.79028 -0.2321 -0.79705 -0.23519 C -0.81007 -0.24908 -0.79462 -0.23395 -0.80729 -0.24259 C -0.81302 -0.2463 -0.8184 -0.25309 -0.82413 -0.25741 C -0.83003 -0.26204 -0.82622 -0.25648 -0.83125 -0.26111 C -0.84097 -0.26975 -0.85104 -0.27809 -0.86146 -0.28333 C -0.87083 -0.29445 -0.88108 -0.30556 -0.89184 -0.31296 C -0.89965 -0.32716 -0.91215 -0.33457 -0.91875 -0.35185 C -0.92014 -0.35556 -0.92205 -0.35895 -0.92292 -0.36296 C -0.92361 -0.36605 -0.92396 -0.36945 -0.925 -0.37222 C -0.9276 -0.37963 -0.9316 -0.38519 -0.93438 -0.39259 C -0.94045 -0.40864 -0.94549 -0.4179 -0.95313 -0.43148 " pathEditMode="relative" ptsTypes="fffffffffffffffffffffffffA">
                                      <p:cBhvr>
                                        <p:cTn id="20" dur="6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93827E-7 C 0.04479 -0.0216 0.08246 -0.08704 0.13055 -0.10772 C 0.17951 -0.12778 0.22535 -0.12562 0.29219 -0.12346 C 0.35937 -0.1213 0.45139 -0.08611 0.53246 -0.09506 C 0.61389 -0.10401 0.71076 -0.12685 0.77899 -0.17716 C 0.84722 -0.22747 0.89253 -0.29475 0.94219 -0.3963 C 0.99184 -0.49784 1.04861 -0.70525 1.07656 -0.78642 " pathEditMode="relative" rAng="0" ptsTypes="aaaaaaa">
                                      <p:cBhvr>
                                        <p:cTn id="26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19" y="-393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 flipV="1">
            <a:off x="2637125" y="-2667000"/>
            <a:ext cx="6858000" cy="12192000"/>
          </a:xfrm>
          <a:prstGeom prst="rect">
            <a:avLst/>
          </a:prstGeom>
        </p:spPr>
      </p:pic>
      <p:sp>
        <p:nvSpPr>
          <p:cNvPr id="21" name="20"/>
          <p:cNvSpPr/>
          <p:nvPr/>
        </p:nvSpPr>
        <p:spPr>
          <a:xfrm>
            <a:off x="4275390" y="2197892"/>
            <a:ext cx="5332043" cy="147701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/>
            <a:r>
              <a:rPr lang="en-US" sz="9600" b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Times New Roman" panose="02020603050405020304"/>
              </a:rPr>
              <a:t>Tiết 1</a:t>
            </a:r>
            <a:endParaRPr lang="en-US" sz="9600" b="1" kern="1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cs typeface="Times New Roman" panose="02020603050405020304"/>
            </a:endParaRPr>
          </a:p>
        </p:txBody>
      </p:sp>
      <p:pic>
        <p:nvPicPr>
          <p:cNvPr id="18" name="Picture 2" descr="Kết nối tri thức với cuộc số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02" y="-27809"/>
            <a:ext cx="1422400" cy="1422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0" y="6557554"/>
            <a:ext cx="12194509" cy="328254"/>
            <a:chOff x="0" y="6557554"/>
            <a:chExt cx="12194509" cy="328254"/>
          </a:xfrm>
        </p:grpSpPr>
        <p:sp>
          <p:nvSpPr>
            <p:cNvPr id="15" name="Rectangle 14"/>
            <p:cNvSpPr/>
            <p:nvPr/>
          </p:nvSpPr>
          <p:spPr>
            <a:xfrm>
              <a:off x="2418028" y="6557554"/>
              <a:ext cx="2426910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826269" y="6557554"/>
              <a:ext cx="2479712" cy="328254"/>
            </a:xfrm>
            <a:prstGeom prst="rect">
              <a:avLst/>
            </a:prstGeom>
            <a:solidFill>
              <a:srgbClr val="ED2F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300745" y="6557554"/>
              <a:ext cx="2479712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9714797" y="6557554"/>
              <a:ext cx="2479712" cy="328254"/>
            </a:xfrm>
            <a:prstGeom prst="rect">
              <a:avLst/>
            </a:prstGeom>
            <a:solidFill>
              <a:srgbClr val="F7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0" y="6557554"/>
              <a:ext cx="2426910" cy="328254"/>
            </a:xfrm>
            <a:prstGeom prst="rect">
              <a:avLst/>
            </a:prstGeom>
            <a:solidFill>
              <a:srgbClr val="F15A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1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714797" y="3429000"/>
            <a:ext cx="2263295" cy="3827929"/>
          </a:xfrm>
          <a:prstGeom prst="rect">
            <a:avLst/>
          </a:prstGeom>
        </p:spPr>
      </p:pic>
      <p:pic>
        <p:nvPicPr>
          <p:cNvPr id="2" name="Content Placeholder 1" descr="logo"/>
          <p:cNvPicPr>
            <a:picLocks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-29845" y="4881880"/>
            <a:ext cx="1564640" cy="1598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08380" y="133985"/>
            <a:ext cx="10214610" cy="3016885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3650615" y="3620770"/>
            <a:ext cx="4828540" cy="201866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3200"/>
              <a:t>Bài giải:</a:t>
            </a:r>
            <a:endParaRPr lang="en-US" sz="3200"/>
          </a:p>
          <a:p>
            <a:pPr algn="ctr"/>
            <a:r>
              <a:rPr lang="en-US" sz="3200"/>
              <a:t>Số gà hơn số vịt là:</a:t>
            </a:r>
            <a:endParaRPr lang="en-US" sz="3200"/>
          </a:p>
          <a:p>
            <a:pPr algn="ctr"/>
            <a:r>
              <a:rPr lang="en-US" sz="3200"/>
              <a:t>10 - 7 = 3 (con)</a:t>
            </a:r>
            <a:endParaRPr lang="en-US" sz="3200"/>
          </a:p>
          <a:p>
            <a:pPr algn="ctr"/>
            <a:r>
              <a:rPr lang="en-US" sz="3200"/>
              <a:t>Đáp số: 3 con</a:t>
            </a:r>
            <a:endParaRPr 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 主题​​">
  <a:themeElements>
    <a:clrScheme name="四色华丽色系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FC6E5B"/>
      </a:accent1>
      <a:accent2>
        <a:srgbClr val="FBC75D"/>
      </a:accent2>
      <a:accent3>
        <a:srgbClr val="66BFBC"/>
      </a:accent3>
      <a:accent4>
        <a:srgbClr val="8CC066"/>
      </a:accent4>
      <a:accent5>
        <a:srgbClr val="3F3F3F"/>
      </a:accent5>
      <a:accent6>
        <a:srgbClr val="262626"/>
      </a:accent6>
      <a:hlink>
        <a:srgbClr val="00D5D5"/>
      </a:hlink>
      <a:folHlink>
        <a:srgbClr val="DD00D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1174</Words>
  <Application>WPS Presentation</Application>
  <PresentationFormat>Widescreen</PresentationFormat>
  <Paragraphs>225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20</vt:i4>
      </vt:variant>
    </vt:vector>
  </HeadingPairs>
  <TitlesOfParts>
    <vt:vector size="45" baseType="lpstr">
      <vt:lpstr>Arial</vt:lpstr>
      <vt:lpstr>SimSun</vt:lpstr>
      <vt:lpstr>Wingdings</vt:lpstr>
      <vt:lpstr>Calibri</vt:lpstr>
      <vt:lpstr>ITC Avant Garde Std Bk</vt:lpstr>
      <vt:lpstr>Century Gothic</vt:lpstr>
      <vt:lpstr>Calibri Light</vt:lpstr>
      <vt:lpstr>Calibri</vt:lpstr>
      <vt:lpstr>方正卡通简体</vt:lpstr>
      <vt:lpstr>字魂17号-萌趣果冻体</vt:lpstr>
      <vt:lpstr>Segoe Print</vt:lpstr>
      <vt:lpstr>Times New Roman</vt:lpstr>
      <vt:lpstr>Tahoma</vt:lpstr>
      <vt:lpstr>.VnBlack</vt:lpstr>
      <vt:lpstr>Microsoft YaHei</vt:lpstr>
      <vt:lpstr>Times New Roman</vt:lpstr>
      <vt:lpstr>Arial Unicode MS</vt:lpstr>
      <vt:lpstr>黑体</vt:lpstr>
      <vt:lpstr>Arial-Rounded</vt:lpstr>
      <vt:lpstr>1_Office Theme</vt:lpstr>
      <vt:lpstr>2_Office Theme</vt:lpstr>
      <vt:lpstr>4_Office 主题</vt:lpstr>
      <vt:lpstr>1_Tema de Office</vt:lpstr>
      <vt:lpstr>3_Office Theme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Thu Thảo</cp:lastModifiedBy>
  <cp:revision>6</cp:revision>
  <dcterms:created xsi:type="dcterms:W3CDTF">2021-05-06T10:30:00Z</dcterms:created>
  <dcterms:modified xsi:type="dcterms:W3CDTF">2021-05-29T03:20:10Z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