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75" r:id="rId3"/>
    <p:sldId id="278" r:id="rId4"/>
    <p:sldId id="277" r:id="rId5"/>
    <p:sldId id="274" r:id="rId6"/>
    <p:sldId id="268" r:id="rId7"/>
    <p:sldId id="276" r:id="rId8"/>
    <p:sldId id="279" r:id="rId9"/>
    <p:sldId id="280" r:id="rId10"/>
    <p:sldId id="281" r:id="rId11"/>
    <p:sldId id="282" r:id="rId12"/>
    <p:sldId id="283" r:id="rId13"/>
    <p:sldId id="284" r:id="rId14"/>
    <p:sldId id="285" r:id="rId15"/>
    <p:sldId id="286" r:id="rId16"/>
    <p:sldId id="287" r:id="rId17"/>
    <p:sldId id="289" r:id="rId18"/>
    <p:sldId id="288" r:id="rId19"/>
    <p:sldId id="290" r:id="rId20"/>
    <p:sldId id="291" r:id="rId21"/>
    <p:sldId id="292" r:id="rId22"/>
    <p:sldId id="293" r:id="rId23"/>
    <p:sldId id="294" r:id="rId24"/>
    <p:sldId id="295" r:id="rId25"/>
    <p:sldId id="296" r:id="rId26"/>
    <p:sldId id="297" r:id="rId27"/>
    <p:sldId id="298" r:id="rId28"/>
  </p:sldIdLst>
  <p:sldSz cx="18288000" cy="10287000"/>
  <p:notesSz cx="6858000" cy="9144000"/>
  <p:embeddedFontLst>
    <p:embeddedFont>
      <p:font typeface="Calibri" panose="020F0502020204030204" pitchFamily="34" charset="0"/>
      <p:regular r:id="rId29"/>
      <p:bold r:id="rId30"/>
      <p:italic r:id="rId31"/>
      <p:bold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BCF6D4F-B7B9-4CB2-94B9-A7A1D8F7EFD6}">
          <p14:sldIdLst>
            <p14:sldId id="256"/>
            <p14:sldId id="275"/>
            <p14:sldId id="278"/>
            <p14:sldId id="277"/>
            <p14:sldId id="274"/>
            <p14:sldId id="268"/>
            <p14:sldId id="276"/>
            <p14:sldId id="279"/>
            <p14:sldId id="280"/>
            <p14:sldId id="281"/>
            <p14:sldId id="282"/>
            <p14:sldId id="283"/>
            <p14:sldId id="284"/>
            <p14:sldId id="285"/>
            <p14:sldId id="286"/>
            <p14:sldId id="287"/>
            <p14:sldId id="289"/>
            <p14:sldId id="288"/>
            <p14:sldId id="290"/>
            <p14:sldId id="291"/>
            <p14:sldId id="292"/>
            <p14:sldId id="293"/>
            <p14:sldId id="294"/>
            <p14:sldId id="295"/>
            <p14:sldId id="296"/>
            <p14:sldId id="297"/>
            <p14:sldId id="29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5D60"/>
    <a:srgbClr val="F6D2C0"/>
    <a:srgbClr val="DBEA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33" autoAdjust="0"/>
    <p:restoredTop sz="94622" autoAdjust="0"/>
  </p:normalViewPr>
  <p:slideViewPr>
    <p:cSldViewPr>
      <p:cViewPr varScale="1">
        <p:scale>
          <a:sx n="44" d="100"/>
          <a:sy n="44" d="100"/>
        </p:scale>
        <p:origin x="88" y="1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3/30/2023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3/30/2023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3/30/2023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3/30/2023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svg"/><Relationship Id="rId7" Type="http://schemas.openxmlformats.org/officeDocument/2006/relationships/image" Target="../media/image38.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10.sv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7.png"/><Relationship Id="rId7" Type="http://schemas.openxmlformats.org/officeDocument/2006/relationships/image" Target="../media/image40.png"/><Relationship Id="rId12" Type="http://schemas.openxmlformats.org/officeDocument/2006/relationships/image" Target="../media/image22.svg"/><Relationship Id="rId2"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10.svg"/><Relationship Id="rId11" Type="http://schemas.openxmlformats.org/officeDocument/2006/relationships/image" Target="../media/image21.png"/><Relationship Id="rId5" Type="http://schemas.openxmlformats.org/officeDocument/2006/relationships/image" Target="../media/image9.png"/><Relationship Id="rId10" Type="http://schemas.openxmlformats.org/officeDocument/2006/relationships/image" Target="../media/image43.svg"/><Relationship Id="rId4" Type="http://schemas.openxmlformats.org/officeDocument/2006/relationships/image" Target="../media/image8.svg"/><Relationship Id="rId9" Type="http://schemas.openxmlformats.org/officeDocument/2006/relationships/image" Target="../media/image42.png"/></Relationships>
</file>

<file path=ppt/slides/_rels/slide1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10.sv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14.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8.svg"/><Relationship Id="rId7" Type="http://schemas.openxmlformats.org/officeDocument/2006/relationships/image" Target="../media/image47.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10.svg"/><Relationship Id="rId10" Type="http://schemas.openxmlformats.org/officeDocument/2006/relationships/image" Target="../media/image50.svg"/><Relationship Id="rId4" Type="http://schemas.openxmlformats.org/officeDocument/2006/relationships/image" Target="../media/image9.png"/><Relationship Id="rId9" Type="http://schemas.openxmlformats.org/officeDocument/2006/relationships/image" Target="../media/image49.png"/></Relationships>
</file>

<file path=ppt/slides/_rels/slide15.xml.rels><?xml version="1.0" encoding="UTF-8" standalone="yes"?>
<Relationships xmlns="http://schemas.openxmlformats.org/package/2006/relationships"><Relationship Id="rId3" Type="http://schemas.openxmlformats.org/officeDocument/2006/relationships/image" Target="../media/image8.svg"/><Relationship Id="rId7" Type="http://schemas.openxmlformats.org/officeDocument/2006/relationships/image" Target="../media/image52.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10.sv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8.svg"/><Relationship Id="rId7" Type="http://schemas.openxmlformats.org/officeDocument/2006/relationships/image" Target="../media/image52.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10.sv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9.png"/><Relationship Id="rId7" Type="http://schemas.openxmlformats.org/officeDocument/2006/relationships/image" Target="../media/image32.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10.svg"/></Relationships>
</file>

<file path=ppt/slides/_rels/slide18.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8.svg"/><Relationship Id="rId7" Type="http://schemas.openxmlformats.org/officeDocument/2006/relationships/image" Target="../media/image35.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10.sv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8.svg"/><Relationship Id="rId7" Type="http://schemas.openxmlformats.org/officeDocument/2006/relationships/image" Target="../media/image55.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10.sv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sv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8.svg"/><Relationship Id="rId7" Type="http://schemas.openxmlformats.org/officeDocument/2006/relationships/image" Target="../media/image35.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10.svg"/><Relationship Id="rId4" Type="http://schemas.openxmlformats.org/officeDocument/2006/relationships/image" Target="../media/image9.png"/><Relationship Id="rId9" Type="http://schemas.openxmlformats.org/officeDocument/2006/relationships/image" Target="../media/image2.svg"/></Relationships>
</file>

<file path=ppt/slides/_rels/slide21.xml.rels><?xml version="1.0" encoding="UTF-8" standalone="yes"?>
<Relationships xmlns="http://schemas.openxmlformats.org/package/2006/relationships"><Relationship Id="rId3" Type="http://schemas.openxmlformats.org/officeDocument/2006/relationships/image" Target="../media/image8.svg"/><Relationship Id="rId7" Type="http://schemas.openxmlformats.org/officeDocument/2006/relationships/image" Target="../media/image55.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10.sv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0.sv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0.sv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8.svg"/><Relationship Id="rId7" Type="http://schemas.openxmlformats.org/officeDocument/2006/relationships/image" Target="../media/image57.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10.svg"/><Relationship Id="rId4" Type="http://schemas.openxmlformats.org/officeDocument/2006/relationships/image" Target="../media/image9.png"/><Relationship Id="rId9" Type="http://schemas.openxmlformats.org/officeDocument/2006/relationships/image" Target="../media/image59.svg"/></Relationships>
</file>

<file path=ppt/slides/_rels/slide2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10.svg"/><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8" Type="http://schemas.openxmlformats.org/officeDocument/2006/relationships/image" Target="../media/image63.png"/><Relationship Id="rId13" Type="http://schemas.openxmlformats.org/officeDocument/2006/relationships/image" Target="../media/image68.svg"/><Relationship Id="rId3" Type="http://schemas.openxmlformats.org/officeDocument/2006/relationships/image" Target="../media/image8.svg"/><Relationship Id="rId7" Type="http://schemas.openxmlformats.org/officeDocument/2006/relationships/image" Target="../media/image62.svg"/><Relationship Id="rId12" Type="http://schemas.openxmlformats.org/officeDocument/2006/relationships/image" Target="../media/image67.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61.png"/><Relationship Id="rId11" Type="http://schemas.openxmlformats.org/officeDocument/2006/relationships/image" Target="../media/image66.svg"/><Relationship Id="rId5" Type="http://schemas.openxmlformats.org/officeDocument/2006/relationships/image" Target="../media/image10.svg"/><Relationship Id="rId10" Type="http://schemas.openxmlformats.org/officeDocument/2006/relationships/image" Target="../media/image65.png"/><Relationship Id="rId4" Type="http://schemas.openxmlformats.org/officeDocument/2006/relationships/image" Target="../media/image9.png"/><Relationship Id="rId9" Type="http://schemas.openxmlformats.org/officeDocument/2006/relationships/image" Target="../media/image64.svg"/></Relationships>
</file>

<file path=ppt/slides/_rels/slide27.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0.sv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8.svg"/><Relationship Id="rId7" Type="http://schemas.openxmlformats.org/officeDocument/2006/relationships/image" Target="../media/image15.png"/><Relationship Id="rId12" Type="http://schemas.openxmlformats.org/officeDocument/2006/relationships/image" Target="../media/image20.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9.png"/><Relationship Id="rId5" Type="http://schemas.openxmlformats.org/officeDocument/2006/relationships/image" Target="../media/image10.svg"/><Relationship Id="rId10" Type="http://schemas.openxmlformats.org/officeDocument/2006/relationships/image" Target="../media/image18.svg"/><Relationship Id="rId4" Type="http://schemas.openxmlformats.org/officeDocument/2006/relationships/image" Target="../media/image9.png"/><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2.svg"/><Relationship Id="rId7" Type="http://schemas.openxmlformats.org/officeDocument/2006/relationships/image" Target="../media/image26.sv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9.png"/><Relationship Id="rId7" Type="http://schemas.openxmlformats.org/officeDocument/2006/relationships/image" Target="../media/image32.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10.svg"/></Relationships>
</file>

<file path=ppt/slides/_rels/slide8.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8.svg"/><Relationship Id="rId7" Type="http://schemas.openxmlformats.org/officeDocument/2006/relationships/image" Target="../media/image35.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10.sv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10.sv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BEAF6"/>
        </a:solidFill>
        <a:effectLst/>
      </p:bgPr>
    </p:bg>
    <p:spTree>
      <p:nvGrpSpPr>
        <p:cNvPr id="1" name=""/>
        <p:cNvGrpSpPr/>
        <p:nvPr/>
      </p:nvGrpSpPr>
      <p:grpSpPr>
        <a:xfrm>
          <a:off x="0" y="0"/>
          <a:ext cx="0" cy="0"/>
          <a:chOff x="0" y="0"/>
          <a:chExt cx="0" cy="0"/>
        </a:xfrm>
      </p:grpSpPr>
      <p:grpSp>
        <p:nvGrpSpPr>
          <p:cNvPr id="4" name="Group 4"/>
          <p:cNvGrpSpPr/>
          <p:nvPr/>
        </p:nvGrpSpPr>
        <p:grpSpPr>
          <a:xfrm>
            <a:off x="-488329" y="7731523"/>
            <a:ext cx="19178618" cy="2932492"/>
            <a:chOff x="0" y="0"/>
            <a:chExt cx="186375649" cy="28497625"/>
          </a:xfrm>
        </p:grpSpPr>
        <p:sp>
          <p:nvSpPr>
            <p:cNvPr id="5" name="Freeform 5"/>
            <p:cNvSpPr/>
            <p:nvPr/>
          </p:nvSpPr>
          <p:spPr>
            <a:xfrm>
              <a:off x="72390" y="72390"/>
              <a:ext cx="186230868" cy="28352846"/>
            </a:xfrm>
            <a:custGeom>
              <a:avLst/>
              <a:gdLst/>
              <a:ahLst/>
              <a:cxnLst/>
              <a:rect l="l" t="t" r="r" b="b"/>
              <a:pathLst>
                <a:path w="186230868" h="28352846">
                  <a:moveTo>
                    <a:pt x="0" y="0"/>
                  </a:moveTo>
                  <a:lnTo>
                    <a:pt x="186230868" y="0"/>
                  </a:lnTo>
                  <a:lnTo>
                    <a:pt x="186230868" y="28352845"/>
                  </a:lnTo>
                  <a:lnTo>
                    <a:pt x="0" y="28352845"/>
                  </a:lnTo>
                  <a:lnTo>
                    <a:pt x="0" y="0"/>
                  </a:lnTo>
                  <a:close/>
                </a:path>
              </a:pathLst>
            </a:custGeom>
            <a:solidFill>
              <a:srgbClr val="FFFFFF"/>
            </a:solidFill>
          </p:spPr>
        </p:sp>
        <p:sp>
          <p:nvSpPr>
            <p:cNvPr id="6" name="Freeform 6"/>
            <p:cNvSpPr/>
            <p:nvPr/>
          </p:nvSpPr>
          <p:spPr>
            <a:xfrm>
              <a:off x="0" y="0"/>
              <a:ext cx="186375650" cy="28497625"/>
            </a:xfrm>
            <a:custGeom>
              <a:avLst/>
              <a:gdLst/>
              <a:ahLst/>
              <a:cxnLst/>
              <a:rect l="l" t="t" r="r" b="b"/>
              <a:pathLst>
                <a:path w="186375650" h="28497625">
                  <a:moveTo>
                    <a:pt x="186230865" y="28352846"/>
                  </a:moveTo>
                  <a:lnTo>
                    <a:pt x="186375650" y="28352846"/>
                  </a:lnTo>
                  <a:lnTo>
                    <a:pt x="186375650" y="28497625"/>
                  </a:lnTo>
                  <a:lnTo>
                    <a:pt x="186230865" y="28497625"/>
                  </a:lnTo>
                  <a:lnTo>
                    <a:pt x="186230865" y="28352846"/>
                  </a:lnTo>
                  <a:close/>
                  <a:moveTo>
                    <a:pt x="0" y="144780"/>
                  </a:moveTo>
                  <a:lnTo>
                    <a:pt x="144780" y="144780"/>
                  </a:lnTo>
                  <a:lnTo>
                    <a:pt x="144780" y="28352846"/>
                  </a:lnTo>
                  <a:lnTo>
                    <a:pt x="0" y="28352846"/>
                  </a:lnTo>
                  <a:lnTo>
                    <a:pt x="0" y="144780"/>
                  </a:lnTo>
                  <a:close/>
                  <a:moveTo>
                    <a:pt x="0" y="28352846"/>
                  </a:moveTo>
                  <a:lnTo>
                    <a:pt x="144780" y="28352846"/>
                  </a:lnTo>
                  <a:lnTo>
                    <a:pt x="144780" y="28497625"/>
                  </a:lnTo>
                  <a:lnTo>
                    <a:pt x="0" y="28497625"/>
                  </a:lnTo>
                  <a:lnTo>
                    <a:pt x="0" y="28352846"/>
                  </a:lnTo>
                  <a:close/>
                  <a:moveTo>
                    <a:pt x="186230865" y="144780"/>
                  </a:moveTo>
                  <a:lnTo>
                    <a:pt x="186375650" y="144780"/>
                  </a:lnTo>
                  <a:lnTo>
                    <a:pt x="186375650" y="28352846"/>
                  </a:lnTo>
                  <a:lnTo>
                    <a:pt x="186230865" y="28352846"/>
                  </a:lnTo>
                  <a:lnTo>
                    <a:pt x="186230865" y="144780"/>
                  </a:lnTo>
                  <a:close/>
                  <a:moveTo>
                    <a:pt x="144780" y="28352846"/>
                  </a:moveTo>
                  <a:lnTo>
                    <a:pt x="186230865" y="28352846"/>
                  </a:lnTo>
                  <a:lnTo>
                    <a:pt x="186230865" y="28497625"/>
                  </a:lnTo>
                  <a:lnTo>
                    <a:pt x="144780" y="28497625"/>
                  </a:lnTo>
                  <a:lnTo>
                    <a:pt x="144780" y="28352846"/>
                  </a:lnTo>
                  <a:close/>
                  <a:moveTo>
                    <a:pt x="186230865" y="0"/>
                  </a:moveTo>
                  <a:lnTo>
                    <a:pt x="186375650" y="0"/>
                  </a:lnTo>
                  <a:lnTo>
                    <a:pt x="186375650" y="144780"/>
                  </a:lnTo>
                  <a:lnTo>
                    <a:pt x="186230865" y="144780"/>
                  </a:lnTo>
                  <a:lnTo>
                    <a:pt x="186230865" y="0"/>
                  </a:lnTo>
                  <a:close/>
                  <a:moveTo>
                    <a:pt x="0" y="0"/>
                  </a:moveTo>
                  <a:lnTo>
                    <a:pt x="144780" y="0"/>
                  </a:lnTo>
                  <a:lnTo>
                    <a:pt x="144780" y="144780"/>
                  </a:lnTo>
                  <a:lnTo>
                    <a:pt x="0" y="144780"/>
                  </a:lnTo>
                  <a:lnTo>
                    <a:pt x="0" y="0"/>
                  </a:lnTo>
                  <a:close/>
                  <a:moveTo>
                    <a:pt x="144780" y="0"/>
                  </a:moveTo>
                  <a:lnTo>
                    <a:pt x="186230865" y="0"/>
                  </a:lnTo>
                  <a:lnTo>
                    <a:pt x="186230865" y="144780"/>
                  </a:lnTo>
                  <a:lnTo>
                    <a:pt x="144780" y="144780"/>
                  </a:lnTo>
                  <a:lnTo>
                    <a:pt x="144780" y="0"/>
                  </a:lnTo>
                  <a:close/>
                </a:path>
              </a:pathLst>
            </a:custGeom>
            <a:solidFill>
              <a:srgbClr val="242424"/>
            </a:solidFill>
          </p:spPr>
        </p:sp>
      </p:grpSp>
      <p:pic>
        <p:nvPicPr>
          <p:cNvPr id="12" name="Picture 8">
            <a:extLst>
              <a:ext uri="{FF2B5EF4-FFF2-40B4-BE49-F238E27FC236}">
                <a16:creationId xmlns:a16="http://schemas.microsoft.com/office/drawing/2014/main" id="{D3305C77-BE5C-5F6A-C611-66FA434C6DF4}"/>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28600" y="5955978"/>
            <a:ext cx="7620000" cy="4700588"/>
          </a:xfrm>
          <a:prstGeom prst="rect">
            <a:avLst/>
          </a:prstGeom>
        </p:spPr>
      </p:pic>
      <p:pic>
        <p:nvPicPr>
          <p:cNvPr id="13" name="Picture 11">
            <a:extLst>
              <a:ext uri="{FF2B5EF4-FFF2-40B4-BE49-F238E27FC236}">
                <a16:creationId xmlns:a16="http://schemas.microsoft.com/office/drawing/2014/main" id="{93A3242D-B4E4-D892-5F20-0351BFD109C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0194878">
            <a:off x="16125454" y="451533"/>
            <a:ext cx="1334860" cy="1664790"/>
          </a:xfrm>
          <a:prstGeom prst="rect">
            <a:avLst/>
          </a:prstGeom>
        </p:spPr>
      </p:pic>
      <p:sp>
        <p:nvSpPr>
          <p:cNvPr id="14" name="TextBox 13">
            <a:extLst>
              <a:ext uri="{FF2B5EF4-FFF2-40B4-BE49-F238E27FC236}">
                <a16:creationId xmlns:a16="http://schemas.microsoft.com/office/drawing/2014/main" id="{C0DD66D2-ECB6-9B2C-8167-8C4FB49C6C2C}"/>
              </a:ext>
            </a:extLst>
          </p:cNvPr>
          <p:cNvSpPr txBox="1"/>
          <p:nvPr/>
        </p:nvSpPr>
        <p:spPr>
          <a:xfrm>
            <a:off x="1181100" y="2171700"/>
            <a:ext cx="15925800" cy="3211007"/>
          </a:xfrm>
          <a:prstGeom prst="rect">
            <a:avLst/>
          </a:prstGeom>
          <a:noFill/>
        </p:spPr>
        <p:txBody>
          <a:bodyPr wrap="square" rtlCol="0">
            <a:spAutoFit/>
          </a:bodyPr>
          <a:lstStyle/>
          <a:p>
            <a:pPr algn="ctr">
              <a:lnSpc>
                <a:spcPct val="150000"/>
              </a:lnSpc>
            </a:pPr>
            <a:r>
              <a:rPr lang="en-US" sz="7200" b="1">
                <a:latin typeface="Arial" panose="020B0604020202020204" pitchFamily="34" charset="0"/>
                <a:cs typeface="Arial" panose="020B0604020202020204" pitchFamily="34" charset="0"/>
              </a:rPr>
              <a:t>CHÀO MỪNG CÁC EM ĐÃ ĐẾN VỚI BÀI HỌC NGÀY HÔM NAY!</a:t>
            </a:r>
          </a:p>
        </p:txBody>
      </p:sp>
      <p:pic>
        <p:nvPicPr>
          <p:cNvPr id="15" name="Picture 10">
            <a:extLst>
              <a:ext uri="{FF2B5EF4-FFF2-40B4-BE49-F238E27FC236}">
                <a16:creationId xmlns:a16="http://schemas.microsoft.com/office/drawing/2014/main" id="{C4770B7A-E28D-9A37-F60E-95F2DB0B9ED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1077152">
            <a:off x="452368" y="176495"/>
            <a:ext cx="1409745" cy="1674643"/>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4"/>
          <p:cNvGrpSpPr/>
          <p:nvPr/>
        </p:nvGrpSpPr>
        <p:grpSpPr>
          <a:xfrm>
            <a:off x="-488329" y="9029699"/>
            <a:ext cx="19178618" cy="1634315"/>
            <a:chOff x="0" y="0"/>
            <a:chExt cx="186375649" cy="28497625"/>
          </a:xfrm>
          <a:solidFill>
            <a:srgbClr val="DBEAF6"/>
          </a:solidFill>
        </p:grpSpPr>
        <p:sp>
          <p:nvSpPr>
            <p:cNvPr id="5" name="Freeform 5"/>
            <p:cNvSpPr/>
            <p:nvPr/>
          </p:nvSpPr>
          <p:spPr>
            <a:xfrm>
              <a:off x="72390" y="72390"/>
              <a:ext cx="186230868" cy="28352846"/>
            </a:xfrm>
            <a:custGeom>
              <a:avLst/>
              <a:gdLst/>
              <a:ahLst/>
              <a:cxnLst/>
              <a:rect l="l" t="t" r="r" b="b"/>
              <a:pathLst>
                <a:path w="186230868" h="28352846">
                  <a:moveTo>
                    <a:pt x="0" y="0"/>
                  </a:moveTo>
                  <a:lnTo>
                    <a:pt x="186230868" y="0"/>
                  </a:lnTo>
                  <a:lnTo>
                    <a:pt x="186230868" y="28352845"/>
                  </a:lnTo>
                  <a:lnTo>
                    <a:pt x="0" y="28352845"/>
                  </a:lnTo>
                  <a:lnTo>
                    <a:pt x="0" y="0"/>
                  </a:lnTo>
                  <a:close/>
                </a:path>
              </a:pathLst>
            </a:custGeom>
            <a:grpFill/>
          </p:spPr>
        </p:sp>
        <p:sp>
          <p:nvSpPr>
            <p:cNvPr id="6" name="Freeform 6"/>
            <p:cNvSpPr/>
            <p:nvPr/>
          </p:nvSpPr>
          <p:spPr>
            <a:xfrm>
              <a:off x="0" y="0"/>
              <a:ext cx="186375650" cy="28497625"/>
            </a:xfrm>
            <a:custGeom>
              <a:avLst/>
              <a:gdLst/>
              <a:ahLst/>
              <a:cxnLst/>
              <a:rect l="l" t="t" r="r" b="b"/>
              <a:pathLst>
                <a:path w="186375650" h="28497625">
                  <a:moveTo>
                    <a:pt x="186230865" y="28352846"/>
                  </a:moveTo>
                  <a:lnTo>
                    <a:pt x="186375650" y="28352846"/>
                  </a:lnTo>
                  <a:lnTo>
                    <a:pt x="186375650" y="28497625"/>
                  </a:lnTo>
                  <a:lnTo>
                    <a:pt x="186230865" y="28497625"/>
                  </a:lnTo>
                  <a:lnTo>
                    <a:pt x="186230865" y="28352846"/>
                  </a:lnTo>
                  <a:close/>
                  <a:moveTo>
                    <a:pt x="0" y="144780"/>
                  </a:moveTo>
                  <a:lnTo>
                    <a:pt x="144780" y="144780"/>
                  </a:lnTo>
                  <a:lnTo>
                    <a:pt x="144780" y="28352846"/>
                  </a:lnTo>
                  <a:lnTo>
                    <a:pt x="0" y="28352846"/>
                  </a:lnTo>
                  <a:lnTo>
                    <a:pt x="0" y="144780"/>
                  </a:lnTo>
                  <a:close/>
                  <a:moveTo>
                    <a:pt x="0" y="28352846"/>
                  </a:moveTo>
                  <a:lnTo>
                    <a:pt x="144780" y="28352846"/>
                  </a:lnTo>
                  <a:lnTo>
                    <a:pt x="144780" y="28497625"/>
                  </a:lnTo>
                  <a:lnTo>
                    <a:pt x="0" y="28497625"/>
                  </a:lnTo>
                  <a:lnTo>
                    <a:pt x="0" y="28352846"/>
                  </a:lnTo>
                  <a:close/>
                  <a:moveTo>
                    <a:pt x="186230865" y="144780"/>
                  </a:moveTo>
                  <a:lnTo>
                    <a:pt x="186375650" y="144780"/>
                  </a:lnTo>
                  <a:lnTo>
                    <a:pt x="186375650" y="28352846"/>
                  </a:lnTo>
                  <a:lnTo>
                    <a:pt x="186230865" y="28352846"/>
                  </a:lnTo>
                  <a:lnTo>
                    <a:pt x="186230865" y="144780"/>
                  </a:lnTo>
                  <a:close/>
                  <a:moveTo>
                    <a:pt x="144780" y="28352846"/>
                  </a:moveTo>
                  <a:lnTo>
                    <a:pt x="186230865" y="28352846"/>
                  </a:lnTo>
                  <a:lnTo>
                    <a:pt x="186230865" y="28497625"/>
                  </a:lnTo>
                  <a:lnTo>
                    <a:pt x="144780" y="28497625"/>
                  </a:lnTo>
                  <a:lnTo>
                    <a:pt x="144780" y="28352846"/>
                  </a:lnTo>
                  <a:close/>
                  <a:moveTo>
                    <a:pt x="186230865" y="0"/>
                  </a:moveTo>
                  <a:lnTo>
                    <a:pt x="186375650" y="0"/>
                  </a:lnTo>
                  <a:lnTo>
                    <a:pt x="186375650" y="144780"/>
                  </a:lnTo>
                  <a:lnTo>
                    <a:pt x="186230865" y="144780"/>
                  </a:lnTo>
                  <a:lnTo>
                    <a:pt x="186230865" y="0"/>
                  </a:lnTo>
                  <a:close/>
                  <a:moveTo>
                    <a:pt x="0" y="0"/>
                  </a:moveTo>
                  <a:lnTo>
                    <a:pt x="144780" y="0"/>
                  </a:lnTo>
                  <a:lnTo>
                    <a:pt x="144780" y="144780"/>
                  </a:lnTo>
                  <a:lnTo>
                    <a:pt x="0" y="144780"/>
                  </a:lnTo>
                  <a:lnTo>
                    <a:pt x="0" y="0"/>
                  </a:lnTo>
                  <a:close/>
                  <a:moveTo>
                    <a:pt x="144780" y="0"/>
                  </a:moveTo>
                  <a:lnTo>
                    <a:pt x="186230865" y="0"/>
                  </a:lnTo>
                  <a:lnTo>
                    <a:pt x="186230865" y="144780"/>
                  </a:lnTo>
                  <a:lnTo>
                    <a:pt x="144780" y="144780"/>
                  </a:lnTo>
                  <a:lnTo>
                    <a:pt x="144780" y="0"/>
                  </a:lnTo>
                  <a:close/>
                </a:path>
              </a:pathLst>
            </a:custGeom>
            <a:grpFill/>
          </p:spPr>
        </p:sp>
      </p:grpSp>
      <p:pic>
        <p:nvPicPr>
          <p:cNvPr id="16" name="Picture 9">
            <a:extLst>
              <a:ext uri="{FF2B5EF4-FFF2-40B4-BE49-F238E27FC236}">
                <a16:creationId xmlns:a16="http://schemas.microsoft.com/office/drawing/2014/main" id="{8E60D9D7-2C61-A3CF-5B1C-9BEEE7FD41B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78088" y="114300"/>
            <a:ext cx="1049598" cy="1036479"/>
          </a:xfrm>
          <a:prstGeom prst="rect">
            <a:avLst/>
          </a:prstGeom>
        </p:spPr>
      </p:pic>
      <p:pic>
        <p:nvPicPr>
          <p:cNvPr id="17" name="Picture 9">
            <a:extLst>
              <a:ext uri="{FF2B5EF4-FFF2-40B4-BE49-F238E27FC236}">
                <a16:creationId xmlns:a16="http://schemas.microsoft.com/office/drawing/2014/main" id="{31E25A76-5831-D7D5-30F8-7F4780B50E0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983938" y="876300"/>
            <a:ext cx="925974" cy="914400"/>
          </a:xfrm>
          <a:prstGeom prst="rect">
            <a:avLst/>
          </a:prstGeom>
        </p:spPr>
      </p:pic>
      <p:sp>
        <p:nvSpPr>
          <p:cNvPr id="3" name="TextBox 2">
            <a:extLst>
              <a:ext uri="{FF2B5EF4-FFF2-40B4-BE49-F238E27FC236}">
                <a16:creationId xmlns:a16="http://schemas.microsoft.com/office/drawing/2014/main" id="{4C628264-7F64-E9FC-BF2D-5A66A5112173}"/>
              </a:ext>
            </a:extLst>
          </p:cNvPr>
          <p:cNvSpPr txBox="1"/>
          <p:nvPr/>
        </p:nvSpPr>
        <p:spPr>
          <a:xfrm>
            <a:off x="2319180" y="365949"/>
            <a:ext cx="13563600" cy="784830"/>
          </a:xfrm>
          <a:prstGeom prst="rect">
            <a:avLst/>
          </a:prstGeom>
          <a:noFill/>
        </p:spPr>
        <p:txBody>
          <a:bodyPr wrap="square" rtlCol="0">
            <a:spAutoFit/>
          </a:bodyPr>
          <a:lstStyle/>
          <a:p>
            <a:pPr algn="ctr"/>
            <a:r>
              <a:rPr lang="en-US" sz="4500" b="1">
                <a:solidFill>
                  <a:srgbClr val="FF0000"/>
                </a:solidFill>
                <a:latin typeface="Arial" panose="020B0604020202020204" pitchFamily="34" charset="0"/>
                <a:cs typeface="Arial" panose="020B0604020202020204" pitchFamily="34" charset="0"/>
              </a:rPr>
              <a:t>a. Lợi ích của việc gõ bàn phím đúng cách </a:t>
            </a:r>
          </a:p>
        </p:txBody>
      </p:sp>
      <p:pic>
        <p:nvPicPr>
          <p:cNvPr id="10" name="Picture 9">
            <a:extLst>
              <a:ext uri="{FF2B5EF4-FFF2-40B4-BE49-F238E27FC236}">
                <a16:creationId xmlns:a16="http://schemas.microsoft.com/office/drawing/2014/main" id="{A3DA8655-AE6D-1CB3-31C4-5EBC3B9369D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28600" y="3168787"/>
            <a:ext cx="6700128" cy="6779219"/>
          </a:xfrm>
          <a:prstGeom prst="rect">
            <a:avLst/>
          </a:prstGeom>
        </p:spPr>
      </p:pic>
      <p:sp>
        <p:nvSpPr>
          <p:cNvPr id="13" name="TextBox 12">
            <a:extLst>
              <a:ext uri="{FF2B5EF4-FFF2-40B4-BE49-F238E27FC236}">
                <a16:creationId xmlns:a16="http://schemas.microsoft.com/office/drawing/2014/main" id="{51A1C946-793F-7359-6E1B-FBE0DD3F92A1}"/>
              </a:ext>
            </a:extLst>
          </p:cNvPr>
          <p:cNvSpPr txBox="1"/>
          <p:nvPr/>
        </p:nvSpPr>
        <p:spPr>
          <a:xfrm>
            <a:off x="1383270" y="1601682"/>
            <a:ext cx="15435420" cy="707886"/>
          </a:xfrm>
          <a:prstGeom prst="rect">
            <a:avLst/>
          </a:prstGeom>
          <a:noFill/>
        </p:spPr>
        <p:txBody>
          <a:bodyPr wrap="square" rtlCol="0">
            <a:spAutoFit/>
          </a:bodyPr>
          <a:lstStyle/>
          <a:p>
            <a:pPr algn="ctr"/>
            <a:r>
              <a:rPr lang="en-US" sz="4000">
                <a:latin typeface="Arial" panose="020B0604020202020204" pitchFamily="34" charset="0"/>
                <a:cs typeface="Arial" panose="020B0604020202020204" pitchFamily="34" charset="0"/>
              </a:rPr>
              <a:t>Đọc nội dung trong sách giáo khoa trang 11 và trả lời câu hỏi </a:t>
            </a:r>
          </a:p>
        </p:txBody>
      </p:sp>
      <p:sp>
        <p:nvSpPr>
          <p:cNvPr id="14" name="Speech Bubble: Rectangle with Corners Rounded 13">
            <a:extLst>
              <a:ext uri="{FF2B5EF4-FFF2-40B4-BE49-F238E27FC236}">
                <a16:creationId xmlns:a16="http://schemas.microsoft.com/office/drawing/2014/main" id="{7C0EC7DF-B4B0-6FF0-B960-90CD99DCDD0C}"/>
              </a:ext>
            </a:extLst>
          </p:cNvPr>
          <p:cNvSpPr/>
          <p:nvPr/>
        </p:nvSpPr>
        <p:spPr>
          <a:xfrm>
            <a:off x="7931720" y="3675992"/>
            <a:ext cx="9525000" cy="3362654"/>
          </a:xfrm>
          <a:prstGeom prst="wedgeRoundRectCallout">
            <a:avLst>
              <a:gd name="adj1" fmla="val -59126"/>
              <a:gd name="adj2" fmla="val 46343"/>
              <a:gd name="adj3" fmla="val 16667"/>
            </a:avLst>
          </a:prstGeom>
          <a:solidFill>
            <a:schemeClr val="accent5">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a:solidFill>
                  <a:schemeClr val="tx1"/>
                </a:solidFill>
                <a:latin typeface="Arial" panose="020B0604020202020204" pitchFamily="34" charset="0"/>
                <a:cs typeface="Arial" panose="020B0604020202020204" pitchFamily="34" charset="0"/>
              </a:rPr>
              <a:t>Theo em, lợi ích của việc gõ bàn phím đúng cách là gì? </a:t>
            </a:r>
          </a:p>
        </p:txBody>
      </p:sp>
    </p:spTree>
    <p:extLst>
      <p:ext uri="{BB962C8B-B14F-4D97-AF65-F5344CB8AC3E}">
        <p14:creationId xmlns:p14="http://schemas.microsoft.com/office/powerpoint/2010/main" val="164900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F7D406E-A8F5-5A1C-F18D-3FC23EEE96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7608" y="1092389"/>
            <a:ext cx="15686743" cy="5252682"/>
          </a:xfrm>
          <a:prstGeom prst="rect">
            <a:avLst/>
          </a:prstGeom>
        </p:spPr>
      </p:pic>
      <p:grpSp>
        <p:nvGrpSpPr>
          <p:cNvPr id="4" name="Group 4"/>
          <p:cNvGrpSpPr/>
          <p:nvPr/>
        </p:nvGrpSpPr>
        <p:grpSpPr>
          <a:xfrm>
            <a:off x="-488329" y="9029699"/>
            <a:ext cx="19178618" cy="1634315"/>
            <a:chOff x="0" y="0"/>
            <a:chExt cx="186375649" cy="28497625"/>
          </a:xfrm>
          <a:solidFill>
            <a:srgbClr val="DBEAF6"/>
          </a:solidFill>
        </p:grpSpPr>
        <p:sp>
          <p:nvSpPr>
            <p:cNvPr id="5" name="Freeform 5"/>
            <p:cNvSpPr/>
            <p:nvPr/>
          </p:nvSpPr>
          <p:spPr>
            <a:xfrm>
              <a:off x="72390" y="72390"/>
              <a:ext cx="186230868" cy="28352846"/>
            </a:xfrm>
            <a:custGeom>
              <a:avLst/>
              <a:gdLst/>
              <a:ahLst/>
              <a:cxnLst/>
              <a:rect l="l" t="t" r="r" b="b"/>
              <a:pathLst>
                <a:path w="186230868" h="28352846">
                  <a:moveTo>
                    <a:pt x="0" y="0"/>
                  </a:moveTo>
                  <a:lnTo>
                    <a:pt x="186230868" y="0"/>
                  </a:lnTo>
                  <a:lnTo>
                    <a:pt x="186230868" y="28352845"/>
                  </a:lnTo>
                  <a:lnTo>
                    <a:pt x="0" y="28352845"/>
                  </a:lnTo>
                  <a:lnTo>
                    <a:pt x="0" y="0"/>
                  </a:lnTo>
                  <a:close/>
                </a:path>
              </a:pathLst>
            </a:custGeom>
            <a:grpFill/>
          </p:spPr>
        </p:sp>
        <p:sp>
          <p:nvSpPr>
            <p:cNvPr id="6" name="Freeform 6"/>
            <p:cNvSpPr/>
            <p:nvPr/>
          </p:nvSpPr>
          <p:spPr>
            <a:xfrm>
              <a:off x="0" y="0"/>
              <a:ext cx="186375650" cy="28497625"/>
            </a:xfrm>
            <a:custGeom>
              <a:avLst/>
              <a:gdLst/>
              <a:ahLst/>
              <a:cxnLst/>
              <a:rect l="l" t="t" r="r" b="b"/>
              <a:pathLst>
                <a:path w="186375650" h="28497625">
                  <a:moveTo>
                    <a:pt x="186230865" y="28352846"/>
                  </a:moveTo>
                  <a:lnTo>
                    <a:pt x="186375650" y="28352846"/>
                  </a:lnTo>
                  <a:lnTo>
                    <a:pt x="186375650" y="28497625"/>
                  </a:lnTo>
                  <a:lnTo>
                    <a:pt x="186230865" y="28497625"/>
                  </a:lnTo>
                  <a:lnTo>
                    <a:pt x="186230865" y="28352846"/>
                  </a:lnTo>
                  <a:close/>
                  <a:moveTo>
                    <a:pt x="0" y="144780"/>
                  </a:moveTo>
                  <a:lnTo>
                    <a:pt x="144780" y="144780"/>
                  </a:lnTo>
                  <a:lnTo>
                    <a:pt x="144780" y="28352846"/>
                  </a:lnTo>
                  <a:lnTo>
                    <a:pt x="0" y="28352846"/>
                  </a:lnTo>
                  <a:lnTo>
                    <a:pt x="0" y="144780"/>
                  </a:lnTo>
                  <a:close/>
                  <a:moveTo>
                    <a:pt x="0" y="28352846"/>
                  </a:moveTo>
                  <a:lnTo>
                    <a:pt x="144780" y="28352846"/>
                  </a:lnTo>
                  <a:lnTo>
                    <a:pt x="144780" y="28497625"/>
                  </a:lnTo>
                  <a:lnTo>
                    <a:pt x="0" y="28497625"/>
                  </a:lnTo>
                  <a:lnTo>
                    <a:pt x="0" y="28352846"/>
                  </a:lnTo>
                  <a:close/>
                  <a:moveTo>
                    <a:pt x="186230865" y="144780"/>
                  </a:moveTo>
                  <a:lnTo>
                    <a:pt x="186375650" y="144780"/>
                  </a:lnTo>
                  <a:lnTo>
                    <a:pt x="186375650" y="28352846"/>
                  </a:lnTo>
                  <a:lnTo>
                    <a:pt x="186230865" y="28352846"/>
                  </a:lnTo>
                  <a:lnTo>
                    <a:pt x="186230865" y="144780"/>
                  </a:lnTo>
                  <a:close/>
                  <a:moveTo>
                    <a:pt x="144780" y="28352846"/>
                  </a:moveTo>
                  <a:lnTo>
                    <a:pt x="186230865" y="28352846"/>
                  </a:lnTo>
                  <a:lnTo>
                    <a:pt x="186230865" y="28497625"/>
                  </a:lnTo>
                  <a:lnTo>
                    <a:pt x="144780" y="28497625"/>
                  </a:lnTo>
                  <a:lnTo>
                    <a:pt x="144780" y="28352846"/>
                  </a:lnTo>
                  <a:close/>
                  <a:moveTo>
                    <a:pt x="186230865" y="0"/>
                  </a:moveTo>
                  <a:lnTo>
                    <a:pt x="186375650" y="0"/>
                  </a:lnTo>
                  <a:lnTo>
                    <a:pt x="186375650" y="144780"/>
                  </a:lnTo>
                  <a:lnTo>
                    <a:pt x="186230865" y="144780"/>
                  </a:lnTo>
                  <a:lnTo>
                    <a:pt x="186230865" y="0"/>
                  </a:lnTo>
                  <a:close/>
                  <a:moveTo>
                    <a:pt x="0" y="0"/>
                  </a:moveTo>
                  <a:lnTo>
                    <a:pt x="144780" y="0"/>
                  </a:lnTo>
                  <a:lnTo>
                    <a:pt x="144780" y="144780"/>
                  </a:lnTo>
                  <a:lnTo>
                    <a:pt x="0" y="144780"/>
                  </a:lnTo>
                  <a:lnTo>
                    <a:pt x="0" y="0"/>
                  </a:lnTo>
                  <a:close/>
                  <a:moveTo>
                    <a:pt x="144780" y="0"/>
                  </a:moveTo>
                  <a:lnTo>
                    <a:pt x="186230865" y="0"/>
                  </a:lnTo>
                  <a:lnTo>
                    <a:pt x="186230865" y="144780"/>
                  </a:lnTo>
                  <a:lnTo>
                    <a:pt x="144780" y="144780"/>
                  </a:lnTo>
                  <a:lnTo>
                    <a:pt x="144780" y="0"/>
                  </a:lnTo>
                  <a:close/>
                </a:path>
              </a:pathLst>
            </a:custGeom>
            <a:grpFill/>
          </p:spPr>
        </p:sp>
      </p:grpSp>
      <p:pic>
        <p:nvPicPr>
          <p:cNvPr id="16" name="Picture 9">
            <a:extLst>
              <a:ext uri="{FF2B5EF4-FFF2-40B4-BE49-F238E27FC236}">
                <a16:creationId xmlns:a16="http://schemas.microsoft.com/office/drawing/2014/main" id="{8E60D9D7-2C61-A3CF-5B1C-9BEEE7FD41B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378088" y="114300"/>
            <a:ext cx="1049598" cy="1036479"/>
          </a:xfrm>
          <a:prstGeom prst="rect">
            <a:avLst/>
          </a:prstGeom>
        </p:spPr>
      </p:pic>
      <p:pic>
        <p:nvPicPr>
          <p:cNvPr id="17" name="Picture 9">
            <a:extLst>
              <a:ext uri="{FF2B5EF4-FFF2-40B4-BE49-F238E27FC236}">
                <a16:creationId xmlns:a16="http://schemas.microsoft.com/office/drawing/2014/main" id="{31E25A76-5831-D7D5-30F8-7F4780B50E04}"/>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6983938" y="876300"/>
            <a:ext cx="925974" cy="914400"/>
          </a:xfrm>
          <a:prstGeom prst="rect">
            <a:avLst/>
          </a:prstGeom>
        </p:spPr>
      </p:pic>
      <p:pic>
        <p:nvPicPr>
          <p:cNvPr id="2" name="Picture 3">
            <a:extLst>
              <a:ext uri="{FF2B5EF4-FFF2-40B4-BE49-F238E27FC236}">
                <a16:creationId xmlns:a16="http://schemas.microsoft.com/office/drawing/2014/main" id="{95B34BFF-5497-EBFA-485C-08B7F42688C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35400"/>
          <a:stretch>
            <a:fillRect/>
          </a:stretch>
        </p:blipFill>
        <p:spPr>
          <a:xfrm>
            <a:off x="11572039" y="5829476"/>
            <a:ext cx="3200400" cy="4046580"/>
          </a:xfrm>
          <a:prstGeom prst="rect">
            <a:avLst/>
          </a:prstGeom>
        </p:spPr>
      </p:pic>
      <p:pic>
        <p:nvPicPr>
          <p:cNvPr id="7" name="Picture 2">
            <a:extLst>
              <a:ext uri="{FF2B5EF4-FFF2-40B4-BE49-F238E27FC236}">
                <a16:creationId xmlns:a16="http://schemas.microsoft.com/office/drawing/2014/main" id="{3B8FDAC7-ED65-A8D1-4269-E4BF036E77C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b="36779"/>
          <a:stretch>
            <a:fillRect/>
          </a:stretch>
        </p:blipFill>
        <p:spPr>
          <a:xfrm>
            <a:off x="15240000" y="5804177"/>
            <a:ext cx="2811951" cy="4073955"/>
          </a:xfrm>
          <a:prstGeom prst="rect">
            <a:avLst/>
          </a:prstGeom>
        </p:spPr>
      </p:pic>
      <p:pic>
        <p:nvPicPr>
          <p:cNvPr id="8" name="Picture 10">
            <a:extLst>
              <a:ext uri="{FF2B5EF4-FFF2-40B4-BE49-F238E27FC236}">
                <a16:creationId xmlns:a16="http://schemas.microsoft.com/office/drawing/2014/main" id="{40408EC3-5AA6-5E5F-BAFF-AC9C77E858A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0" y="8484262"/>
            <a:ext cx="2300477" cy="1802738"/>
          </a:xfrm>
          <a:prstGeom prst="rect">
            <a:avLst/>
          </a:prstGeom>
        </p:spPr>
      </p:pic>
      <p:sp>
        <p:nvSpPr>
          <p:cNvPr id="12" name="Speech Bubble: Rectangle with Corners Rounded 11">
            <a:extLst>
              <a:ext uri="{FF2B5EF4-FFF2-40B4-BE49-F238E27FC236}">
                <a16:creationId xmlns:a16="http://schemas.microsoft.com/office/drawing/2014/main" id="{05E4A8CB-5679-68CC-39D8-8D43A54062C1}"/>
              </a:ext>
            </a:extLst>
          </p:cNvPr>
          <p:cNvSpPr/>
          <p:nvPr/>
        </p:nvSpPr>
        <p:spPr>
          <a:xfrm>
            <a:off x="1693706" y="6855923"/>
            <a:ext cx="9448800" cy="1447800"/>
          </a:xfrm>
          <a:prstGeom prst="wedgeRoundRectCallout">
            <a:avLst>
              <a:gd name="adj1" fmla="val 57439"/>
              <a:gd name="adj2" fmla="val 41954"/>
              <a:gd name="adj3" fmla="val 16667"/>
            </a:avLst>
          </a:prstGeom>
          <a:solidFill>
            <a:schemeClr val="accent6">
              <a:lumMod val="20000"/>
              <a:lumOff val="80000"/>
            </a:schemeClr>
          </a:solidFill>
          <a:ln w="38100">
            <a:solidFill>
              <a:schemeClr val="accent6">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a:solidFill>
                  <a:schemeClr val="tx1"/>
                </a:solidFill>
                <a:latin typeface="Arial" panose="020B0604020202020204" pitchFamily="34" charset="0"/>
                <a:cs typeface="Arial" panose="020B0604020202020204" pitchFamily="34" charset="0"/>
              </a:rPr>
              <a:t>Hãy kể thêm một số lợi ích mà em biết. </a:t>
            </a:r>
          </a:p>
        </p:txBody>
      </p:sp>
    </p:spTree>
    <p:extLst>
      <p:ext uri="{BB962C8B-B14F-4D97-AF65-F5344CB8AC3E}">
        <p14:creationId xmlns:p14="http://schemas.microsoft.com/office/powerpoint/2010/main" val="3180497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4"/>
          <p:cNvGrpSpPr/>
          <p:nvPr/>
        </p:nvGrpSpPr>
        <p:grpSpPr>
          <a:xfrm>
            <a:off x="-488329" y="9029699"/>
            <a:ext cx="19178618" cy="1634315"/>
            <a:chOff x="0" y="0"/>
            <a:chExt cx="186375649" cy="28497625"/>
          </a:xfrm>
          <a:solidFill>
            <a:srgbClr val="DBEAF6"/>
          </a:solidFill>
        </p:grpSpPr>
        <p:sp>
          <p:nvSpPr>
            <p:cNvPr id="5" name="Freeform 5"/>
            <p:cNvSpPr/>
            <p:nvPr/>
          </p:nvSpPr>
          <p:spPr>
            <a:xfrm>
              <a:off x="72390" y="72390"/>
              <a:ext cx="186230868" cy="28352846"/>
            </a:xfrm>
            <a:custGeom>
              <a:avLst/>
              <a:gdLst/>
              <a:ahLst/>
              <a:cxnLst/>
              <a:rect l="l" t="t" r="r" b="b"/>
              <a:pathLst>
                <a:path w="186230868" h="28352846">
                  <a:moveTo>
                    <a:pt x="0" y="0"/>
                  </a:moveTo>
                  <a:lnTo>
                    <a:pt x="186230868" y="0"/>
                  </a:lnTo>
                  <a:lnTo>
                    <a:pt x="186230868" y="28352845"/>
                  </a:lnTo>
                  <a:lnTo>
                    <a:pt x="0" y="28352845"/>
                  </a:lnTo>
                  <a:lnTo>
                    <a:pt x="0" y="0"/>
                  </a:lnTo>
                  <a:close/>
                </a:path>
              </a:pathLst>
            </a:custGeom>
            <a:grpFill/>
          </p:spPr>
        </p:sp>
        <p:sp>
          <p:nvSpPr>
            <p:cNvPr id="6" name="Freeform 6"/>
            <p:cNvSpPr/>
            <p:nvPr/>
          </p:nvSpPr>
          <p:spPr>
            <a:xfrm>
              <a:off x="0" y="0"/>
              <a:ext cx="186375650" cy="28497625"/>
            </a:xfrm>
            <a:custGeom>
              <a:avLst/>
              <a:gdLst/>
              <a:ahLst/>
              <a:cxnLst/>
              <a:rect l="l" t="t" r="r" b="b"/>
              <a:pathLst>
                <a:path w="186375650" h="28497625">
                  <a:moveTo>
                    <a:pt x="186230865" y="28352846"/>
                  </a:moveTo>
                  <a:lnTo>
                    <a:pt x="186375650" y="28352846"/>
                  </a:lnTo>
                  <a:lnTo>
                    <a:pt x="186375650" y="28497625"/>
                  </a:lnTo>
                  <a:lnTo>
                    <a:pt x="186230865" y="28497625"/>
                  </a:lnTo>
                  <a:lnTo>
                    <a:pt x="186230865" y="28352846"/>
                  </a:lnTo>
                  <a:close/>
                  <a:moveTo>
                    <a:pt x="0" y="144780"/>
                  </a:moveTo>
                  <a:lnTo>
                    <a:pt x="144780" y="144780"/>
                  </a:lnTo>
                  <a:lnTo>
                    <a:pt x="144780" y="28352846"/>
                  </a:lnTo>
                  <a:lnTo>
                    <a:pt x="0" y="28352846"/>
                  </a:lnTo>
                  <a:lnTo>
                    <a:pt x="0" y="144780"/>
                  </a:lnTo>
                  <a:close/>
                  <a:moveTo>
                    <a:pt x="0" y="28352846"/>
                  </a:moveTo>
                  <a:lnTo>
                    <a:pt x="144780" y="28352846"/>
                  </a:lnTo>
                  <a:lnTo>
                    <a:pt x="144780" y="28497625"/>
                  </a:lnTo>
                  <a:lnTo>
                    <a:pt x="0" y="28497625"/>
                  </a:lnTo>
                  <a:lnTo>
                    <a:pt x="0" y="28352846"/>
                  </a:lnTo>
                  <a:close/>
                  <a:moveTo>
                    <a:pt x="186230865" y="144780"/>
                  </a:moveTo>
                  <a:lnTo>
                    <a:pt x="186375650" y="144780"/>
                  </a:lnTo>
                  <a:lnTo>
                    <a:pt x="186375650" y="28352846"/>
                  </a:lnTo>
                  <a:lnTo>
                    <a:pt x="186230865" y="28352846"/>
                  </a:lnTo>
                  <a:lnTo>
                    <a:pt x="186230865" y="144780"/>
                  </a:lnTo>
                  <a:close/>
                  <a:moveTo>
                    <a:pt x="144780" y="28352846"/>
                  </a:moveTo>
                  <a:lnTo>
                    <a:pt x="186230865" y="28352846"/>
                  </a:lnTo>
                  <a:lnTo>
                    <a:pt x="186230865" y="28497625"/>
                  </a:lnTo>
                  <a:lnTo>
                    <a:pt x="144780" y="28497625"/>
                  </a:lnTo>
                  <a:lnTo>
                    <a:pt x="144780" y="28352846"/>
                  </a:lnTo>
                  <a:close/>
                  <a:moveTo>
                    <a:pt x="186230865" y="0"/>
                  </a:moveTo>
                  <a:lnTo>
                    <a:pt x="186375650" y="0"/>
                  </a:lnTo>
                  <a:lnTo>
                    <a:pt x="186375650" y="144780"/>
                  </a:lnTo>
                  <a:lnTo>
                    <a:pt x="186230865" y="144780"/>
                  </a:lnTo>
                  <a:lnTo>
                    <a:pt x="186230865" y="0"/>
                  </a:lnTo>
                  <a:close/>
                  <a:moveTo>
                    <a:pt x="0" y="0"/>
                  </a:moveTo>
                  <a:lnTo>
                    <a:pt x="144780" y="0"/>
                  </a:lnTo>
                  <a:lnTo>
                    <a:pt x="144780" y="144780"/>
                  </a:lnTo>
                  <a:lnTo>
                    <a:pt x="0" y="144780"/>
                  </a:lnTo>
                  <a:lnTo>
                    <a:pt x="0" y="0"/>
                  </a:lnTo>
                  <a:close/>
                  <a:moveTo>
                    <a:pt x="144780" y="0"/>
                  </a:moveTo>
                  <a:lnTo>
                    <a:pt x="186230865" y="0"/>
                  </a:lnTo>
                  <a:lnTo>
                    <a:pt x="186230865" y="144780"/>
                  </a:lnTo>
                  <a:lnTo>
                    <a:pt x="144780" y="144780"/>
                  </a:lnTo>
                  <a:lnTo>
                    <a:pt x="144780" y="0"/>
                  </a:lnTo>
                  <a:close/>
                </a:path>
              </a:pathLst>
            </a:custGeom>
            <a:grpFill/>
          </p:spPr>
        </p:sp>
      </p:grpSp>
      <p:pic>
        <p:nvPicPr>
          <p:cNvPr id="16" name="Picture 9">
            <a:extLst>
              <a:ext uri="{FF2B5EF4-FFF2-40B4-BE49-F238E27FC236}">
                <a16:creationId xmlns:a16="http://schemas.microsoft.com/office/drawing/2014/main" id="{8E60D9D7-2C61-A3CF-5B1C-9BEEE7FD41B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78088" y="114300"/>
            <a:ext cx="1049598" cy="1036479"/>
          </a:xfrm>
          <a:prstGeom prst="rect">
            <a:avLst/>
          </a:prstGeom>
        </p:spPr>
      </p:pic>
      <p:pic>
        <p:nvPicPr>
          <p:cNvPr id="17" name="Picture 9">
            <a:extLst>
              <a:ext uri="{FF2B5EF4-FFF2-40B4-BE49-F238E27FC236}">
                <a16:creationId xmlns:a16="http://schemas.microsoft.com/office/drawing/2014/main" id="{31E25A76-5831-D7D5-30F8-7F4780B50E0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983938" y="876300"/>
            <a:ext cx="925974" cy="914400"/>
          </a:xfrm>
          <a:prstGeom prst="rect">
            <a:avLst/>
          </a:prstGeom>
        </p:spPr>
      </p:pic>
      <p:sp>
        <p:nvSpPr>
          <p:cNvPr id="9" name="TextBox 8">
            <a:extLst>
              <a:ext uri="{FF2B5EF4-FFF2-40B4-BE49-F238E27FC236}">
                <a16:creationId xmlns:a16="http://schemas.microsoft.com/office/drawing/2014/main" id="{213AEB9D-7E1D-B1B3-8E0D-25A26F62FF7C}"/>
              </a:ext>
            </a:extLst>
          </p:cNvPr>
          <p:cNvSpPr txBox="1"/>
          <p:nvPr/>
        </p:nvSpPr>
        <p:spPr>
          <a:xfrm>
            <a:off x="2340272" y="483885"/>
            <a:ext cx="13607455" cy="784830"/>
          </a:xfrm>
          <a:prstGeom prst="rect">
            <a:avLst/>
          </a:prstGeom>
          <a:noFill/>
        </p:spPr>
        <p:txBody>
          <a:bodyPr wrap="square">
            <a:spAutoFit/>
          </a:bodyPr>
          <a:lstStyle/>
          <a:p>
            <a:pPr algn="ctr"/>
            <a:r>
              <a:rPr lang="en-US" sz="4500" b="1">
                <a:solidFill>
                  <a:srgbClr val="FF0000"/>
                </a:solidFill>
                <a:latin typeface="Arial" panose="020B0604020202020204" pitchFamily="34" charset="0"/>
                <a:cs typeface="Arial" panose="020B0604020202020204" pitchFamily="34" charset="0"/>
              </a:rPr>
              <a:t>b. Cách gõ các phím trên hàng phím số</a:t>
            </a:r>
          </a:p>
        </p:txBody>
      </p:sp>
      <p:pic>
        <p:nvPicPr>
          <p:cNvPr id="13" name="Picture 12">
            <a:extLst>
              <a:ext uri="{FF2B5EF4-FFF2-40B4-BE49-F238E27FC236}">
                <a16:creationId xmlns:a16="http://schemas.microsoft.com/office/drawing/2014/main" id="{1C343242-55E0-4DE2-9ACA-CF94F3FF70E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5978" y="1978727"/>
            <a:ext cx="9217160" cy="6777648"/>
          </a:xfrm>
          <a:prstGeom prst="rect">
            <a:avLst/>
          </a:prstGeom>
        </p:spPr>
      </p:pic>
      <p:sp>
        <p:nvSpPr>
          <p:cNvPr id="14" name="TextBox 13">
            <a:extLst>
              <a:ext uri="{FF2B5EF4-FFF2-40B4-BE49-F238E27FC236}">
                <a16:creationId xmlns:a16="http://schemas.microsoft.com/office/drawing/2014/main" id="{8171169C-6898-6566-8DB0-5406DC7BEE70}"/>
              </a:ext>
            </a:extLst>
          </p:cNvPr>
          <p:cNvSpPr txBox="1"/>
          <p:nvPr/>
        </p:nvSpPr>
        <p:spPr>
          <a:xfrm>
            <a:off x="9995848" y="2868333"/>
            <a:ext cx="7566174" cy="5083733"/>
          </a:xfrm>
          <a:prstGeom prst="roundRect">
            <a:avLst/>
          </a:prstGeom>
          <a:solidFill>
            <a:schemeClr val="accent5">
              <a:lumMod val="20000"/>
              <a:lumOff val="80000"/>
            </a:schemeClr>
          </a:solidFill>
        </p:spPr>
        <p:txBody>
          <a:bodyPr wrap="square" rtlCol="0">
            <a:spAutoFit/>
          </a:bodyPr>
          <a:lstStyle/>
          <a:p>
            <a:pPr algn="just">
              <a:lnSpc>
                <a:spcPct val="150000"/>
              </a:lnSpc>
            </a:pPr>
            <a:r>
              <a:rPr lang="en-US" sz="4000" b="1">
                <a:latin typeface="Arial" panose="020B0604020202020204" pitchFamily="34" charset="0"/>
                <a:cs typeface="Arial" panose="020B0604020202020204" pitchFamily="34" charset="0"/>
              </a:rPr>
              <a:t>Đọc thông tin trong mục 1b và trả lời câu hỏi sau đây:</a:t>
            </a:r>
          </a:p>
          <a:p>
            <a:pPr algn="just">
              <a:lnSpc>
                <a:spcPct val="150000"/>
              </a:lnSpc>
            </a:pPr>
            <a:r>
              <a:rPr lang="en-US" sz="4000">
                <a:latin typeface="Arial" panose="020B0604020202020204" pitchFamily="34" charset="0"/>
                <a:cs typeface="Arial" panose="020B0604020202020204" pitchFamily="34" charset="0"/>
              </a:rPr>
              <a:t>Khi gõ hàng phím nào thì tay luôn xuất phát từ hàng phím cơ sở? </a:t>
            </a:r>
          </a:p>
        </p:txBody>
      </p:sp>
    </p:spTree>
    <p:extLst>
      <p:ext uri="{BB962C8B-B14F-4D97-AF65-F5344CB8AC3E}">
        <p14:creationId xmlns:p14="http://schemas.microsoft.com/office/powerpoint/2010/main" val="3035508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inVertical)">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1C343242-55E0-4DE2-9ACA-CF94F3FF70E4}"/>
              </a:ext>
            </a:extLst>
          </p:cNvPr>
          <p:cNvPicPr>
            <a:picLocks noChangeAspect="1"/>
          </p:cNvPicPr>
          <p:nvPr/>
        </p:nvPicPr>
        <p:blipFill rotWithShape="1">
          <a:blip r:embed="rId2">
            <a:extLst>
              <a:ext uri="{28A0092B-C50C-407E-A947-70E740481C1C}">
                <a14:useLocalDpi xmlns:a14="http://schemas.microsoft.com/office/drawing/2010/main" val="0"/>
              </a:ext>
            </a:extLst>
          </a:blip>
          <a:srcRect b="16146"/>
          <a:stretch/>
        </p:blipFill>
        <p:spPr>
          <a:xfrm>
            <a:off x="9100980" y="495300"/>
            <a:ext cx="8078542" cy="4981231"/>
          </a:xfrm>
          <a:prstGeom prst="rect">
            <a:avLst/>
          </a:prstGeom>
        </p:spPr>
      </p:pic>
      <p:grpSp>
        <p:nvGrpSpPr>
          <p:cNvPr id="4" name="Group 4"/>
          <p:cNvGrpSpPr/>
          <p:nvPr/>
        </p:nvGrpSpPr>
        <p:grpSpPr>
          <a:xfrm>
            <a:off x="-488329" y="9029699"/>
            <a:ext cx="19178618" cy="1634315"/>
            <a:chOff x="0" y="0"/>
            <a:chExt cx="186375649" cy="28497625"/>
          </a:xfrm>
          <a:solidFill>
            <a:srgbClr val="DBEAF6"/>
          </a:solidFill>
        </p:grpSpPr>
        <p:sp>
          <p:nvSpPr>
            <p:cNvPr id="5" name="Freeform 5"/>
            <p:cNvSpPr/>
            <p:nvPr/>
          </p:nvSpPr>
          <p:spPr>
            <a:xfrm>
              <a:off x="72390" y="72390"/>
              <a:ext cx="186230868" cy="28352846"/>
            </a:xfrm>
            <a:custGeom>
              <a:avLst/>
              <a:gdLst/>
              <a:ahLst/>
              <a:cxnLst/>
              <a:rect l="l" t="t" r="r" b="b"/>
              <a:pathLst>
                <a:path w="186230868" h="28352846">
                  <a:moveTo>
                    <a:pt x="0" y="0"/>
                  </a:moveTo>
                  <a:lnTo>
                    <a:pt x="186230868" y="0"/>
                  </a:lnTo>
                  <a:lnTo>
                    <a:pt x="186230868" y="28352845"/>
                  </a:lnTo>
                  <a:lnTo>
                    <a:pt x="0" y="28352845"/>
                  </a:lnTo>
                  <a:lnTo>
                    <a:pt x="0" y="0"/>
                  </a:lnTo>
                  <a:close/>
                </a:path>
              </a:pathLst>
            </a:custGeom>
            <a:grpFill/>
          </p:spPr>
        </p:sp>
        <p:sp>
          <p:nvSpPr>
            <p:cNvPr id="6" name="Freeform 6"/>
            <p:cNvSpPr/>
            <p:nvPr/>
          </p:nvSpPr>
          <p:spPr>
            <a:xfrm>
              <a:off x="0" y="0"/>
              <a:ext cx="186375650" cy="28497625"/>
            </a:xfrm>
            <a:custGeom>
              <a:avLst/>
              <a:gdLst/>
              <a:ahLst/>
              <a:cxnLst/>
              <a:rect l="l" t="t" r="r" b="b"/>
              <a:pathLst>
                <a:path w="186375650" h="28497625">
                  <a:moveTo>
                    <a:pt x="186230865" y="28352846"/>
                  </a:moveTo>
                  <a:lnTo>
                    <a:pt x="186375650" y="28352846"/>
                  </a:lnTo>
                  <a:lnTo>
                    <a:pt x="186375650" y="28497625"/>
                  </a:lnTo>
                  <a:lnTo>
                    <a:pt x="186230865" y="28497625"/>
                  </a:lnTo>
                  <a:lnTo>
                    <a:pt x="186230865" y="28352846"/>
                  </a:lnTo>
                  <a:close/>
                  <a:moveTo>
                    <a:pt x="0" y="144780"/>
                  </a:moveTo>
                  <a:lnTo>
                    <a:pt x="144780" y="144780"/>
                  </a:lnTo>
                  <a:lnTo>
                    <a:pt x="144780" y="28352846"/>
                  </a:lnTo>
                  <a:lnTo>
                    <a:pt x="0" y="28352846"/>
                  </a:lnTo>
                  <a:lnTo>
                    <a:pt x="0" y="144780"/>
                  </a:lnTo>
                  <a:close/>
                  <a:moveTo>
                    <a:pt x="0" y="28352846"/>
                  </a:moveTo>
                  <a:lnTo>
                    <a:pt x="144780" y="28352846"/>
                  </a:lnTo>
                  <a:lnTo>
                    <a:pt x="144780" y="28497625"/>
                  </a:lnTo>
                  <a:lnTo>
                    <a:pt x="0" y="28497625"/>
                  </a:lnTo>
                  <a:lnTo>
                    <a:pt x="0" y="28352846"/>
                  </a:lnTo>
                  <a:close/>
                  <a:moveTo>
                    <a:pt x="186230865" y="144780"/>
                  </a:moveTo>
                  <a:lnTo>
                    <a:pt x="186375650" y="144780"/>
                  </a:lnTo>
                  <a:lnTo>
                    <a:pt x="186375650" y="28352846"/>
                  </a:lnTo>
                  <a:lnTo>
                    <a:pt x="186230865" y="28352846"/>
                  </a:lnTo>
                  <a:lnTo>
                    <a:pt x="186230865" y="144780"/>
                  </a:lnTo>
                  <a:close/>
                  <a:moveTo>
                    <a:pt x="144780" y="28352846"/>
                  </a:moveTo>
                  <a:lnTo>
                    <a:pt x="186230865" y="28352846"/>
                  </a:lnTo>
                  <a:lnTo>
                    <a:pt x="186230865" y="28497625"/>
                  </a:lnTo>
                  <a:lnTo>
                    <a:pt x="144780" y="28497625"/>
                  </a:lnTo>
                  <a:lnTo>
                    <a:pt x="144780" y="28352846"/>
                  </a:lnTo>
                  <a:close/>
                  <a:moveTo>
                    <a:pt x="186230865" y="0"/>
                  </a:moveTo>
                  <a:lnTo>
                    <a:pt x="186375650" y="0"/>
                  </a:lnTo>
                  <a:lnTo>
                    <a:pt x="186375650" y="144780"/>
                  </a:lnTo>
                  <a:lnTo>
                    <a:pt x="186230865" y="144780"/>
                  </a:lnTo>
                  <a:lnTo>
                    <a:pt x="186230865" y="0"/>
                  </a:lnTo>
                  <a:close/>
                  <a:moveTo>
                    <a:pt x="0" y="0"/>
                  </a:moveTo>
                  <a:lnTo>
                    <a:pt x="144780" y="0"/>
                  </a:lnTo>
                  <a:lnTo>
                    <a:pt x="144780" y="144780"/>
                  </a:lnTo>
                  <a:lnTo>
                    <a:pt x="0" y="144780"/>
                  </a:lnTo>
                  <a:lnTo>
                    <a:pt x="0" y="0"/>
                  </a:lnTo>
                  <a:close/>
                  <a:moveTo>
                    <a:pt x="144780" y="0"/>
                  </a:moveTo>
                  <a:lnTo>
                    <a:pt x="186230865" y="0"/>
                  </a:lnTo>
                  <a:lnTo>
                    <a:pt x="186230865" y="144780"/>
                  </a:lnTo>
                  <a:lnTo>
                    <a:pt x="144780" y="144780"/>
                  </a:lnTo>
                  <a:lnTo>
                    <a:pt x="144780" y="0"/>
                  </a:lnTo>
                  <a:close/>
                </a:path>
              </a:pathLst>
            </a:custGeom>
            <a:grpFill/>
          </p:spPr>
        </p:sp>
      </p:grpSp>
      <p:pic>
        <p:nvPicPr>
          <p:cNvPr id="16" name="Picture 9">
            <a:extLst>
              <a:ext uri="{FF2B5EF4-FFF2-40B4-BE49-F238E27FC236}">
                <a16:creationId xmlns:a16="http://schemas.microsoft.com/office/drawing/2014/main" id="{8E60D9D7-2C61-A3CF-5B1C-9BEEE7FD41B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378088" y="114300"/>
            <a:ext cx="1049598" cy="1036479"/>
          </a:xfrm>
          <a:prstGeom prst="rect">
            <a:avLst/>
          </a:prstGeom>
        </p:spPr>
      </p:pic>
      <p:pic>
        <p:nvPicPr>
          <p:cNvPr id="17" name="Picture 9">
            <a:extLst>
              <a:ext uri="{FF2B5EF4-FFF2-40B4-BE49-F238E27FC236}">
                <a16:creationId xmlns:a16="http://schemas.microsoft.com/office/drawing/2014/main" id="{31E25A76-5831-D7D5-30F8-7F4780B50E04}"/>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6983938" y="876300"/>
            <a:ext cx="925974" cy="914400"/>
          </a:xfrm>
          <a:prstGeom prst="rect">
            <a:avLst/>
          </a:prstGeom>
        </p:spPr>
      </p:pic>
      <p:pic>
        <p:nvPicPr>
          <p:cNvPr id="2" name="Picture 5">
            <a:extLst>
              <a:ext uri="{FF2B5EF4-FFF2-40B4-BE49-F238E27FC236}">
                <a16:creationId xmlns:a16="http://schemas.microsoft.com/office/drawing/2014/main" id="{D1277FD4-C78B-A372-4059-F05297CD1947}"/>
              </a:ext>
            </a:extLst>
          </p:cNvPr>
          <p:cNvPicPr>
            <a:picLocks noChangeAspect="1"/>
          </p:cNvPicPr>
          <p:nvPr/>
        </p:nvPicPr>
        <p:blipFill>
          <a:blip r:embed="rId7"/>
          <a:srcRect/>
          <a:stretch>
            <a:fillRect/>
          </a:stretch>
        </p:blipFill>
        <p:spPr>
          <a:xfrm>
            <a:off x="10713117" y="4077445"/>
            <a:ext cx="7215240" cy="5700039"/>
          </a:xfrm>
          <a:prstGeom prst="rect">
            <a:avLst/>
          </a:prstGeom>
        </p:spPr>
      </p:pic>
      <p:sp>
        <p:nvSpPr>
          <p:cNvPr id="8" name="TextBox 7">
            <a:extLst>
              <a:ext uri="{FF2B5EF4-FFF2-40B4-BE49-F238E27FC236}">
                <a16:creationId xmlns:a16="http://schemas.microsoft.com/office/drawing/2014/main" id="{993A73CA-EB8C-0C5B-C232-0A2386918580}"/>
              </a:ext>
            </a:extLst>
          </p:cNvPr>
          <p:cNvSpPr txBox="1"/>
          <p:nvPr/>
        </p:nvSpPr>
        <p:spPr>
          <a:xfrm>
            <a:off x="902887" y="1483161"/>
            <a:ext cx="7773058" cy="6441572"/>
          </a:xfrm>
          <a:prstGeom prst="rect">
            <a:avLst/>
          </a:prstGeom>
          <a:noFill/>
        </p:spPr>
        <p:txBody>
          <a:bodyPr wrap="square" rtlCol="0">
            <a:spAutoFit/>
          </a:bodyPr>
          <a:lstStyle/>
          <a:p>
            <a:pPr marL="571500" indent="-571500" algn="just">
              <a:lnSpc>
                <a:spcPct val="150000"/>
              </a:lnSpc>
              <a:buFont typeface="Wingdings" panose="05000000000000000000" pitchFamily="2" charset="2"/>
              <a:buChar char="§"/>
            </a:pPr>
            <a:r>
              <a:rPr lang="en-US" sz="4000">
                <a:latin typeface="Arial" panose="020B0604020202020204" pitchFamily="34" charset="0"/>
                <a:cs typeface="Arial" panose="020B0604020202020204" pitchFamily="34" charset="0"/>
              </a:rPr>
              <a:t>Khi gõ phím số, các ngõn tay của các em xuất phát trên hàng phím cơ sở vươn đến gõ phím số</a:t>
            </a:r>
          </a:p>
          <a:p>
            <a:pPr marL="571500" indent="-571500" algn="just">
              <a:lnSpc>
                <a:spcPct val="150000"/>
              </a:lnSpc>
              <a:buFont typeface="Wingdings" panose="05000000000000000000" pitchFamily="2" charset="2"/>
              <a:buChar char="§"/>
            </a:pPr>
            <a:r>
              <a:rPr lang="en-US" sz="4000">
                <a:latin typeface="Arial" panose="020B0604020202020204" pitchFamily="34" charset="0"/>
                <a:cs typeface="Arial" panose="020B0604020202020204" pitchFamily="34" charset="0"/>
              </a:rPr>
              <a:t>Em đưa tay về vị trí xuất phát khi đã thực hiện gõ xong phím số cần gõ</a:t>
            </a:r>
          </a:p>
        </p:txBody>
      </p:sp>
    </p:spTree>
    <p:extLst>
      <p:ext uri="{BB962C8B-B14F-4D97-AF65-F5344CB8AC3E}">
        <p14:creationId xmlns:p14="http://schemas.microsoft.com/office/powerpoint/2010/main" val="1997025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barn(inVertical)">
                                      <p:cBhvr>
                                        <p:cTn id="15" dur="500"/>
                                        <p:tgtEl>
                                          <p:spTgt spid="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8">
                                            <p:txEl>
                                              <p:pRg st="1" end="1"/>
                                            </p:txEl>
                                          </p:spTgt>
                                        </p:tgtEl>
                                        <p:attrNameLst>
                                          <p:attrName>style.visibility</p:attrName>
                                        </p:attrNameLst>
                                      </p:cBhvr>
                                      <p:to>
                                        <p:strVal val="visible"/>
                                      </p:to>
                                    </p:set>
                                    <p:animEffect transition="in" filter="barn(inVertical)">
                                      <p:cBhvr>
                                        <p:cTn id="20"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4"/>
          <p:cNvGrpSpPr/>
          <p:nvPr/>
        </p:nvGrpSpPr>
        <p:grpSpPr>
          <a:xfrm>
            <a:off x="-488329" y="9029699"/>
            <a:ext cx="19178618" cy="1634315"/>
            <a:chOff x="0" y="0"/>
            <a:chExt cx="186375649" cy="28497625"/>
          </a:xfrm>
          <a:solidFill>
            <a:srgbClr val="DBEAF6"/>
          </a:solidFill>
        </p:grpSpPr>
        <p:sp>
          <p:nvSpPr>
            <p:cNvPr id="5" name="Freeform 5"/>
            <p:cNvSpPr/>
            <p:nvPr/>
          </p:nvSpPr>
          <p:spPr>
            <a:xfrm>
              <a:off x="72390" y="72390"/>
              <a:ext cx="186230868" cy="28352846"/>
            </a:xfrm>
            <a:custGeom>
              <a:avLst/>
              <a:gdLst/>
              <a:ahLst/>
              <a:cxnLst/>
              <a:rect l="l" t="t" r="r" b="b"/>
              <a:pathLst>
                <a:path w="186230868" h="28352846">
                  <a:moveTo>
                    <a:pt x="0" y="0"/>
                  </a:moveTo>
                  <a:lnTo>
                    <a:pt x="186230868" y="0"/>
                  </a:lnTo>
                  <a:lnTo>
                    <a:pt x="186230868" y="28352845"/>
                  </a:lnTo>
                  <a:lnTo>
                    <a:pt x="0" y="28352845"/>
                  </a:lnTo>
                  <a:lnTo>
                    <a:pt x="0" y="0"/>
                  </a:lnTo>
                  <a:close/>
                </a:path>
              </a:pathLst>
            </a:custGeom>
            <a:grpFill/>
          </p:spPr>
        </p:sp>
        <p:sp>
          <p:nvSpPr>
            <p:cNvPr id="6" name="Freeform 6"/>
            <p:cNvSpPr/>
            <p:nvPr/>
          </p:nvSpPr>
          <p:spPr>
            <a:xfrm>
              <a:off x="0" y="0"/>
              <a:ext cx="186375650" cy="28497625"/>
            </a:xfrm>
            <a:custGeom>
              <a:avLst/>
              <a:gdLst/>
              <a:ahLst/>
              <a:cxnLst/>
              <a:rect l="l" t="t" r="r" b="b"/>
              <a:pathLst>
                <a:path w="186375650" h="28497625">
                  <a:moveTo>
                    <a:pt x="186230865" y="28352846"/>
                  </a:moveTo>
                  <a:lnTo>
                    <a:pt x="186375650" y="28352846"/>
                  </a:lnTo>
                  <a:lnTo>
                    <a:pt x="186375650" y="28497625"/>
                  </a:lnTo>
                  <a:lnTo>
                    <a:pt x="186230865" y="28497625"/>
                  </a:lnTo>
                  <a:lnTo>
                    <a:pt x="186230865" y="28352846"/>
                  </a:lnTo>
                  <a:close/>
                  <a:moveTo>
                    <a:pt x="0" y="144780"/>
                  </a:moveTo>
                  <a:lnTo>
                    <a:pt x="144780" y="144780"/>
                  </a:lnTo>
                  <a:lnTo>
                    <a:pt x="144780" y="28352846"/>
                  </a:lnTo>
                  <a:lnTo>
                    <a:pt x="0" y="28352846"/>
                  </a:lnTo>
                  <a:lnTo>
                    <a:pt x="0" y="144780"/>
                  </a:lnTo>
                  <a:close/>
                  <a:moveTo>
                    <a:pt x="0" y="28352846"/>
                  </a:moveTo>
                  <a:lnTo>
                    <a:pt x="144780" y="28352846"/>
                  </a:lnTo>
                  <a:lnTo>
                    <a:pt x="144780" y="28497625"/>
                  </a:lnTo>
                  <a:lnTo>
                    <a:pt x="0" y="28497625"/>
                  </a:lnTo>
                  <a:lnTo>
                    <a:pt x="0" y="28352846"/>
                  </a:lnTo>
                  <a:close/>
                  <a:moveTo>
                    <a:pt x="186230865" y="144780"/>
                  </a:moveTo>
                  <a:lnTo>
                    <a:pt x="186375650" y="144780"/>
                  </a:lnTo>
                  <a:lnTo>
                    <a:pt x="186375650" y="28352846"/>
                  </a:lnTo>
                  <a:lnTo>
                    <a:pt x="186230865" y="28352846"/>
                  </a:lnTo>
                  <a:lnTo>
                    <a:pt x="186230865" y="144780"/>
                  </a:lnTo>
                  <a:close/>
                  <a:moveTo>
                    <a:pt x="144780" y="28352846"/>
                  </a:moveTo>
                  <a:lnTo>
                    <a:pt x="186230865" y="28352846"/>
                  </a:lnTo>
                  <a:lnTo>
                    <a:pt x="186230865" y="28497625"/>
                  </a:lnTo>
                  <a:lnTo>
                    <a:pt x="144780" y="28497625"/>
                  </a:lnTo>
                  <a:lnTo>
                    <a:pt x="144780" y="28352846"/>
                  </a:lnTo>
                  <a:close/>
                  <a:moveTo>
                    <a:pt x="186230865" y="0"/>
                  </a:moveTo>
                  <a:lnTo>
                    <a:pt x="186375650" y="0"/>
                  </a:lnTo>
                  <a:lnTo>
                    <a:pt x="186375650" y="144780"/>
                  </a:lnTo>
                  <a:lnTo>
                    <a:pt x="186230865" y="144780"/>
                  </a:lnTo>
                  <a:lnTo>
                    <a:pt x="186230865" y="0"/>
                  </a:lnTo>
                  <a:close/>
                  <a:moveTo>
                    <a:pt x="0" y="0"/>
                  </a:moveTo>
                  <a:lnTo>
                    <a:pt x="144780" y="0"/>
                  </a:lnTo>
                  <a:lnTo>
                    <a:pt x="144780" y="144780"/>
                  </a:lnTo>
                  <a:lnTo>
                    <a:pt x="0" y="144780"/>
                  </a:lnTo>
                  <a:lnTo>
                    <a:pt x="0" y="0"/>
                  </a:lnTo>
                  <a:close/>
                  <a:moveTo>
                    <a:pt x="144780" y="0"/>
                  </a:moveTo>
                  <a:lnTo>
                    <a:pt x="186230865" y="0"/>
                  </a:lnTo>
                  <a:lnTo>
                    <a:pt x="186230865" y="144780"/>
                  </a:lnTo>
                  <a:lnTo>
                    <a:pt x="144780" y="144780"/>
                  </a:lnTo>
                  <a:lnTo>
                    <a:pt x="144780" y="0"/>
                  </a:lnTo>
                  <a:close/>
                </a:path>
              </a:pathLst>
            </a:custGeom>
            <a:grpFill/>
          </p:spPr>
        </p:sp>
      </p:grpSp>
      <p:pic>
        <p:nvPicPr>
          <p:cNvPr id="16" name="Picture 9">
            <a:extLst>
              <a:ext uri="{FF2B5EF4-FFF2-40B4-BE49-F238E27FC236}">
                <a16:creationId xmlns:a16="http://schemas.microsoft.com/office/drawing/2014/main" id="{8E60D9D7-2C61-A3CF-5B1C-9BEEE7FD41B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78088" y="114300"/>
            <a:ext cx="1049598" cy="1036479"/>
          </a:xfrm>
          <a:prstGeom prst="rect">
            <a:avLst/>
          </a:prstGeom>
        </p:spPr>
      </p:pic>
      <p:pic>
        <p:nvPicPr>
          <p:cNvPr id="17" name="Picture 9">
            <a:extLst>
              <a:ext uri="{FF2B5EF4-FFF2-40B4-BE49-F238E27FC236}">
                <a16:creationId xmlns:a16="http://schemas.microsoft.com/office/drawing/2014/main" id="{31E25A76-5831-D7D5-30F8-7F4780B50E0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983938" y="876300"/>
            <a:ext cx="925974" cy="914400"/>
          </a:xfrm>
          <a:prstGeom prst="rect">
            <a:avLst/>
          </a:prstGeom>
        </p:spPr>
      </p:pic>
      <p:sp>
        <p:nvSpPr>
          <p:cNvPr id="8" name="TextBox 7">
            <a:extLst>
              <a:ext uri="{FF2B5EF4-FFF2-40B4-BE49-F238E27FC236}">
                <a16:creationId xmlns:a16="http://schemas.microsoft.com/office/drawing/2014/main" id="{993A73CA-EB8C-0C5B-C232-0A2386918580}"/>
              </a:ext>
            </a:extLst>
          </p:cNvPr>
          <p:cNvSpPr txBox="1"/>
          <p:nvPr/>
        </p:nvSpPr>
        <p:spPr>
          <a:xfrm>
            <a:off x="1327743" y="1426636"/>
            <a:ext cx="15632513" cy="1002710"/>
          </a:xfrm>
          <a:prstGeom prst="rect">
            <a:avLst/>
          </a:prstGeom>
          <a:noFill/>
        </p:spPr>
        <p:txBody>
          <a:bodyPr wrap="square" rtlCol="0">
            <a:spAutoFit/>
          </a:bodyPr>
          <a:lstStyle/>
          <a:p>
            <a:pPr algn="ctr">
              <a:lnSpc>
                <a:spcPct val="150000"/>
              </a:lnSpc>
            </a:pPr>
            <a:r>
              <a:rPr lang="en-US" sz="4500" b="1">
                <a:solidFill>
                  <a:schemeClr val="accent5">
                    <a:lumMod val="75000"/>
                  </a:schemeClr>
                </a:solidFill>
                <a:latin typeface="Arial" panose="020B0604020202020204" pitchFamily="34" charset="0"/>
                <a:cs typeface="Arial" panose="020B0604020202020204" pitchFamily="34" charset="0"/>
              </a:rPr>
              <a:t>Hộp kiến thức </a:t>
            </a:r>
          </a:p>
        </p:txBody>
      </p:sp>
      <p:grpSp>
        <p:nvGrpSpPr>
          <p:cNvPr id="15" name="Group 14">
            <a:extLst>
              <a:ext uri="{FF2B5EF4-FFF2-40B4-BE49-F238E27FC236}">
                <a16:creationId xmlns:a16="http://schemas.microsoft.com/office/drawing/2014/main" id="{F5F79200-CDD7-EE4D-CC6F-5C4F78C2AAEE}"/>
              </a:ext>
            </a:extLst>
          </p:cNvPr>
          <p:cNvGrpSpPr/>
          <p:nvPr/>
        </p:nvGrpSpPr>
        <p:grpSpPr>
          <a:xfrm>
            <a:off x="1703677" y="2552700"/>
            <a:ext cx="14880644" cy="3672030"/>
            <a:chOff x="2340556" y="2422594"/>
            <a:chExt cx="14880644" cy="3672030"/>
          </a:xfrm>
        </p:grpSpPr>
        <p:grpSp>
          <p:nvGrpSpPr>
            <p:cNvPr id="12" name="Group 11">
              <a:extLst>
                <a:ext uri="{FF2B5EF4-FFF2-40B4-BE49-F238E27FC236}">
                  <a16:creationId xmlns:a16="http://schemas.microsoft.com/office/drawing/2014/main" id="{CEBAC92B-ABD1-D500-6499-755509EB0B8A}"/>
                </a:ext>
              </a:extLst>
            </p:cNvPr>
            <p:cNvGrpSpPr/>
            <p:nvPr/>
          </p:nvGrpSpPr>
          <p:grpSpPr>
            <a:xfrm>
              <a:off x="2340556" y="2422594"/>
              <a:ext cx="14880644" cy="3672030"/>
              <a:chOff x="3218114" y="1829025"/>
              <a:chExt cx="14880644" cy="3672030"/>
            </a:xfrm>
          </p:grpSpPr>
          <p:sp>
            <p:nvSpPr>
              <p:cNvPr id="9" name="Rectangle: Rounded Corners 8">
                <a:extLst>
                  <a:ext uri="{FF2B5EF4-FFF2-40B4-BE49-F238E27FC236}">
                    <a16:creationId xmlns:a16="http://schemas.microsoft.com/office/drawing/2014/main" id="{C1D72757-29C5-F6DA-0014-651904644C84}"/>
                  </a:ext>
                </a:extLst>
              </p:cNvPr>
              <p:cNvSpPr/>
              <p:nvPr/>
            </p:nvSpPr>
            <p:spPr>
              <a:xfrm>
                <a:off x="3733800" y="3032839"/>
                <a:ext cx="14364958" cy="2468216"/>
              </a:xfrm>
              <a:prstGeom prst="roundRect">
                <a:avLst/>
              </a:prstGeom>
              <a:solidFill>
                <a:srgbClr val="F6D2C0"/>
              </a:solidFill>
              <a:ln>
                <a:solidFill>
                  <a:srgbClr val="F6D2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5E341F29-E73B-9091-FECA-6489D19E0686}"/>
                  </a:ext>
                </a:extLst>
              </p:cNvPr>
              <p:cNvSpPr/>
              <p:nvPr/>
            </p:nvSpPr>
            <p:spPr>
              <a:xfrm>
                <a:off x="3524878" y="2718651"/>
                <a:ext cx="14312935" cy="2468216"/>
              </a:xfrm>
              <a:prstGeom prst="roundRect">
                <a:avLst/>
              </a:prstGeom>
              <a:solidFill>
                <a:schemeClr val="accent6">
                  <a:lumMod val="20000"/>
                  <a:lumOff val="80000"/>
                </a:schemeClr>
              </a:solidFill>
              <a:ln w="381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5AD19E76-FE16-A18A-142C-FC5112BD838A}"/>
                  </a:ext>
                </a:extLst>
              </p:cNvPr>
              <p:cNvSpPr/>
              <p:nvPr/>
            </p:nvSpPr>
            <p:spPr>
              <a:xfrm>
                <a:off x="3218114" y="1835965"/>
                <a:ext cx="1408441" cy="1219200"/>
              </a:xfrm>
              <a:prstGeom prst="roundRect">
                <a:avLst/>
              </a:prstGeom>
              <a:solidFill>
                <a:srgbClr val="F75D60"/>
              </a:solidFill>
              <a:ln>
                <a:solidFill>
                  <a:srgbClr val="F75D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portable ">
                <a:extLst>
                  <a:ext uri="{FF2B5EF4-FFF2-40B4-BE49-F238E27FC236}">
                    <a16:creationId xmlns:a16="http://schemas.microsoft.com/office/drawing/2014/main" id="{184FD4A2-C8E9-A7B8-C4CB-502A4E4759C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799416">
                <a:off x="3350577" y="1829025"/>
                <a:ext cx="1088728" cy="1088728"/>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TextBox 13">
              <a:extLst>
                <a:ext uri="{FF2B5EF4-FFF2-40B4-BE49-F238E27FC236}">
                  <a16:creationId xmlns:a16="http://schemas.microsoft.com/office/drawing/2014/main" id="{6131974A-BDD2-51E9-E73E-9AF8D18FD945}"/>
                </a:ext>
              </a:extLst>
            </p:cNvPr>
            <p:cNvSpPr txBox="1"/>
            <p:nvPr/>
          </p:nvSpPr>
          <p:spPr>
            <a:xfrm>
              <a:off x="3142621" y="3719092"/>
              <a:ext cx="13792200" cy="1824923"/>
            </a:xfrm>
            <a:prstGeom prst="rect">
              <a:avLst/>
            </a:prstGeom>
            <a:noFill/>
          </p:spPr>
          <p:txBody>
            <a:bodyPr wrap="square" rtlCol="0">
              <a:spAutoFit/>
            </a:bodyPr>
            <a:lstStyle/>
            <a:p>
              <a:pPr>
                <a:lnSpc>
                  <a:spcPct val="150000"/>
                </a:lnSpc>
              </a:pPr>
              <a:r>
                <a:rPr lang="en-US" sz="4000">
                  <a:latin typeface="Arial" panose="020B0604020202020204" pitchFamily="34" charset="0"/>
                  <a:cs typeface="Arial" panose="020B0604020202020204" pitchFamily="34" charset="0"/>
                </a:rPr>
                <a:t>Khi gõ bàn phím đúng cách, em sẽ tiết kiệm được thời gian và bảo vệ sức khỏe. </a:t>
              </a:r>
            </a:p>
          </p:txBody>
        </p:sp>
      </p:grpSp>
      <p:pic>
        <p:nvPicPr>
          <p:cNvPr id="18" name="Picture 11">
            <a:extLst>
              <a:ext uri="{FF2B5EF4-FFF2-40B4-BE49-F238E27FC236}">
                <a16:creationId xmlns:a16="http://schemas.microsoft.com/office/drawing/2014/main" id="{B7A7F2C2-CB82-B143-914B-22FCD0DF25C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6277559" y="2104888"/>
            <a:ext cx="2687501" cy="1866591"/>
          </a:xfrm>
          <a:prstGeom prst="rect">
            <a:avLst/>
          </a:prstGeom>
        </p:spPr>
      </p:pic>
      <p:pic>
        <p:nvPicPr>
          <p:cNvPr id="19" name="Picture 5">
            <a:extLst>
              <a:ext uri="{FF2B5EF4-FFF2-40B4-BE49-F238E27FC236}">
                <a16:creationId xmlns:a16="http://schemas.microsoft.com/office/drawing/2014/main" id="{69EF8DBE-FEE8-DC87-3AA3-7C1977B0A3A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319276" y="6566272"/>
            <a:ext cx="2575272" cy="2467579"/>
          </a:xfrm>
          <a:prstGeom prst="rect">
            <a:avLst/>
          </a:prstGeom>
        </p:spPr>
      </p:pic>
    </p:spTree>
    <p:extLst>
      <p:ext uri="{BB962C8B-B14F-4D97-AF65-F5344CB8AC3E}">
        <p14:creationId xmlns:p14="http://schemas.microsoft.com/office/powerpoint/2010/main" val="1818381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4"/>
          <p:cNvGrpSpPr/>
          <p:nvPr/>
        </p:nvGrpSpPr>
        <p:grpSpPr>
          <a:xfrm>
            <a:off x="-488329" y="9029699"/>
            <a:ext cx="19178618" cy="1634315"/>
            <a:chOff x="0" y="0"/>
            <a:chExt cx="186375649" cy="28497625"/>
          </a:xfrm>
          <a:solidFill>
            <a:srgbClr val="DBEAF6"/>
          </a:solidFill>
        </p:grpSpPr>
        <p:sp>
          <p:nvSpPr>
            <p:cNvPr id="5" name="Freeform 5"/>
            <p:cNvSpPr/>
            <p:nvPr/>
          </p:nvSpPr>
          <p:spPr>
            <a:xfrm>
              <a:off x="72390" y="72390"/>
              <a:ext cx="186230868" cy="28352846"/>
            </a:xfrm>
            <a:custGeom>
              <a:avLst/>
              <a:gdLst/>
              <a:ahLst/>
              <a:cxnLst/>
              <a:rect l="l" t="t" r="r" b="b"/>
              <a:pathLst>
                <a:path w="186230868" h="28352846">
                  <a:moveTo>
                    <a:pt x="0" y="0"/>
                  </a:moveTo>
                  <a:lnTo>
                    <a:pt x="186230868" y="0"/>
                  </a:lnTo>
                  <a:lnTo>
                    <a:pt x="186230868" y="28352845"/>
                  </a:lnTo>
                  <a:lnTo>
                    <a:pt x="0" y="28352845"/>
                  </a:lnTo>
                  <a:lnTo>
                    <a:pt x="0" y="0"/>
                  </a:lnTo>
                  <a:close/>
                </a:path>
              </a:pathLst>
            </a:custGeom>
            <a:grpFill/>
          </p:spPr>
        </p:sp>
        <p:sp>
          <p:nvSpPr>
            <p:cNvPr id="6" name="Freeform 6"/>
            <p:cNvSpPr/>
            <p:nvPr/>
          </p:nvSpPr>
          <p:spPr>
            <a:xfrm>
              <a:off x="0" y="0"/>
              <a:ext cx="186375650" cy="28497625"/>
            </a:xfrm>
            <a:custGeom>
              <a:avLst/>
              <a:gdLst/>
              <a:ahLst/>
              <a:cxnLst/>
              <a:rect l="l" t="t" r="r" b="b"/>
              <a:pathLst>
                <a:path w="186375650" h="28497625">
                  <a:moveTo>
                    <a:pt x="186230865" y="28352846"/>
                  </a:moveTo>
                  <a:lnTo>
                    <a:pt x="186375650" y="28352846"/>
                  </a:lnTo>
                  <a:lnTo>
                    <a:pt x="186375650" y="28497625"/>
                  </a:lnTo>
                  <a:lnTo>
                    <a:pt x="186230865" y="28497625"/>
                  </a:lnTo>
                  <a:lnTo>
                    <a:pt x="186230865" y="28352846"/>
                  </a:lnTo>
                  <a:close/>
                  <a:moveTo>
                    <a:pt x="0" y="144780"/>
                  </a:moveTo>
                  <a:lnTo>
                    <a:pt x="144780" y="144780"/>
                  </a:lnTo>
                  <a:lnTo>
                    <a:pt x="144780" y="28352846"/>
                  </a:lnTo>
                  <a:lnTo>
                    <a:pt x="0" y="28352846"/>
                  </a:lnTo>
                  <a:lnTo>
                    <a:pt x="0" y="144780"/>
                  </a:lnTo>
                  <a:close/>
                  <a:moveTo>
                    <a:pt x="0" y="28352846"/>
                  </a:moveTo>
                  <a:lnTo>
                    <a:pt x="144780" y="28352846"/>
                  </a:lnTo>
                  <a:lnTo>
                    <a:pt x="144780" y="28497625"/>
                  </a:lnTo>
                  <a:lnTo>
                    <a:pt x="0" y="28497625"/>
                  </a:lnTo>
                  <a:lnTo>
                    <a:pt x="0" y="28352846"/>
                  </a:lnTo>
                  <a:close/>
                  <a:moveTo>
                    <a:pt x="186230865" y="144780"/>
                  </a:moveTo>
                  <a:lnTo>
                    <a:pt x="186375650" y="144780"/>
                  </a:lnTo>
                  <a:lnTo>
                    <a:pt x="186375650" y="28352846"/>
                  </a:lnTo>
                  <a:lnTo>
                    <a:pt x="186230865" y="28352846"/>
                  </a:lnTo>
                  <a:lnTo>
                    <a:pt x="186230865" y="144780"/>
                  </a:lnTo>
                  <a:close/>
                  <a:moveTo>
                    <a:pt x="144780" y="28352846"/>
                  </a:moveTo>
                  <a:lnTo>
                    <a:pt x="186230865" y="28352846"/>
                  </a:lnTo>
                  <a:lnTo>
                    <a:pt x="186230865" y="28497625"/>
                  </a:lnTo>
                  <a:lnTo>
                    <a:pt x="144780" y="28497625"/>
                  </a:lnTo>
                  <a:lnTo>
                    <a:pt x="144780" y="28352846"/>
                  </a:lnTo>
                  <a:close/>
                  <a:moveTo>
                    <a:pt x="186230865" y="0"/>
                  </a:moveTo>
                  <a:lnTo>
                    <a:pt x="186375650" y="0"/>
                  </a:lnTo>
                  <a:lnTo>
                    <a:pt x="186375650" y="144780"/>
                  </a:lnTo>
                  <a:lnTo>
                    <a:pt x="186230865" y="144780"/>
                  </a:lnTo>
                  <a:lnTo>
                    <a:pt x="186230865" y="0"/>
                  </a:lnTo>
                  <a:close/>
                  <a:moveTo>
                    <a:pt x="0" y="0"/>
                  </a:moveTo>
                  <a:lnTo>
                    <a:pt x="144780" y="0"/>
                  </a:lnTo>
                  <a:lnTo>
                    <a:pt x="144780" y="144780"/>
                  </a:lnTo>
                  <a:lnTo>
                    <a:pt x="0" y="144780"/>
                  </a:lnTo>
                  <a:lnTo>
                    <a:pt x="0" y="0"/>
                  </a:lnTo>
                  <a:close/>
                  <a:moveTo>
                    <a:pt x="144780" y="0"/>
                  </a:moveTo>
                  <a:lnTo>
                    <a:pt x="186230865" y="0"/>
                  </a:lnTo>
                  <a:lnTo>
                    <a:pt x="186230865" y="144780"/>
                  </a:lnTo>
                  <a:lnTo>
                    <a:pt x="144780" y="144780"/>
                  </a:lnTo>
                  <a:lnTo>
                    <a:pt x="144780" y="0"/>
                  </a:lnTo>
                  <a:close/>
                </a:path>
              </a:pathLst>
            </a:custGeom>
            <a:grpFill/>
          </p:spPr>
        </p:sp>
      </p:grpSp>
      <p:pic>
        <p:nvPicPr>
          <p:cNvPr id="16" name="Picture 9">
            <a:extLst>
              <a:ext uri="{FF2B5EF4-FFF2-40B4-BE49-F238E27FC236}">
                <a16:creationId xmlns:a16="http://schemas.microsoft.com/office/drawing/2014/main" id="{8E60D9D7-2C61-A3CF-5B1C-9BEEE7FD41B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78088" y="114300"/>
            <a:ext cx="1049598" cy="1036479"/>
          </a:xfrm>
          <a:prstGeom prst="rect">
            <a:avLst/>
          </a:prstGeom>
        </p:spPr>
      </p:pic>
      <p:pic>
        <p:nvPicPr>
          <p:cNvPr id="17" name="Picture 9">
            <a:extLst>
              <a:ext uri="{FF2B5EF4-FFF2-40B4-BE49-F238E27FC236}">
                <a16:creationId xmlns:a16="http://schemas.microsoft.com/office/drawing/2014/main" id="{31E25A76-5831-D7D5-30F8-7F4780B50E0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983938" y="876300"/>
            <a:ext cx="925974" cy="914400"/>
          </a:xfrm>
          <a:prstGeom prst="rect">
            <a:avLst/>
          </a:prstGeom>
        </p:spPr>
      </p:pic>
      <p:pic>
        <p:nvPicPr>
          <p:cNvPr id="2" name="Picture 7">
            <a:extLst>
              <a:ext uri="{FF2B5EF4-FFF2-40B4-BE49-F238E27FC236}">
                <a16:creationId xmlns:a16="http://schemas.microsoft.com/office/drawing/2014/main" id="{0531F813-7686-57C9-8605-413006050384}"/>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1442872" y="3517899"/>
            <a:ext cx="6501159" cy="6151721"/>
          </a:xfrm>
          <a:prstGeom prst="rect">
            <a:avLst/>
          </a:prstGeom>
        </p:spPr>
      </p:pic>
      <p:sp>
        <p:nvSpPr>
          <p:cNvPr id="3" name="TextBox 2">
            <a:extLst>
              <a:ext uri="{FF2B5EF4-FFF2-40B4-BE49-F238E27FC236}">
                <a16:creationId xmlns:a16="http://schemas.microsoft.com/office/drawing/2014/main" id="{9587A398-30C8-1402-AC07-65F514A45501}"/>
              </a:ext>
            </a:extLst>
          </p:cNvPr>
          <p:cNvSpPr txBox="1"/>
          <p:nvPr/>
        </p:nvSpPr>
        <p:spPr>
          <a:xfrm>
            <a:off x="3957480" y="393484"/>
            <a:ext cx="10287000" cy="784830"/>
          </a:xfrm>
          <a:prstGeom prst="rect">
            <a:avLst/>
          </a:prstGeom>
          <a:noFill/>
        </p:spPr>
        <p:txBody>
          <a:bodyPr wrap="square" rtlCol="0">
            <a:spAutoFit/>
          </a:bodyPr>
          <a:lstStyle/>
          <a:p>
            <a:pPr algn="ctr"/>
            <a:r>
              <a:rPr lang="en-US" sz="4500" b="1">
                <a:solidFill>
                  <a:schemeClr val="accent5">
                    <a:lumMod val="75000"/>
                  </a:schemeClr>
                </a:solidFill>
                <a:latin typeface="Arial" panose="020B0604020202020204" pitchFamily="34" charset="0"/>
                <a:cs typeface="Arial" panose="020B0604020202020204" pitchFamily="34" charset="0"/>
              </a:rPr>
              <a:t>CÂU HỎI CỦNG CỐ </a:t>
            </a:r>
          </a:p>
        </p:txBody>
      </p:sp>
      <p:sp>
        <p:nvSpPr>
          <p:cNvPr id="7" name="TextBox 6">
            <a:extLst>
              <a:ext uri="{FF2B5EF4-FFF2-40B4-BE49-F238E27FC236}">
                <a16:creationId xmlns:a16="http://schemas.microsoft.com/office/drawing/2014/main" id="{9BE19400-2A56-2315-019D-B87C6571C700}"/>
              </a:ext>
            </a:extLst>
          </p:cNvPr>
          <p:cNvSpPr txBox="1"/>
          <p:nvPr/>
        </p:nvSpPr>
        <p:spPr>
          <a:xfrm>
            <a:off x="762000" y="1413439"/>
            <a:ext cx="11201400" cy="1824923"/>
          </a:xfrm>
          <a:prstGeom prst="rect">
            <a:avLst/>
          </a:prstGeom>
          <a:noFill/>
        </p:spPr>
        <p:txBody>
          <a:bodyPr wrap="square" rtlCol="0">
            <a:spAutoFit/>
          </a:bodyPr>
          <a:lstStyle/>
          <a:p>
            <a:pPr algn="just">
              <a:lnSpc>
                <a:spcPct val="150000"/>
              </a:lnSpc>
            </a:pPr>
            <a:r>
              <a:rPr lang="en-US" sz="4000" b="1" i="1">
                <a:effectLst/>
                <a:latin typeface="Arial" panose="020B0604020202020204" pitchFamily="34" charset="0"/>
                <a:ea typeface="Calibri" panose="020F0502020204030204" pitchFamily="34" charset="0"/>
                <a:cs typeface="Arial" panose="020B0604020202020204" pitchFamily="34" charset="0"/>
              </a:rPr>
              <a:t>1. Luyện tập thường xuyên và gõ bàn phím đúng cách sẽ giúp em:</a:t>
            </a:r>
          </a:p>
        </p:txBody>
      </p:sp>
      <p:sp>
        <p:nvSpPr>
          <p:cNvPr id="20" name="Rectangle: Rounded Corners 19">
            <a:extLst>
              <a:ext uri="{FF2B5EF4-FFF2-40B4-BE49-F238E27FC236}">
                <a16:creationId xmlns:a16="http://schemas.microsoft.com/office/drawing/2014/main" id="{3DB6F654-882D-47F4-71C6-5EFAC5DE86AB}"/>
              </a:ext>
            </a:extLst>
          </p:cNvPr>
          <p:cNvSpPr/>
          <p:nvPr/>
        </p:nvSpPr>
        <p:spPr>
          <a:xfrm>
            <a:off x="1143000" y="3517899"/>
            <a:ext cx="9677400" cy="1634315"/>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3600">
                <a:solidFill>
                  <a:schemeClr val="tx1"/>
                </a:solidFill>
                <a:latin typeface="Arial" panose="020B0604020202020204" pitchFamily="34" charset="0"/>
                <a:cs typeface="Arial" panose="020B0604020202020204" pitchFamily="34" charset="0"/>
              </a:rPr>
              <a:t>A. Gõ nhanh, chính xác và không cần nhìn bàn phím.</a:t>
            </a:r>
          </a:p>
        </p:txBody>
      </p:sp>
      <p:sp>
        <p:nvSpPr>
          <p:cNvPr id="21" name="Rectangle: Rounded Corners 20">
            <a:extLst>
              <a:ext uri="{FF2B5EF4-FFF2-40B4-BE49-F238E27FC236}">
                <a16:creationId xmlns:a16="http://schemas.microsoft.com/office/drawing/2014/main" id="{BD1DE103-B4A1-743F-1FA5-9A6579EFBED2}"/>
              </a:ext>
            </a:extLst>
          </p:cNvPr>
          <p:cNvSpPr/>
          <p:nvPr/>
        </p:nvSpPr>
        <p:spPr>
          <a:xfrm>
            <a:off x="1143000" y="5450517"/>
            <a:ext cx="9677400" cy="1634315"/>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3600">
                <a:solidFill>
                  <a:schemeClr val="tx1"/>
                </a:solidFill>
                <a:latin typeface="Arial" panose="020B0604020202020204" pitchFamily="34" charset="0"/>
                <a:cs typeface="Arial" panose="020B0604020202020204" pitchFamily="34" charset="0"/>
              </a:rPr>
              <a:t>B. Giữ bàn phím sạch sẽ và không cần nhìn bàn phím.</a:t>
            </a:r>
          </a:p>
        </p:txBody>
      </p:sp>
      <p:sp>
        <p:nvSpPr>
          <p:cNvPr id="22" name="Rectangle: Rounded Corners 21">
            <a:extLst>
              <a:ext uri="{FF2B5EF4-FFF2-40B4-BE49-F238E27FC236}">
                <a16:creationId xmlns:a16="http://schemas.microsoft.com/office/drawing/2014/main" id="{F5F737B7-D1CD-936C-E7D3-14741D216475}"/>
              </a:ext>
            </a:extLst>
          </p:cNvPr>
          <p:cNvSpPr/>
          <p:nvPr/>
        </p:nvSpPr>
        <p:spPr>
          <a:xfrm>
            <a:off x="1143000" y="7365985"/>
            <a:ext cx="9677400" cy="1634315"/>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3600">
                <a:solidFill>
                  <a:schemeClr val="tx1"/>
                </a:solidFill>
                <a:latin typeface="Arial" panose="020B0604020202020204" pitchFamily="34" charset="0"/>
                <a:cs typeface="Arial" panose="020B0604020202020204" pitchFamily="34" charset="0"/>
              </a:rPr>
              <a:t>C. Gõ nhanh, chính xác và giữ bàn phím sạch sẽ.</a:t>
            </a:r>
          </a:p>
        </p:txBody>
      </p:sp>
    </p:spTree>
    <p:extLst>
      <p:ext uri="{BB962C8B-B14F-4D97-AF65-F5344CB8AC3E}">
        <p14:creationId xmlns:p14="http://schemas.microsoft.com/office/powerpoint/2010/main" val="299340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par>
                                <p:cTn id="16" presetID="14" presetClass="entr" presetSubtype="10" fill="hold" grpId="0" nodeType="withEffect">
                                  <p:stCondLst>
                                    <p:cond delay="0"/>
                                  </p:stCondLst>
                                  <p:iterate type="lt">
                                    <p:tmPct val="0"/>
                                  </p:iterate>
                                  <p:childTnLst>
                                    <p:set>
                                      <p:cBhvr>
                                        <p:cTn id="17" dur="1" fill="hold">
                                          <p:stCondLst>
                                            <p:cond delay="0"/>
                                          </p:stCondLst>
                                        </p:cTn>
                                        <p:tgtEl>
                                          <p:spTgt spid="20"/>
                                        </p:tgtEl>
                                        <p:attrNameLst>
                                          <p:attrName>style.visibility</p:attrName>
                                        </p:attrNameLst>
                                      </p:cBhvr>
                                      <p:to>
                                        <p:strVal val="visible"/>
                                      </p:to>
                                    </p:set>
                                    <p:animEffect transition="in" filter="randombar(horizontal)">
                                      <p:cBhvr>
                                        <p:cTn id="18" dur="500"/>
                                        <p:tgtEl>
                                          <p:spTgt spid="20"/>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randombar(horizontal)">
                                      <p:cBhvr>
                                        <p:cTn id="21" dur="500"/>
                                        <p:tgtEl>
                                          <p:spTgt spid="21"/>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randombar(horizontal)">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26" presetClass="emph" presetSubtype="0" fill="hold" grpId="1" nodeType="clickEffect">
                                  <p:stCondLst>
                                    <p:cond delay="0"/>
                                  </p:stCondLst>
                                  <p:iterate type="lt">
                                    <p:tmPct val="0"/>
                                  </p:iterate>
                                  <p:childTnLst>
                                    <p:animEffect transition="out" filter="fade">
                                      <p:cBhvr>
                                        <p:cTn id="28" dur="250" tmFilter="0, 0; .2, .5; .8, .5; 1, 0"/>
                                        <p:tgtEl>
                                          <p:spTgt spid="20"/>
                                        </p:tgtEl>
                                      </p:cBhvr>
                                    </p:animEffect>
                                    <p:animScale>
                                      <p:cBhvr>
                                        <p:cTn id="29" dur="125" autoRev="1" fill="hold"/>
                                        <p:tgtEl>
                                          <p:spTgt spid="20"/>
                                        </p:tgtEl>
                                      </p:cBhvr>
                                      <p:by x="105000" y="105000"/>
                                    </p:animScale>
                                  </p:childTnLst>
                                </p:cTn>
                              </p:par>
                              <p:par>
                                <p:cTn id="30" presetID="1" presetClass="emph" presetSubtype="2" fill="hold" nodeType="withEffect">
                                  <p:stCondLst>
                                    <p:cond delay="0"/>
                                  </p:stCondLst>
                                  <p:childTnLst>
                                    <p:animClr clrSpc="rgb" dir="cw">
                                      <p:cBhvr>
                                        <p:cTn id="31" dur="2000" fill="hold"/>
                                        <p:tgtEl>
                                          <p:spTgt spid="20"/>
                                        </p:tgtEl>
                                        <p:attrNameLst>
                                          <p:attrName>fillcolor</p:attrName>
                                        </p:attrNameLst>
                                      </p:cBhvr>
                                      <p:to>
                                        <a:srgbClr val="92D050"/>
                                      </p:to>
                                    </p:animClr>
                                    <p:set>
                                      <p:cBhvr>
                                        <p:cTn id="32" dur="2000" fill="hold"/>
                                        <p:tgtEl>
                                          <p:spTgt spid="20"/>
                                        </p:tgtEl>
                                        <p:attrNameLst>
                                          <p:attrName>fill.type</p:attrName>
                                        </p:attrNameLst>
                                      </p:cBhvr>
                                      <p:to>
                                        <p:strVal val="solid"/>
                                      </p:to>
                                    </p:set>
                                    <p:set>
                                      <p:cBhvr>
                                        <p:cTn id="33" dur="2000" fill="hold"/>
                                        <p:tgtEl>
                                          <p:spTgt spid="20"/>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0" grpId="0" animBg="1"/>
      <p:bldP spid="20" grpId="1" animBg="1"/>
      <p:bldP spid="21" grpId="0" animBg="1"/>
      <p:bldP spid="2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4"/>
          <p:cNvGrpSpPr/>
          <p:nvPr/>
        </p:nvGrpSpPr>
        <p:grpSpPr>
          <a:xfrm>
            <a:off x="-488329" y="9029699"/>
            <a:ext cx="19178618" cy="1634315"/>
            <a:chOff x="0" y="0"/>
            <a:chExt cx="186375649" cy="28497625"/>
          </a:xfrm>
          <a:solidFill>
            <a:srgbClr val="DBEAF6"/>
          </a:solidFill>
        </p:grpSpPr>
        <p:sp>
          <p:nvSpPr>
            <p:cNvPr id="5" name="Freeform 5"/>
            <p:cNvSpPr/>
            <p:nvPr/>
          </p:nvSpPr>
          <p:spPr>
            <a:xfrm>
              <a:off x="72390" y="72390"/>
              <a:ext cx="186230868" cy="28352846"/>
            </a:xfrm>
            <a:custGeom>
              <a:avLst/>
              <a:gdLst/>
              <a:ahLst/>
              <a:cxnLst/>
              <a:rect l="l" t="t" r="r" b="b"/>
              <a:pathLst>
                <a:path w="186230868" h="28352846">
                  <a:moveTo>
                    <a:pt x="0" y="0"/>
                  </a:moveTo>
                  <a:lnTo>
                    <a:pt x="186230868" y="0"/>
                  </a:lnTo>
                  <a:lnTo>
                    <a:pt x="186230868" y="28352845"/>
                  </a:lnTo>
                  <a:lnTo>
                    <a:pt x="0" y="28352845"/>
                  </a:lnTo>
                  <a:lnTo>
                    <a:pt x="0" y="0"/>
                  </a:lnTo>
                  <a:close/>
                </a:path>
              </a:pathLst>
            </a:custGeom>
            <a:grpFill/>
          </p:spPr>
        </p:sp>
        <p:sp>
          <p:nvSpPr>
            <p:cNvPr id="6" name="Freeform 6"/>
            <p:cNvSpPr/>
            <p:nvPr/>
          </p:nvSpPr>
          <p:spPr>
            <a:xfrm>
              <a:off x="0" y="0"/>
              <a:ext cx="186375650" cy="28497625"/>
            </a:xfrm>
            <a:custGeom>
              <a:avLst/>
              <a:gdLst/>
              <a:ahLst/>
              <a:cxnLst/>
              <a:rect l="l" t="t" r="r" b="b"/>
              <a:pathLst>
                <a:path w="186375650" h="28497625">
                  <a:moveTo>
                    <a:pt x="186230865" y="28352846"/>
                  </a:moveTo>
                  <a:lnTo>
                    <a:pt x="186375650" y="28352846"/>
                  </a:lnTo>
                  <a:lnTo>
                    <a:pt x="186375650" y="28497625"/>
                  </a:lnTo>
                  <a:lnTo>
                    <a:pt x="186230865" y="28497625"/>
                  </a:lnTo>
                  <a:lnTo>
                    <a:pt x="186230865" y="28352846"/>
                  </a:lnTo>
                  <a:close/>
                  <a:moveTo>
                    <a:pt x="0" y="144780"/>
                  </a:moveTo>
                  <a:lnTo>
                    <a:pt x="144780" y="144780"/>
                  </a:lnTo>
                  <a:lnTo>
                    <a:pt x="144780" y="28352846"/>
                  </a:lnTo>
                  <a:lnTo>
                    <a:pt x="0" y="28352846"/>
                  </a:lnTo>
                  <a:lnTo>
                    <a:pt x="0" y="144780"/>
                  </a:lnTo>
                  <a:close/>
                  <a:moveTo>
                    <a:pt x="0" y="28352846"/>
                  </a:moveTo>
                  <a:lnTo>
                    <a:pt x="144780" y="28352846"/>
                  </a:lnTo>
                  <a:lnTo>
                    <a:pt x="144780" y="28497625"/>
                  </a:lnTo>
                  <a:lnTo>
                    <a:pt x="0" y="28497625"/>
                  </a:lnTo>
                  <a:lnTo>
                    <a:pt x="0" y="28352846"/>
                  </a:lnTo>
                  <a:close/>
                  <a:moveTo>
                    <a:pt x="186230865" y="144780"/>
                  </a:moveTo>
                  <a:lnTo>
                    <a:pt x="186375650" y="144780"/>
                  </a:lnTo>
                  <a:lnTo>
                    <a:pt x="186375650" y="28352846"/>
                  </a:lnTo>
                  <a:lnTo>
                    <a:pt x="186230865" y="28352846"/>
                  </a:lnTo>
                  <a:lnTo>
                    <a:pt x="186230865" y="144780"/>
                  </a:lnTo>
                  <a:close/>
                  <a:moveTo>
                    <a:pt x="144780" y="28352846"/>
                  </a:moveTo>
                  <a:lnTo>
                    <a:pt x="186230865" y="28352846"/>
                  </a:lnTo>
                  <a:lnTo>
                    <a:pt x="186230865" y="28497625"/>
                  </a:lnTo>
                  <a:lnTo>
                    <a:pt x="144780" y="28497625"/>
                  </a:lnTo>
                  <a:lnTo>
                    <a:pt x="144780" y="28352846"/>
                  </a:lnTo>
                  <a:close/>
                  <a:moveTo>
                    <a:pt x="186230865" y="0"/>
                  </a:moveTo>
                  <a:lnTo>
                    <a:pt x="186375650" y="0"/>
                  </a:lnTo>
                  <a:lnTo>
                    <a:pt x="186375650" y="144780"/>
                  </a:lnTo>
                  <a:lnTo>
                    <a:pt x="186230865" y="144780"/>
                  </a:lnTo>
                  <a:lnTo>
                    <a:pt x="186230865" y="0"/>
                  </a:lnTo>
                  <a:close/>
                  <a:moveTo>
                    <a:pt x="0" y="0"/>
                  </a:moveTo>
                  <a:lnTo>
                    <a:pt x="144780" y="0"/>
                  </a:lnTo>
                  <a:lnTo>
                    <a:pt x="144780" y="144780"/>
                  </a:lnTo>
                  <a:lnTo>
                    <a:pt x="0" y="144780"/>
                  </a:lnTo>
                  <a:lnTo>
                    <a:pt x="0" y="0"/>
                  </a:lnTo>
                  <a:close/>
                  <a:moveTo>
                    <a:pt x="144780" y="0"/>
                  </a:moveTo>
                  <a:lnTo>
                    <a:pt x="186230865" y="0"/>
                  </a:lnTo>
                  <a:lnTo>
                    <a:pt x="186230865" y="144780"/>
                  </a:lnTo>
                  <a:lnTo>
                    <a:pt x="144780" y="144780"/>
                  </a:lnTo>
                  <a:lnTo>
                    <a:pt x="144780" y="0"/>
                  </a:lnTo>
                  <a:close/>
                </a:path>
              </a:pathLst>
            </a:custGeom>
            <a:grpFill/>
          </p:spPr>
        </p:sp>
      </p:grpSp>
      <p:pic>
        <p:nvPicPr>
          <p:cNvPr id="16" name="Picture 9">
            <a:extLst>
              <a:ext uri="{FF2B5EF4-FFF2-40B4-BE49-F238E27FC236}">
                <a16:creationId xmlns:a16="http://schemas.microsoft.com/office/drawing/2014/main" id="{8E60D9D7-2C61-A3CF-5B1C-9BEEE7FD41B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78088" y="114300"/>
            <a:ext cx="1049598" cy="1036479"/>
          </a:xfrm>
          <a:prstGeom prst="rect">
            <a:avLst/>
          </a:prstGeom>
        </p:spPr>
      </p:pic>
      <p:pic>
        <p:nvPicPr>
          <p:cNvPr id="17" name="Picture 9">
            <a:extLst>
              <a:ext uri="{FF2B5EF4-FFF2-40B4-BE49-F238E27FC236}">
                <a16:creationId xmlns:a16="http://schemas.microsoft.com/office/drawing/2014/main" id="{31E25A76-5831-D7D5-30F8-7F4780B50E0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983938" y="876300"/>
            <a:ext cx="925974" cy="914400"/>
          </a:xfrm>
          <a:prstGeom prst="rect">
            <a:avLst/>
          </a:prstGeom>
        </p:spPr>
      </p:pic>
      <p:pic>
        <p:nvPicPr>
          <p:cNvPr id="2" name="Picture 7">
            <a:extLst>
              <a:ext uri="{FF2B5EF4-FFF2-40B4-BE49-F238E27FC236}">
                <a16:creationId xmlns:a16="http://schemas.microsoft.com/office/drawing/2014/main" id="{0531F813-7686-57C9-8605-413006050384}"/>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1442872" y="3517899"/>
            <a:ext cx="6501159" cy="6151721"/>
          </a:xfrm>
          <a:prstGeom prst="rect">
            <a:avLst/>
          </a:prstGeom>
        </p:spPr>
      </p:pic>
      <p:sp>
        <p:nvSpPr>
          <p:cNvPr id="3" name="TextBox 2">
            <a:extLst>
              <a:ext uri="{FF2B5EF4-FFF2-40B4-BE49-F238E27FC236}">
                <a16:creationId xmlns:a16="http://schemas.microsoft.com/office/drawing/2014/main" id="{9587A398-30C8-1402-AC07-65F514A45501}"/>
              </a:ext>
            </a:extLst>
          </p:cNvPr>
          <p:cNvSpPr txBox="1"/>
          <p:nvPr/>
        </p:nvSpPr>
        <p:spPr>
          <a:xfrm>
            <a:off x="3957480" y="393484"/>
            <a:ext cx="10287000" cy="784830"/>
          </a:xfrm>
          <a:prstGeom prst="rect">
            <a:avLst/>
          </a:prstGeom>
          <a:noFill/>
        </p:spPr>
        <p:txBody>
          <a:bodyPr wrap="square" rtlCol="0">
            <a:spAutoFit/>
          </a:bodyPr>
          <a:lstStyle/>
          <a:p>
            <a:pPr algn="ctr"/>
            <a:r>
              <a:rPr lang="en-US" sz="4500" b="1">
                <a:solidFill>
                  <a:schemeClr val="accent5">
                    <a:lumMod val="75000"/>
                  </a:schemeClr>
                </a:solidFill>
                <a:latin typeface="Arial" panose="020B0604020202020204" pitchFamily="34" charset="0"/>
                <a:cs typeface="Arial" panose="020B0604020202020204" pitchFamily="34" charset="0"/>
              </a:rPr>
              <a:t>CÂU HỎI CỦNG CỐ </a:t>
            </a:r>
          </a:p>
        </p:txBody>
      </p:sp>
      <p:sp>
        <p:nvSpPr>
          <p:cNvPr id="7" name="TextBox 6">
            <a:extLst>
              <a:ext uri="{FF2B5EF4-FFF2-40B4-BE49-F238E27FC236}">
                <a16:creationId xmlns:a16="http://schemas.microsoft.com/office/drawing/2014/main" id="{9BE19400-2A56-2315-019D-B87C6571C700}"/>
              </a:ext>
            </a:extLst>
          </p:cNvPr>
          <p:cNvSpPr txBox="1"/>
          <p:nvPr/>
        </p:nvSpPr>
        <p:spPr>
          <a:xfrm>
            <a:off x="762000" y="1413439"/>
            <a:ext cx="11201400" cy="1824923"/>
          </a:xfrm>
          <a:prstGeom prst="rect">
            <a:avLst/>
          </a:prstGeom>
          <a:noFill/>
        </p:spPr>
        <p:txBody>
          <a:bodyPr wrap="square" rtlCol="0">
            <a:spAutoFit/>
          </a:bodyPr>
          <a:lstStyle/>
          <a:p>
            <a:pPr algn="just">
              <a:lnSpc>
                <a:spcPct val="150000"/>
              </a:lnSpc>
            </a:pPr>
            <a:r>
              <a:rPr lang="vi-VN" sz="4000" b="1" i="1">
                <a:ea typeface="Calibri" panose="020F0502020204030204" pitchFamily="34" charset="0"/>
                <a:cs typeface="Arial" panose="020B0604020202020204" pitchFamily="34" charset="0"/>
              </a:rPr>
              <a:t>2. Em đặt ngón tay như thế nào sau khi gõ xong một phím trên hàng phím số?</a:t>
            </a:r>
            <a:endParaRPr lang="en-US" sz="4000" b="1" i="1">
              <a:effectLst/>
              <a:latin typeface="Arial" panose="020B0604020202020204" pitchFamily="34" charset="0"/>
              <a:ea typeface="Calibri" panose="020F0502020204030204" pitchFamily="34" charset="0"/>
              <a:cs typeface="Arial" panose="020B0604020202020204" pitchFamily="34" charset="0"/>
            </a:endParaRPr>
          </a:p>
        </p:txBody>
      </p:sp>
      <p:sp>
        <p:nvSpPr>
          <p:cNvPr id="20" name="Rectangle: Rounded Corners 19">
            <a:extLst>
              <a:ext uri="{FF2B5EF4-FFF2-40B4-BE49-F238E27FC236}">
                <a16:creationId xmlns:a16="http://schemas.microsoft.com/office/drawing/2014/main" id="{3DB6F654-882D-47F4-71C6-5EFAC5DE86AB}"/>
              </a:ext>
            </a:extLst>
          </p:cNvPr>
          <p:cNvSpPr/>
          <p:nvPr/>
        </p:nvSpPr>
        <p:spPr>
          <a:xfrm>
            <a:off x="1143000" y="3517899"/>
            <a:ext cx="9677400" cy="1634315"/>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3600">
                <a:solidFill>
                  <a:schemeClr val="tx1"/>
                </a:solidFill>
                <a:latin typeface="Arial" panose="020B0604020202020204" pitchFamily="34" charset="0"/>
                <a:cs typeface="Arial" panose="020B0604020202020204" pitchFamily="34" charset="0"/>
              </a:rPr>
              <a:t>A. Di chuyển ngón tay về vị trí xuất phát.</a:t>
            </a:r>
          </a:p>
        </p:txBody>
      </p:sp>
      <p:sp>
        <p:nvSpPr>
          <p:cNvPr id="21" name="Rectangle: Rounded Corners 20">
            <a:extLst>
              <a:ext uri="{FF2B5EF4-FFF2-40B4-BE49-F238E27FC236}">
                <a16:creationId xmlns:a16="http://schemas.microsoft.com/office/drawing/2014/main" id="{BD1DE103-B4A1-743F-1FA5-9A6579EFBED2}"/>
              </a:ext>
            </a:extLst>
          </p:cNvPr>
          <p:cNvSpPr/>
          <p:nvPr/>
        </p:nvSpPr>
        <p:spPr>
          <a:xfrm>
            <a:off x="1143000" y="5450517"/>
            <a:ext cx="9677400" cy="1634315"/>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3600">
                <a:solidFill>
                  <a:schemeClr val="tx1"/>
                </a:solidFill>
                <a:latin typeface="Arial" panose="020B0604020202020204" pitchFamily="34" charset="0"/>
                <a:cs typeface="Arial" panose="020B0604020202020204" pitchFamily="34" charset="0"/>
              </a:rPr>
              <a:t>B. Giữ nguyên ngón tay trên hàng phím số.</a:t>
            </a:r>
          </a:p>
        </p:txBody>
      </p:sp>
      <p:sp>
        <p:nvSpPr>
          <p:cNvPr id="22" name="Rectangle: Rounded Corners 21">
            <a:extLst>
              <a:ext uri="{FF2B5EF4-FFF2-40B4-BE49-F238E27FC236}">
                <a16:creationId xmlns:a16="http://schemas.microsoft.com/office/drawing/2014/main" id="{F5F737B7-D1CD-936C-E7D3-14741D216475}"/>
              </a:ext>
            </a:extLst>
          </p:cNvPr>
          <p:cNvSpPr/>
          <p:nvPr/>
        </p:nvSpPr>
        <p:spPr>
          <a:xfrm>
            <a:off x="1143000" y="7365985"/>
            <a:ext cx="9677400" cy="1634315"/>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3600">
                <a:solidFill>
                  <a:schemeClr val="tx1"/>
                </a:solidFill>
                <a:latin typeface="Arial" panose="020B0604020202020204" pitchFamily="34" charset="0"/>
                <a:cs typeface="Arial" panose="020B0604020202020204" pitchFamily="34" charset="0"/>
              </a:rPr>
              <a:t>C. Di chuyển ngón tay về hàng phím trên.</a:t>
            </a:r>
          </a:p>
        </p:txBody>
      </p:sp>
    </p:spTree>
    <p:extLst>
      <p:ext uri="{BB962C8B-B14F-4D97-AF65-F5344CB8AC3E}">
        <p14:creationId xmlns:p14="http://schemas.microsoft.com/office/powerpoint/2010/main" val="439223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par>
                                <p:cTn id="16" presetID="14" presetClass="entr" presetSubtype="10" fill="hold" grpId="0" nodeType="withEffect">
                                  <p:stCondLst>
                                    <p:cond delay="0"/>
                                  </p:stCondLst>
                                  <p:iterate type="lt">
                                    <p:tmPct val="0"/>
                                  </p:iterate>
                                  <p:childTnLst>
                                    <p:set>
                                      <p:cBhvr>
                                        <p:cTn id="17" dur="1" fill="hold">
                                          <p:stCondLst>
                                            <p:cond delay="0"/>
                                          </p:stCondLst>
                                        </p:cTn>
                                        <p:tgtEl>
                                          <p:spTgt spid="20"/>
                                        </p:tgtEl>
                                        <p:attrNameLst>
                                          <p:attrName>style.visibility</p:attrName>
                                        </p:attrNameLst>
                                      </p:cBhvr>
                                      <p:to>
                                        <p:strVal val="visible"/>
                                      </p:to>
                                    </p:set>
                                    <p:animEffect transition="in" filter="randombar(horizontal)">
                                      <p:cBhvr>
                                        <p:cTn id="18" dur="500"/>
                                        <p:tgtEl>
                                          <p:spTgt spid="20"/>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randombar(horizontal)">
                                      <p:cBhvr>
                                        <p:cTn id="21" dur="500"/>
                                        <p:tgtEl>
                                          <p:spTgt spid="21"/>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randombar(horizontal)">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26" presetClass="emph" presetSubtype="0" fill="hold" grpId="1" nodeType="clickEffect">
                                  <p:stCondLst>
                                    <p:cond delay="0"/>
                                  </p:stCondLst>
                                  <p:iterate type="lt">
                                    <p:tmPct val="0"/>
                                  </p:iterate>
                                  <p:childTnLst>
                                    <p:animEffect transition="out" filter="fade">
                                      <p:cBhvr>
                                        <p:cTn id="28" dur="250" tmFilter="0, 0; .2, .5; .8, .5; 1, 0"/>
                                        <p:tgtEl>
                                          <p:spTgt spid="20"/>
                                        </p:tgtEl>
                                      </p:cBhvr>
                                    </p:animEffect>
                                    <p:animScale>
                                      <p:cBhvr>
                                        <p:cTn id="29" dur="125" autoRev="1" fill="hold"/>
                                        <p:tgtEl>
                                          <p:spTgt spid="20"/>
                                        </p:tgtEl>
                                      </p:cBhvr>
                                      <p:by x="105000" y="105000"/>
                                    </p:animScale>
                                  </p:childTnLst>
                                </p:cTn>
                              </p:par>
                              <p:par>
                                <p:cTn id="30" presetID="1" presetClass="emph" presetSubtype="2" fill="hold" nodeType="withEffect">
                                  <p:stCondLst>
                                    <p:cond delay="0"/>
                                  </p:stCondLst>
                                  <p:childTnLst>
                                    <p:animClr clrSpc="rgb" dir="cw">
                                      <p:cBhvr>
                                        <p:cTn id="31" dur="2000" fill="hold"/>
                                        <p:tgtEl>
                                          <p:spTgt spid="20"/>
                                        </p:tgtEl>
                                        <p:attrNameLst>
                                          <p:attrName>fillcolor</p:attrName>
                                        </p:attrNameLst>
                                      </p:cBhvr>
                                      <p:to>
                                        <a:srgbClr val="92D050"/>
                                      </p:to>
                                    </p:animClr>
                                    <p:set>
                                      <p:cBhvr>
                                        <p:cTn id="32" dur="2000" fill="hold"/>
                                        <p:tgtEl>
                                          <p:spTgt spid="20"/>
                                        </p:tgtEl>
                                        <p:attrNameLst>
                                          <p:attrName>fill.type</p:attrName>
                                        </p:attrNameLst>
                                      </p:cBhvr>
                                      <p:to>
                                        <p:strVal val="solid"/>
                                      </p:to>
                                    </p:set>
                                    <p:set>
                                      <p:cBhvr>
                                        <p:cTn id="33" dur="2000" fill="hold"/>
                                        <p:tgtEl>
                                          <p:spTgt spid="20"/>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0" grpId="0" animBg="1"/>
      <p:bldP spid="20" grpId="1" animBg="1"/>
      <p:bldP spid="21" grpId="0" animBg="1"/>
      <p:bldP spid="2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DBEAF6"/>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D5EFEF0-2C79-CBFA-9738-596503E1A63E}"/>
              </a:ext>
            </a:extLst>
          </p:cNvPr>
          <p:cNvSpPr/>
          <p:nvPr/>
        </p:nvSpPr>
        <p:spPr>
          <a:xfrm>
            <a:off x="-342900" y="1837634"/>
            <a:ext cx="18973800" cy="49529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5"/>
          <p:cNvSpPr txBox="1"/>
          <p:nvPr/>
        </p:nvSpPr>
        <p:spPr>
          <a:xfrm>
            <a:off x="1187434" y="2340085"/>
            <a:ext cx="13370878" cy="3983911"/>
          </a:xfrm>
          <a:prstGeom prst="rect">
            <a:avLst/>
          </a:prstGeom>
        </p:spPr>
        <p:txBody>
          <a:bodyPr wrap="square" lIns="0" tIns="0" rIns="0" bIns="0" rtlCol="0" anchor="t">
            <a:spAutoFit/>
          </a:bodyPr>
          <a:lstStyle/>
          <a:p>
            <a:pPr algn="ctr">
              <a:lnSpc>
                <a:spcPct val="150000"/>
              </a:lnSpc>
            </a:pPr>
            <a:r>
              <a:rPr lang="en-US" sz="6000" b="1">
                <a:solidFill>
                  <a:srgbClr val="000000"/>
                </a:solidFill>
                <a:latin typeface="Arial" panose="020B0604020202020204" pitchFamily="34" charset="0"/>
                <a:cs typeface="Arial" panose="020B0604020202020204" pitchFamily="34" charset="0"/>
              </a:rPr>
              <a:t>PHẦN 2.</a:t>
            </a:r>
          </a:p>
          <a:p>
            <a:pPr algn="ctr">
              <a:lnSpc>
                <a:spcPct val="150000"/>
              </a:lnSpc>
            </a:pPr>
            <a:r>
              <a:rPr lang="en-US" sz="6000" b="1">
                <a:solidFill>
                  <a:srgbClr val="000000"/>
                </a:solidFill>
                <a:latin typeface="Arial" panose="020B0604020202020204" pitchFamily="34" charset="0"/>
                <a:cs typeface="Arial" panose="020B0604020202020204" pitchFamily="34" charset="0"/>
              </a:rPr>
              <a:t>THỰC HÀNH LÀM VIỆC </a:t>
            </a:r>
          </a:p>
          <a:p>
            <a:pPr algn="ctr">
              <a:lnSpc>
                <a:spcPct val="150000"/>
              </a:lnSpc>
            </a:pPr>
            <a:r>
              <a:rPr lang="en-US" sz="6000" b="1">
                <a:solidFill>
                  <a:srgbClr val="000000"/>
                </a:solidFill>
                <a:latin typeface="Arial" panose="020B0604020202020204" pitchFamily="34" charset="0"/>
                <a:cs typeface="Arial" panose="020B0604020202020204" pitchFamily="34" charset="0"/>
              </a:rPr>
              <a:t>VỚI MÁY TÍNH </a:t>
            </a:r>
          </a:p>
        </p:txBody>
      </p:sp>
      <p:grpSp>
        <p:nvGrpSpPr>
          <p:cNvPr id="6" name="Group 6"/>
          <p:cNvGrpSpPr/>
          <p:nvPr/>
        </p:nvGrpSpPr>
        <p:grpSpPr>
          <a:xfrm>
            <a:off x="17075051" y="-339268"/>
            <a:ext cx="1526306" cy="11003283"/>
            <a:chOff x="0" y="0"/>
            <a:chExt cx="14832469" cy="106928664"/>
          </a:xfrm>
        </p:grpSpPr>
        <p:sp>
          <p:nvSpPr>
            <p:cNvPr id="7" name="Freeform 7"/>
            <p:cNvSpPr/>
            <p:nvPr/>
          </p:nvSpPr>
          <p:spPr>
            <a:xfrm>
              <a:off x="72390" y="72390"/>
              <a:ext cx="14687689" cy="106783885"/>
            </a:xfrm>
            <a:custGeom>
              <a:avLst/>
              <a:gdLst/>
              <a:ahLst/>
              <a:cxnLst/>
              <a:rect l="l" t="t" r="r" b="b"/>
              <a:pathLst>
                <a:path w="14687689" h="106783885">
                  <a:moveTo>
                    <a:pt x="0" y="0"/>
                  </a:moveTo>
                  <a:lnTo>
                    <a:pt x="14687689" y="0"/>
                  </a:lnTo>
                  <a:lnTo>
                    <a:pt x="14687689" y="106783885"/>
                  </a:lnTo>
                  <a:lnTo>
                    <a:pt x="0" y="106783885"/>
                  </a:lnTo>
                  <a:lnTo>
                    <a:pt x="0" y="0"/>
                  </a:lnTo>
                  <a:close/>
                </a:path>
              </a:pathLst>
            </a:custGeom>
            <a:solidFill>
              <a:srgbClr val="FFFFFF"/>
            </a:solidFill>
          </p:spPr>
        </p:sp>
        <p:sp>
          <p:nvSpPr>
            <p:cNvPr id="8" name="Freeform 8"/>
            <p:cNvSpPr/>
            <p:nvPr/>
          </p:nvSpPr>
          <p:spPr>
            <a:xfrm>
              <a:off x="0" y="0"/>
              <a:ext cx="14832470" cy="106928667"/>
            </a:xfrm>
            <a:custGeom>
              <a:avLst/>
              <a:gdLst/>
              <a:ahLst/>
              <a:cxnLst/>
              <a:rect l="l" t="t" r="r" b="b"/>
              <a:pathLst>
                <a:path w="14832470" h="106928667">
                  <a:moveTo>
                    <a:pt x="14687690" y="106783882"/>
                  </a:moveTo>
                  <a:lnTo>
                    <a:pt x="14832470" y="106783882"/>
                  </a:lnTo>
                  <a:lnTo>
                    <a:pt x="14832470" y="106928667"/>
                  </a:lnTo>
                  <a:lnTo>
                    <a:pt x="14687690" y="106928667"/>
                  </a:lnTo>
                  <a:lnTo>
                    <a:pt x="14687690" y="106783882"/>
                  </a:lnTo>
                  <a:close/>
                  <a:moveTo>
                    <a:pt x="0" y="144780"/>
                  </a:moveTo>
                  <a:lnTo>
                    <a:pt x="144780" y="144780"/>
                  </a:lnTo>
                  <a:lnTo>
                    <a:pt x="144780" y="106783882"/>
                  </a:lnTo>
                  <a:lnTo>
                    <a:pt x="0" y="106783882"/>
                  </a:lnTo>
                  <a:lnTo>
                    <a:pt x="0" y="144780"/>
                  </a:lnTo>
                  <a:close/>
                  <a:moveTo>
                    <a:pt x="0" y="106783882"/>
                  </a:moveTo>
                  <a:lnTo>
                    <a:pt x="144780" y="106783882"/>
                  </a:lnTo>
                  <a:lnTo>
                    <a:pt x="144780" y="106928667"/>
                  </a:lnTo>
                  <a:lnTo>
                    <a:pt x="0" y="106928667"/>
                  </a:lnTo>
                  <a:lnTo>
                    <a:pt x="0" y="106783882"/>
                  </a:lnTo>
                  <a:close/>
                  <a:moveTo>
                    <a:pt x="14687690" y="144780"/>
                  </a:moveTo>
                  <a:lnTo>
                    <a:pt x="14832470" y="144780"/>
                  </a:lnTo>
                  <a:lnTo>
                    <a:pt x="14832470" y="106783882"/>
                  </a:lnTo>
                  <a:lnTo>
                    <a:pt x="14687690" y="106783882"/>
                  </a:lnTo>
                  <a:lnTo>
                    <a:pt x="14687690" y="144780"/>
                  </a:lnTo>
                  <a:close/>
                  <a:moveTo>
                    <a:pt x="144780" y="106783882"/>
                  </a:moveTo>
                  <a:lnTo>
                    <a:pt x="14687690" y="106783882"/>
                  </a:lnTo>
                  <a:lnTo>
                    <a:pt x="14687690" y="106928667"/>
                  </a:lnTo>
                  <a:lnTo>
                    <a:pt x="144780" y="106928667"/>
                  </a:lnTo>
                  <a:lnTo>
                    <a:pt x="144780" y="106783882"/>
                  </a:lnTo>
                  <a:close/>
                  <a:moveTo>
                    <a:pt x="14687690" y="0"/>
                  </a:moveTo>
                  <a:lnTo>
                    <a:pt x="14832470" y="0"/>
                  </a:lnTo>
                  <a:lnTo>
                    <a:pt x="14832470" y="144780"/>
                  </a:lnTo>
                  <a:lnTo>
                    <a:pt x="14687690" y="144780"/>
                  </a:lnTo>
                  <a:lnTo>
                    <a:pt x="14687690" y="0"/>
                  </a:lnTo>
                  <a:close/>
                  <a:moveTo>
                    <a:pt x="0" y="0"/>
                  </a:moveTo>
                  <a:lnTo>
                    <a:pt x="144780" y="0"/>
                  </a:lnTo>
                  <a:lnTo>
                    <a:pt x="144780" y="144780"/>
                  </a:lnTo>
                  <a:lnTo>
                    <a:pt x="0" y="144780"/>
                  </a:lnTo>
                  <a:lnTo>
                    <a:pt x="0" y="0"/>
                  </a:lnTo>
                  <a:close/>
                  <a:moveTo>
                    <a:pt x="144780" y="0"/>
                  </a:moveTo>
                  <a:lnTo>
                    <a:pt x="14687690" y="0"/>
                  </a:lnTo>
                  <a:lnTo>
                    <a:pt x="14687690" y="144780"/>
                  </a:lnTo>
                  <a:lnTo>
                    <a:pt x="144780" y="144780"/>
                  </a:lnTo>
                  <a:lnTo>
                    <a:pt x="144780" y="0"/>
                  </a:lnTo>
                  <a:close/>
                </a:path>
              </a:pathLst>
            </a:custGeom>
            <a:solidFill>
              <a:srgbClr val="242424"/>
            </a:solidFill>
          </p:spPr>
        </p:sp>
      </p:grpSp>
      <p:pic>
        <p:nvPicPr>
          <p:cNvPr id="9" name="Picture 10">
            <a:extLst>
              <a:ext uri="{FF2B5EF4-FFF2-40B4-BE49-F238E27FC236}">
                <a16:creationId xmlns:a16="http://schemas.microsoft.com/office/drawing/2014/main" id="{A6BBE82F-0F16-5528-5927-1A7E3EEDBAA7}"/>
              </a:ext>
            </a:extLst>
          </p:cNvPr>
          <p:cNvPicPr>
            <a:picLocks noChangeAspect="1"/>
          </p:cNvPicPr>
          <p:nvPr/>
        </p:nvPicPr>
        <p:blipFill>
          <a:blip r:embed="rId2"/>
          <a:srcRect/>
          <a:stretch>
            <a:fillRect/>
          </a:stretch>
        </p:blipFill>
        <p:spPr>
          <a:xfrm>
            <a:off x="12959546" y="3030782"/>
            <a:ext cx="5714271" cy="7256218"/>
          </a:xfrm>
          <a:prstGeom prst="rect">
            <a:avLst/>
          </a:prstGeom>
        </p:spPr>
      </p:pic>
      <p:pic>
        <p:nvPicPr>
          <p:cNvPr id="11" name="Picture 9">
            <a:extLst>
              <a:ext uri="{FF2B5EF4-FFF2-40B4-BE49-F238E27FC236}">
                <a16:creationId xmlns:a16="http://schemas.microsoft.com/office/drawing/2014/main" id="{E13CE0F3-58DF-4F2C-6627-C1A07710F60C}"/>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997555" y="2159087"/>
            <a:ext cx="838200" cy="827723"/>
          </a:xfrm>
          <a:prstGeom prst="rect">
            <a:avLst/>
          </a:prstGeom>
        </p:spPr>
      </p:pic>
      <p:pic>
        <p:nvPicPr>
          <p:cNvPr id="12" name="Picture 9">
            <a:extLst>
              <a:ext uri="{FF2B5EF4-FFF2-40B4-BE49-F238E27FC236}">
                <a16:creationId xmlns:a16="http://schemas.microsoft.com/office/drawing/2014/main" id="{6B2F6455-7D00-F464-EA00-695C7DBBBEB2}"/>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926981" y="6137569"/>
            <a:ext cx="838200" cy="827723"/>
          </a:xfrm>
          <a:prstGeom prst="rect">
            <a:avLst/>
          </a:prstGeom>
        </p:spPr>
      </p:pic>
      <p:pic>
        <p:nvPicPr>
          <p:cNvPr id="13" name="Picture 9">
            <a:extLst>
              <a:ext uri="{FF2B5EF4-FFF2-40B4-BE49-F238E27FC236}">
                <a16:creationId xmlns:a16="http://schemas.microsoft.com/office/drawing/2014/main" id="{0CC3CDFB-281D-137A-7FC4-1707ECCA2BA3}"/>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3909990" y="1512362"/>
            <a:ext cx="838200" cy="827723"/>
          </a:xfrm>
          <a:prstGeom prst="rect">
            <a:avLst/>
          </a:prstGeom>
        </p:spPr>
      </p:pic>
    </p:spTree>
    <p:extLst>
      <p:ext uri="{BB962C8B-B14F-4D97-AF65-F5344CB8AC3E}">
        <p14:creationId xmlns:p14="http://schemas.microsoft.com/office/powerpoint/2010/main" val="23112699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4"/>
          <p:cNvGrpSpPr/>
          <p:nvPr/>
        </p:nvGrpSpPr>
        <p:grpSpPr>
          <a:xfrm>
            <a:off x="-488329" y="9410700"/>
            <a:ext cx="19178618" cy="1253314"/>
            <a:chOff x="0" y="0"/>
            <a:chExt cx="186375649" cy="28497625"/>
          </a:xfrm>
          <a:solidFill>
            <a:srgbClr val="DBEAF6"/>
          </a:solidFill>
        </p:grpSpPr>
        <p:sp>
          <p:nvSpPr>
            <p:cNvPr id="5" name="Freeform 5"/>
            <p:cNvSpPr/>
            <p:nvPr/>
          </p:nvSpPr>
          <p:spPr>
            <a:xfrm>
              <a:off x="72390" y="72390"/>
              <a:ext cx="186230868" cy="28352846"/>
            </a:xfrm>
            <a:custGeom>
              <a:avLst/>
              <a:gdLst/>
              <a:ahLst/>
              <a:cxnLst/>
              <a:rect l="l" t="t" r="r" b="b"/>
              <a:pathLst>
                <a:path w="186230868" h="28352846">
                  <a:moveTo>
                    <a:pt x="0" y="0"/>
                  </a:moveTo>
                  <a:lnTo>
                    <a:pt x="186230868" y="0"/>
                  </a:lnTo>
                  <a:lnTo>
                    <a:pt x="186230868" y="28352845"/>
                  </a:lnTo>
                  <a:lnTo>
                    <a:pt x="0" y="28352845"/>
                  </a:lnTo>
                  <a:lnTo>
                    <a:pt x="0" y="0"/>
                  </a:lnTo>
                  <a:close/>
                </a:path>
              </a:pathLst>
            </a:custGeom>
            <a:grpFill/>
          </p:spPr>
        </p:sp>
        <p:sp>
          <p:nvSpPr>
            <p:cNvPr id="6" name="Freeform 6"/>
            <p:cNvSpPr/>
            <p:nvPr/>
          </p:nvSpPr>
          <p:spPr>
            <a:xfrm>
              <a:off x="0" y="0"/>
              <a:ext cx="186375650" cy="28497625"/>
            </a:xfrm>
            <a:custGeom>
              <a:avLst/>
              <a:gdLst/>
              <a:ahLst/>
              <a:cxnLst/>
              <a:rect l="l" t="t" r="r" b="b"/>
              <a:pathLst>
                <a:path w="186375650" h="28497625">
                  <a:moveTo>
                    <a:pt x="186230865" y="28352846"/>
                  </a:moveTo>
                  <a:lnTo>
                    <a:pt x="186375650" y="28352846"/>
                  </a:lnTo>
                  <a:lnTo>
                    <a:pt x="186375650" y="28497625"/>
                  </a:lnTo>
                  <a:lnTo>
                    <a:pt x="186230865" y="28497625"/>
                  </a:lnTo>
                  <a:lnTo>
                    <a:pt x="186230865" y="28352846"/>
                  </a:lnTo>
                  <a:close/>
                  <a:moveTo>
                    <a:pt x="0" y="144780"/>
                  </a:moveTo>
                  <a:lnTo>
                    <a:pt x="144780" y="144780"/>
                  </a:lnTo>
                  <a:lnTo>
                    <a:pt x="144780" y="28352846"/>
                  </a:lnTo>
                  <a:lnTo>
                    <a:pt x="0" y="28352846"/>
                  </a:lnTo>
                  <a:lnTo>
                    <a:pt x="0" y="144780"/>
                  </a:lnTo>
                  <a:close/>
                  <a:moveTo>
                    <a:pt x="0" y="28352846"/>
                  </a:moveTo>
                  <a:lnTo>
                    <a:pt x="144780" y="28352846"/>
                  </a:lnTo>
                  <a:lnTo>
                    <a:pt x="144780" y="28497625"/>
                  </a:lnTo>
                  <a:lnTo>
                    <a:pt x="0" y="28497625"/>
                  </a:lnTo>
                  <a:lnTo>
                    <a:pt x="0" y="28352846"/>
                  </a:lnTo>
                  <a:close/>
                  <a:moveTo>
                    <a:pt x="186230865" y="144780"/>
                  </a:moveTo>
                  <a:lnTo>
                    <a:pt x="186375650" y="144780"/>
                  </a:lnTo>
                  <a:lnTo>
                    <a:pt x="186375650" y="28352846"/>
                  </a:lnTo>
                  <a:lnTo>
                    <a:pt x="186230865" y="28352846"/>
                  </a:lnTo>
                  <a:lnTo>
                    <a:pt x="186230865" y="144780"/>
                  </a:lnTo>
                  <a:close/>
                  <a:moveTo>
                    <a:pt x="144780" y="28352846"/>
                  </a:moveTo>
                  <a:lnTo>
                    <a:pt x="186230865" y="28352846"/>
                  </a:lnTo>
                  <a:lnTo>
                    <a:pt x="186230865" y="28497625"/>
                  </a:lnTo>
                  <a:lnTo>
                    <a:pt x="144780" y="28497625"/>
                  </a:lnTo>
                  <a:lnTo>
                    <a:pt x="144780" y="28352846"/>
                  </a:lnTo>
                  <a:close/>
                  <a:moveTo>
                    <a:pt x="186230865" y="0"/>
                  </a:moveTo>
                  <a:lnTo>
                    <a:pt x="186375650" y="0"/>
                  </a:lnTo>
                  <a:lnTo>
                    <a:pt x="186375650" y="144780"/>
                  </a:lnTo>
                  <a:lnTo>
                    <a:pt x="186230865" y="144780"/>
                  </a:lnTo>
                  <a:lnTo>
                    <a:pt x="186230865" y="0"/>
                  </a:lnTo>
                  <a:close/>
                  <a:moveTo>
                    <a:pt x="0" y="0"/>
                  </a:moveTo>
                  <a:lnTo>
                    <a:pt x="144780" y="0"/>
                  </a:lnTo>
                  <a:lnTo>
                    <a:pt x="144780" y="144780"/>
                  </a:lnTo>
                  <a:lnTo>
                    <a:pt x="0" y="144780"/>
                  </a:lnTo>
                  <a:lnTo>
                    <a:pt x="0" y="0"/>
                  </a:lnTo>
                  <a:close/>
                  <a:moveTo>
                    <a:pt x="144780" y="0"/>
                  </a:moveTo>
                  <a:lnTo>
                    <a:pt x="186230865" y="0"/>
                  </a:lnTo>
                  <a:lnTo>
                    <a:pt x="186230865" y="144780"/>
                  </a:lnTo>
                  <a:lnTo>
                    <a:pt x="144780" y="144780"/>
                  </a:lnTo>
                  <a:lnTo>
                    <a:pt x="144780" y="0"/>
                  </a:lnTo>
                  <a:close/>
                </a:path>
              </a:pathLst>
            </a:custGeom>
            <a:grpFill/>
          </p:spPr>
        </p:sp>
      </p:grpSp>
      <p:pic>
        <p:nvPicPr>
          <p:cNvPr id="16" name="Picture 9">
            <a:extLst>
              <a:ext uri="{FF2B5EF4-FFF2-40B4-BE49-F238E27FC236}">
                <a16:creationId xmlns:a16="http://schemas.microsoft.com/office/drawing/2014/main" id="{8E60D9D7-2C61-A3CF-5B1C-9BEEE7FD41B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78088" y="114300"/>
            <a:ext cx="1049598" cy="1036479"/>
          </a:xfrm>
          <a:prstGeom prst="rect">
            <a:avLst/>
          </a:prstGeom>
        </p:spPr>
      </p:pic>
      <p:pic>
        <p:nvPicPr>
          <p:cNvPr id="17" name="Picture 9">
            <a:extLst>
              <a:ext uri="{FF2B5EF4-FFF2-40B4-BE49-F238E27FC236}">
                <a16:creationId xmlns:a16="http://schemas.microsoft.com/office/drawing/2014/main" id="{31E25A76-5831-D7D5-30F8-7F4780B50E0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983938" y="876300"/>
            <a:ext cx="925974" cy="914400"/>
          </a:xfrm>
          <a:prstGeom prst="rect">
            <a:avLst/>
          </a:prstGeom>
        </p:spPr>
      </p:pic>
      <p:grpSp>
        <p:nvGrpSpPr>
          <p:cNvPr id="10" name="Group 9">
            <a:extLst>
              <a:ext uri="{FF2B5EF4-FFF2-40B4-BE49-F238E27FC236}">
                <a16:creationId xmlns:a16="http://schemas.microsoft.com/office/drawing/2014/main" id="{5D9B79AA-046E-B95B-B1FF-7EFA2E0CF2B6}"/>
              </a:ext>
            </a:extLst>
          </p:cNvPr>
          <p:cNvGrpSpPr/>
          <p:nvPr/>
        </p:nvGrpSpPr>
        <p:grpSpPr>
          <a:xfrm>
            <a:off x="-152400" y="351043"/>
            <a:ext cx="6036610" cy="1518872"/>
            <a:chOff x="-152400" y="288823"/>
            <a:chExt cx="6036610" cy="1518872"/>
          </a:xfrm>
        </p:grpSpPr>
        <p:sp>
          <p:nvSpPr>
            <p:cNvPr id="12" name="Rectangle 11">
              <a:extLst>
                <a:ext uri="{FF2B5EF4-FFF2-40B4-BE49-F238E27FC236}">
                  <a16:creationId xmlns:a16="http://schemas.microsoft.com/office/drawing/2014/main" id="{C92FFE15-B6F9-9872-34E6-A9DF526C9B78}"/>
                </a:ext>
              </a:extLst>
            </p:cNvPr>
            <p:cNvSpPr/>
            <p:nvPr/>
          </p:nvSpPr>
          <p:spPr>
            <a:xfrm>
              <a:off x="-152400" y="495299"/>
              <a:ext cx="5257800" cy="1091864"/>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a:extLst>
                <a:ext uri="{FF2B5EF4-FFF2-40B4-BE49-F238E27FC236}">
                  <a16:creationId xmlns:a16="http://schemas.microsoft.com/office/drawing/2014/main" id="{255766BF-4CC5-7838-87AD-B8D2A413F06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4283868" y="288823"/>
              <a:ext cx="1600342" cy="1518872"/>
            </a:xfrm>
            <a:prstGeom prst="rect">
              <a:avLst/>
            </a:prstGeom>
          </p:spPr>
        </p:pic>
        <p:sp>
          <p:nvSpPr>
            <p:cNvPr id="14" name="TextBox 13">
              <a:extLst>
                <a:ext uri="{FF2B5EF4-FFF2-40B4-BE49-F238E27FC236}">
                  <a16:creationId xmlns:a16="http://schemas.microsoft.com/office/drawing/2014/main" id="{7C55833C-6691-FE6F-9A78-3D7BA7AB62FD}"/>
                </a:ext>
              </a:extLst>
            </p:cNvPr>
            <p:cNvSpPr txBox="1"/>
            <p:nvPr/>
          </p:nvSpPr>
          <p:spPr>
            <a:xfrm>
              <a:off x="861836" y="687287"/>
              <a:ext cx="3581400" cy="707886"/>
            </a:xfrm>
            <a:prstGeom prst="rect">
              <a:avLst/>
            </a:prstGeom>
            <a:noFill/>
          </p:spPr>
          <p:txBody>
            <a:bodyPr wrap="square" rtlCol="0">
              <a:spAutoFit/>
            </a:bodyPr>
            <a:lstStyle/>
            <a:p>
              <a:r>
                <a:rPr lang="en-US" sz="4000" b="1">
                  <a:latin typeface="Arial" panose="020B0604020202020204" pitchFamily="34" charset="0"/>
                  <a:cs typeface="Arial" panose="020B0604020202020204" pitchFamily="34" charset="0"/>
                </a:rPr>
                <a:t>NHIỆM VỤ 1 </a:t>
              </a:r>
            </a:p>
          </p:txBody>
        </p:sp>
      </p:grpSp>
      <p:sp>
        <p:nvSpPr>
          <p:cNvPr id="23" name="TextBox 22">
            <a:extLst>
              <a:ext uri="{FF2B5EF4-FFF2-40B4-BE49-F238E27FC236}">
                <a16:creationId xmlns:a16="http://schemas.microsoft.com/office/drawing/2014/main" id="{91DC74B7-DBEB-6D65-1B29-454407E1F280}"/>
              </a:ext>
            </a:extLst>
          </p:cNvPr>
          <p:cNvSpPr txBox="1"/>
          <p:nvPr/>
        </p:nvSpPr>
        <p:spPr>
          <a:xfrm>
            <a:off x="5884210" y="240308"/>
            <a:ext cx="11406364" cy="1839606"/>
          </a:xfrm>
          <a:prstGeom prst="rect">
            <a:avLst/>
          </a:prstGeom>
          <a:noFill/>
        </p:spPr>
        <p:txBody>
          <a:bodyPr wrap="square">
            <a:spAutoFit/>
          </a:bodyPr>
          <a:lstStyle/>
          <a:p>
            <a:pPr>
              <a:lnSpc>
                <a:spcPct val="150000"/>
              </a:lnSpc>
            </a:pPr>
            <a:r>
              <a:rPr lang="vi-VN" sz="4000">
                <a:solidFill>
                  <a:srgbClr val="FF0000"/>
                </a:solidFill>
              </a:rPr>
              <a:t>Tập gõ đúng cách đoạn thơ sau đây. Em có thể gõ không dấu.</a:t>
            </a:r>
            <a:endParaRPr lang="en-US" sz="4000">
              <a:solidFill>
                <a:srgbClr val="FF0000"/>
              </a:solidFill>
            </a:endParaRPr>
          </a:p>
        </p:txBody>
      </p:sp>
      <p:sp>
        <p:nvSpPr>
          <p:cNvPr id="25" name="TextBox 24">
            <a:extLst>
              <a:ext uri="{FF2B5EF4-FFF2-40B4-BE49-F238E27FC236}">
                <a16:creationId xmlns:a16="http://schemas.microsoft.com/office/drawing/2014/main" id="{35159CFB-6307-DAA6-4BEC-CEE63DE3FE2B}"/>
              </a:ext>
            </a:extLst>
          </p:cNvPr>
          <p:cNvSpPr txBox="1"/>
          <p:nvPr/>
        </p:nvSpPr>
        <p:spPr>
          <a:xfrm>
            <a:off x="1383201" y="1921754"/>
            <a:ext cx="5257800" cy="7615739"/>
          </a:xfrm>
          <a:prstGeom prst="rect">
            <a:avLst/>
          </a:prstGeom>
          <a:noFill/>
        </p:spPr>
        <p:txBody>
          <a:bodyPr wrap="square">
            <a:spAutoFit/>
          </a:bodyPr>
          <a:lstStyle/>
          <a:p>
            <a:pPr algn="ctr">
              <a:lnSpc>
                <a:spcPct val="150000"/>
              </a:lnSpc>
            </a:pPr>
            <a:r>
              <a:rPr lang="vi-VN" sz="3300" b="1"/>
              <a:t>LÀM ANH</a:t>
            </a:r>
          </a:p>
          <a:p>
            <a:pPr>
              <a:lnSpc>
                <a:spcPct val="150000"/>
              </a:lnSpc>
            </a:pPr>
            <a:r>
              <a:rPr lang="vi-VN" sz="3300"/>
              <a:t>Mẹ cho quà bánh</a:t>
            </a:r>
          </a:p>
          <a:p>
            <a:pPr>
              <a:lnSpc>
                <a:spcPct val="150000"/>
              </a:lnSpc>
            </a:pPr>
            <a:r>
              <a:rPr lang="vi-VN" sz="3300"/>
              <a:t>Chia em phần hơn</a:t>
            </a:r>
          </a:p>
          <a:p>
            <a:pPr>
              <a:lnSpc>
                <a:spcPct val="150000"/>
              </a:lnSpc>
            </a:pPr>
            <a:r>
              <a:rPr lang="vi-VN" sz="3300"/>
              <a:t>Có đồ chơi đẹp</a:t>
            </a:r>
          </a:p>
          <a:p>
            <a:pPr>
              <a:lnSpc>
                <a:spcPct val="150000"/>
              </a:lnSpc>
            </a:pPr>
            <a:r>
              <a:rPr lang="vi-VN" sz="3300"/>
              <a:t>Cũng nhường em luôn.</a:t>
            </a:r>
          </a:p>
          <a:p>
            <a:pPr>
              <a:lnSpc>
                <a:spcPct val="150000"/>
              </a:lnSpc>
            </a:pPr>
            <a:endParaRPr lang="en-US" sz="3300"/>
          </a:p>
          <a:p>
            <a:pPr>
              <a:lnSpc>
                <a:spcPct val="150000"/>
              </a:lnSpc>
            </a:pPr>
            <a:r>
              <a:rPr lang="vi-VN" sz="3300"/>
              <a:t>Làm anh thật khó</a:t>
            </a:r>
          </a:p>
          <a:p>
            <a:pPr>
              <a:lnSpc>
                <a:spcPct val="150000"/>
              </a:lnSpc>
            </a:pPr>
            <a:r>
              <a:rPr lang="vi-VN" sz="3300"/>
              <a:t>Nhưng mà thật vui</a:t>
            </a:r>
          </a:p>
          <a:p>
            <a:pPr>
              <a:lnSpc>
                <a:spcPct val="150000"/>
              </a:lnSpc>
            </a:pPr>
            <a:r>
              <a:rPr lang="vi-VN" sz="3300"/>
              <a:t>Ai yêu em bé</a:t>
            </a:r>
          </a:p>
          <a:p>
            <a:pPr>
              <a:lnSpc>
                <a:spcPct val="150000"/>
              </a:lnSpc>
            </a:pPr>
            <a:r>
              <a:rPr lang="vi-VN" sz="3300"/>
              <a:t>Thì làm được thôi.</a:t>
            </a:r>
          </a:p>
        </p:txBody>
      </p:sp>
      <p:pic>
        <p:nvPicPr>
          <p:cNvPr id="26" name="Picture 2">
            <a:extLst>
              <a:ext uri="{FF2B5EF4-FFF2-40B4-BE49-F238E27FC236}">
                <a16:creationId xmlns:a16="http://schemas.microsoft.com/office/drawing/2014/main" id="{D54E4470-938E-8004-FAB6-D2644382DD8B}"/>
              </a:ext>
            </a:extLst>
          </p:cNvPr>
          <p:cNvPicPr>
            <a:picLocks noChangeAspect="1"/>
          </p:cNvPicPr>
          <p:nvPr/>
        </p:nvPicPr>
        <p:blipFill>
          <a:blip r:embed="rId8"/>
          <a:srcRect/>
          <a:stretch>
            <a:fillRect/>
          </a:stretch>
        </p:blipFill>
        <p:spPr>
          <a:xfrm>
            <a:off x="6553200" y="3732583"/>
            <a:ext cx="11169786" cy="6143382"/>
          </a:xfrm>
          <a:prstGeom prst="rect">
            <a:avLst/>
          </a:prstGeom>
        </p:spPr>
      </p:pic>
    </p:spTree>
    <p:extLst>
      <p:ext uri="{BB962C8B-B14F-4D97-AF65-F5344CB8AC3E}">
        <p14:creationId xmlns:p14="http://schemas.microsoft.com/office/powerpoint/2010/main" val="40761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16" presetClass="entr" presetSubtype="21"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barn(inVertical)">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inVertical)">
                                      <p:cBhvr>
                                        <p:cTn id="16" dur="500"/>
                                        <p:tgtEl>
                                          <p:spTgt spid="25"/>
                                        </p:tgtEl>
                                      </p:cBhvr>
                                    </p:animEffect>
                                  </p:childTnLst>
                                </p:cTn>
                              </p:par>
                              <p:par>
                                <p:cTn id="17" presetID="16" presetClass="entr" presetSubtype="21"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barn(inVertical)">
                                      <p:cBhvr>
                                        <p:cTn id="1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4"/>
          <p:cNvGrpSpPr/>
          <p:nvPr/>
        </p:nvGrpSpPr>
        <p:grpSpPr>
          <a:xfrm>
            <a:off x="-488329" y="9410700"/>
            <a:ext cx="19178618" cy="1253314"/>
            <a:chOff x="0" y="0"/>
            <a:chExt cx="186375649" cy="28497625"/>
          </a:xfrm>
          <a:solidFill>
            <a:srgbClr val="DBEAF6"/>
          </a:solidFill>
        </p:grpSpPr>
        <p:sp>
          <p:nvSpPr>
            <p:cNvPr id="5" name="Freeform 5"/>
            <p:cNvSpPr/>
            <p:nvPr/>
          </p:nvSpPr>
          <p:spPr>
            <a:xfrm>
              <a:off x="72390" y="72390"/>
              <a:ext cx="186230868" cy="28352846"/>
            </a:xfrm>
            <a:custGeom>
              <a:avLst/>
              <a:gdLst/>
              <a:ahLst/>
              <a:cxnLst/>
              <a:rect l="l" t="t" r="r" b="b"/>
              <a:pathLst>
                <a:path w="186230868" h="28352846">
                  <a:moveTo>
                    <a:pt x="0" y="0"/>
                  </a:moveTo>
                  <a:lnTo>
                    <a:pt x="186230868" y="0"/>
                  </a:lnTo>
                  <a:lnTo>
                    <a:pt x="186230868" y="28352845"/>
                  </a:lnTo>
                  <a:lnTo>
                    <a:pt x="0" y="28352845"/>
                  </a:lnTo>
                  <a:lnTo>
                    <a:pt x="0" y="0"/>
                  </a:lnTo>
                  <a:close/>
                </a:path>
              </a:pathLst>
            </a:custGeom>
            <a:grpFill/>
          </p:spPr>
        </p:sp>
        <p:sp>
          <p:nvSpPr>
            <p:cNvPr id="6" name="Freeform 6"/>
            <p:cNvSpPr/>
            <p:nvPr/>
          </p:nvSpPr>
          <p:spPr>
            <a:xfrm>
              <a:off x="0" y="0"/>
              <a:ext cx="186375650" cy="28497625"/>
            </a:xfrm>
            <a:custGeom>
              <a:avLst/>
              <a:gdLst/>
              <a:ahLst/>
              <a:cxnLst/>
              <a:rect l="l" t="t" r="r" b="b"/>
              <a:pathLst>
                <a:path w="186375650" h="28497625">
                  <a:moveTo>
                    <a:pt x="186230865" y="28352846"/>
                  </a:moveTo>
                  <a:lnTo>
                    <a:pt x="186375650" y="28352846"/>
                  </a:lnTo>
                  <a:lnTo>
                    <a:pt x="186375650" y="28497625"/>
                  </a:lnTo>
                  <a:lnTo>
                    <a:pt x="186230865" y="28497625"/>
                  </a:lnTo>
                  <a:lnTo>
                    <a:pt x="186230865" y="28352846"/>
                  </a:lnTo>
                  <a:close/>
                  <a:moveTo>
                    <a:pt x="0" y="144780"/>
                  </a:moveTo>
                  <a:lnTo>
                    <a:pt x="144780" y="144780"/>
                  </a:lnTo>
                  <a:lnTo>
                    <a:pt x="144780" y="28352846"/>
                  </a:lnTo>
                  <a:lnTo>
                    <a:pt x="0" y="28352846"/>
                  </a:lnTo>
                  <a:lnTo>
                    <a:pt x="0" y="144780"/>
                  </a:lnTo>
                  <a:close/>
                  <a:moveTo>
                    <a:pt x="0" y="28352846"/>
                  </a:moveTo>
                  <a:lnTo>
                    <a:pt x="144780" y="28352846"/>
                  </a:lnTo>
                  <a:lnTo>
                    <a:pt x="144780" y="28497625"/>
                  </a:lnTo>
                  <a:lnTo>
                    <a:pt x="0" y="28497625"/>
                  </a:lnTo>
                  <a:lnTo>
                    <a:pt x="0" y="28352846"/>
                  </a:lnTo>
                  <a:close/>
                  <a:moveTo>
                    <a:pt x="186230865" y="144780"/>
                  </a:moveTo>
                  <a:lnTo>
                    <a:pt x="186375650" y="144780"/>
                  </a:lnTo>
                  <a:lnTo>
                    <a:pt x="186375650" y="28352846"/>
                  </a:lnTo>
                  <a:lnTo>
                    <a:pt x="186230865" y="28352846"/>
                  </a:lnTo>
                  <a:lnTo>
                    <a:pt x="186230865" y="144780"/>
                  </a:lnTo>
                  <a:close/>
                  <a:moveTo>
                    <a:pt x="144780" y="28352846"/>
                  </a:moveTo>
                  <a:lnTo>
                    <a:pt x="186230865" y="28352846"/>
                  </a:lnTo>
                  <a:lnTo>
                    <a:pt x="186230865" y="28497625"/>
                  </a:lnTo>
                  <a:lnTo>
                    <a:pt x="144780" y="28497625"/>
                  </a:lnTo>
                  <a:lnTo>
                    <a:pt x="144780" y="28352846"/>
                  </a:lnTo>
                  <a:close/>
                  <a:moveTo>
                    <a:pt x="186230865" y="0"/>
                  </a:moveTo>
                  <a:lnTo>
                    <a:pt x="186375650" y="0"/>
                  </a:lnTo>
                  <a:lnTo>
                    <a:pt x="186375650" y="144780"/>
                  </a:lnTo>
                  <a:lnTo>
                    <a:pt x="186230865" y="144780"/>
                  </a:lnTo>
                  <a:lnTo>
                    <a:pt x="186230865" y="0"/>
                  </a:lnTo>
                  <a:close/>
                  <a:moveTo>
                    <a:pt x="0" y="0"/>
                  </a:moveTo>
                  <a:lnTo>
                    <a:pt x="144780" y="0"/>
                  </a:lnTo>
                  <a:lnTo>
                    <a:pt x="144780" y="144780"/>
                  </a:lnTo>
                  <a:lnTo>
                    <a:pt x="0" y="144780"/>
                  </a:lnTo>
                  <a:lnTo>
                    <a:pt x="0" y="0"/>
                  </a:lnTo>
                  <a:close/>
                  <a:moveTo>
                    <a:pt x="144780" y="0"/>
                  </a:moveTo>
                  <a:lnTo>
                    <a:pt x="186230865" y="0"/>
                  </a:lnTo>
                  <a:lnTo>
                    <a:pt x="186230865" y="144780"/>
                  </a:lnTo>
                  <a:lnTo>
                    <a:pt x="144780" y="144780"/>
                  </a:lnTo>
                  <a:lnTo>
                    <a:pt x="144780" y="0"/>
                  </a:lnTo>
                  <a:close/>
                </a:path>
              </a:pathLst>
            </a:custGeom>
            <a:grpFill/>
          </p:spPr>
        </p:sp>
      </p:grpSp>
      <p:pic>
        <p:nvPicPr>
          <p:cNvPr id="16" name="Picture 9">
            <a:extLst>
              <a:ext uri="{FF2B5EF4-FFF2-40B4-BE49-F238E27FC236}">
                <a16:creationId xmlns:a16="http://schemas.microsoft.com/office/drawing/2014/main" id="{8E60D9D7-2C61-A3CF-5B1C-9BEEE7FD41B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78088" y="114300"/>
            <a:ext cx="1049598" cy="1036479"/>
          </a:xfrm>
          <a:prstGeom prst="rect">
            <a:avLst/>
          </a:prstGeom>
        </p:spPr>
      </p:pic>
      <p:pic>
        <p:nvPicPr>
          <p:cNvPr id="17" name="Picture 9">
            <a:extLst>
              <a:ext uri="{FF2B5EF4-FFF2-40B4-BE49-F238E27FC236}">
                <a16:creationId xmlns:a16="http://schemas.microsoft.com/office/drawing/2014/main" id="{31E25A76-5831-D7D5-30F8-7F4780B50E0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983938" y="876300"/>
            <a:ext cx="925974" cy="914400"/>
          </a:xfrm>
          <a:prstGeom prst="rect">
            <a:avLst/>
          </a:prstGeom>
        </p:spPr>
      </p:pic>
      <p:sp>
        <p:nvSpPr>
          <p:cNvPr id="2" name="TextBox 1">
            <a:extLst>
              <a:ext uri="{FF2B5EF4-FFF2-40B4-BE49-F238E27FC236}">
                <a16:creationId xmlns:a16="http://schemas.microsoft.com/office/drawing/2014/main" id="{056C9D58-188B-97A6-94D7-19FCCB996089}"/>
              </a:ext>
            </a:extLst>
          </p:cNvPr>
          <p:cNvSpPr txBox="1"/>
          <p:nvPr/>
        </p:nvSpPr>
        <p:spPr>
          <a:xfrm>
            <a:off x="3505200" y="873117"/>
            <a:ext cx="11277600" cy="707886"/>
          </a:xfrm>
          <a:prstGeom prst="rect">
            <a:avLst/>
          </a:prstGeom>
          <a:noFill/>
        </p:spPr>
        <p:txBody>
          <a:bodyPr wrap="square" rtlCol="0">
            <a:spAutoFit/>
          </a:bodyPr>
          <a:lstStyle/>
          <a:p>
            <a:pPr algn="ctr"/>
            <a:r>
              <a:rPr lang="en-US" sz="4000" b="1">
                <a:solidFill>
                  <a:schemeClr val="accent5">
                    <a:lumMod val="75000"/>
                  </a:schemeClr>
                </a:solidFill>
                <a:latin typeface="Arial" panose="020B0604020202020204" pitchFamily="34" charset="0"/>
                <a:cs typeface="Arial" panose="020B0604020202020204" pitchFamily="34" charset="0"/>
              </a:rPr>
              <a:t>Các bước thực hiện </a:t>
            </a:r>
          </a:p>
        </p:txBody>
      </p:sp>
      <p:grpSp>
        <p:nvGrpSpPr>
          <p:cNvPr id="8" name="Group 7">
            <a:extLst>
              <a:ext uri="{FF2B5EF4-FFF2-40B4-BE49-F238E27FC236}">
                <a16:creationId xmlns:a16="http://schemas.microsoft.com/office/drawing/2014/main" id="{2CD941FD-B7C1-F6D2-43F0-B42C277A9F5F}"/>
              </a:ext>
            </a:extLst>
          </p:cNvPr>
          <p:cNvGrpSpPr/>
          <p:nvPr/>
        </p:nvGrpSpPr>
        <p:grpSpPr>
          <a:xfrm>
            <a:off x="1562100" y="1930075"/>
            <a:ext cx="16040100" cy="1952230"/>
            <a:chOff x="1562100" y="2885882"/>
            <a:chExt cx="16040100" cy="1952230"/>
          </a:xfrm>
        </p:grpSpPr>
        <p:sp>
          <p:nvSpPr>
            <p:cNvPr id="7" name="TextBox 6">
              <a:extLst>
                <a:ext uri="{FF2B5EF4-FFF2-40B4-BE49-F238E27FC236}">
                  <a16:creationId xmlns:a16="http://schemas.microsoft.com/office/drawing/2014/main" id="{398DB00A-99EE-8064-A5B4-57C2EB383620}"/>
                </a:ext>
              </a:extLst>
            </p:cNvPr>
            <p:cNvSpPr txBox="1"/>
            <p:nvPr/>
          </p:nvSpPr>
          <p:spPr>
            <a:xfrm>
              <a:off x="2938462" y="3013189"/>
              <a:ext cx="14663738" cy="1824923"/>
            </a:xfrm>
            <a:prstGeom prst="rect">
              <a:avLst/>
            </a:prstGeom>
            <a:noFill/>
          </p:spPr>
          <p:txBody>
            <a:bodyPr wrap="square" rtlCol="0">
              <a:spAutoFit/>
            </a:bodyPr>
            <a:lstStyle/>
            <a:p>
              <a:pPr>
                <a:lnSpc>
                  <a:spcPct val="150000"/>
                </a:lnSpc>
              </a:pPr>
              <a:r>
                <a:rPr lang="en-US" sz="4000">
                  <a:latin typeface="Arial" panose="020B0604020202020204" pitchFamily="34" charset="0"/>
                  <a:cs typeface="Arial" panose="020B0604020202020204" pitchFamily="34" charset="0"/>
                </a:rPr>
                <a:t>Nháy chuột vào biểu tượng             để khởi động phần mềm </a:t>
              </a:r>
              <a:r>
                <a:rPr lang="en-US" sz="4000" b="1" i="1">
                  <a:latin typeface="Arial" panose="020B0604020202020204" pitchFamily="34" charset="0"/>
                  <a:cs typeface="Arial" panose="020B0604020202020204" pitchFamily="34" charset="0"/>
                </a:rPr>
                <a:t>Notepad</a:t>
              </a:r>
            </a:p>
          </p:txBody>
        </p:sp>
        <p:pic>
          <p:nvPicPr>
            <p:cNvPr id="2050" name="Picture 2">
              <a:extLst>
                <a:ext uri="{FF2B5EF4-FFF2-40B4-BE49-F238E27FC236}">
                  <a16:creationId xmlns:a16="http://schemas.microsoft.com/office/drawing/2014/main" id="{538A2F17-0D95-A294-1D4A-279590A0FB0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01200" y="2885882"/>
              <a:ext cx="1143000" cy="1143000"/>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a:extLst>
                <a:ext uri="{FF2B5EF4-FFF2-40B4-BE49-F238E27FC236}">
                  <a16:creationId xmlns:a16="http://schemas.microsoft.com/office/drawing/2014/main" id="{471EFAF2-7C3F-4CAB-5C20-A7D38928D3D6}"/>
                </a:ext>
              </a:extLst>
            </p:cNvPr>
            <p:cNvSpPr/>
            <p:nvPr/>
          </p:nvSpPr>
          <p:spPr>
            <a:xfrm>
              <a:off x="1562100" y="3424237"/>
              <a:ext cx="914400" cy="914400"/>
            </a:xfrm>
            <a:prstGeom prst="ellipse">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tx1"/>
                  </a:solidFill>
                  <a:latin typeface="Arial" panose="020B0604020202020204" pitchFamily="34" charset="0"/>
                  <a:cs typeface="Arial" panose="020B0604020202020204" pitchFamily="34" charset="0"/>
                </a:rPr>
                <a:t>1</a:t>
              </a:r>
            </a:p>
          </p:txBody>
        </p:sp>
      </p:grpSp>
      <p:grpSp>
        <p:nvGrpSpPr>
          <p:cNvPr id="9" name="Group 8">
            <a:extLst>
              <a:ext uri="{FF2B5EF4-FFF2-40B4-BE49-F238E27FC236}">
                <a16:creationId xmlns:a16="http://schemas.microsoft.com/office/drawing/2014/main" id="{08D7933E-5E04-9E85-E27F-2A1EEB13D23C}"/>
              </a:ext>
            </a:extLst>
          </p:cNvPr>
          <p:cNvGrpSpPr/>
          <p:nvPr/>
        </p:nvGrpSpPr>
        <p:grpSpPr>
          <a:xfrm>
            <a:off x="1562100" y="4412592"/>
            <a:ext cx="16040100" cy="994889"/>
            <a:chOff x="1562100" y="3343748"/>
            <a:chExt cx="16040100" cy="994889"/>
          </a:xfrm>
        </p:grpSpPr>
        <p:sp>
          <p:nvSpPr>
            <p:cNvPr id="11" name="TextBox 10">
              <a:extLst>
                <a:ext uri="{FF2B5EF4-FFF2-40B4-BE49-F238E27FC236}">
                  <a16:creationId xmlns:a16="http://schemas.microsoft.com/office/drawing/2014/main" id="{E018C13B-BCB2-B101-BDBD-E34AEDF03A7C}"/>
                </a:ext>
              </a:extLst>
            </p:cNvPr>
            <p:cNvSpPr txBox="1"/>
            <p:nvPr/>
          </p:nvSpPr>
          <p:spPr>
            <a:xfrm>
              <a:off x="2938462" y="3343748"/>
              <a:ext cx="14663738" cy="901593"/>
            </a:xfrm>
            <a:prstGeom prst="rect">
              <a:avLst/>
            </a:prstGeom>
            <a:noFill/>
          </p:spPr>
          <p:txBody>
            <a:bodyPr wrap="square" rtlCol="0">
              <a:spAutoFit/>
            </a:bodyPr>
            <a:lstStyle/>
            <a:p>
              <a:pPr>
                <a:lnSpc>
                  <a:spcPct val="150000"/>
                </a:lnSpc>
              </a:pPr>
              <a:r>
                <a:rPr lang="en-US" sz="4000">
                  <a:latin typeface="Arial" panose="020B0604020202020204" pitchFamily="34" charset="0"/>
                  <a:cs typeface="Arial" panose="020B0604020202020204" pitchFamily="34" charset="0"/>
                </a:rPr>
                <a:t>Đặt các ngón tay ở vị trí xuất phát và gõ đoạn thơ </a:t>
              </a:r>
            </a:p>
          </p:txBody>
        </p:sp>
        <p:sp>
          <p:nvSpPr>
            <p:cNvPr id="18" name="Oval 17">
              <a:extLst>
                <a:ext uri="{FF2B5EF4-FFF2-40B4-BE49-F238E27FC236}">
                  <a16:creationId xmlns:a16="http://schemas.microsoft.com/office/drawing/2014/main" id="{EEA33950-7894-2400-B10A-4685F52BA223}"/>
                </a:ext>
              </a:extLst>
            </p:cNvPr>
            <p:cNvSpPr/>
            <p:nvPr/>
          </p:nvSpPr>
          <p:spPr>
            <a:xfrm>
              <a:off x="1562100" y="3424237"/>
              <a:ext cx="914400" cy="914400"/>
            </a:xfrm>
            <a:prstGeom prst="ellipse">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tx1"/>
                  </a:solidFill>
                  <a:latin typeface="Arial" panose="020B0604020202020204" pitchFamily="34" charset="0"/>
                  <a:cs typeface="Arial" panose="020B0604020202020204" pitchFamily="34" charset="0"/>
                </a:rPr>
                <a:t>2</a:t>
              </a:r>
            </a:p>
          </p:txBody>
        </p:sp>
      </p:grpSp>
      <p:grpSp>
        <p:nvGrpSpPr>
          <p:cNvPr id="28" name="Group 27">
            <a:extLst>
              <a:ext uri="{FF2B5EF4-FFF2-40B4-BE49-F238E27FC236}">
                <a16:creationId xmlns:a16="http://schemas.microsoft.com/office/drawing/2014/main" id="{5080EADA-02AB-E795-CFC1-BCC5191BECB1}"/>
              </a:ext>
            </a:extLst>
          </p:cNvPr>
          <p:cNvGrpSpPr/>
          <p:nvPr/>
        </p:nvGrpSpPr>
        <p:grpSpPr>
          <a:xfrm>
            <a:off x="1009061" y="6320215"/>
            <a:ext cx="16183838" cy="1824923"/>
            <a:chOff x="800100" y="7320358"/>
            <a:chExt cx="16183838" cy="1824923"/>
          </a:xfrm>
        </p:grpSpPr>
        <p:sp>
          <p:nvSpPr>
            <p:cNvPr id="20" name="TextBox 19">
              <a:extLst>
                <a:ext uri="{FF2B5EF4-FFF2-40B4-BE49-F238E27FC236}">
                  <a16:creationId xmlns:a16="http://schemas.microsoft.com/office/drawing/2014/main" id="{DCD6C0A1-296E-2E40-96BF-AE64AD1CE03E}"/>
                </a:ext>
              </a:extLst>
            </p:cNvPr>
            <p:cNvSpPr txBox="1"/>
            <p:nvPr/>
          </p:nvSpPr>
          <p:spPr>
            <a:xfrm>
              <a:off x="2320200" y="7320358"/>
              <a:ext cx="14663738" cy="1824923"/>
            </a:xfrm>
            <a:prstGeom prst="rect">
              <a:avLst/>
            </a:prstGeom>
            <a:noFill/>
          </p:spPr>
          <p:txBody>
            <a:bodyPr wrap="square" rtlCol="0">
              <a:spAutoFit/>
            </a:bodyPr>
            <a:lstStyle/>
            <a:p>
              <a:pPr>
                <a:lnSpc>
                  <a:spcPct val="150000"/>
                </a:lnSpc>
              </a:pPr>
              <a:r>
                <a:rPr lang="en-US" sz="4000" b="1">
                  <a:solidFill>
                    <a:schemeClr val="accent2">
                      <a:lumMod val="75000"/>
                    </a:schemeClr>
                  </a:solidFill>
                  <a:latin typeface="Arial" panose="020B0604020202020204" pitchFamily="34" charset="0"/>
                  <a:cs typeface="Arial" panose="020B0604020202020204" pitchFamily="34" charset="0"/>
                </a:rPr>
                <a:t>Lưu ý:</a:t>
              </a:r>
            </a:p>
            <a:p>
              <a:pPr>
                <a:lnSpc>
                  <a:spcPct val="150000"/>
                </a:lnSpc>
              </a:pPr>
              <a:r>
                <a:rPr lang="en-US" sz="4000">
                  <a:latin typeface="Arial" panose="020B0604020202020204" pitchFamily="34" charset="0"/>
                  <a:cs typeface="Arial" panose="020B0604020202020204" pitchFamily="34" charset="0"/>
                </a:rPr>
                <a:t>Sử dụng phím </a:t>
              </a:r>
              <a:r>
                <a:rPr lang="en-US" sz="4000" b="1">
                  <a:latin typeface="Arial" panose="020B0604020202020204" pitchFamily="34" charset="0"/>
                  <a:cs typeface="Arial" panose="020B0604020202020204" pitchFamily="34" charset="0"/>
                </a:rPr>
                <a:t>Capslock</a:t>
              </a:r>
              <a:r>
                <a:rPr lang="en-US" sz="4000">
                  <a:latin typeface="Arial" panose="020B0604020202020204" pitchFamily="34" charset="0"/>
                  <a:cs typeface="Arial" panose="020B0604020202020204" pitchFamily="34" charset="0"/>
                </a:rPr>
                <a:t> hoặc phím </a:t>
              </a:r>
              <a:r>
                <a:rPr lang="en-US" sz="4000" b="1">
                  <a:latin typeface="Arial" panose="020B0604020202020204" pitchFamily="34" charset="0"/>
                  <a:cs typeface="Arial" panose="020B0604020202020204" pitchFamily="34" charset="0"/>
                </a:rPr>
                <a:t>Shift</a:t>
              </a:r>
              <a:r>
                <a:rPr lang="en-US" sz="4000">
                  <a:latin typeface="Arial" panose="020B0604020202020204" pitchFamily="34" charset="0"/>
                  <a:cs typeface="Arial" panose="020B0604020202020204" pitchFamily="34" charset="0"/>
                </a:rPr>
                <a:t> để viết được chữ hoa </a:t>
              </a:r>
              <a:endParaRPr lang="en-US" sz="4000" b="1" i="1">
                <a:latin typeface="Arial" panose="020B0604020202020204" pitchFamily="34" charset="0"/>
                <a:cs typeface="Arial" panose="020B0604020202020204" pitchFamily="34" charset="0"/>
              </a:endParaRPr>
            </a:p>
          </p:txBody>
        </p:sp>
        <p:pic>
          <p:nvPicPr>
            <p:cNvPr id="2052" name="Picture 4" descr="noter ">
              <a:extLst>
                <a:ext uri="{FF2B5EF4-FFF2-40B4-BE49-F238E27FC236}">
                  <a16:creationId xmlns:a16="http://schemas.microsoft.com/office/drawing/2014/main" id="{3A581D32-65F3-4C0C-243B-DAB1C5A778D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0100" y="7580308"/>
              <a:ext cx="1219200" cy="12192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721859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arn(inVertical)">
                                      <p:cBhvr>
                                        <p:cTn id="2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4"/>
          <p:cNvGrpSpPr/>
          <p:nvPr/>
        </p:nvGrpSpPr>
        <p:grpSpPr>
          <a:xfrm>
            <a:off x="-488329" y="9029699"/>
            <a:ext cx="19178618" cy="1634315"/>
            <a:chOff x="0" y="0"/>
            <a:chExt cx="186375649" cy="28497625"/>
          </a:xfrm>
          <a:solidFill>
            <a:srgbClr val="DBEAF6"/>
          </a:solidFill>
        </p:grpSpPr>
        <p:sp>
          <p:nvSpPr>
            <p:cNvPr id="5" name="Freeform 5"/>
            <p:cNvSpPr/>
            <p:nvPr/>
          </p:nvSpPr>
          <p:spPr>
            <a:xfrm>
              <a:off x="72390" y="72390"/>
              <a:ext cx="186230868" cy="28352846"/>
            </a:xfrm>
            <a:custGeom>
              <a:avLst/>
              <a:gdLst/>
              <a:ahLst/>
              <a:cxnLst/>
              <a:rect l="l" t="t" r="r" b="b"/>
              <a:pathLst>
                <a:path w="186230868" h="28352846">
                  <a:moveTo>
                    <a:pt x="0" y="0"/>
                  </a:moveTo>
                  <a:lnTo>
                    <a:pt x="186230868" y="0"/>
                  </a:lnTo>
                  <a:lnTo>
                    <a:pt x="186230868" y="28352845"/>
                  </a:lnTo>
                  <a:lnTo>
                    <a:pt x="0" y="28352845"/>
                  </a:lnTo>
                  <a:lnTo>
                    <a:pt x="0" y="0"/>
                  </a:lnTo>
                  <a:close/>
                </a:path>
              </a:pathLst>
            </a:custGeom>
            <a:grpFill/>
          </p:spPr>
        </p:sp>
        <p:sp>
          <p:nvSpPr>
            <p:cNvPr id="6" name="Freeform 6"/>
            <p:cNvSpPr/>
            <p:nvPr/>
          </p:nvSpPr>
          <p:spPr>
            <a:xfrm>
              <a:off x="0" y="0"/>
              <a:ext cx="186375650" cy="28497625"/>
            </a:xfrm>
            <a:custGeom>
              <a:avLst/>
              <a:gdLst/>
              <a:ahLst/>
              <a:cxnLst/>
              <a:rect l="l" t="t" r="r" b="b"/>
              <a:pathLst>
                <a:path w="186375650" h="28497625">
                  <a:moveTo>
                    <a:pt x="186230865" y="28352846"/>
                  </a:moveTo>
                  <a:lnTo>
                    <a:pt x="186375650" y="28352846"/>
                  </a:lnTo>
                  <a:lnTo>
                    <a:pt x="186375650" y="28497625"/>
                  </a:lnTo>
                  <a:lnTo>
                    <a:pt x="186230865" y="28497625"/>
                  </a:lnTo>
                  <a:lnTo>
                    <a:pt x="186230865" y="28352846"/>
                  </a:lnTo>
                  <a:close/>
                  <a:moveTo>
                    <a:pt x="0" y="144780"/>
                  </a:moveTo>
                  <a:lnTo>
                    <a:pt x="144780" y="144780"/>
                  </a:lnTo>
                  <a:lnTo>
                    <a:pt x="144780" y="28352846"/>
                  </a:lnTo>
                  <a:lnTo>
                    <a:pt x="0" y="28352846"/>
                  </a:lnTo>
                  <a:lnTo>
                    <a:pt x="0" y="144780"/>
                  </a:lnTo>
                  <a:close/>
                  <a:moveTo>
                    <a:pt x="0" y="28352846"/>
                  </a:moveTo>
                  <a:lnTo>
                    <a:pt x="144780" y="28352846"/>
                  </a:lnTo>
                  <a:lnTo>
                    <a:pt x="144780" y="28497625"/>
                  </a:lnTo>
                  <a:lnTo>
                    <a:pt x="0" y="28497625"/>
                  </a:lnTo>
                  <a:lnTo>
                    <a:pt x="0" y="28352846"/>
                  </a:lnTo>
                  <a:close/>
                  <a:moveTo>
                    <a:pt x="186230865" y="144780"/>
                  </a:moveTo>
                  <a:lnTo>
                    <a:pt x="186375650" y="144780"/>
                  </a:lnTo>
                  <a:lnTo>
                    <a:pt x="186375650" y="28352846"/>
                  </a:lnTo>
                  <a:lnTo>
                    <a:pt x="186230865" y="28352846"/>
                  </a:lnTo>
                  <a:lnTo>
                    <a:pt x="186230865" y="144780"/>
                  </a:lnTo>
                  <a:close/>
                  <a:moveTo>
                    <a:pt x="144780" y="28352846"/>
                  </a:moveTo>
                  <a:lnTo>
                    <a:pt x="186230865" y="28352846"/>
                  </a:lnTo>
                  <a:lnTo>
                    <a:pt x="186230865" y="28497625"/>
                  </a:lnTo>
                  <a:lnTo>
                    <a:pt x="144780" y="28497625"/>
                  </a:lnTo>
                  <a:lnTo>
                    <a:pt x="144780" y="28352846"/>
                  </a:lnTo>
                  <a:close/>
                  <a:moveTo>
                    <a:pt x="186230865" y="0"/>
                  </a:moveTo>
                  <a:lnTo>
                    <a:pt x="186375650" y="0"/>
                  </a:lnTo>
                  <a:lnTo>
                    <a:pt x="186375650" y="144780"/>
                  </a:lnTo>
                  <a:lnTo>
                    <a:pt x="186230865" y="144780"/>
                  </a:lnTo>
                  <a:lnTo>
                    <a:pt x="186230865" y="0"/>
                  </a:lnTo>
                  <a:close/>
                  <a:moveTo>
                    <a:pt x="0" y="0"/>
                  </a:moveTo>
                  <a:lnTo>
                    <a:pt x="144780" y="0"/>
                  </a:lnTo>
                  <a:lnTo>
                    <a:pt x="144780" y="144780"/>
                  </a:lnTo>
                  <a:lnTo>
                    <a:pt x="0" y="144780"/>
                  </a:lnTo>
                  <a:lnTo>
                    <a:pt x="0" y="0"/>
                  </a:lnTo>
                  <a:close/>
                  <a:moveTo>
                    <a:pt x="144780" y="0"/>
                  </a:moveTo>
                  <a:lnTo>
                    <a:pt x="186230865" y="0"/>
                  </a:lnTo>
                  <a:lnTo>
                    <a:pt x="186230865" y="144780"/>
                  </a:lnTo>
                  <a:lnTo>
                    <a:pt x="144780" y="144780"/>
                  </a:lnTo>
                  <a:lnTo>
                    <a:pt x="144780" y="0"/>
                  </a:lnTo>
                  <a:close/>
                </a:path>
              </a:pathLst>
            </a:custGeom>
            <a:grpFill/>
          </p:spPr>
        </p:sp>
      </p:grpSp>
      <p:sp>
        <p:nvSpPr>
          <p:cNvPr id="13" name="TextBox 12">
            <a:extLst>
              <a:ext uri="{FF2B5EF4-FFF2-40B4-BE49-F238E27FC236}">
                <a16:creationId xmlns:a16="http://schemas.microsoft.com/office/drawing/2014/main" id="{EFE88F86-916E-BBB1-7C7A-BCA772274F1D}"/>
              </a:ext>
            </a:extLst>
          </p:cNvPr>
          <p:cNvSpPr txBox="1"/>
          <p:nvPr/>
        </p:nvSpPr>
        <p:spPr>
          <a:xfrm>
            <a:off x="4152900" y="402283"/>
            <a:ext cx="9906000" cy="1015663"/>
          </a:xfrm>
          <a:prstGeom prst="rect">
            <a:avLst/>
          </a:prstGeom>
          <a:noFill/>
        </p:spPr>
        <p:txBody>
          <a:bodyPr wrap="square" rtlCol="0">
            <a:spAutoFit/>
          </a:bodyPr>
          <a:lstStyle/>
          <a:p>
            <a:pPr algn="ctr"/>
            <a:r>
              <a:rPr lang="en-US" sz="6000" b="1">
                <a:solidFill>
                  <a:schemeClr val="accent5">
                    <a:lumMod val="75000"/>
                  </a:schemeClr>
                </a:solidFill>
                <a:latin typeface="Arial" panose="020B0604020202020204" pitchFamily="34" charset="0"/>
                <a:cs typeface="Arial" panose="020B0604020202020204" pitchFamily="34" charset="0"/>
              </a:rPr>
              <a:t>KHỞI ĐỘNG </a:t>
            </a:r>
          </a:p>
        </p:txBody>
      </p:sp>
      <p:pic>
        <p:nvPicPr>
          <p:cNvPr id="16" name="Picture 9">
            <a:extLst>
              <a:ext uri="{FF2B5EF4-FFF2-40B4-BE49-F238E27FC236}">
                <a16:creationId xmlns:a16="http://schemas.microsoft.com/office/drawing/2014/main" id="{8E60D9D7-2C61-A3CF-5B1C-9BEEE7FD41B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57200" y="157638"/>
            <a:ext cx="838200" cy="827723"/>
          </a:xfrm>
          <a:prstGeom prst="rect">
            <a:avLst/>
          </a:prstGeom>
        </p:spPr>
      </p:pic>
      <p:pic>
        <p:nvPicPr>
          <p:cNvPr id="17" name="Picture 9">
            <a:extLst>
              <a:ext uri="{FF2B5EF4-FFF2-40B4-BE49-F238E27FC236}">
                <a16:creationId xmlns:a16="http://schemas.microsoft.com/office/drawing/2014/main" id="{31E25A76-5831-D7D5-30F8-7F4780B50E0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687800" y="759440"/>
            <a:ext cx="838200" cy="827723"/>
          </a:xfrm>
          <a:prstGeom prst="rect">
            <a:avLst/>
          </a:prstGeom>
        </p:spPr>
      </p:pic>
      <p:grpSp>
        <p:nvGrpSpPr>
          <p:cNvPr id="22" name="Group 21">
            <a:extLst>
              <a:ext uri="{FF2B5EF4-FFF2-40B4-BE49-F238E27FC236}">
                <a16:creationId xmlns:a16="http://schemas.microsoft.com/office/drawing/2014/main" id="{1927B304-CB0B-AA91-5FE8-DA09ED824129}"/>
              </a:ext>
            </a:extLst>
          </p:cNvPr>
          <p:cNvGrpSpPr/>
          <p:nvPr/>
        </p:nvGrpSpPr>
        <p:grpSpPr>
          <a:xfrm>
            <a:off x="1447800" y="5068539"/>
            <a:ext cx="15392400" cy="4563754"/>
            <a:chOff x="1295400" y="2082462"/>
            <a:chExt cx="15392400" cy="4563754"/>
          </a:xfrm>
        </p:grpSpPr>
        <p:pic>
          <p:nvPicPr>
            <p:cNvPr id="15" name="Picture 14">
              <a:extLst>
                <a:ext uri="{FF2B5EF4-FFF2-40B4-BE49-F238E27FC236}">
                  <a16:creationId xmlns:a16="http://schemas.microsoft.com/office/drawing/2014/main" id="{211F60FA-5200-5716-6067-61C09A6E08BE}"/>
                </a:ext>
              </a:extLst>
            </p:cNvPr>
            <p:cNvPicPr>
              <a:picLocks noChangeAspect="1"/>
            </p:cNvPicPr>
            <p:nvPr/>
          </p:nvPicPr>
          <p:blipFill rotWithShape="1">
            <a:blip r:embed="rId6">
              <a:extLst>
                <a:ext uri="{28A0092B-C50C-407E-A947-70E740481C1C}">
                  <a14:useLocalDpi xmlns:a14="http://schemas.microsoft.com/office/drawing/2010/main" val="0"/>
                </a:ext>
              </a:extLst>
            </a:blip>
            <a:srcRect r="53436"/>
            <a:stretch/>
          </p:blipFill>
          <p:spPr>
            <a:xfrm>
              <a:off x="1295400" y="2082462"/>
              <a:ext cx="6324600" cy="3409950"/>
            </a:xfrm>
            <a:prstGeom prst="rect">
              <a:avLst/>
            </a:prstGeom>
          </p:spPr>
        </p:pic>
        <p:pic>
          <p:nvPicPr>
            <p:cNvPr id="18" name="Picture 17">
              <a:extLst>
                <a:ext uri="{FF2B5EF4-FFF2-40B4-BE49-F238E27FC236}">
                  <a16:creationId xmlns:a16="http://schemas.microsoft.com/office/drawing/2014/main" id="{FE26E7BA-AB8F-6C3C-04EF-5949179C1E50}"/>
                </a:ext>
              </a:extLst>
            </p:cNvPr>
            <p:cNvPicPr>
              <a:picLocks noChangeAspect="1"/>
            </p:cNvPicPr>
            <p:nvPr/>
          </p:nvPicPr>
          <p:blipFill rotWithShape="1">
            <a:blip r:embed="rId6">
              <a:extLst>
                <a:ext uri="{28A0092B-C50C-407E-A947-70E740481C1C}">
                  <a14:useLocalDpi xmlns:a14="http://schemas.microsoft.com/office/drawing/2010/main" val="0"/>
                </a:ext>
              </a:extLst>
            </a:blip>
            <a:srcRect l="48809" t="838" r="1261" b="-838"/>
            <a:stretch/>
          </p:blipFill>
          <p:spPr>
            <a:xfrm>
              <a:off x="9906000" y="2082462"/>
              <a:ext cx="6781800" cy="3409950"/>
            </a:xfrm>
            <a:prstGeom prst="rect">
              <a:avLst/>
            </a:prstGeom>
          </p:spPr>
        </p:pic>
        <p:sp>
          <p:nvSpPr>
            <p:cNvPr id="19" name="TextBox 18">
              <a:extLst>
                <a:ext uri="{FF2B5EF4-FFF2-40B4-BE49-F238E27FC236}">
                  <a16:creationId xmlns:a16="http://schemas.microsoft.com/office/drawing/2014/main" id="{4F8507BA-3293-5E71-5BA7-B20E0FD4A78A}"/>
                </a:ext>
              </a:extLst>
            </p:cNvPr>
            <p:cNvSpPr txBox="1"/>
            <p:nvPr/>
          </p:nvSpPr>
          <p:spPr>
            <a:xfrm>
              <a:off x="4440640" y="6046052"/>
              <a:ext cx="8686800" cy="600164"/>
            </a:xfrm>
            <a:prstGeom prst="rect">
              <a:avLst/>
            </a:prstGeom>
            <a:noFill/>
          </p:spPr>
          <p:txBody>
            <a:bodyPr wrap="square" rtlCol="0">
              <a:spAutoFit/>
            </a:bodyPr>
            <a:lstStyle/>
            <a:p>
              <a:pPr algn="ctr"/>
              <a:r>
                <a:rPr lang="en-US" sz="3300" b="1">
                  <a:latin typeface="Arial" panose="020B0604020202020204" pitchFamily="34" charset="0"/>
                  <a:cs typeface="Arial" panose="020B0604020202020204" pitchFamily="34" charset="0"/>
                </a:rPr>
                <a:t>Hình 3. </a:t>
              </a:r>
              <a:r>
                <a:rPr lang="en-US" sz="3300">
                  <a:latin typeface="Arial" panose="020B0604020202020204" pitchFamily="34" charset="0"/>
                  <a:cs typeface="Arial" panose="020B0604020202020204" pitchFamily="34" charset="0"/>
                </a:rPr>
                <a:t>Đặt tay lên bàn phím </a:t>
              </a:r>
            </a:p>
          </p:txBody>
        </p:sp>
        <p:sp>
          <p:nvSpPr>
            <p:cNvPr id="20" name="TextBox 19">
              <a:extLst>
                <a:ext uri="{FF2B5EF4-FFF2-40B4-BE49-F238E27FC236}">
                  <a16:creationId xmlns:a16="http://schemas.microsoft.com/office/drawing/2014/main" id="{7231AD85-7435-6339-A8D6-C98CE06D822F}"/>
                </a:ext>
              </a:extLst>
            </p:cNvPr>
            <p:cNvSpPr txBox="1"/>
            <p:nvPr/>
          </p:nvSpPr>
          <p:spPr>
            <a:xfrm>
              <a:off x="4000500" y="5502404"/>
              <a:ext cx="914400" cy="600164"/>
            </a:xfrm>
            <a:prstGeom prst="rect">
              <a:avLst/>
            </a:prstGeom>
            <a:noFill/>
          </p:spPr>
          <p:txBody>
            <a:bodyPr wrap="square" rtlCol="0">
              <a:spAutoFit/>
            </a:bodyPr>
            <a:lstStyle/>
            <a:p>
              <a:r>
                <a:rPr lang="en-US" sz="3300" b="1">
                  <a:latin typeface="Arial" panose="020B0604020202020204" pitchFamily="34" charset="0"/>
                  <a:cs typeface="Arial" panose="020B0604020202020204" pitchFamily="34" charset="0"/>
                </a:rPr>
                <a:t>a. </a:t>
              </a:r>
            </a:p>
          </p:txBody>
        </p:sp>
        <p:sp>
          <p:nvSpPr>
            <p:cNvPr id="21" name="TextBox 20">
              <a:extLst>
                <a:ext uri="{FF2B5EF4-FFF2-40B4-BE49-F238E27FC236}">
                  <a16:creationId xmlns:a16="http://schemas.microsoft.com/office/drawing/2014/main" id="{EBDE425B-A889-6891-3279-337AE97F79C4}"/>
                </a:ext>
              </a:extLst>
            </p:cNvPr>
            <p:cNvSpPr txBox="1"/>
            <p:nvPr/>
          </p:nvSpPr>
          <p:spPr>
            <a:xfrm>
              <a:off x="13296900" y="5502404"/>
              <a:ext cx="914400" cy="600164"/>
            </a:xfrm>
            <a:prstGeom prst="rect">
              <a:avLst/>
            </a:prstGeom>
            <a:noFill/>
          </p:spPr>
          <p:txBody>
            <a:bodyPr wrap="square" rtlCol="0">
              <a:spAutoFit/>
            </a:bodyPr>
            <a:lstStyle/>
            <a:p>
              <a:r>
                <a:rPr lang="en-US" sz="3300" b="1">
                  <a:latin typeface="Arial" panose="020B0604020202020204" pitchFamily="34" charset="0"/>
                  <a:cs typeface="Arial" panose="020B0604020202020204" pitchFamily="34" charset="0"/>
                </a:rPr>
                <a:t>b. </a:t>
              </a:r>
            </a:p>
          </p:txBody>
        </p:sp>
      </p:grpSp>
      <p:sp>
        <p:nvSpPr>
          <p:cNvPr id="23" name="TextBox 22">
            <a:extLst>
              <a:ext uri="{FF2B5EF4-FFF2-40B4-BE49-F238E27FC236}">
                <a16:creationId xmlns:a16="http://schemas.microsoft.com/office/drawing/2014/main" id="{CC36606F-58A4-CF94-9C9F-983DDA039A33}"/>
              </a:ext>
            </a:extLst>
          </p:cNvPr>
          <p:cNvSpPr txBox="1"/>
          <p:nvPr/>
        </p:nvSpPr>
        <p:spPr>
          <a:xfrm>
            <a:off x="2362200" y="1671607"/>
            <a:ext cx="13563600" cy="707886"/>
          </a:xfrm>
          <a:prstGeom prst="rect">
            <a:avLst/>
          </a:prstGeom>
          <a:noFill/>
        </p:spPr>
        <p:txBody>
          <a:bodyPr wrap="square" rtlCol="0">
            <a:spAutoFit/>
          </a:bodyPr>
          <a:lstStyle/>
          <a:p>
            <a:pPr algn="ctr"/>
            <a:r>
              <a:rPr lang="en-US" sz="4000">
                <a:latin typeface="Arial" panose="020B0604020202020204" pitchFamily="34" charset="0"/>
                <a:cs typeface="Arial" panose="020B0604020202020204" pitchFamily="34" charset="0"/>
              </a:rPr>
              <a:t>Quan sát hình ảnh và thực hiện yêu cầu sau đây</a:t>
            </a:r>
          </a:p>
        </p:txBody>
      </p:sp>
      <p:grpSp>
        <p:nvGrpSpPr>
          <p:cNvPr id="29" name="Group 28">
            <a:extLst>
              <a:ext uri="{FF2B5EF4-FFF2-40B4-BE49-F238E27FC236}">
                <a16:creationId xmlns:a16="http://schemas.microsoft.com/office/drawing/2014/main" id="{697B461E-7183-B14C-AB90-701244CD5D2D}"/>
              </a:ext>
            </a:extLst>
          </p:cNvPr>
          <p:cNvGrpSpPr/>
          <p:nvPr/>
        </p:nvGrpSpPr>
        <p:grpSpPr>
          <a:xfrm>
            <a:off x="-571500" y="2809288"/>
            <a:ext cx="19431000" cy="1829456"/>
            <a:chOff x="-571500" y="2879249"/>
            <a:chExt cx="19431000" cy="1829456"/>
          </a:xfrm>
        </p:grpSpPr>
        <p:sp>
          <p:nvSpPr>
            <p:cNvPr id="28" name="Rectangle 27">
              <a:extLst>
                <a:ext uri="{FF2B5EF4-FFF2-40B4-BE49-F238E27FC236}">
                  <a16:creationId xmlns:a16="http://schemas.microsoft.com/office/drawing/2014/main" id="{9CA0EF76-0EBB-5471-7205-7CBB30C9C8B4}"/>
                </a:ext>
              </a:extLst>
            </p:cNvPr>
            <p:cNvSpPr/>
            <p:nvPr/>
          </p:nvSpPr>
          <p:spPr>
            <a:xfrm>
              <a:off x="-571500" y="3074389"/>
              <a:ext cx="19431000" cy="163431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91FA513E-A843-38F7-8EE1-ACCF3887F196}"/>
                </a:ext>
              </a:extLst>
            </p:cNvPr>
            <p:cNvGrpSpPr/>
            <p:nvPr/>
          </p:nvGrpSpPr>
          <p:grpSpPr>
            <a:xfrm>
              <a:off x="630195" y="2879249"/>
              <a:ext cx="17027610" cy="1827380"/>
              <a:chOff x="498390" y="2915669"/>
              <a:chExt cx="17027610" cy="1827380"/>
            </a:xfrm>
          </p:grpSpPr>
          <p:sp>
            <p:nvSpPr>
              <p:cNvPr id="25" name="TextBox 24">
                <a:extLst>
                  <a:ext uri="{FF2B5EF4-FFF2-40B4-BE49-F238E27FC236}">
                    <a16:creationId xmlns:a16="http://schemas.microsoft.com/office/drawing/2014/main" id="{6F1674BD-A946-B609-AC48-59AA97BA28A7}"/>
                  </a:ext>
                </a:extLst>
              </p:cNvPr>
              <p:cNvSpPr txBox="1"/>
              <p:nvPr/>
            </p:nvSpPr>
            <p:spPr>
              <a:xfrm>
                <a:off x="2086970" y="2915669"/>
                <a:ext cx="15439030" cy="1827380"/>
              </a:xfrm>
              <a:prstGeom prst="roundRect">
                <a:avLst/>
              </a:prstGeom>
              <a:noFill/>
              <a:ln w="28575">
                <a:noFill/>
              </a:ln>
            </p:spPr>
            <p:txBody>
              <a:bodyPr wrap="square">
                <a:spAutoFit/>
              </a:bodyPr>
              <a:lstStyle/>
              <a:p>
                <a:pPr>
                  <a:lnSpc>
                    <a:spcPct val="150000"/>
                  </a:lnSpc>
                </a:pPr>
                <a:r>
                  <a:rPr lang="en-US" sz="3600" i="1">
                    <a:latin typeface="Arial" panose="020B0604020202020204" pitchFamily="34" charset="0"/>
                    <a:cs typeface="Arial" panose="020B0604020202020204" pitchFamily="34" charset="0"/>
                  </a:rPr>
                  <a:t>Em hãy nhắc lại cách đặt tay khi gõ bàn phím máy tính. Hình nào sau đây thể hiện đúng cách đặt tay trên bàn phím ở vị trí xuất phát?</a:t>
                </a:r>
              </a:p>
            </p:txBody>
          </p:sp>
          <p:pic>
            <p:nvPicPr>
              <p:cNvPr id="26" name="Picture 2">
                <a:extLst>
                  <a:ext uri="{FF2B5EF4-FFF2-40B4-BE49-F238E27FC236}">
                    <a16:creationId xmlns:a16="http://schemas.microsoft.com/office/drawing/2014/main" id="{4C6E0220-92AF-3E76-64CE-00469E2B6E8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498390" y="3128736"/>
                <a:ext cx="1611895" cy="1486972"/>
              </a:xfrm>
              <a:prstGeom prst="rect">
                <a:avLst/>
              </a:prstGeom>
            </p:spPr>
          </p:pic>
        </p:grpSp>
      </p:grpSp>
    </p:spTree>
    <p:extLst>
      <p:ext uri="{BB962C8B-B14F-4D97-AF65-F5344CB8AC3E}">
        <p14:creationId xmlns:p14="http://schemas.microsoft.com/office/powerpoint/2010/main" val="167173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par>
                                <p:cTn id="13" presetID="2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down)">
                                      <p:cBhvr>
                                        <p:cTn id="15" dur="500"/>
                                        <p:tgtEl>
                                          <p:spTgt spid="29"/>
                                        </p:tgtEl>
                                      </p:cBhvr>
                                    </p:animEffect>
                                  </p:childTnLst>
                                </p:cTn>
                              </p:par>
                              <p:par>
                                <p:cTn id="16" presetID="22" presetClass="entr" presetSubtype="4"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down)">
                                      <p:cBhvr>
                                        <p:cTn id="1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4"/>
          <p:cNvGrpSpPr/>
          <p:nvPr/>
        </p:nvGrpSpPr>
        <p:grpSpPr>
          <a:xfrm>
            <a:off x="-488329" y="9410700"/>
            <a:ext cx="19178618" cy="1253314"/>
            <a:chOff x="0" y="0"/>
            <a:chExt cx="186375649" cy="28497625"/>
          </a:xfrm>
          <a:solidFill>
            <a:srgbClr val="DBEAF6"/>
          </a:solidFill>
        </p:grpSpPr>
        <p:sp>
          <p:nvSpPr>
            <p:cNvPr id="5" name="Freeform 5"/>
            <p:cNvSpPr/>
            <p:nvPr/>
          </p:nvSpPr>
          <p:spPr>
            <a:xfrm>
              <a:off x="72390" y="72390"/>
              <a:ext cx="186230868" cy="28352846"/>
            </a:xfrm>
            <a:custGeom>
              <a:avLst/>
              <a:gdLst/>
              <a:ahLst/>
              <a:cxnLst/>
              <a:rect l="l" t="t" r="r" b="b"/>
              <a:pathLst>
                <a:path w="186230868" h="28352846">
                  <a:moveTo>
                    <a:pt x="0" y="0"/>
                  </a:moveTo>
                  <a:lnTo>
                    <a:pt x="186230868" y="0"/>
                  </a:lnTo>
                  <a:lnTo>
                    <a:pt x="186230868" y="28352845"/>
                  </a:lnTo>
                  <a:lnTo>
                    <a:pt x="0" y="28352845"/>
                  </a:lnTo>
                  <a:lnTo>
                    <a:pt x="0" y="0"/>
                  </a:lnTo>
                  <a:close/>
                </a:path>
              </a:pathLst>
            </a:custGeom>
            <a:grpFill/>
          </p:spPr>
        </p:sp>
        <p:sp>
          <p:nvSpPr>
            <p:cNvPr id="6" name="Freeform 6"/>
            <p:cNvSpPr/>
            <p:nvPr/>
          </p:nvSpPr>
          <p:spPr>
            <a:xfrm>
              <a:off x="0" y="0"/>
              <a:ext cx="186375650" cy="28497625"/>
            </a:xfrm>
            <a:custGeom>
              <a:avLst/>
              <a:gdLst/>
              <a:ahLst/>
              <a:cxnLst/>
              <a:rect l="l" t="t" r="r" b="b"/>
              <a:pathLst>
                <a:path w="186375650" h="28497625">
                  <a:moveTo>
                    <a:pt x="186230865" y="28352846"/>
                  </a:moveTo>
                  <a:lnTo>
                    <a:pt x="186375650" y="28352846"/>
                  </a:lnTo>
                  <a:lnTo>
                    <a:pt x="186375650" y="28497625"/>
                  </a:lnTo>
                  <a:lnTo>
                    <a:pt x="186230865" y="28497625"/>
                  </a:lnTo>
                  <a:lnTo>
                    <a:pt x="186230865" y="28352846"/>
                  </a:lnTo>
                  <a:close/>
                  <a:moveTo>
                    <a:pt x="0" y="144780"/>
                  </a:moveTo>
                  <a:lnTo>
                    <a:pt x="144780" y="144780"/>
                  </a:lnTo>
                  <a:lnTo>
                    <a:pt x="144780" y="28352846"/>
                  </a:lnTo>
                  <a:lnTo>
                    <a:pt x="0" y="28352846"/>
                  </a:lnTo>
                  <a:lnTo>
                    <a:pt x="0" y="144780"/>
                  </a:lnTo>
                  <a:close/>
                  <a:moveTo>
                    <a:pt x="0" y="28352846"/>
                  </a:moveTo>
                  <a:lnTo>
                    <a:pt x="144780" y="28352846"/>
                  </a:lnTo>
                  <a:lnTo>
                    <a:pt x="144780" y="28497625"/>
                  </a:lnTo>
                  <a:lnTo>
                    <a:pt x="0" y="28497625"/>
                  </a:lnTo>
                  <a:lnTo>
                    <a:pt x="0" y="28352846"/>
                  </a:lnTo>
                  <a:close/>
                  <a:moveTo>
                    <a:pt x="186230865" y="144780"/>
                  </a:moveTo>
                  <a:lnTo>
                    <a:pt x="186375650" y="144780"/>
                  </a:lnTo>
                  <a:lnTo>
                    <a:pt x="186375650" y="28352846"/>
                  </a:lnTo>
                  <a:lnTo>
                    <a:pt x="186230865" y="28352846"/>
                  </a:lnTo>
                  <a:lnTo>
                    <a:pt x="186230865" y="144780"/>
                  </a:lnTo>
                  <a:close/>
                  <a:moveTo>
                    <a:pt x="144780" y="28352846"/>
                  </a:moveTo>
                  <a:lnTo>
                    <a:pt x="186230865" y="28352846"/>
                  </a:lnTo>
                  <a:lnTo>
                    <a:pt x="186230865" y="28497625"/>
                  </a:lnTo>
                  <a:lnTo>
                    <a:pt x="144780" y="28497625"/>
                  </a:lnTo>
                  <a:lnTo>
                    <a:pt x="144780" y="28352846"/>
                  </a:lnTo>
                  <a:close/>
                  <a:moveTo>
                    <a:pt x="186230865" y="0"/>
                  </a:moveTo>
                  <a:lnTo>
                    <a:pt x="186375650" y="0"/>
                  </a:lnTo>
                  <a:lnTo>
                    <a:pt x="186375650" y="144780"/>
                  </a:lnTo>
                  <a:lnTo>
                    <a:pt x="186230865" y="144780"/>
                  </a:lnTo>
                  <a:lnTo>
                    <a:pt x="186230865" y="0"/>
                  </a:lnTo>
                  <a:close/>
                  <a:moveTo>
                    <a:pt x="0" y="0"/>
                  </a:moveTo>
                  <a:lnTo>
                    <a:pt x="144780" y="0"/>
                  </a:lnTo>
                  <a:lnTo>
                    <a:pt x="144780" y="144780"/>
                  </a:lnTo>
                  <a:lnTo>
                    <a:pt x="0" y="144780"/>
                  </a:lnTo>
                  <a:lnTo>
                    <a:pt x="0" y="0"/>
                  </a:lnTo>
                  <a:close/>
                  <a:moveTo>
                    <a:pt x="144780" y="0"/>
                  </a:moveTo>
                  <a:lnTo>
                    <a:pt x="186230865" y="0"/>
                  </a:lnTo>
                  <a:lnTo>
                    <a:pt x="186230865" y="144780"/>
                  </a:lnTo>
                  <a:lnTo>
                    <a:pt x="144780" y="144780"/>
                  </a:lnTo>
                  <a:lnTo>
                    <a:pt x="144780" y="0"/>
                  </a:lnTo>
                  <a:close/>
                </a:path>
              </a:pathLst>
            </a:custGeom>
            <a:grpFill/>
          </p:spPr>
        </p:sp>
      </p:grpSp>
      <p:pic>
        <p:nvPicPr>
          <p:cNvPr id="16" name="Picture 9">
            <a:extLst>
              <a:ext uri="{FF2B5EF4-FFF2-40B4-BE49-F238E27FC236}">
                <a16:creationId xmlns:a16="http://schemas.microsoft.com/office/drawing/2014/main" id="{8E60D9D7-2C61-A3CF-5B1C-9BEEE7FD41B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78088" y="114300"/>
            <a:ext cx="1049598" cy="1036479"/>
          </a:xfrm>
          <a:prstGeom prst="rect">
            <a:avLst/>
          </a:prstGeom>
        </p:spPr>
      </p:pic>
      <p:pic>
        <p:nvPicPr>
          <p:cNvPr id="17" name="Picture 9">
            <a:extLst>
              <a:ext uri="{FF2B5EF4-FFF2-40B4-BE49-F238E27FC236}">
                <a16:creationId xmlns:a16="http://schemas.microsoft.com/office/drawing/2014/main" id="{31E25A76-5831-D7D5-30F8-7F4780B50E0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983938" y="876300"/>
            <a:ext cx="925974" cy="914400"/>
          </a:xfrm>
          <a:prstGeom prst="rect">
            <a:avLst/>
          </a:prstGeom>
        </p:spPr>
      </p:pic>
      <p:grpSp>
        <p:nvGrpSpPr>
          <p:cNvPr id="10" name="Group 9">
            <a:extLst>
              <a:ext uri="{FF2B5EF4-FFF2-40B4-BE49-F238E27FC236}">
                <a16:creationId xmlns:a16="http://schemas.microsoft.com/office/drawing/2014/main" id="{5D9B79AA-046E-B95B-B1FF-7EFA2E0CF2B6}"/>
              </a:ext>
            </a:extLst>
          </p:cNvPr>
          <p:cNvGrpSpPr/>
          <p:nvPr/>
        </p:nvGrpSpPr>
        <p:grpSpPr>
          <a:xfrm>
            <a:off x="-152400" y="351043"/>
            <a:ext cx="6036610" cy="1518872"/>
            <a:chOff x="-152400" y="288823"/>
            <a:chExt cx="6036610" cy="1518872"/>
          </a:xfrm>
        </p:grpSpPr>
        <p:sp>
          <p:nvSpPr>
            <p:cNvPr id="12" name="Rectangle 11">
              <a:extLst>
                <a:ext uri="{FF2B5EF4-FFF2-40B4-BE49-F238E27FC236}">
                  <a16:creationId xmlns:a16="http://schemas.microsoft.com/office/drawing/2014/main" id="{C92FFE15-B6F9-9872-34E6-A9DF526C9B78}"/>
                </a:ext>
              </a:extLst>
            </p:cNvPr>
            <p:cNvSpPr/>
            <p:nvPr/>
          </p:nvSpPr>
          <p:spPr>
            <a:xfrm>
              <a:off x="-152400" y="495299"/>
              <a:ext cx="5257800" cy="1091864"/>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a:extLst>
                <a:ext uri="{FF2B5EF4-FFF2-40B4-BE49-F238E27FC236}">
                  <a16:creationId xmlns:a16="http://schemas.microsoft.com/office/drawing/2014/main" id="{255766BF-4CC5-7838-87AD-B8D2A413F06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4283868" y="288823"/>
              <a:ext cx="1600342" cy="1518872"/>
            </a:xfrm>
            <a:prstGeom prst="rect">
              <a:avLst/>
            </a:prstGeom>
          </p:spPr>
        </p:pic>
        <p:sp>
          <p:nvSpPr>
            <p:cNvPr id="14" name="TextBox 13">
              <a:extLst>
                <a:ext uri="{FF2B5EF4-FFF2-40B4-BE49-F238E27FC236}">
                  <a16:creationId xmlns:a16="http://schemas.microsoft.com/office/drawing/2014/main" id="{7C55833C-6691-FE6F-9A78-3D7BA7AB62FD}"/>
                </a:ext>
              </a:extLst>
            </p:cNvPr>
            <p:cNvSpPr txBox="1"/>
            <p:nvPr/>
          </p:nvSpPr>
          <p:spPr>
            <a:xfrm>
              <a:off x="861836" y="687287"/>
              <a:ext cx="3581400" cy="707886"/>
            </a:xfrm>
            <a:prstGeom prst="rect">
              <a:avLst/>
            </a:prstGeom>
            <a:noFill/>
          </p:spPr>
          <p:txBody>
            <a:bodyPr wrap="square" rtlCol="0">
              <a:spAutoFit/>
            </a:bodyPr>
            <a:lstStyle/>
            <a:p>
              <a:r>
                <a:rPr lang="en-US" sz="4000" b="1">
                  <a:latin typeface="Arial" panose="020B0604020202020204" pitchFamily="34" charset="0"/>
                  <a:cs typeface="Arial" panose="020B0604020202020204" pitchFamily="34" charset="0"/>
                </a:rPr>
                <a:t>NHIỆM VỤ 2 </a:t>
              </a:r>
            </a:p>
          </p:txBody>
        </p:sp>
      </p:grpSp>
      <p:sp>
        <p:nvSpPr>
          <p:cNvPr id="15" name="TextBox 14">
            <a:extLst>
              <a:ext uri="{FF2B5EF4-FFF2-40B4-BE49-F238E27FC236}">
                <a16:creationId xmlns:a16="http://schemas.microsoft.com/office/drawing/2014/main" id="{A2DB6DA3-6C78-B830-88E9-B3B2F2510B97}"/>
              </a:ext>
            </a:extLst>
          </p:cNvPr>
          <p:cNvSpPr txBox="1"/>
          <p:nvPr/>
        </p:nvSpPr>
        <p:spPr>
          <a:xfrm>
            <a:off x="5884210" y="240308"/>
            <a:ext cx="11406364" cy="1839606"/>
          </a:xfrm>
          <a:prstGeom prst="rect">
            <a:avLst/>
          </a:prstGeom>
          <a:noFill/>
        </p:spPr>
        <p:txBody>
          <a:bodyPr wrap="square">
            <a:spAutoFit/>
          </a:bodyPr>
          <a:lstStyle/>
          <a:p>
            <a:pPr>
              <a:lnSpc>
                <a:spcPct val="150000"/>
              </a:lnSpc>
            </a:pPr>
            <a:r>
              <a:rPr lang="vi-VN" sz="4000">
                <a:solidFill>
                  <a:srgbClr val="FF0000"/>
                </a:solidFill>
              </a:rPr>
              <a:t>Tập gõ đúng </a:t>
            </a:r>
            <a:r>
              <a:rPr lang="en-US" sz="4000">
                <a:solidFill>
                  <a:srgbClr val="FF0000"/>
                </a:solidFill>
                <a:latin typeface="Arial" panose="020B0604020202020204" pitchFamily="34" charset="0"/>
                <a:cs typeface="Arial" panose="020B0604020202020204" pitchFamily="34" charset="0"/>
              </a:rPr>
              <a:t>đoạn văn bản </a:t>
            </a:r>
            <a:r>
              <a:rPr lang="vi-VN" sz="4000">
                <a:solidFill>
                  <a:srgbClr val="FF0000"/>
                </a:solidFill>
              </a:rPr>
              <a:t>sau đây. Em có thể gõ không dấu.</a:t>
            </a:r>
            <a:endParaRPr lang="en-US" sz="4000">
              <a:solidFill>
                <a:srgbClr val="FF0000"/>
              </a:solidFill>
            </a:endParaRPr>
          </a:p>
        </p:txBody>
      </p:sp>
      <p:sp>
        <p:nvSpPr>
          <p:cNvPr id="22" name="TextBox 21">
            <a:extLst>
              <a:ext uri="{FF2B5EF4-FFF2-40B4-BE49-F238E27FC236}">
                <a16:creationId xmlns:a16="http://schemas.microsoft.com/office/drawing/2014/main" id="{335869EC-F7FF-BCBB-8959-DB12D3332F54}"/>
              </a:ext>
            </a:extLst>
          </p:cNvPr>
          <p:cNvSpPr txBox="1"/>
          <p:nvPr/>
        </p:nvSpPr>
        <p:spPr>
          <a:xfrm>
            <a:off x="902887" y="2655671"/>
            <a:ext cx="7427119" cy="4975657"/>
          </a:xfrm>
          <a:prstGeom prst="rect">
            <a:avLst/>
          </a:prstGeom>
          <a:noFill/>
        </p:spPr>
        <p:txBody>
          <a:bodyPr wrap="square">
            <a:spAutoFit/>
          </a:bodyPr>
          <a:lstStyle/>
          <a:p>
            <a:pPr>
              <a:lnSpc>
                <a:spcPct val="150000"/>
              </a:lnSpc>
            </a:pPr>
            <a:r>
              <a:rPr lang="en-US" sz="3600">
                <a:latin typeface="Arial" panose="020B0604020202020204" pitchFamily="34" charset="0"/>
                <a:cs typeface="Arial" panose="020B0604020202020204" pitchFamily="34" charset="0"/>
              </a:rPr>
              <a:t>a. Các số điện thoại khẩn cấp</a:t>
            </a:r>
          </a:p>
          <a:p>
            <a:pPr>
              <a:lnSpc>
                <a:spcPct val="150000"/>
              </a:lnSpc>
            </a:pPr>
            <a:r>
              <a:rPr lang="en-US" sz="3600">
                <a:latin typeface="Arial" panose="020B0604020202020204" pitchFamily="34" charset="0"/>
                <a:cs typeface="Arial" panose="020B0604020202020204" pitchFamily="34" charset="0"/>
              </a:rPr>
              <a:t>   111 - Bảo vệ trẻ em</a:t>
            </a:r>
          </a:p>
          <a:p>
            <a:pPr>
              <a:lnSpc>
                <a:spcPct val="150000"/>
              </a:lnSpc>
            </a:pPr>
            <a:r>
              <a:rPr lang="en-US" sz="3600">
                <a:latin typeface="Arial" panose="020B0604020202020204" pitchFamily="34" charset="0"/>
                <a:cs typeface="Arial" panose="020B0604020202020204" pitchFamily="34" charset="0"/>
              </a:rPr>
              <a:t>   112 - Tìm kiếm, cứu nạn</a:t>
            </a:r>
          </a:p>
          <a:p>
            <a:pPr>
              <a:lnSpc>
                <a:spcPct val="150000"/>
              </a:lnSpc>
            </a:pPr>
            <a:r>
              <a:rPr lang="en-US" sz="3600">
                <a:latin typeface="Arial" panose="020B0604020202020204" pitchFamily="34" charset="0"/>
                <a:cs typeface="Arial" panose="020B0604020202020204" pitchFamily="34" charset="0"/>
              </a:rPr>
              <a:t>   113 - Công an</a:t>
            </a:r>
          </a:p>
          <a:p>
            <a:pPr>
              <a:lnSpc>
                <a:spcPct val="150000"/>
              </a:lnSpc>
            </a:pPr>
            <a:r>
              <a:rPr lang="en-US" sz="3600">
                <a:latin typeface="Arial" panose="020B0604020202020204" pitchFamily="34" charset="0"/>
                <a:cs typeface="Arial" panose="020B0604020202020204" pitchFamily="34" charset="0"/>
              </a:rPr>
              <a:t>   114 - Cứu hỏa</a:t>
            </a:r>
          </a:p>
          <a:p>
            <a:pPr>
              <a:lnSpc>
                <a:spcPct val="150000"/>
              </a:lnSpc>
            </a:pPr>
            <a:r>
              <a:rPr lang="en-US" sz="3600">
                <a:latin typeface="Arial" panose="020B0604020202020204" pitchFamily="34" charset="0"/>
                <a:cs typeface="Arial" panose="020B0604020202020204" pitchFamily="34" charset="0"/>
              </a:rPr>
              <a:t>   115 - Cấp cứu</a:t>
            </a:r>
          </a:p>
        </p:txBody>
      </p:sp>
      <p:cxnSp>
        <p:nvCxnSpPr>
          <p:cNvPr id="27" name="Straight Connector 26">
            <a:extLst>
              <a:ext uri="{FF2B5EF4-FFF2-40B4-BE49-F238E27FC236}">
                <a16:creationId xmlns:a16="http://schemas.microsoft.com/office/drawing/2014/main" id="{093FF17D-2FBF-61E4-1D60-96DE2598B7CF}"/>
              </a:ext>
            </a:extLst>
          </p:cNvPr>
          <p:cNvCxnSpPr/>
          <p:nvPr/>
        </p:nvCxnSpPr>
        <p:spPr>
          <a:xfrm>
            <a:off x="9144000" y="2653863"/>
            <a:ext cx="0" cy="6477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9C11C58A-DD7D-12CD-A612-158A71D353F0}"/>
              </a:ext>
            </a:extLst>
          </p:cNvPr>
          <p:cNvSpPr txBox="1"/>
          <p:nvPr/>
        </p:nvSpPr>
        <p:spPr>
          <a:xfrm>
            <a:off x="9596157" y="2653863"/>
            <a:ext cx="7850768" cy="4144661"/>
          </a:xfrm>
          <a:prstGeom prst="rect">
            <a:avLst/>
          </a:prstGeom>
          <a:noFill/>
        </p:spPr>
        <p:txBody>
          <a:bodyPr wrap="square">
            <a:spAutoFit/>
          </a:bodyPr>
          <a:lstStyle/>
          <a:p>
            <a:pPr marL="0" marR="0" algn="just">
              <a:lnSpc>
                <a:spcPct val="150000"/>
              </a:lnSpc>
              <a:spcBef>
                <a:spcPts val="0"/>
              </a:spcBef>
              <a:spcAft>
                <a:spcPts val="0"/>
              </a:spcAft>
            </a:pPr>
            <a:r>
              <a:rPr lang="en-US" sz="3600">
                <a:effectLst/>
                <a:latin typeface="Arial" panose="020B0604020202020204" pitchFamily="34" charset="0"/>
                <a:ea typeface="Calibri" panose="020F0502020204030204" pitchFamily="34" charset="0"/>
                <a:cs typeface="Arial" panose="020B0604020202020204" pitchFamily="34" charset="0"/>
              </a:rPr>
              <a:t>b. Một năm có 365 ngày. Năm nhuận có 366 ngày, các tháng 4, , 9, 11 có  30 ngày. Các tháng 1, 3, 5, 7, 8, 10, 12 có 31 ngày. Tháng 2 có 28 ngày, năm nhuận tháng 2 có 29 ngày.</a:t>
            </a:r>
          </a:p>
        </p:txBody>
      </p:sp>
      <p:pic>
        <p:nvPicPr>
          <p:cNvPr id="31" name="Picture 8">
            <a:extLst>
              <a:ext uri="{FF2B5EF4-FFF2-40B4-BE49-F238E27FC236}">
                <a16:creationId xmlns:a16="http://schemas.microsoft.com/office/drawing/2014/main" id="{40EA5595-D874-AA18-49A6-F2D14CB62232}"/>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1556685" y="7102383"/>
            <a:ext cx="5638800" cy="3478435"/>
          </a:xfrm>
          <a:prstGeom prst="rect">
            <a:avLst/>
          </a:prstGeom>
        </p:spPr>
      </p:pic>
    </p:spTree>
    <p:extLst>
      <p:ext uri="{BB962C8B-B14F-4D97-AF65-F5344CB8AC3E}">
        <p14:creationId xmlns:p14="http://schemas.microsoft.com/office/powerpoint/2010/main" val="3095247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16" presetClass="entr" presetSubtype="21"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barn(inVertical)">
                                      <p:cBhvr>
                                        <p:cTn id="19" dur="500"/>
                                        <p:tgtEl>
                                          <p:spTgt spid="27"/>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down)">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2" grpId="0"/>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4"/>
          <p:cNvGrpSpPr/>
          <p:nvPr/>
        </p:nvGrpSpPr>
        <p:grpSpPr>
          <a:xfrm>
            <a:off x="-488329" y="9410700"/>
            <a:ext cx="19178618" cy="1253314"/>
            <a:chOff x="0" y="0"/>
            <a:chExt cx="186375649" cy="28497625"/>
          </a:xfrm>
          <a:solidFill>
            <a:srgbClr val="DBEAF6"/>
          </a:solidFill>
        </p:grpSpPr>
        <p:sp>
          <p:nvSpPr>
            <p:cNvPr id="5" name="Freeform 5"/>
            <p:cNvSpPr/>
            <p:nvPr/>
          </p:nvSpPr>
          <p:spPr>
            <a:xfrm>
              <a:off x="72390" y="72390"/>
              <a:ext cx="186230868" cy="28352846"/>
            </a:xfrm>
            <a:custGeom>
              <a:avLst/>
              <a:gdLst/>
              <a:ahLst/>
              <a:cxnLst/>
              <a:rect l="l" t="t" r="r" b="b"/>
              <a:pathLst>
                <a:path w="186230868" h="28352846">
                  <a:moveTo>
                    <a:pt x="0" y="0"/>
                  </a:moveTo>
                  <a:lnTo>
                    <a:pt x="186230868" y="0"/>
                  </a:lnTo>
                  <a:lnTo>
                    <a:pt x="186230868" y="28352845"/>
                  </a:lnTo>
                  <a:lnTo>
                    <a:pt x="0" y="28352845"/>
                  </a:lnTo>
                  <a:lnTo>
                    <a:pt x="0" y="0"/>
                  </a:lnTo>
                  <a:close/>
                </a:path>
              </a:pathLst>
            </a:custGeom>
            <a:grpFill/>
          </p:spPr>
        </p:sp>
        <p:sp>
          <p:nvSpPr>
            <p:cNvPr id="6" name="Freeform 6"/>
            <p:cNvSpPr/>
            <p:nvPr/>
          </p:nvSpPr>
          <p:spPr>
            <a:xfrm>
              <a:off x="0" y="0"/>
              <a:ext cx="186375650" cy="28497625"/>
            </a:xfrm>
            <a:custGeom>
              <a:avLst/>
              <a:gdLst/>
              <a:ahLst/>
              <a:cxnLst/>
              <a:rect l="l" t="t" r="r" b="b"/>
              <a:pathLst>
                <a:path w="186375650" h="28497625">
                  <a:moveTo>
                    <a:pt x="186230865" y="28352846"/>
                  </a:moveTo>
                  <a:lnTo>
                    <a:pt x="186375650" y="28352846"/>
                  </a:lnTo>
                  <a:lnTo>
                    <a:pt x="186375650" y="28497625"/>
                  </a:lnTo>
                  <a:lnTo>
                    <a:pt x="186230865" y="28497625"/>
                  </a:lnTo>
                  <a:lnTo>
                    <a:pt x="186230865" y="28352846"/>
                  </a:lnTo>
                  <a:close/>
                  <a:moveTo>
                    <a:pt x="0" y="144780"/>
                  </a:moveTo>
                  <a:lnTo>
                    <a:pt x="144780" y="144780"/>
                  </a:lnTo>
                  <a:lnTo>
                    <a:pt x="144780" y="28352846"/>
                  </a:lnTo>
                  <a:lnTo>
                    <a:pt x="0" y="28352846"/>
                  </a:lnTo>
                  <a:lnTo>
                    <a:pt x="0" y="144780"/>
                  </a:lnTo>
                  <a:close/>
                  <a:moveTo>
                    <a:pt x="0" y="28352846"/>
                  </a:moveTo>
                  <a:lnTo>
                    <a:pt x="144780" y="28352846"/>
                  </a:lnTo>
                  <a:lnTo>
                    <a:pt x="144780" y="28497625"/>
                  </a:lnTo>
                  <a:lnTo>
                    <a:pt x="0" y="28497625"/>
                  </a:lnTo>
                  <a:lnTo>
                    <a:pt x="0" y="28352846"/>
                  </a:lnTo>
                  <a:close/>
                  <a:moveTo>
                    <a:pt x="186230865" y="144780"/>
                  </a:moveTo>
                  <a:lnTo>
                    <a:pt x="186375650" y="144780"/>
                  </a:lnTo>
                  <a:lnTo>
                    <a:pt x="186375650" y="28352846"/>
                  </a:lnTo>
                  <a:lnTo>
                    <a:pt x="186230865" y="28352846"/>
                  </a:lnTo>
                  <a:lnTo>
                    <a:pt x="186230865" y="144780"/>
                  </a:lnTo>
                  <a:close/>
                  <a:moveTo>
                    <a:pt x="144780" y="28352846"/>
                  </a:moveTo>
                  <a:lnTo>
                    <a:pt x="186230865" y="28352846"/>
                  </a:lnTo>
                  <a:lnTo>
                    <a:pt x="186230865" y="28497625"/>
                  </a:lnTo>
                  <a:lnTo>
                    <a:pt x="144780" y="28497625"/>
                  </a:lnTo>
                  <a:lnTo>
                    <a:pt x="144780" y="28352846"/>
                  </a:lnTo>
                  <a:close/>
                  <a:moveTo>
                    <a:pt x="186230865" y="0"/>
                  </a:moveTo>
                  <a:lnTo>
                    <a:pt x="186375650" y="0"/>
                  </a:lnTo>
                  <a:lnTo>
                    <a:pt x="186375650" y="144780"/>
                  </a:lnTo>
                  <a:lnTo>
                    <a:pt x="186230865" y="144780"/>
                  </a:lnTo>
                  <a:lnTo>
                    <a:pt x="186230865" y="0"/>
                  </a:lnTo>
                  <a:close/>
                  <a:moveTo>
                    <a:pt x="0" y="0"/>
                  </a:moveTo>
                  <a:lnTo>
                    <a:pt x="144780" y="0"/>
                  </a:lnTo>
                  <a:lnTo>
                    <a:pt x="144780" y="144780"/>
                  </a:lnTo>
                  <a:lnTo>
                    <a:pt x="0" y="144780"/>
                  </a:lnTo>
                  <a:lnTo>
                    <a:pt x="0" y="0"/>
                  </a:lnTo>
                  <a:close/>
                  <a:moveTo>
                    <a:pt x="144780" y="0"/>
                  </a:moveTo>
                  <a:lnTo>
                    <a:pt x="186230865" y="0"/>
                  </a:lnTo>
                  <a:lnTo>
                    <a:pt x="186230865" y="144780"/>
                  </a:lnTo>
                  <a:lnTo>
                    <a:pt x="144780" y="144780"/>
                  </a:lnTo>
                  <a:lnTo>
                    <a:pt x="144780" y="0"/>
                  </a:lnTo>
                  <a:close/>
                </a:path>
              </a:pathLst>
            </a:custGeom>
            <a:grpFill/>
          </p:spPr>
        </p:sp>
      </p:grpSp>
      <p:pic>
        <p:nvPicPr>
          <p:cNvPr id="16" name="Picture 9">
            <a:extLst>
              <a:ext uri="{FF2B5EF4-FFF2-40B4-BE49-F238E27FC236}">
                <a16:creationId xmlns:a16="http://schemas.microsoft.com/office/drawing/2014/main" id="{8E60D9D7-2C61-A3CF-5B1C-9BEEE7FD41B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78088" y="114300"/>
            <a:ext cx="1049598" cy="1036479"/>
          </a:xfrm>
          <a:prstGeom prst="rect">
            <a:avLst/>
          </a:prstGeom>
        </p:spPr>
      </p:pic>
      <p:pic>
        <p:nvPicPr>
          <p:cNvPr id="17" name="Picture 9">
            <a:extLst>
              <a:ext uri="{FF2B5EF4-FFF2-40B4-BE49-F238E27FC236}">
                <a16:creationId xmlns:a16="http://schemas.microsoft.com/office/drawing/2014/main" id="{31E25A76-5831-D7D5-30F8-7F4780B50E0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983938" y="876300"/>
            <a:ext cx="925974" cy="914400"/>
          </a:xfrm>
          <a:prstGeom prst="rect">
            <a:avLst/>
          </a:prstGeom>
        </p:spPr>
      </p:pic>
      <p:sp>
        <p:nvSpPr>
          <p:cNvPr id="2" name="TextBox 1">
            <a:extLst>
              <a:ext uri="{FF2B5EF4-FFF2-40B4-BE49-F238E27FC236}">
                <a16:creationId xmlns:a16="http://schemas.microsoft.com/office/drawing/2014/main" id="{056C9D58-188B-97A6-94D7-19FCCB996089}"/>
              </a:ext>
            </a:extLst>
          </p:cNvPr>
          <p:cNvSpPr txBox="1"/>
          <p:nvPr/>
        </p:nvSpPr>
        <p:spPr>
          <a:xfrm>
            <a:off x="3505200" y="876300"/>
            <a:ext cx="11277600" cy="707886"/>
          </a:xfrm>
          <a:prstGeom prst="rect">
            <a:avLst/>
          </a:prstGeom>
          <a:noFill/>
        </p:spPr>
        <p:txBody>
          <a:bodyPr wrap="square" rtlCol="0">
            <a:spAutoFit/>
          </a:bodyPr>
          <a:lstStyle/>
          <a:p>
            <a:pPr algn="ctr"/>
            <a:r>
              <a:rPr lang="en-US" sz="4000" b="1">
                <a:solidFill>
                  <a:schemeClr val="accent5">
                    <a:lumMod val="75000"/>
                  </a:schemeClr>
                </a:solidFill>
                <a:latin typeface="Arial" panose="020B0604020202020204" pitchFamily="34" charset="0"/>
                <a:cs typeface="Arial" panose="020B0604020202020204" pitchFamily="34" charset="0"/>
              </a:rPr>
              <a:t>Các bước thực hiện </a:t>
            </a:r>
          </a:p>
        </p:txBody>
      </p:sp>
      <p:grpSp>
        <p:nvGrpSpPr>
          <p:cNvPr id="8" name="Group 7">
            <a:extLst>
              <a:ext uri="{FF2B5EF4-FFF2-40B4-BE49-F238E27FC236}">
                <a16:creationId xmlns:a16="http://schemas.microsoft.com/office/drawing/2014/main" id="{2CD941FD-B7C1-F6D2-43F0-B42C277A9F5F}"/>
              </a:ext>
            </a:extLst>
          </p:cNvPr>
          <p:cNvGrpSpPr/>
          <p:nvPr/>
        </p:nvGrpSpPr>
        <p:grpSpPr>
          <a:xfrm>
            <a:off x="1562100" y="1933258"/>
            <a:ext cx="16040100" cy="1952230"/>
            <a:chOff x="1562100" y="2885882"/>
            <a:chExt cx="16040100" cy="1952230"/>
          </a:xfrm>
        </p:grpSpPr>
        <p:sp>
          <p:nvSpPr>
            <p:cNvPr id="7" name="TextBox 6">
              <a:extLst>
                <a:ext uri="{FF2B5EF4-FFF2-40B4-BE49-F238E27FC236}">
                  <a16:creationId xmlns:a16="http://schemas.microsoft.com/office/drawing/2014/main" id="{398DB00A-99EE-8064-A5B4-57C2EB383620}"/>
                </a:ext>
              </a:extLst>
            </p:cNvPr>
            <p:cNvSpPr txBox="1"/>
            <p:nvPr/>
          </p:nvSpPr>
          <p:spPr>
            <a:xfrm>
              <a:off x="2938462" y="3013189"/>
              <a:ext cx="14663738" cy="1824923"/>
            </a:xfrm>
            <a:prstGeom prst="rect">
              <a:avLst/>
            </a:prstGeom>
            <a:noFill/>
          </p:spPr>
          <p:txBody>
            <a:bodyPr wrap="square" rtlCol="0">
              <a:spAutoFit/>
            </a:bodyPr>
            <a:lstStyle/>
            <a:p>
              <a:pPr>
                <a:lnSpc>
                  <a:spcPct val="150000"/>
                </a:lnSpc>
              </a:pPr>
              <a:r>
                <a:rPr lang="en-US" sz="4000">
                  <a:latin typeface="Arial" panose="020B0604020202020204" pitchFamily="34" charset="0"/>
                  <a:cs typeface="Arial" panose="020B0604020202020204" pitchFamily="34" charset="0"/>
                </a:rPr>
                <a:t>Nháy chuột vào biểu tượng             để khởi động phần mềm </a:t>
              </a:r>
              <a:r>
                <a:rPr lang="en-US" sz="4000" b="1" i="1">
                  <a:latin typeface="Arial" panose="020B0604020202020204" pitchFamily="34" charset="0"/>
                  <a:cs typeface="Arial" panose="020B0604020202020204" pitchFamily="34" charset="0"/>
                </a:rPr>
                <a:t>Notepad</a:t>
              </a:r>
            </a:p>
          </p:txBody>
        </p:sp>
        <p:pic>
          <p:nvPicPr>
            <p:cNvPr id="2050" name="Picture 2">
              <a:extLst>
                <a:ext uri="{FF2B5EF4-FFF2-40B4-BE49-F238E27FC236}">
                  <a16:creationId xmlns:a16="http://schemas.microsoft.com/office/drawing/2014/main" id="{538A2F17-0D95-A294-1D4A-279590A0FB0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01200" y="2885882"/>
              <a:ext cx="1143000" cy="1143000"/>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a:extLst>
                <a:ext uri="{FF2B5EF4-FFF2-40B4-BE49-F238E27FC236}">
                  <a16:creationId xmlns:a16="http://schemas.microsoft.com/office/drawing/2014/main" id="{471EFAF2-7C3F-4CAB-5C20-A7D38928D3D6}"/>
                </a:ext>
              </a:extLst>
            </p:cNvPr>
            <p:cNvSpPr/>
            <p:nvPr/>
          </p:nvSpPr>
          <p:spPr>
            <a:xfrm>
              <a:off x="1562100" y="3424237"/>
              <a:ext cx="914400" cy="914400"/>
            </a:xfrm>
            <a:prstGeom prst="ellipse">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tx1"/>
                  </a:solidFill>
                  <a:latin typeface="Arial" panose="020B0604020202020204" pitchFamily="34" charset="0"/>
                  <a:cs typeface="Arial" panose="020B0604020202020204" pitchFamily="34" charset="0"/>
                </a:rPr>
                <a:t>1</a:t>
              </a:r>
            </a:p>
          </p:txBody>
        </p:sp>
      </p:grpSp>
      <p:grpSp>
        <p:nvGrpSpPr>
          <p:cNvPr id="9" name="Group 8">
            <a:extLst>
              <a:ext uri="{FF2B5EF4-FFF2-40B4-BE49-F238E27FC236}">
                <a16:creationId xmlns:a16="http://schemas.microsoft.com/office/drawing/2014/main" id="{08D7933E-5E04-9E85-E27F-2A1EEB13D23C}"/>
              </a:ext>
            </a:extLst>
          </p:cNvPr>
          <p:cNvGrpSpPr/>
          <p:nvPr/>
        </p:nvGrpSpPr>
        <p:grpSpPr>
          <a:xfrm>
            <a:off x="1562100" y="4415775"/>
            <a:ext cx="16040100" cy="994889"/>
            <a:chOff x="1562100" y="3343748"/>
            <a:chExt cx="16040100" cy="994889"/>
          </a:xfrm>
        </p:grpSpPr>
        <p:sp>
          <p:nvSpPr>
            <p:cNvPr id="11" name="TextBox 10">
              <a:extLst>
                <a:ext uri="{FF2B5EF4-FFF2-40B4-BE49-F238E27FC236}">
                  <a16:creationId xmlns:a16="http://schemas.microsoft.com/office/drawing/2014/main" id="{E018C13B-BCB2-B101-BDBD-E34AEDF03A7C}"/>
                </a:ext>
              </a:extLst>
            </p:cNvPr>
            <p:cNvSpPr txBox="1"/>
            <p:nvPr/>
          </p:nvSpPr>
          <p:spPr>
            <a:xfrm>
              <a:off x="2938462" y="3343748"/>
              <a:ext cx="14663738" cy="901593"/>
            </a:xfrm>
            <a:prstGeom prst="rect">
              <a:avLst/>
            </a:prstGeom>
            <a:noFill/>
          </p:spPr>
          <p:txBody>
            <a:bodyPr wrap="square" rtlCol="0">
              <a:spAutoFit/>
            </a:bodyPr>
            <a:lstStyle/>
            <a:p>
              <a:pPr>
                <a:lnSpc>
                  <a:spcPct val="150000"/>
                </a:lnSpc>
              </a:pPr>
              <a:r>
                <a:rPr lang="en-US" sz="4000">
                  <a:latin typeface="Arial" panose="020B0604020202020204" pitchFamily="34" charset="0"/>
                  <a:cs typeface="Arial" panose="020B0604020202020204" pitchFamily="34" charset="0"/>
                </a:rPr>
                <a:t>Đặt các ngón tay ở vị trí xuất phát và gõ đoạn thơ </a:t>
              </a:r>
            </a:p>
          </p:txBody>
        </p:sp>
        <p:sp>
          <p:nvSpPr>
            <p:cNvPr id="18" name="Oval 17">
              <a:extLst>
                <a:ext uri="{FF2B5EF4-FFF2-40B4-BE49-F238E27FC236}">
                  <a16:creationId xmlns:a16="http://schemas.microsoft.com/office/drawing/2014/main" id="{EEA33950-7894-2400-B10A-4685F52BA223}"/>
                </a:ext>
              </a:extLst>
            </p:cNvPr>
            <p:cNvSpPr/>
            <p:nvPr/>
          </p:nvSpPr>
          <p:spPr>
            <a:xfrm>
              <a:off x="1562100" y="3424237"/>
              <a:ext cx="914400" cy="914400"/>
            </a:xfrm>
            <a:prstGeom prst="ellipse">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tx1"/>
                  </a:solidFill>
                  <a:latin typeface="Arial" panose="020B0604020202020204" pitchFamily="34" charset="0"/>
                  <a:cs typeface="Arial" panose="020B0604020202020204" pitchFamily="34" charset="0"/>
                </a:rPr>
                <a:t>2</a:t>
              </a:r>
            </a:p>
          </p:txBody>
        </p:sp>
      </p:grpSp>
      <p:grpSp>
        <p:nvGrpSpPr>
          <p:cNvPr id="28" name="Group 27">
            <a:extLst>
              <a:ext uri="{FF2B5EF4-FFF2-40B4-BE49-F238E27FC236}">
                <a16:creationId xmlns:a16="http://schemas.microsoft.com/office/drawing/2014/main" id="{5080EADA-02AB-E795-CFC1-BCC5191BECB1}"/>
              </a:ext>
            </a:extLst>
          </p:cNvPr>
          <p:cNvGrpSpPr/>
          <p:nvPr/>
        </p:nvGrpSpPr>
        <p:grpSpPr>
          <a:xfrm>
            <a:off x="1009061" y="6323398"/>
            <a:ext cx="16183838" cy="2748253"/>
            <a:chOff x="800100" y="7320358"/>
            <a:chExt cx="16183838" cy="2748253"/>
          </a:xfrm>
        </p:grpSpPr>
        <p:sp>
          <p:nvSpPr>
            <p:cNvPr id="20" name="TextBox 19">
              <a:extLst>
                <a:ext uri="{FF2B5EF4-FFF2-40B4-BE49-F238E27FC236}">
                  <a16:creationId xmlns:a16="http://schemas.microsoft.com/office/drawing/2014/main" id="{DCD6C0A1-296E-2E40-96BF-AE64AD1CE03E}"/>
                </a:ext>
              </a:extLst>
            </p:cNvPr>
            <p:cNvSpPr txBox="1"/>
            <p:nvPr/>
          </p:nvSpPr>
          <p:spPr>
            <a:xfrm>
              <a:off x="2320200" y="7320358"/>
              <a:ext cx="14663738" cy="2748253"/>
            </a:xfrm>
            <a:prstGeom prst="rect">
              <a:avLst/>
            </a:prstGeom>
            <a:noFill/>
          </p:spPr>
          <p:txBody>
            <a:bodyPr wrap="square" rtlCol="0">
              <a:spAutoFit/>
            </a:bodyPr>
            <a:lstStyle/>
            <a:p>
              <a:pPr>
                <a:lnSpc>
                  <a:spcPct val="150000"/>
                </a:lnSpc>
              </a:pPr>
              <a:r>
                <a:rPr lang="en-US" sz="4000" b="1">
                  <a:solidFill>
                    <a:schemeClr val="accent2">
                      <a:lumMod val="75000"/>
                    </a:schemeClr>
                  </a:solidFill>
                  <a:latin typeface="Arial" panose="020B0604020202020204" pitchFamily="34" charset="0"/>
                  <a:cs typeface="Arial" panose="020B0604020202020204" pitchFamily="34" charset="0"/>
                </a:rPr>
                <a:t>Lưu ý:</a:t>
              </a:r>
            </a:p>
            <a:p>
              <a:pPr>
                <a:lnSpc>
                  <a:spcPct val="150000"/>
                </a:lnSpc>
              </a:pPr>
              <a:r>
                <a:rPr lang="en-US" sz="4000">
                  <a:latin typeface="Arial" panose="020B0604020202020204" pitchFamily="34" charset="0"/>
                  <a:cs typeface="Arial" panose="020B0604020202020204" pitchFamily="34" charset="0"/>
                </a:rPr>
                <a:t>Gõ phím cách nhau mỗi từ, trước dấu phẩy, dấu chấm không có dấu cách. </a:t>
              </a:r>
              <a:endParaRPr lang="en-US" sz="4000" b="1" i="1">
                <a:latin typeface="Arial" panose="020B0604020202020204" pitchFamily="34" charset="0"/>
                <a:cs typeface="Arial" panose="020B0604020202020204" pitchFamily="34" charset="0"/>
              </a:endParaRPr>
            </a:p>
          </p:txBody>
        </p:sp>
        <p:pic>
          <p:nvPicPr>
            <p:cNvPr id="2052" name="Picture 4" descr="noter ">
              <a:extLst>
                <a:ext uri="{FF2B5EF4-FFF2-40B4-BE49-F238E27FC236}">
                  <a16:creationId xmlns:a16="http://schemas.microsoft.com/office/drawing/2014/main" id="{3A581D32-65F3-4C0C-243B-DAB1C5A778D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0100" y="7580308"/>
              <a:ext cx="1219200" cy="12192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31219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Picture 9">
            <a:extLst>
              <a:ext uri="{FF2B5EF4-FFF2-40B4-BE49-F238E27FC236}">
                <a16:creationId xmlns:a16="http://schemas.microsoft.com/office/drawing/2014/main" id="{8E60D9D7-2C61-A3CF-5B1C-9BEEE7FD41B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78088" y="114300"/>
            <a:ext cx="1049598" cy="1036479"/>
          </a:xfrm>
          <a:prstGeom prst="rect">
            <a:avLst/>
          </a:prstGeom>
        </p:spPr>
      </p:pic>
      <p:pic>
        <p:nvPicPr>
          <p:cNvPr id="17" name="Picture 9">
            <a:extLst>
              <a:ext uri="{FF2B5EF4-FFF2-40B4-BE49-F238E27FC236}">
                <a16:creationId xmlns:a16="http://schemas.microsoft.com/office/drawing/2014/main" id="{31E25A76-5831-D7D5-30F8-7F4780B50E0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983938" y="876300"/>
            <a:ext cx="925974" cy="914400"/>
          </a:xfrm>
          <a:prstGeom prst="rect">
            <a:avLst/>
          </a:prstGeom>
        </p:spPr>
      </p:pic>
      <p:sp>
        <p:nvSpPr>
          <p:cNvPr id="10" name="TextBox 9">
            <a:extLst>
              <a:ext uri="{FF2B5EF4-FFF2-40B4-BE49-F238E27FC236}">
                <a16:creationId xmlns:a16="http://schemas.microsoft.com/office/drawing/2014/main" id="{6AA08880-D9AB-A664-67F9-E3283F4C2711}"/>
              </a:ext>
            </a:extLst>
          </p:cNvPr>
          <p:cNvSpPr txBox="1"/>
          <p:nvPr/>
        </p:nvSpPr>
        <p:spPr>
          <a:xfrm>
            <a:off x="2819400" y="402567"/>
            <a:ext cx="12649200" cy="1015663"/>
          </a:xfrm>
          <a:prstGeom prst="rect">
            <a:avLst/>
          </a:prstGeom>
          <a:noFill/>
        </p:spPr>
        <p:txBody>
          <a:bodyPr wrap="square" rtlCol="0">
            <a:spAutoFit/>
          </a:bodyPr>
          <a:lstStyle/>
          <a:p>
            <a:pPr algn="ctr"/>
            <a:r>
              <a:rPr lang="en-US" sz="6000" b="1">
                <a:solidFill>
                  <a:schemeClr val="accent6">
                    <a:lumMod val="75000"/>
                  </a:schemeClr>
                </a:solidFill>
                <a:latin typeface="Arial" panose="020B0604020202020204" pitchFamily="34" charset="0"/>
                <a:cs typeface="Arial" panose="020B0604020202020204" pitchFamily="34" charset="0"/>
              </a:rPr>
              <a:t>LUYỆN TẬP </a:t>
            </a:r>
          </a:p>
        </p:txBody>
      </p:sp>
      <p:graphicFrame>
        <p:nvGraphicFramePr>
          <p:cNvPr id="12" name="Table 12">
            <a:extLst>
              <a:ext uri="{FF2B5EF4-FFF2-40B4-BE49-F238E27FC236}">
                <a16:creationId xmlns:a16="http://schemas.microsoft.com/office/drawing/2014/main" id="{EA48CC53-7023-78CE-6B5A-B687A1718FCF}"/>
              </a:ext>
            </a:extLst>
          </p:cNvPr>
          <p:cNvGraphicFramePr>
            <a:graphicFrameLocks noGrp="1"/>
          </p:cNvGraphicFramePr>
          <p:nvPr>
            <p:extLst>
              <p:ext uri="{D42A27DB-BD31-4B8C-83A1-F6EECF244321}">
                <p14:modId xmlns:p14="http://schemas.microsoft.com/office/powerpoint/2010/main" val="1945549286"/>
              </p:ext>
            </p:extLst>
          </p:nvPr>
        </p:nvGraphicFramePr>
        <p:xfrm>
          <a:off x="2362200" y="3291033"/>
          <a:ext cx="14097000" cy="6593400"/>
        </p:xfrm>
        <a:graphic>
          <a:graphicData uri="http://schemas.openxmlformats.org/drawingml/2006/table">
            <a:tbl>
              <a:tblPr firstRow="1" bandRow="1">
                <a:tableStyleId>{5C22544A-7EE6-4342-B048-85BDC9FD1C3A}</a:tableStyleId>
              </a:tblPr>
              <a:tblGrid>
                <a:gridCol w="4699000">
                  <a:extLst>
                    <a:ext uri="{9D8B030D-6E8A-4147-A177-3AD203B41FA5}">
                      <a16:colId xmlns:a16="http://schemas.microsoft.com/office/drawing/2014/main" val="922937600"/>
                    </a:ext>
                  </a:extLst>
                </a:gridCol>
                <a:gridCol w="4699000">
                  <a:extLst>
                    <a:ext uri="{9D8B030D-6E8A-4147-A177-3AD203B41FA5}">
                      <a16:colId xmlns:a16="http://schemas.microsoft.com/office/drawing/2014/main" val="1410708752"/>
                    </a:ext>
                  </a:extLst>
                </a:gridCol>
                <a:gridCol w="4699000">
                  <a:extLst>
                    <a:ext uri="{9D8B030D-6E8A-4147-A177-3AD203B41FA5}">
                      <a16:colId xmlns:a16="http://schemas.microsoft.com/office/drawing/2014/main" val="1755865334"/>
                    </a:ext>
                  </a:extLst>
                </a:gridCol>
              </a:tblGrid>
              <a:tr h="730408">
                <a:tc>
                  <a:txBody>
                    <a:bodyPr/>
                    <a:lstStyle/>
                    <a:p>
                      <a:pPr algn="ctr">
                        <a:lnSpc>
                          <a:spcPct val="150000"/>
                        </a:lnSpc>
                      </a:pPr>
                      <a:r>
                        <a:rPr lang="en-US" sz="3200">
                          <a:solidFill>
                            <a:schemeClr val="tx1"/>
                          </a:solidFill>
                          <a:latin typeface="Arial" panose="020B0604020202020204" pitchFamily="34" charset="0"/>
                          <a:cs typeface="Arial" panose="020B0604020202020204" pitchFamily="34" charset="0"/>
                        </a:rPr>
                        <a:t>Cột 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lnSpc>
                          <a:spcPct val="150000"/>
                        </a:lnSpc>
                      </a:pPr>
                      <a:endParaRPr lang="en-US" sz="320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pPr>
                      <a:r>
                        <a:rPr lang="en-US" sz="3200">
                          <a:solidFill>
                            <a:schemeClr val="tx1"/>
                          </a:solidFill>
                          <a:latin typeface="Arial" panose="020B0604020202020204" pitchFamily="34" charset="0"/>
                          <a:cs typeface="Arial" panose="020B0604020202020204" pitchFamily="34" charset="0"/>
                        </a:rPr>
                        <a:t>Cột B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906255773"/>
                  </a:ext>
                </a:extLst>
              </a:tr>
              <a:tr h="730408">
                <a:tc>
                  <a:txBody>
                    <a:bodyPr/>
                    <a:lstStyle/>
                    <a:p>
                      <a:pPr>
                        <a:lnSpc>
                          <a:spcPct val="150000"/>
                        </a:lnSpc>
                      </a:pPr>
                      <a:r>
                        <a:rPr lang="en-US" sz="3200">
                          <a:latin typeface="Arial" panose="020B0604020202020204" pitchFamily="34" charset="0"/>
                          <a:cs typeface="Arial" panose="020B0604020202020204" pitchFamily="34" charset="0"/>
                        </a:rPr>
                        <a:t>1) Ngón trỏ tay trái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nSpc>
                          <a:spcPct val="150000"/>
                        </a:lnSpc>
                      </a:pPr>
                      <a:endParaRPr lang="en-US" sz="32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50000"/>
                        </a:lnSpc>
                      </a:pPr>
                      <a:r>
                        <a:rPr lang="pt-BR" sz="3200">
                          <a:latin typeface="Arial" panose="020B0604020202020204" pitchFamily="34" charset="0"/>
                          <a:cs typeface="Arial" panose="020B0604020202020204" pitchFamily="34" charset="0"/>
                        </a:rPr>
                        <a:t>a) gõ phím số 6, 7</a:t>
                      </a:r>
                      <a:endParaRPr lang="en-US" sz="32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61045394"/>
                  </a:ext>
                </a:extLst>
              </a:tr>
              <a:tr h="730408">
                <a:tc>
                  <a:txBody>
                    <a:bodyPr/>
                    <a:lstStyle/>
                    <a:p>
                      <a:pPr>
                        <a:lnSpc>
                          <a:spcPct val="150000"/>
                        </a:lnSpc>
                      </a:pPr>
                      <a:r>
                        <a:rPr lang="en-US" sz="3200">
                          <a:latin typeface="Arial" panose="020B0604020202020204" pitchFamily="34" charset="0"/>
                          <a:cs typeface="Arial" panose="020B0604020202020204" pitchFamily="34" charset="0"/>
                        </a:rPr>
                        <a:t>2) Ngón trỏ tay phải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nSpc>
                          <a:spcPct val="150000"/>
                        </a:lnSpc>
                      </a:pPr>
                      <a:endParaRPr lang="en-US" sz="32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50000"/>
                        </a:lnSpc>
                      </a:pPr>
                      <a:r>
                        <a:rPr lang="en-US" sz="3200">
                          <a:latin typeface="Arial" panose="020B0604020202020204" pitchFamily="34" charset="0"/>
                          <a:cs typeface="Arial" panose="020B0604020202020204" pitchFamily="34" charset="0"/>
                        </a:rPr>
                        <a:t>b) gõ phím số 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570754573"/>
                  </a:ext>
                </a:extLst>
              </a:tr>
              <a:tr h="730408">
                <a:tc>
                  <a:txBody>
                    <a:bodyPr/>
                    <a:lstStyle/>
                    <a:p>
                      <a:pPr>
                        <a:lnSpc>
                          <a:spcPct val="150000"/>
                        </a:lnSpc>
                      </a:pPr>
                      <a:r>
                        <a:rPr lang="en-US" sz="3200">
                          <a:latin typeface="Arial" panose="020B0604020202020204" pitchFamily="34" charset="0"/>
                          <a:cs typeface="Arial" panose="020B0604020202020204" pitchFamily="34" charset="0"/>
                        </a:rPr>
                        <a:t>3) Ngón giữa tay trái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nSpc>
                          <a:spcPct val="150000"/>
                        </a:lnSpc>
                      </a:pPr>
                      <a:endParaRPr lang="en-US" sz="32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50000"/>
                        </a:lnSpc>
                      </a:pPr>
                      <a:r>
                        <a:rPr lang="en-US" sz="3200">
                          <a:latin typeface="Arial" panose="020B0604020202020204" pitchFamily="34" charset="0"/>
                          <a:cs typeface="Arial" panose="020B0604020202020204" pitchFamily="34" charset="0"/>
                        </a:rPr>
                        <a:t>c) gõ phím số 4,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288814900"/>
                  </a:ext>
                </a:extLst>
              </a:tr>
              <a:tr h="730408">
                <a:tc>
                  <a:txBody>
                    <a:bodyPr/>
                    <a:lstStyle/>
                    <a:p>
                      <a:pPr>
                        <a:lnSpc>
                          <a:spcPct val="150000"/>
                        </a:lnSpc>
                      </a:pPr>
                      <a:r>
                        <a:rPr lang="en-US" sz="3200">
                          <a:latin typeface="Arial" panose="020B0604020202020204" pitchFamily="34" charset="0"/>
                          <a:cs typeface="Arial" panose="020B0604020202020204" pitchFamily="34" charset="0"/>
                        </a:rPr>
                        <a:t>4) Ngón giữa tay phải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nSpc>
                          <a:spcPct val="150000"/>
                        </a:lnSpc>
                      </a:pPr>
                      <a:endParaRPr lang="en-US" sz="32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50000"/>
                        </a:lnSpc>
                      </a:pPr>
                      <a:r>
                        <a:rPr lang="en-US" sz="3200">
                          <a:latin typeface="Arial" panose="020B0604020202020204" pitchFamily="34" charset="0"/>
                          <a:cs typeface="Arial" panose="020B0604020202020204" pitchFamily="34" charset="0"/>
                        </a:rPr>
                        <a:t>d) gõ phím số 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3613138345"/>
                  </a:ext>
                </a:extLst>
              </a:tr>
              <a:tr h="730408">
                <a:tc>
                  <a:txBody>
                    <a:bodyPr/>
                    <a:lstStyle/>
                    <a:p>
                      <a:pPr>
                        <a:lnSpc>
                          <a:spcPct val="150000"/>
                        </a:lnSpc>
                      </a:pPr>
                      <a:r>
                        <a:rPr lang="en-US" sz="3200">
                          <a:latin typeface="Arial" panose="020B0604020202020204" pitchFamily="34" charset="0"/>
                          <a:cs typeface="Arial" panose="020B0604020202020204" pitchFamily="34" charset="0"/>
                        </a:rPr>
                        <a:t>5) Ngón áp út tay trái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nSpc>
                          <a:spcPct val="150000"/>
                        </a:lnSpc>
                      </a:pPr>
                      <a:endParaRPr lang="en-US" sz="32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50000"/>
                        </a:lnSpc>
                      </a:pPr>
                      <a:r>
                        <a:rPr lang="pt-BR" sz="3200">
                          <a:latin typeface="Arial" panose="020B0604020202020204" pitchFamily="34" charset="0"/>
                          <a:cs typeface="Arial" panose="020B0604020202020204" pitchFamily="34" charset="0"/>
                        </a:rPr>
                        <a:t>e) gõ phím số 3</a:t>
                      </a:r>
                      <a:endParaRPr lang="en-US" sz="32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939557167"/>
                  </a:ext>
                </a:extLst>
              </a:tr>
              <a:tr h="730408">
                <a:tc>
                  <a:txBody>
                    <a:bodyPr/>
                    <a:lstStyle/>
                    <a:p>
                      <a:pPr>
                        <a:lnSpc>
                          <a:spcPct val="150000"/>
                        </a:lnSpc>
                      </a:pPr>
                      <a:r>
                        <a:rPr lang="en-US" sz="3200">
                          <a:latin typeface="Arial" panose="020B0604020202020204" pitchFamily="34" charset="0"/>
                          <a:cs typeface="Arial" panose="020B0604020202020204" pitchFamily="34" charset="0"/>
                        </a:rPr>
                        <a:t>6) Ngón áp út tay phải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nSpc>
                          <a:spcPct val="150000"/>
                        </a:lnSpc>
                      </a:pPr>
                      <a:endParaRPr lang="en-US" sz="32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50000"/>
                        </a:lnSpc>
                      </a:pPr>
                      <a:r>
                        <a:rPr lang="en-US" sz="3200">
                          <a:latin typeface="Arial" panose="020B0604020202020204" pitchFamily="34" charset="0"/>
                          <a:cs typeface="Arial" panose="020B0604020202020204" pitchFamily="34" charset="0"/>
                        </a:rPr>
                        <a:t>f) gõ phím số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590161705"/>
                  </a:ext>
                </a:extLst>
              </a:tr>
              <a:tr h="730408">
                <a:tc>
                  <a:txBody>
                    <a:bodyPr/>
                    <a:lstStyle/>
                    <a:p>
                      <a:pPr>
                        <a:lnSpc>
                          <a:spcPct val="150000"/>
                        </a:lnSpc>
                      </a:pPr>
                      <a:r>
                        <a:rPr lang="en-US" sz="3200">
                          <a:latin typeface="Arial" panose="020B0604020202020204" pitchFamily="34" charset="0"/>
                          <a:cs typeface="Arial" panose="020B0604020202020204" pitchFamily="34" charset="0"/>
                        </a:rPr>
                        <a:t>7) Ngón út tay trái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nSpc>
                          <a:spcPct val="150000"/>
                        </a:lnSpc>
                      </a:pPr>
                      <a:endParaRPr lang="en-US" sz="32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50000"/>
                        </a:lnSpc>
                      </a:pPr>
                      <a:r>
                        <a:rPr lang="en-US" sz="3200">
                          <a:latin typeface="Arial" panose="020B0604020202020204" pitchFamily="34" charset="0"/>
                          <a:cs typeface="Arial" panose="020B0604020202020204" pitchFamily="34" charset="0"/>
                        </a:rPr>
                        <a:t>g) gõ phím số 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3884527772"/>
                  </a:ext>
                </a:extLst>
              </a:tr>
              <a:tr h="730408">
                <a:tc>
                  <a:txBody>
                    <a:bodyPr/>
                    <a:lstStyle/>
                    <a:p>
                      <a:pPr>
                        <a:lnSpc>
                          <a:spcPct val="150000"/>
                        </a:lnSpc>
                      </a:pPr>
                      <a:r>
                        <a:rPr lang="en-US" sz="3200">
                          <a:latin typeface="Arial" panose="020B0604020202020204" pitchFamily="34" charset="0"/>
                          <a:cs typeface="Arial" panose="020B0604020202020204" pitchFamily="34" charset="0"/>
                        </a:rPr>
                        <a:t>8) Ngón út tay phải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nSpc>
                          <a:spcPct val="150000"/>
                        </a:lnSpc>
                      </a:pPr>
                      <a:endParaRPr lang="en-US" sz="32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50000"/>
                        </a:lnSpc>
                      </a:pPr>
                      <a:r>
                        <a:rPr lang="pt-BR" sz="3200">
                          <a:latin typeface="Arial" panose="020B0604020202020204" pitchFamily="34" charset="0"/>
                          <a:cs typeface="Arial" panose="020B0604020202020204" pitchFamily="34" charset="0"/>
                        </a:rPr>
                        <a:t>h) gõ phím số 2</a:t>
                      </a:r>
                      <a:endParaRPr lang="en-US" sz="32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876087553"/>
                  </a:ext>
                </a:extLst>
              </a:tr>
            </a:tbl>
          </a:graphicData>
        </a:graphic>
      </p:graphicFrame>
      <p:sp>
        <p:nvSpPr>
          <p:cNvPr id="15" name="TextBox 14">
            <a:extLst>
              <a:ext uri="{FF2B5EF4-FFF2-40B4-BE49-F238E27FC236}">
                <a16:creationId xmlns:a16="http://schemas.microsoft.com/office/drawing/2014/main" id="{31C18511-7F8C-0E5C-74DB-E686D006C1A7}"/>
              </a:ext>
            </a:extLst>
          </p:cNvPr>
          <p:cNvSpPr txBox="1"/>
          <p:nvPr/>
        </p:nvSpPr>
        <p:spPr>
          <a:xfrm>
            <a:off x="1143000" y="1303660"/>
            <a:ext cx="16002000" cy="1824923"/>
          </a:xfrm>
          <a:prstGeom prst="rect">
            <a:avLst/>
          </a:prstGeom>
          <a:noFill/>
        </p:spPr>
        <p:txBody>
          <a:bodyPr wrap="square" rtlCol="0">
            <a:spAutoFit/>
          </a:bodyPr>
          <a:lstStyle/>
          <a:p>
            <a:pPr>
              <a:lnSpc>
                <a:spcPct val="150000"/>
              </a:lnSpc>
            </a:pPr>
            <a:r>
              <a:rPr lang="en-US" sz="4000" b="1" i="1">
                <a:latin typeface="Arial" panose="020B0604020202020204" pitchFamily="34" charset="0"/>
                <a:cs typeface="Arial" panose="020B0604020202020204" pitchFamily="34" charset="0"/>
              </a:rPr>
              <a:t>1. Hãy ghép các ngón tay ở cột A tương ứng với phím ở cột B để gõ phím đúng cách. </a:t>
            </a:r>
          </a:p>
        </p:txBody>
      </p:sp>
      <p:cxnSp>
        <p:nvCxnSpPr>
          <p:cNvPr id="21" name="Straight Connector 20">
            <a:extLst>
              <a:ext uri="{FF2B5EF4-FFF2-40B4-BE49-F238E27FC236}">
                <a16:creationId xmlns:a16="http://schemas.microsoft.com/office/drawing/2014/main" id="{59CD1482-B51B-D2BE-81EE-4B971EB5F71B}"/>
              </a:ext>
            </a:extLst>
          </p:cNvPr>
          <p:cNvCxnSpPr>
            <a:cxnSpLocks/>
          </p:cNvCxnSpPr>
          <p:nvPr/>
        </p:nvCxnSpPr>
        <p:spPr>
          <a:xfrm>
            <a:off x="7048500" y="4381500"/>
            <a:ext cx="4724400" cy="1524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4F12E8E-F4B2-EDF9-1C6B-9453C9BC8956}"/>
              </a:ext>
            </a:extLst>
          </p:cNvPr>
          <p:cNvCxnSpPr>
            <a:cxnSpLocks/>
          </p:cNvCxnSpPr>
          <p:nvPr/>
        </p:nvCxnSpPr>
        <p:spPr>
          <a:xfrm flipV="1">
            <a:off x="7048500" y="4533900"/>
            <a:ext cx="4724400" cy="6096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67021E7-3777-1B41-4376-DDBBB1C26D5D}"/>
              </a:ext>
            </a:extLst>
          </p:cNvPr>
          <p:cNvCxnSpPr>
            <a:cxnSpLocks/>
          </p:cNvCxnSpPr>
          <p:nvPr/>
        </p:nvCxnSpPr>
        <p:spPr>
          <a:xfrm>
            <a:off x="7048500" y="5905500"/>
            <a:ext cx="4724400" cy="1524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E191AF4C-1E45-5A28-7A2C-57BE835ABCBE}"/>
              </a:ext>
            </a:extLst>
          </p:cNvPr>
          <p:cNvCxnSpPr>
            <a:cxnSpLocks/>
          </p:cNvCxnSpPr>
          <p:nvPr/>
        </p:nvCxnSpPr>
        <p:spPr>
          <a:xfrm flipV="1">
            <a:off x="7048500" y="5219700"/>
            <a:ext cx="4724400" cy="14478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2160D4E-114C-67DE-6169-03BC7CA73D24}"/>
              </a:ext>
            </a:extLst>
          </p:cNvPr>
          <p:cNvCxnSpPr>
            <a:cxnSpLocks/>
          </p:cNvCxnSpPr>
          <p:nvPr/>
        </p:nvCxnSpPr>
        <p:spPr>
          <a:xfrm>
            <a:off x="7048500" y="7353300"/>
            <a:ext cx="4724400" cy="22098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4B07322-3712-BBEB-AD67-E991C895768B}"/>
              </a:ext>
            </a:extLst>
          </p:cNvPr>
          <p:cNvCxnSpPr>
            <a:cxnSpLocks/>
          </p:cNvCxnSpPr>
          <p:nvPr/>
        </p:nvCxnSpPr>
        <p:spPr>
          <a:xfrm flipV="1">
            <a:off x="7048500" y="6667500"/>
            <a:ext cx="4724400" cy="14478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ADC29550-59FB-3130-42FF-47A33382F16C}"/>
              </a:ext>
            </a:extLst>
          </p:cNvPr>
          <p:cNvCxnSpPr>
            <a:cxnSpLocks/>
          </p:cNvCxnSpPr>
          <p:nvPr/>
        </p:nvCxnSpPr>
        <p:spPr>
          <a:xfrm flipV="1">
            <a:off x="7048500" y="8191500"/>
            <a:ext cx="4724400" cy="6096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A68FC7A-3DE3-459B-610D-F0EE138F069C}"/>
              </a:ext>
            </a:extLst>
          </p:cNvPr>
          <p:cNvCxnSpPr>
            <a:cxnSpLocks/>
          </p:cNvCxnSpPr>
          <p:nvPr/>
        </p:nvCxnSpPr>
        <p:spPr>
          <a:xfrm flipV="1">
            <a:off x="7048500" y="8801100"/>
            <a:ext cx="4724400" cy="70233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8969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down)">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down)">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down)">
                                      <p:cBhvr>
                                        <p:cTn id="37" dur="500"/>
                                        <p:tgtEl>
                                          <p:spTgt spid="3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down)">
                                      <p:cBhvr>
                                        <p:cTn id="42" dur="500"/>
                                        <p:tgtEl>
                                          <p:spTgt spid="3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down)">
                                      <p:cBhvr>
                                        <p:cTn id="47" dur="500"/>
                                        <p:tgtEl>
                                          <p:spTgt spid="3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wipe(down)">
                                      <p:cBhvr>
                                        <p:cTn id="52" dur="500"/>
                                        <p:tgtEl>
                                          <p:spTgt spid="4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down)">
                                      <p:cBhvr>
                                        <p:cTn id="5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Picture 9">
            <a:extLst>
              <a:ext uri="{FF2B5EF4-FFF2-40B4-BE49-F238E27FC236}">
                <a16:creationId xmlns:a16="http://schemas.microsoft.com/office/drawing/2014/main" id="{8E60D9D7-2C61-A3CF-5B1C-9BEEE7FD41B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78088" y="114300"/>
            <a:ext cx="1049598" cy="1036479"/>
          </a:xfrm>
          <a:prstGeom prst="rect">
            <a:avLst/>
          </a:prstGeom>
        </p:spPr>
      </p:pic>
      <p:pic>
        <p:nvPicPr>
          <p:cNvPr id="17" name="Picture 9">
            <a:extLst>
              <a:ext uri="{FF2B5EF4-FFF2-40B4-BE49-F238E27FC236}">
                <a16:creationId xmlns:a16="http://schemas.microsoft.com/office/drawing/2014/main" id="{31E25A76-5831-D7D5-30F8-7F4780B50E0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983938" y="876300"/>
            <a:ext cx="925974" cy="914400"/>
          </a:xfrm>
          <a:prstGeom prst="rect">
            <a:avLst/>
          </a:prstGeom>
        </p:spPr>
      </p:pic>
      <p:sp>
        <p:nvSpPr>
          <p:cNvPr id="15" name="TextBox 14">
            <a:extLst>
              <a:ext uri="{FF2B5EF4-FFF2-40B4-BE49-F238E27FC236}">
                <a16:creationId xmlns:a16="http://schemas.microsoft.com/office/drawing/2014/main" id="{31C18511-7F8C-0E5C-74DB-E686D006C1A7}"/>
              </a:ext>
            </a:extLst>
          </p:cNvPr>
          <p:cNvSpPr txBox="1"/>
          <p:nvPr/>
        </p:nvSpPr>
        <p:spPr>
          <a:xfrm>
            <a:off x="1920422" y="421038"/>
            <a:ext cx="16002000" cy="1824923"/>
          </a:xfrm>
          <a:prstGeom prst="rect">
            <a:avLst/>
          </a:prstGeom>
          <a:noFill/>
        </p:spPr>
        <p:txBody>
          <a:bodyPr wrap="square" rtlCol="0">
            <a:spAutoFit/>
          </a:bodyPr>
          <a:lstStyle/>
          <a:p>
            <a:pPr>
              <a:lnSpc>
                <a:spcPct val="150000"/>
              </a:lnSpc>
            </a:pPr>
            <a:r>
              <a:rPr lang="en-US" sz="4000" b="1" i="1">
                <a:latin typeface="Arial" panose="020B0604020202020204" pitchFamily="34" charset="0"/>
                <a:cs typeface="Arial" panose="020B0604020202020204" pitchFamily="34" charset="0"/>
              </a:rPr>
              <a:t>2. Hãy sắp xếp các câu sau theo thứ tự thực hiện việc gõ các phím trên hàng phím số theo đúng cách.</a:t>
            </a:r>
          </a:p>
        </p:txBody>
      </p:sp>
      <p:sp>
        <p:nvSpPr>
          <p:cNvPr id="4" name="Rectangle: Rounded Corners 3">
            <a:extLst>
              <a:ext uri="{FF2B5EF4-FFF2-40B4-BE49-F238E27FC236}">
                <a16:creationId xmlns:a16="http://schemas.microsoft.com/office/drawing/2014/main" id="{5CFB6EE7-B541-1E0C-E2DC-7BB05C7452B6}"/>
              </a:ext>
            </a:extLst>
          </p:cNvPr>
          <p:cNvSpPr/>
          <p:nvPr/>
        </p:nvSpPr>
        <p:spPr>
          <a:xfrm>
            <a:off x="2438400" y="3009900"/>
            <a:ext cx="13411200" cy="1752600"/>
          </a:xfrm>
          <a:prstGeom prst="roundRect">
            <a:avLst/>
          </a:prstGeom>
          <a:solidFill>
            <a:schemeClr val="accent3">
              <a:lumMod val="20000"/>
              <a:lumOff val="8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3600">
                <a:solidFill>
                  <a:schemeClr val="tx1"/>
                </a:solidFill>
                <a:latin typeface="Arial" panose="020B0604020202020204" pitchFamily="34" charset="0"/>
                <a:cs typeface="Arial" panose="020B0604020202020204" pitchFamily="34" charset="0"/>
              </a:rPr>
              <a:t>a. Sau khi gõ xong một phím, phải đưa ngón tay trở về vị trí xuất phát tương ứng trên hàng phím cơ sở.</a:t>
            </a:r>
          </a:p>
        </p:txBody>
      </p:sp>
      <p:sp>
        <p:nvSpPr>
          <p:cNvPr id="5" name="Rectangle: Rounded Corners 4">
            <a:extLst>
              <a:ext uri="{FF2B5EF4-FFF2-40B4-BE49-F238E27FC236}">
                <a16:creationId xmlns:a16="http://schemas.microsoft.com/office/drawing/2014/main" id="{324932A1-CCAD-6026-2088-3D5A47C70B4A}"/>
              </a:ext>
            </a:extLst>
          </p:cNvPr>
          <p:cNvSpPr/>
          <p:nvPr/>
        </p:nvSpPr>
        <p:spPr>
          <a:xfrm>
            <a:off x="2438400" y="5143499"/>
            <a:ext cx="13411200" cy="1752600"/>
          </a:xfrm>
          <a:prstGeom prst="roundRect">
            <a:avLst/>
          </a:prstGeom>
          <a:solidFill>
            <a:schemeClr val="accent3">
              <a:lumMod val="20000"/>
              <a:lumOff val="8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3600">
                <a:solidFill>
                  <a:schemeClr val="tx1"/>
                </a:solidFill>
                <a:latin typeface="Arial" panose="020B0604020202020204" pitchFamily="34" charset="0"/>
                <a:cs typeface="Arial" panose="020B0604020202020204" pitchFamily="34" charset="0"/>
              </a:rPr>
              <a:t>b. Đặt các ngón tay ở vị trí trên hàng phím cơ sở. </a:t>
            </a:r>
          </a:p>
        </p:txBody>
      </p:sp>
      <p:sp>
        <p:nvSpPr>
          <p:cNvPr id="6" name="Rectangle: Rounded Corners 5">
            <a:extLst>
              <a:ext uri="{FF2B5EF4-FFF2-40B4-BE49-F238E27FC236}">
                <a16:creationId xmlns:a16="http://schemas.microsoft.com/office/drawing/2014/main" id="{4CB18974-CB95-2986-2F46-2AE7BD19F47A}"/>
              </a:ext>
            </a:extLst>
          </p:cNvPr>
          <p:cNvSpPr/>
          <p:nvPr/>
        </p:nvSpPr>
        <p:spPr>
          <a:xfrm>
            <a:off x="2438400" y="7277098"/>
            <a:ext cx="13411200" cy="1752600"/>
          </a:xfrm>
          <a:prstGeom prst="roundRect">
            <a:avLst/>
          </a:prstGeom>
          <a:solidFill>
            <a:schemeClr val="accent3">
              <a:lumMod val="20000"/>
              <a:lumOff val="8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3600">
                <a:solidFill>
                  <a:schemeClr val="tx1"/>
                </a:solidFill>
                <a:latin typeface="Arial" panose="020B0604020202020204" pitchFamily="34" charset="0"/>
                <a:cs typeface="Arial" panose="020B0604020202020204" pitchFamily="34" charset="0"/>
              </a:rPr>
              <a:t>c. Vươn các ngón tay để gõ phím số tương ứng mà ngón tay đó phụ trách.</a:t>
            </a:r>
          </a:p>
        </p:txBody>
      </p:sp>
      <p:sp>
        <p:nvSpPr>
          <p:cNvPr id="7" name="Rectangle: Rounded Corners 6">
            <a:extLst>
              <a:ext uri="{FF2B5EF4-FFF2-40B4-BE49-F238E27FC236}">
                <a16:creationId xmlns:a16="http://schemas.microsoft.com/office/drawing/2014/main" id="{0446CDA8-3A4C-C793-0A7C-1874BEA1673F}"/>
              </a:ext>
            </a:extLst>
          </p:cNvPr>
          <p:cNvSpPr/>
          <p:nvPr/>
        </p:nvSpPr>
        <p:spPr>
          <a:xfrm>
            <a:off x="762000" y="3429000"/>
            <a:ext cx="914400" cy="914400"/>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a:solidFill>
                  <a:sysClr val="windowText" lastClr="000000"/>
                </a:solidFill>
                <a:latin typeface="Arial" panose="020B0604020202020204" pitchFamily="34" charset="0"/>
                <a:cs typeface="Arial" panose="020B0604020202020204" pitchFamily="34" charset="0"/>
              </a:rPr>
              <a:t>3</a:t>
            </a:r>
          </a:p>
        </p:txBody>
      </p:sp>
      <p:sp>
        <p:nvSpPr>
          <p:cNvPr id="8" name="Rectangle: Rounded Corners 7">
            <a:extLst>
              <a:ext uri="{FF2B5EF4-FFF2-40B4-BE49-F238E27FC236}">
                <a16:creationId xmlns:a16="http://schemas.microsoft.com/office/drawing/2014/main" id="{1CFD39F4-2A31-830E-A972-3385392D8720}"/>
              </a:ext>
            </a:extLst>
          </p:cNvPr>
          <p:cNvSpPr/>
          <p:nvPr/>
        </p:nvSpPr>
        <p:spPr>
          <a:xfrm>
            <a:off x="762000" y="5562599"/>
            <a:ext cx="914400" cy="914400"/>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a:solidFill>
                  <a:sysClr val="windowText" lastClr="000000"/>
                </a:solidFill>
                <a:latin typeface="Arial" panose="020B0604020202020204" pitchFamily="34" charset="0"/>
                <a:cs typeface="Arial" panose="020B0604020202020204" pitchFamily="34" charset="0"/>
              </a:rPr>
              <a:t>1</a:t>
            </a:r>
          </a:p>
        </p:txBody>
      </p:sp>
      <p:sp>
        <p:nvSpPr>
          <p:cNvPr id="9" name="Rectangle: Rounded Corners 8">
            <a:extLst>
              <a:ext uri="{FF2B5EF4-FFF2-40B4-BE49-F238E27FC236}">
                <a16:creationId xmlns:a16="http://schemas.microsoft.com/office/drawing/2014/main" id="{73BF7212-411D-CAF5-DA31-20AF272918DE}"/>
              </a:ext>
            </a:extLst>
          </p:cNvPr>
          <p:cNvSpPr/>
          <p:nvPr/>
        </p:nvSpPr>
        <p:spPr>
          <a:xfrm>
            <a:off x="762000" y="7565980"/>
            <a:ext cx="914400" cy="914400"/>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a:solidFill>
                  <a:sysClr val="windowText" lastClr="000000"/>
                </a:solidFill>
                <a:latin typeface="Arial" panose="020B0604020202020204" pitchFamily="34" charset="0"/>
                <a:cs typeface="Arial" panose="020B0604020202020204" pitchFamily="34" charset="0"/>
              </a:rPr>
              <a:t>2</a:t>
            </a:r>
          </a:p>
        </p:txBody>
      </p:sp>
    </p:spTree>
    <p:extLst>
      <p:ext uri="{BB962C8B-B14F-4D97-AF65-F5344CB8AC3E}">
        <p14:creationId xmlns:p14="http://schemas.microsoft.com/office/powerpoint/2010/main" val="701612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 grpId="0" animBg="1"/>
      <p:bldP spid="5" grpId="0" animBg="1"/>
      <p:bldP spid="6" grpId="0" animBg="1"/>
      <p:bldP spid="7" grpId="0" animBg="1"/>
      <p:bldP spid="8"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Picture 9">
            <a:extLst>
              <a:ext uri="{FF2B5EF4-FFF2-40B4-BE49-F238E27FC236}">
                <a16:creationId xmlns:a16="http://schemas.microsoft.com/office/drawing/2014/main" id="{8E60D9D7-2C61-A3CF-5B1C-9BEEE7FD41B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78088" y="114300"/>
            <a:ext cx="1049598" cy="1036479"/>
          </a:xfrm>
          <a:prstGeom prst="rect">
            <a:avLst/>
          </a:prstGeom>
        </p:spPr>
      </p:pic>
      <p:pic>
        <p:nvPicPr>
          <p:cNvPr id="17" name="Picture 9">
            <a:extLst>
              <a:ext uri="{FF2B5EF4-FFF2-40B4-BE49-F238E27FC236}">
                <a16:creationId xmlns:a16="http://schemas.microsoft.com/office/drawing/2014/main" id="{31E25A76-5831-D7D5-30F8-7F4780B50E0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983938" y="876300"/>
            <a:ext cx="925974" cy="914400"/>
          </a:xfrm>
          <a:prstGeom prst="rect">
            <a:avLst/>
          </a:prstGeom>
        </p:spPr>
      </p:pic>
      <p:sp>
        <p:nvSpPr>
          <p:cNvPr id="2" name="TextBox 1">
            <a:extLst>
              <a:ext uri="{FF2B5EF4-FFF2-40B4-BE49-F238E27FC236}">
                <a16:creationId xmlns:a16="http://schemas.microsoft.com/office/drawing/2014/main" id="{10282E3D-8E94-0D48-2A0D-C3E6D6857535}"/>
              </a:ext>
            </a:extLst>
          </p:cNvPr>
          <p:cNvSpPr txBox="1"/>
          <p:nvPr/>
        </p:nvSpPr>
        <p:spPr>
          <a:xfrm>
            <a:off x="2819400" y="402567"/>
            <a:ext cx="12649200" cy="861774"/>
          </a:xfrm>
          <a:prstGeom prst="rect">
            <a:avLst/>
          </a:prstGeom>
          <a:noFill/>
        </p:spPr>
        <p:txBody>
          <a:bodyPr wrap="square" rtlCol="0">
            <a:spAutoFit/>
          </a:bodyPr>
          <a:lstStyle/>
          <a:p>
            <a:pPr algn="ctr"/>
            <a:r>
              <a:rPr lang="en-US" sz="5000" b="1">
                <a:solidFill>
                  <a:schemeClr val="accent5">
                    <a:lumMod val="75000"/>
                  </a:schemeClr>
                </a:solidFill>
                <a:latin typeface="Arial" panose="020B0604020202020204" pitchFamily="34" charset="0"/>
                <a:cs typeface="Arial" panose="020B0604020202020204" pitchFamily="34" charset="0"/>
              </a:rPr>
              <a:t>TRÒ CHƠI MỞ RỘNG </a:t>
            </a:r>
          </a:p>
        </p:txBody>
      </p:sp>
      <p:sp>
        <p:nvSpPr>
          <p:cNvPr id="10" name="TextBox 9">
            <a:extLst>
              <a:ext uri="{FF2B5EF4-FFF2-40B4-BE49-F238E27FC236}">
                <a16:creationId xmlns:a16="http://schemas.microsoft.com/office/drawing/2014/main" id="{7DA36D43-0837-EB00-F8C0-D41653309D2D}"/>
              </a:ext>
            </a:extLst>
          </p:cNvPr>
          <p:cNvSpPr txBox="1"/>
          <p:nvPr/>
        </p:nvSpPr>
        <p:spPr>
          <a:xfrm>
            <a:off x="928586" y="1347802"/>
            <a:ext cx="16535400" cy="901593"/>
          </a:xfrm>
          <a:prstGeom prst="rect">
            <a:avLst/>
          </a:prstGeom>
          <a:noFill/>
        </p:spPr>
        <p:txBody>
          <a:bodyPr wrap="square" rtlCol="0">
            <a:spAutoFit/>
          </a:bodyPr>
          <a:lstStyle/>
          <a:p>
            <a:pPr algn="ctr">
              <a:lnSpc>
                <a:spcPct val="150000"/>
              </a:lnSpc>
            </a:pPr>
            <a:r>
              <a:rPr lang="en-US" sz="4000">
                <a:latin typeface="Arial" panose="020B0604020202020204" pitchFamily="34" charset="0"/>
                <a:cs typeface="Arial" panose="020B0604020202020204" pitchFamily="34" charset="0"/>
              </a:rPr>
              <a:t>Cùng chơi trò chơi “</a:t>
            </a:r>
            <a:r>
              <a:rPr lang="en-US" sz="4000" b="1">
                <a:latin typeface="Arial" panose="020B0604020202020204" pitchFamily="34" charset="0"/>
                <a:cs typeface="Arial" panose="020B0604020202020204" pitchFamily="34" charset="0"/>
              </a:rPr>
              <a:t>Vua bàn phím</a:t>
            </a:r>
            <a:r>
              <a:rPr lang="en-US" sz="4000">
                <a:latin typeface="Arial" panose="020B0604020202020204" pitchFamily="34" charset="0"/>
                <a:cs typeface="Arial" panose="020B0604020202020204" pitchFamily="34" charset="0"/>
              </a:rPr>
              <a:t>” để luyện kĩ năng gõ 10 ngón </a:t>
            </a:r>
          </a:p>
        </p:txBody>
      </p:sp>
      <p:grpSp>
        <p:nvGrpSpPr>
          <p:cNvPr id="13" name="Group 12">
            <a:extLst>
              <a:ext uri="{FF2B5EF4-FFF2-40B4-BE49-F238E27FC236}">
                <a16:creationId xmlns:a16="http://schemas.microsoft.com/office/drawing/2014/main" id="{49531655-6CA8-8341-2D2A-217D1D844697}"/>
              </a:ext>
            </a:extLst>
          </p:cNvPr>
          <p:cNvGrpSpPr/>
          <p:nvPr/>
        </p:nvGrpSpPr>
        <p:grpSpPr>
          <a:xfrm>
            <a:off x="0" y="2699885"/>
            <a:ext cx="17839850" cy="7472815"/>
            <a:chOff x="0" y="2699885"/>
            <a:chExt cx="17839850" cy="7472815"/>
          </a:xfrm>
        </p:grpSpPr>
        <p:sp>
          <p:nvSpPr>
            <p:cNvPr id="3" name="Rectangle: Rounded Corners 2">
              <a:extLst>
                <a:ext uri="{FF2B5EF4-FFF2-40B4-BE49-F238E27FC236}">
                  <a16:creationId xmlns:a16="http://schemas.microsoft.com/office/drawing/2014/main" id="{0173B928-7D35-32BF-2142-A5AF4FA0AB67}"/>
                </a:ext>
              </a:extLst>
            </p:cNvPr>
            <p:cNvSpPr/>
            <p:nvPr/>
          </p:nvSpPr>
          <p:spPr>
            <a:xfrm>
              <a:off x="876300" y="2933700"/>
              <a:ext cx="16535399" cy="6340397"/>
            </a:xfrm>
            <a:prstGeom prst="roundRect">
              <a:avLst/>
            </a:prstGeom>
            <a:solidFill>
              <a:schemeClr val="accent6">
                <a:lumMod val="20000"/>
                <a:lumOff val="80000"/>
              </a:schemeClr>
            </a:solidFill>
            <a:ln w="38100">
              <a:solidFill>
                <a:schemeClr val="accent6">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b="1" i="1">
                  <a:solidFill>
                    <a:schemeClr val="tx1"/>
                  </a:solidFill>
                  <a:latin typeface="Arial" panose="020B0604020202020204" pitchFamily="34" charset="0"/>
                  <a:cs typeface="Arial" panose="020B0604020202020204" pitchFamily="34" charset="0"/>
                </a:rPr>
                <a:t>Em hãy thực hiện gõ đoạn văn bản sau: </a:t>
              </a:r>
            </a:p>
            <a:p>
              <a:pPr algn="just">
                <a:lnSpc>
                  <a:spcPct val="150000"/>
                </a:lnSpc>
              </a:pPr>
              <a:r>
                <a:rPr lang="vi-VN" sz="4000">
                  <a:solidFill>
                    <a:schemeClr val="tx1"/>
                  </a:solidFill>
                </a:rPr>
                <a:t>Buổi sáng mai hôm ấy, một buổi mai đầy sương thu và gió lạnh. Mẹ tôi âu yếm nắm tay tôi dẫn đi trên con đường làng dài và hẹp. Con đường này tôi đã quen đi lại lắm lần, nhưng lần này tự nhiên tôi thấy lạ. Cảnh vật chung quanh tôi đều thay đổi, vì chính lòng tôi đang có sự thay đổi lớn: Hôm nay tôi đi học.</a:t>
              </a:r>
              <a:endParaRPr lang="en-US" sz="4000">
                <a:solidFill>
                  <a:schemeClr val="tx1"/>
                </a:solidFill>
              </a:endParaRPr>
            </a:p>
          </p:txBody>
        </p:sp>
        <p:pic>
          <p:nvPicPr>
            <p:cNvPr id="11" name="Picture 10">
              <a:extLst>
                <a:ext uri="{FF2B5EF4-FFF2-40B4-BE49-F238E27FC236}">
                  <a16:creationId xmlns:a16="http://schemas.microsoft.com/office/drawing/2014/main" id="{4DF360E6-6DE7-689C-B142-7CCBBB797A4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1462019">
              <a:off x="15855550" y="2699885"/>
              <a:ext cx="1984300" cy="949983"/>
            </a:xfrm>
            <a:prstGeom prst="rect">
              <a:avLst/>
            </a:prstGeom>
          </p:spPr>
        </p:pic>
        <p:pic>
          <p:nvPicPr>
            <p:cNvPr id="12" name="Picture 11">
              <a:extLst>
                <a:ext uri="{FF2B5EF4-FFF2-40B4-BE49-F238E27FC236}">
                  <a16:creationId xmlns:a16="http://schemas.microsoft.com/office/drawing/2014/main" id="{3478F328-523A-7752-40E8-10CDDBFE6F94}"/>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0" y="9039877"/>
              <a:ext cx="928915" cy="1132823"/>
            </a:xfrm>
            <a:prstGeom prst="rect">
              <a:avLst/>
            </a:prstGeom>
          </p:spPr>
        </p:pic>
      </p:grpSp>
    </p:spTree>
    <p:extLst>
      <p:ext uri="{BB962C8B-B14F-4D97-AF65-F5344CB8AC3E}">
        <p14:creationId xmlns:p14="http://schemas.microsoft.com/office/powerpoint/2010/main" val="3799943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Picture 9">
            <a:extLst>
              <a:ext uri="{FF2B5EF4-FFF2-40B4-BE49-F238E27FC236}">
                <a16:creationId xmlns:a16="http://schemas.microsoft.com/office/drawing/2014/main" id="{8E60D9D7-2C61-A3CF-5B1C-9BEEE7FD41B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78088" y="114300"/>
            <a:ext cx="1049598" cy="1036479"/>
          </a:xfrm>
          <a:prstGeom prst="rect">
            <a:avLst/>
          </a:prstGeom>
        </p:spPr>
      </p:pic>
      <p:pic>
        <p:nvPicPr>
          <p:cNvPr id="17" name="Picture 9">
            <a:extLst>
              <a:ext uri="{FF2B5EF4-FFF2-40B4-BE49-F238E27FC236}">
                <a16:creationId xmlns:a16="http://schemas.microsoft.com/office/drawing/2014/main" id="{31E25A76-5831-D7D5-30F8-7F4780B50E0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983938" y="876300"/>
            <a:ext cx="925974" cy="914400"/>
          </a:xfrm>
          <a:prstGeom prst="rect">
            <a:avLst/>
          </a:prstGeom>
        </p:spPr>
      </p:pic>
      <p:sp>
        <p:nvSpPr>
          <p:cNvPr id="2" name="TextBox 1">
            <a:extLst>
              <a:ext uri="{FF2B5EF4-FFF2-40B4-BE49-F238E27FC236}">
                <a16:creationId xmlns:a16="http://schemas.microsoft.com/office/drawing/2014/main" id="{10282E3D-8E94-0D48-2A0D-C3E6D6857535}"/>
              </a:ext>
            </a:extLst>
          </p:cNvPr>
          <p:cNvSpPr txBox="1"/>
          <p:nvPr/>
        </p:nvSpPr>
        <p:spPr>
          <a:xfrm>
            <a:off x="2819400" y="402567"/>
            <a:ext cx="12649200" cy="1015663"/>
          </a:xfrm>
          <a:prstGeom prst="rect">
            <a:avLst/>
          </a:prstGeom>
          <a:noFill/>
        </p:spPr>
        <p:txBody>
          <a:bodyPr wrap="square" rtlCol="0">
            <a:spAutoFit/>
          </a:bodyPr>
          <a:lstStyle/>
          <a:p>
            <a:pPr algn="ctr"/>
            <a:r>
              <a:rPr lang="en-US" sz="6000" b="1">
                <a:solidFill>
                  <a:schemeClr val="accent6">
                    <a:lumMod val="75000"/>
                  </a:schemeClr>
                </a:solidFill>
                <a:latin typeface="Arial" panose="020B0604020202020204" pitchFamily="34" charset="0"/>
                <a:cs typeface="Arial" panose="020B0604020202020204" pitchFamily="34" charset="0"/>
              </a:rPr>
              <a:t>VẬN DỤNG </a:t>
            </a:r>
          </a:p>
        </p:txBody>
      </p:sp>
      <p:sp>
        <p:nvSpPr>
          <p:cNvPr id="7" name="Rectangle: Rounded Corners 6">
            <a:extLst>
              <a:ext uri="{FF2B5EF4-FFF2-40B4-BE49-F238E27FC236}">
                <a16:creationId xmlns:a16="http://schemas.microsoft.com/office/drawing/2014/main" id="{C05899E2-845B-755A-146B-915306C50F10}"/>
              </a:ext>
            </a:extLst>
          </p:cNvPr>
          <p:cNvSpPr/>
          <p:nvPr/>
        </p:nvSpPr>
        <p:spPr>
          <a:xfrm>
            <a:off x="1143000" y="2171700"/>
            <a:ext cx="16002000" cy="2438400"/>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a:solidFill>
                  <a:schemeClr val="tx1"/>
                </a:solidFill>
                <a:latin typeface="Arial" panose="020B0604020202020204" pitchFamily="34" charset="0"/>
                <a:cs typeface="Arial" panose="020B0604020202020204" pitchFamily="34" charset="0"/>
              </a:rPr>
              <a:t>Em hãy khởi động phần mềm Powerpoint và thực hiện gõ bàn phím đúng cách để gõ lời một bài hát mà em yêu thích.</a:t>
            </a:r>
          </a:p>
        </p:txBody>
      </p:sp>
      <p:sp>
        <p:nvSpPr>
          <p:cNvPr id="8" name="TextBox 7">
            <a:extLst>
              <a:ext uri="{FF2B5EF4-FFF2-40B4-BE49-F238E27FC236}">
                <a16:creationId xmlns:a16="http://schemas.microsoft.com/office/drawing/2014/main" id="{BA03E7AA-4286-AD48-683E-054E5849BA65}"/>
              </a:ext>
            </a:extLst>
          </p:cNvPr>
          <p:cNvSpPr txBox="1"/>
          <p:nvPr/>
        </p:nvSpPr>
        <p:spPr>
          <a:xfrm>
            <a:off x="5676900" y="4943038"/>
            <a:ext cx="6934200" cy="707886"/>
          </a:xfrm>
          <a:prstGeom prst="rect">
            <a:avLst/>
          </a:prstGeom>
          <a:noFill/>
        </p:spPr>
        <p:txBody>
          <a:bodyPr wrap="square" rtlCol="0">
            <a:spAutoFit/>
          </a:bodyPr>
          <a:lstStyle/>
          <a:p>
            <a:pPr algn="ctr"/>
            <a:r>
              <a:rPr lang="en-US" sz="4000" b="1">
                <a:solidFill>
                  <a:schemeClr val="accent5">
                    <a:lumMod val="75000"/>
                  </a:schemeClr>
                </a:solidFill>
                <a:latin typeface="Arial" panose="020B0604020202020204" pitchFamily="34" charset="0"/>
                <a:cs typeface="Arial" panose="020B0604020202020204" pitchFamily="34" charset="0"/>
              </a:rPr>
              <a:t>CÁCH THỰC HIỆN </a:t>
            </a:r>
          </a:p>
        </p:txBody>
      </p:sp>
      <p:grpSp>
        <p:nvGrpSpPr>
          <p:cNvPr id="15" name="Group 14">
            <a:extLst>
              <a:ext uri="{FF2B5EF4-FFF2-40B4-BE49-F238E27FC236}">
                <a16:creationId xmlns:a16="http://schemas.microsoft.com/office/drawing/2014/main" id="{E15DE2D1-E760-7FD1-600A-B7E40A20F5AA}"/>
              </a:ext>
            </a:extLst>
          </p:cNvPr>
          <p:cNvGrpSpPr/>
          <p:nvPr/>
        </p:nvGrpSpPr>
        <p:grpSpPr>
          <a:xfrm>
            <a:off x="762000" y="6159895"/>
            <a:ext cx="17014209" cy="1180737"/>
            <a:chOff x="1143000" y="6159895"/>
            <a:chExt cx="17014209" cy="1180737"/>
          </a:xfrm>
        </p:grpSpPr>
        <p:sp>
          <p:nvSpPr>
            <p:cNvPr id="9" name="Oval 8">
              <a:extLst>
                <a:ext uri="{FF2B5EF4-FFF2-40B4-BE49-F238E27FC236}">
                  <a16:creationId xmlns:a16="http://schemas.microsoft.com/office/drawing/2014/main" id="{23DD63DB-1630-5C63-00A9-DDD8785C611E}"/>
                </a:ext>
              </a:extLst>
            </p:cNvPr>
            <p:cNvSpPr/>
            <p:nvPr/>
          </p:nvSpPr>
          <p:spPr>
            <a:xfrm>
              <a:off x="1143000" y="6210300"/>
              <a:ext cx="914400" cy="914400"/>
            </a:xfrm>
            <a:prstGeom prst="ellipse">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tx1"/>
                  </a:solidFill>
                  <a:latin typeface="Arial" panose="020B0604020202020204" pitchFamily="34" charset="0"/>
                  <a:cs typeface="Arial" panose="020B0604020202020204" pitchFamily="34" charset="0"/>
                </a:rPr>
                <a:t>1</a:t>
              </a:r>
            </a:p>
          </p:txBody>
        </p:sp>
        <p:sp>
          <p:nvSpPr>
            <p:cNvPr id="14" name="TextBox 13">
              <a:extLst>
                <a:ext uri="{FF2B5EF4-FFF2-40B4-BE49-F238E27FC236}">
                  <a16:creationId xmlns:a16="http://schemas.microsoft.com/office/drawing/2014/main" id="{A665978D-705D-C0F3-8458-F802F288C2F4}"/>
                </a:ext>
              </a:extLst>
            </p:cNvPr>
            <p:cNvSpPr txBox="1"/>
            <p:nvPr/>
          </p:nvSpPr>
          <p:spPr>
            <a:xfrm>
              <a:off x="2819400" y="6159895"/>
              <a:ext cx="15337809" cy="901593"/>
            </a:xfrm>
            <a:prstGeom prst="rect">
              <a:avLst/>
            </a:prstGeom>
            <a:noFill/>
          </p:spPr>
          <p:txBody>
            <a:bodyPr wrap="square" rtlCol="0">
              <a:spAutoFit/>
            </a:bodyPr>
            <a:lstStyle/>
            <a:p>
              <a:pPr>
                <a:lnSpc>
                  <a:spcPct val="150000"/>
                </a:lnSpc>
              </a:pPr>
              <a:r>
                <a:rPr lang="en-US" sz="4000">
                  <a:latin typeface="Arial" panose="020B0604020202020204" pitchFamily="34" charset="0"/>
                  <a:cs typeface="Arial" panose="020B0604020202020204" pitchFamily="34" charset="0"/>
                </a:rPr>
                <a:t>Nhấn vào biểu tượng             để khởi động phần mềm Powerpoint </a:t>
              </a:r>
            </a:p>
          </p:txBody>
        </p:sp>
        <p:pic>
          <p:nvPicPr>
            <p:cNvPr id="3074" name="Picture 2" descr="Microsoft PowerPoint – Wikipedia tiếng Việt">
              <a:extLst>
                <a:ext uri="{FF2B5EF4-FFF2-40B4-BE49-F238E27FC236}">
                  <a16:creationId xmlns:a16="http://schemas.microsoft.com/office/drawing/2014/main" id="{F1B7BAFB-0789-5532-DE02-384F00AAA58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01000" y="6159895"/>
              <a:ext cx="1269610" cy="118073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Group 17">
            <a:extLst>
              <a:ext uri="{FF2B5EF4-FFF2-40B4-BE49-F238E27FC236}">
                <a16:creationId xmlns:a16="http://schemas.microsoft.com/office/drawing/2014/main" id="{38F3007D-090C-5D72-9E33-F3C6E05969C8}"/>
              </a:ext>
            </a:extLst>
          </p:cNvPr>
          <p:cNvGrpSpPr/>
          <p:nvPr/>
        </p:nvGrpSpPr>
        <p:grpSpPr>
          <a:xfrm>
            <a:off x="762000" y="7841551"/>
            <a:ext cx="17014209" cy="1824923"/>
            <a:chOff x="1143000" y="6159895"/>
            <a:chExt cx="17014209" cy="1824923"/>
          </a:xfrm>
        </p:grpSpPr>
        <p:sp>
          <p:nvSpPr>
            <p:cNvPr id="19" name="Oval 18">
              <a:extLst>
                <a:ext uri="{FF2B5EF4-FFF2-40B4-BE49-F238E27FC236}">
                  <a16:creationId xmlns:a16="http://schemas.microsoft.com/office/drawing/2014/main" id="{7A4EBFA3-A956-0A6A-1758-D8FDBB38C0CF}"/>
                </a:ext>
              </a:extLst>
            </p:cNvPr>
            <p:cNvSpPr/>
            <p:nvPr/>
          </p:nvSpPr>
          <p:spPr>
            <a:xfrm>
              <a:off x="1143000" y="6586044"/>
              <a:ext cx="914400" cy="914400"/>
            </a:xfrm>
            <a:prstGeom prst="ellipse">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tx1"/>
                  </a:solidFill>
                  <a:latin typeface="Arial" panose="020B0604020202020204" pitchFamily="34" charset="0"/>
                  <a:cs typeface="Arial" panose="020B0604020202020204" pitchFamily="34" charset="0"/>
                </a:rPr>
                <a:t>2</a:t>
              </a:r>
            </a:p>
          </p:txBody>
        </p:sp>
        <p:sp>
          <p:nvSpPr>
            <p:cNvPr id="20" name="TextBox 19">
              <a:extLst>
                <a:ext uri="{FF2B5EF4-FFF2-40B4-BE49-F238E27FC236}">
                  <a16:creationId xmlns:a16="http://schemas.microsoft.com/office/drawing/2014/main" id="{81E169C0-0F94-CC4D-7774-71666F229B14}"/>
                </a:ext>
              </a:extLst>
            </p:cNvPr>
            <p:cNvSpPr txBox="1"/>
            <p:nvPr/>
          </p:nvSpPr>
          <p:spPr>
            <a:xfrm>
              <a:off x="2819400" y="6159895"/>
              <a:ext cx="15337809" cy="1824923"/>
            </a:xfrm>
            <a:prstGeom prst="rect">
              <a:avLst/>
            </a:prstGeom>
            <a:noFill/>
          </p:spPr>
          <p:txBody>
            <a:bodyPr wrap="square" rtlCol="0">
              <a:spAutoFit/>
            </a:bodyPr>
            <a:lstStyle/>
            <a:p>
              <a:pPr>
                <a:lnSpc>
                  <a:spcPct val="150000"/>
                </a:lnSpc>
              </a:pPr>
              <a:r>
                <a:rPr lang="en-US" sz="4000">
                  <a:latin typeface="Arial" panose="020B0604020202020204" pitchFamily="34" charset="0"/>
                  <a:cs typeface="Arial" panose="020B0604020202020204" pitchFamily="34" charset="0"/>
                </a:rPr>
                <a:t>Thực hành gõ phím đúng cách để soạn thảo lời một bài hát mà em thích.</a:t>
              </a:r>
            </a:p>
          </p:txBody>
        </p:sp>
      </p:grpSp>
    </p:spTree>
    <p:extLst>
      <p:ext uri="{BB962C8B-B14F-4D97-AF65-F5344CB8AC3E}">
        <p14:creationId xmlns:p14="http://schemas.microsoft.com/office/powerpoint/2010/main" val="413341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randombar(horizontal)">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Picture 9">
            <a:extLst>
              <a:ext uri="{FF2B5EF4-FFF2-40B4-BE49-F238E27FC236}">
                <a16:creationId xmlns:a16="http://schemas.microsoft.com/office/drawing/2014/main" id="{8E60D9D7-2C61-A3CF-5B1C-9BEEE7FD41B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78088" y="114300"/>
            <a:ext cx="1049598" cy="1036479"/>
          </a:xfrm>
          <a:prstGeom prst="rect">
            <a:avLst/>
          </a:prstGeom>
        </p:spPr>
      </p:pic>
      <p:pic>
        <p:nvPicPr>
          <p:cNvPr id="17" name="Picture 9">
            <a:extLst>
              <a:ext uri="{FF2B5EF4-FFF2-40B4-BE49-F238E27FC236}">
                <a16:creationId xmlns:a16="http://schemas.microsoft.com/office/drawing/2014/main" id="{31E25A76-5831-D7D5-30F8-7F4780B50E0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621473" y="3891072"/>
            <a:ext cx="925974" cy="914400"/>
          </a:xfrm>
          <a:prstGeom prst="rect">
            <a:avLst/>
          </a:prstGeom>
        </p:spPr>
      </p:pic>
      <p:pic>
        <p:nvPicPr>
          <p:cNvPr id="3" name="Picture 9">
            <a:extLst>
              <a:ext uri="{FF2B5EF4-FFF2-40B4-BE49-F238E27FC236}">
                <a16:creationId xmlns:a16="http://schemas.microsoft.com/office/drawing/2014/main" id="{372C139B-09F2-772F-EE8A-589FD85CFA8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8826492">
            <a:off x="5758579" y="-3689052"/>
            <a:ext cx="7095195" cy="6146212"/>
          </a:xfrm>
          <a:prstGeom prst="rect">
            <a:avLst/>
          </a:prstGeom>
        </p:spPr>
      </p:pic>
      <p:sp>
        <p:nvSpPr>
          <p:cNvPr id="2" name="TextBox 1">
            <a:extLst>
              <a:ext uri="{FF2B5EF4-FFF2-40B4-BE49-F238E27FC236}">
                <a16:creationId xmlns:a16="http://schemas.microsoft.com/office/drawing/2014/main" id="{10282E3D-8E94-0D48-2A0D-C3E6D6857535}"/>
              </a:ext>
            </a:extLst>
          </p:cNvPr>
          <p:cNvSpPr txBox="1"/>
          <p:nvPr/>
        </p:nvSpPr>
        <p:spPr>
          <a:xfrm>
            <a:off x="2819400" y="1562100"/>
            <a:ext cx="12649200" cy="1015663"/>
          </a:xfrm>
          <a:prstGeom prst="rect">
            <a:avLst/>
          </a:prstGeom>
          <a:noFill/>
        </p:spPr>
        <p:txBody>
          <a:bodyPr wrap="square" rtlCol="0">
            <a:spAutoFit/>
          </a:bodyPr>
          <a:lstStyle/>
          <a:p>
            <a:pPr algn="ctr"/>
            <a:r>
              <a:rPr lang="en-US" sz="6000" b="1">
                <a:solidFill>
                  <a:schemeClr val="accent2">
                    <a:lumMod val="75000"/>
                  </a:schemeClr>
                </a:solidFill>
                <a:latin typeface="Arial" panose="020B0604020202020204" pitchFamily="34" charset="0"/>
                <a:cs typeface="Arial" panose="020B0604020202020204" pitchFamily="34" charset="0"/>
              </a:rPr>
              <a:t>HƯỚNG DẪN VỀ NHÀ </a:t>
            </a:r>
          </a:p>
        </p:txBody>
      </p:sp>
      <p:pic>
        <p:nvPicPr>
          <p:cNvPr id="4" name="Picture 11">
            <a:extLst>
              <a:ext uri="{FF2B5EF4-FFF2-40B4-BE49-F238E27FC236}">
                <a16:creationId xmlns:a16="http://schemas.microsoft.com/office/drawing/2014/main" id="{F4E3236D-E3FA-1ACA-691D-31C180C09CDF}"/>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1837840">
            <a:off x="4690909" y="7542734"/>
            <a:ext cx="8906181" cy="7714980"/>
          </a:xfrm>
          <a:prstGeom prst="rect">
            <a:avLst/>
          </a:prstGeom>
        </p:spPr>
      </p:pic>
      <p:pic>
        <p:nvPicPr>
          <p:cNvPr id="5" name="Picture 9">
            <a:extLst>
              <a:ext uri="{FF2B5EF4-FFF2-40B4-BE49-F238E27FC236}">
                <a16:creationId xmlns:a16="http://schemas.microsoft.com/office/drawing/2014/main" id="{24322337-B92D-32B8-F65D-24103AFABC0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485349" y="8267700"/>
            <a:ext cx="1526912" cy="1507827"/>
          </a:xfrm>
          <a:prstGeom prst="rect">
            <a:avLst/>
          </a:prstGeom>
        </p:spPr>
      </p:pic>
      <p:pic>
        <p:nvPicPr>
          <p:cNvPr id="6" name="Picture 9">
            <a:extLst>
              <a:ext uri="{FF2B5EF4-FFF2-40B4-BE49-F238E27FC236}">
                <a16:creationId xmlns:a16="http://schemas.microsoft.com/office/drawing/2014/main" id="{CF78CD3D-2070-170C-036A-4209EB6A0AD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5610330" y="7810500"/>
            <a:ext cx="1373608" cy="1356439"/>
          </a:xfrm>
          <a:prstGeom prst="rect">
            <a:avLst/>
          </a:prstGeom>
        </p:spPr>
      </p:pic>
      <p:pic>
        <p:nvPicPr>
          <p:cNvPr id="10" name="Picture 4">
            <a:extLst>
              <a:ext uri="{FF2B5EF4-FFF2-40B4-BE49-F238E27FC236}">
                <a16:creationId xmlns:a16="http://schemas.microsoft.com/office/drawing/2014/main" id="{EEBA2AE0-5D7F-B59C-6B87-C111650D42E1}"/>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5832202" y="130791"/>
            <a:ext cx="2077710" cy="2264534"/>
          </a:xfrm>
          <a:prstGeom prst="rect">
            <a:avLst/>
          </a:prstGeom>
        </p:spPr>
      </p:pic>
      <p:grpSp>
        <p:nvGrpSpPr>
          <p:cNvPr id="21" name="Group 20">
            <a:extLst>
              <a:ext uri="{FF2B5EF4-FFF2-40B4-BE49-F238E27FC236}">
                <a16:creationId xmlns:a16="http://schemas.microsoft.com/office/drawing/2014/main" id="{9C51FF87-FE62-EB20-016D-CB9F23D5F36B}"/>
              </a:ext>
            </a:extLst>
          </p:cNvPr>
          <p:cNvGrpSpPr/>
          <p:nvPr/>
        </p:nvGrpSpPr>
        <p:grpSpPr>
          <a:xfrm>
            <a:off x="1861962" y="3395772"/>
            <a:ext cx="14564073" cy="1905000"/>
            <a:chOff x="1494454" y="3395772"/>
            <a:chExt cx="14564073" cy="1905000"/>
          </a:xfrm>
        </p:grpSpPr>
        <p:sp>
          <p:nvSpPr>
            <p:cNvPr id="11" name="Rectangle: Rounded Corners 10">
              <a:extLst>
                <a:ext uri="{FF2B5EF4-FFF2-40B4-BE49-F238E27FC236}">
                  <a16:creationId xmlns:a16="http://schemas.microsoft.com/office/drawing/2014/main" id="{9B94083F-6817-39C8-3D05-9FD67C660B3A}"/>
                </a:ext>
              </a:extLst>
            </p:cNvPr>
            <p:cNvSpPr/>
            <p:nvPr/>
          </p:nvSpPr>
          <p:spPr>
            <a:xfrm>
              <a:off x="2057400" y="3395772"/>
              <a:ext cx="14001127" cy="1905000"/>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D78A79C6-3C9B-05B2-242A-46DB9CB8BCCF}"/>
                </a:ext>
              </a:extLst>
            </p:cNvPr>
            <p:cNvSpPr/>
            <p:nvPr/>
          </p:nvSpPr>
          <p:spPr>
            <a:xfrm>
              <a:off x="1494454" y="3891072"/>
              <a:ext cx="914400" cy="914400"/>
            </a:xfrm>
            <a:prstGeom prst="ellipse">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a:solidFill>
                    <a:schemeClr val="tx1"/>
                  </a:solidFill>
                  <a:latin typeface="Arial" panose="020B0604020202020204" pitchFamily="34" charset="0"/>
                  <a:cs typeface="Arial" panose="020B0604020202020204" pitchFamily="34" charset="0"/>
                </a:rPr>
                <a:t>1</a:t>
              </a:r>
            </a:p>
          </p:txBody>
        </p:sp>
        <p:sp>
          <p:nvSpPr>
            <p:cNvPr id="13" name="TextBox 12">
              <a:extLst>
                <a:ext uri="{FF2B5EF4-FFF2-40B4-BE49-F238E27FC236}">
                  <a16:creationId xmlns:a16="http://schemas.microsoft.com/office/drawing/2014/main" id="{751AE669-A20F-9AE4-EBFD-34DE8F45A70D}"/>
                </a:ext>
              </a:extLst>
            </p:cNvPr>
            <p:cNvSpPr txBox="1"/>
            <p:nvPr/>
          </p:nvSpPr>
          <p:spPr>
            <a:xfrm>
              <a:off x="3039557" y="3435810"/>
              <a:ext cx="12598069" cy="1824923"/>
            </a:xfrm>
            <a:prstGeom prst="rect">
              <a:avLst/>
            </a:prstGeom>
            <a:noFill/>
          </p:spPr>
          <p:txBody>
            <a:bodyPr wrap="square" rtlCol="0">
              <a:spAutoFit/>
            </a:bodyPr>
            <a:lstStyle/>
            <a:p>
              <a:pPr>
                <a:lnSpc>
                  <a:spcPct val="150000"/>
                </a:lnSpc>
              </a:pPr>
              <a:r>
                <a:rPr lang="en-US" sz="4000">
                  <a:latin typeface="Arial" panose="020B0604020202020204" pitchFamily="34" charset="0"/>
                  <a:cs typeface="Arial" panose="020B0604020202020204" pitchFamily="34" charset="0"/>
                </a:rPr>
                <a:t>Ôn tập lại kiến thức đã học ở bài học, hoàn thành bài tập phần vận dụng </a:t>
              </a:r>
            </a:p>
          </p:txBody>
        </p:sp>
      </p:grpSp>
      <p:grpSp>
        <p:nvGrpSpPr>
          <p:cNvPr id="22" name="Group 21">
            <a:extLst>
              <a:ext uri="{FF2B5EF4-FFF2-40B4-BE49-F238E27FC236}">
                <a16:creationId xmlns:a16="http://schemas.microsoft.com/office/drawing/2014/main" id="{C58ED5D5-CCB4-7D55-03F0-7281EDA6EE3B}"/>
              </a:ext>
            </a:extLst>
          </p:cNvPr>
          <p:cNvGrpSpPr/>
          <p:nvPr/>
        </p:nvGrpSpPr>
        <p:grpSpPr>
          <a:xfrm>
            <a:off x="1861962" y="5869161"/>
            <a:ext cx="14564073" cy="1905000"/>
            <a:chOff x="1494454" y="3395772"/>
            <a:chExt cx="14564073" cy="1905000"/>
          </a:xfrm>
        </p:grpSpPr>
        <p:sp>
          <p:nvSpPr>
            <p:cNvPr id="23" name="Rectangle: Rounded Corners 22">
              <a:extLst>
                <a:ext uri="{FF2B5EF4-FFF2-40B4-BE49-F238E27FC236}">
                  <a16:creationId xmlns:a16="http://schemas.microsoft.com/office/drawing/2014/main" id="{9E1C8D46-142F-D8A6-DA05-7680D71BC4F1}"/>
                </a:ext>
              </a:extLst>
            </p:cNvPr>
            <p:cNvSpPr/>
            <p:nvPr/>
          </p:nvSpPr>
          <p:spPr>
            <a:xfrm>
              <a:off x="2057400" y="3395772"/>
              <a:ext cx="14001127" cy="1905000"/>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69A4213B-1A86-E2AC-A320-403C90ADA6CF}"/>
                </a:ext>
              </a:extLst>
            </p:cNvPr>
            <p:cNvSpPr/>
            <p:nvPr/>
          </p:nvSpPr>
          <p:spPr>
            <a:xfrm>
              <a:off x="1494454" y="3891072"/>
              <a:ext cx="914400" cy="914400"/>
            </a:xfrm>
            <a:prstGeom prst="ellipse">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a:solidFill>
                    <a:schemeClr val="tx1"/>
                  </a:solidFill>
                  <a:latin typeface="Arial" panose="020B0604020202020204" pitchFamily="34" charset="0"/>
                  <a:cs typeface="Arial" panose="020B0604020202020204" pitchFamily="34" charset="0"/>
                </a:rPr>
                <a:t>2</a:t>
              </a:r>
            </a:p>
          </p:txBody>
        </p:sp>
        <p:sp>
          <p:nvSpPr>
            <p:cNvPr id="25" name="TextBox 24">
              <a:extLst>
                <a:ext uri="{FF2B5EF4-FFF2-40B4-BE49-F238E27FC236}">
                  <a16:creationId xmlns:a16="http://schemas.microsoft.com/office/drawing/2014/main" id="{8E63D47A-7AD5-D0EA-EBEA-86CC91CBBEFB}"/>
                </a:ext>
              </a:extLst>
            </p:cNvPr>
            <p:cNvSpPr txBox="1"/>
            <p:nvPr/>
          </p:nvSpPr>
          <p:spPr>
            <a:xfrm>
              <a:off x="3039557" y="3809867"/>
              <a:ext cx="13018970" cy="901593"/>
            </a:xfrm>
            <a:prstGeom prst="rect">
              <a:avLst/>
            </a:prstGeom>
            <a:noFill/>
          </p:spPr>
          <p:txBody>
            <a:bodyPr wrap="square" rtlCol="0">
              <a:spAutoFit/>
            </a:bodyPr>
            <a:lstStyle/>
            <a:p>
              <a:pPr>
                <a:lnSpc>
                  <a:spcPct val="150000"/>
                </a:lnSpc>
              </a:pPr>
              <a:r>
                <a:rPr lang="vi-VN" sz="4000">
                  <a:latin typeface="Arial" panose="020B0604020202020204" pitchFamily="34" charset="0"/>
                  <a:cs typeface="Arial" panose="020B0604020202020204" pitchFamily="34" charset="0"/>
                </a:rPr>
                <a:t>Đọc và chuẩn bị trước </a:t>
              </a:r>
              <a:r>
                <a:rPr lang="vi-VN" sz="4000" b="1">
                  <a:latin typeface="Arial" panose="020B0604020202020204" pitchFamily="34" charset="0"/>
                  <a:cs typeface="Arial" panose="020B0604020202020204" pitchFamily="34" charset="0"/>
                </a:rPr>
                <a:t>Bài 3: Thông tin trên trang web</a:t>
              </a:r>
              <a:endParaRPr lang="en-US" sz="400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964238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arn(inVertical)">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DBEAF6"/>
        </a:solidFill>
        <a:effectLst/>
      </p:bgPr>
    </p:bg>
    <p:spTree>
      <p:nvGrpSpPr>
        <p:cNvPr id="1" name=""/>
        <p:cNvGrpSpPr/>
        <p:nvPr/>
      </p:nvGrpSpPr>
      <p:grpSpPr>
        <a:xfrm>
          <a:off x="0" y="0"/>
          <a:ext cx="0" cy="0"/>
          <a:chOff x="0" y="0"/>
          <a:chExt cx="0" cy="0"/>
        </a:xfrm>
      </p:grpSpPr>
      <p:grpSp>
        <p:nvGrpSpPr>
          <p:cNvPr id="4" name="Group 4"/>
          <p:cNvGrpSpPr/>
          <p:nvPr/>
        </p:nvGrpSpPr>
        <p:grpSpPr>
          <a:xfrm>
            <a:off x="-488329" y="7731523"/>
            <a:ext cx="19178618" cy="2932492"/>
            <a:chOff x="0" y="0"/>
            <a:chExt cx="186375649" cy="28497625"/>
          </a:xfrm>
        </p:grpSpPr>
        <p:sp>
          <p:nvSpPr>
            <p:cNvPr id="5" name="Freeform 5"/>
            <p:cNvSpPr/>
            <p:nvPr/>
          </p:nvSpPr>
          <p:spPr>
            <a:xfrm>
              <a:off x="72390" y="72390"/>
              <a:ext cx="186230868" cy="28352846"/>
            </a:xfrm>
            <a:custGeom>
              <a:avLst/>
              <a:gdLst/>
              <a:ahLst/>
              <a:cxnLst/>
              <a:rect l="l" t="t" r="r" b="b"/>
              <a:pathLst>
                <a:path w="186230868" h="28352846">
                  <a:moveTo>
                    <a:pt x="0" y="0"/>
                  </a:moveTo>
                  <a:lnTo>
                    <a:pt x="186230868" y="0"/>
                  </a:lnTo>
                  <a:lnTo>
                    <a:pt x="186230868" y="28352845"/>
                  </a:lnTo>
                  <a:lnTo>
                    <a:pt x="0" y="28352845"/>
                  </a:lnTo>
                  <a:lnTo>
                    <a:pt x="0" y="0"/>
                  </a:lnTo>
                  <a:close/>
                </a:path>
              </a:pathLst>
            </a:custGeom>
            <a:solidFill>
              <a:srgbClr val="FFFFFF"/>
            </a:solidFill>
          </p:spPr>
        </p:sp>
        <p:sp>
          <p:nvSpPr>
            <p:cNvPr id="6" name="Freeform 6"/>
            <p:cNvSpPr/>
            <p:nvPr/>
          </p:nvSpPr>
          <p:spPr>
            <a:xfrm>
              <a:off x="0" y="0"/>
              <a:ext cx="186375650" cy="28497625"/>
            </a:xfrm>
            <a:custGeom>
              <a:avLst/>
              <a:gdLst/>
              <a:ahLst/>
              <a:cxnLst/>
              <a:rect l="l" t="t" r="r" b="b"/>
              <a:pathLst>
                <a:path w="186375650" h="28497625">
                  <a:moveTo>
                    <a:pt x="186230865" y="28352846"/>
                  </a:moveTo>
                  <a:lnTo>
                    <a:pt x="186375650" y="28352846"/>
                  </a:lnTo>
                  <a:lnTo>
                    <a:pt x="186375650" y="28497625"/>
                  </a:lnTo>
                  <a:lnTo>
                    <a:pt x="186230865" y="28497625"/>
                  </a:lnTo>
                  <a:lnTo>
                    <a:pt x="186230865" y="28352846"/>
                  </a:lnTo>
                  <a:close/>
                  <a:moveTo>
                    <a:pt x="0" y="144780"/>
                  </a:moveTo>
                  <a:lnTo>
                    <a:pt x="144780" y="144780"/>
                  </a:lnTo>
                  <a:lnTo>
                    <a:pt x="144780" y="28352846"/>
                  </a:lnTo>
                  <a:lnTo>
                    <a:pt x="0" y="28352846"/>
                  </a:lnTo>
                  <a:lnTo>
                    <a:pt x="0" y="144780"/>
                  </a:lnTo>
                  <a:close/>
                  <a:moveTo>
                    <a:pt x="0" y="28352846"/>
                  </a:moveTo>
                  <a:lnTo>
                    <a:pt x="144780" y="28352846"/>
                  </a:lnTo>
                  <a:lnTo>
                    <a:pt x="144780" y="28497625"/>
                  </a:lnTo>
                  <a:lnTo>
                    <a:pt x="0" y="28497625"/>
                  </a:lnTo>
                  <a:lnTo>
                    <a:pt x="0" y="28352846"/>
                  </a:lnTo>
                  <a:close/>
                  <a:moveTo>
                    <a:pt x="186230865" y="144780"/>
                  </a:moveTo>
                  <a:lnTo>
                    <a:pt x="186375650" y="144780"/>
                  </a:lnTo>
                  <a:lnTo>
                    <a:pt x="186375650" y="28352846"/>
                  </a:lnTo>
                  <a:lnTo>
                    <a:pt x="186230865" y="28352846"/>
                  </a:lnTo>
                  <a:lnTo>
                    <a:pt x="186230865" y="144780"/>
                  </a:lnTo>
                  <a:close/>
                  <a:moveTo>
                    <a:pt x="144780" y="28352846"/>
                  </a:moveTo>
                  <a:lnTo>
                    <a:pt x="186230865" y="28352846"/>
                  </a:lnTo>
                  <a:lnTo>
                    <a:pt x="186230865" y="28497625"/>
                  </a:lnTo>
                  <a:lnTo>
                    <a:pt x="144780" y="28497625"/>
                  </a:lnTo>
                  <a:lnTo>
                    <a:pt x="144780" y="28352846"/>
                  </a:lnTo>
                  <a:close/>
                  <a:moveTo>
                    <a:pt x="186230865" y="0"/>
                  </a:moveTo>
                  <a:lnTo>
                    <a:pt x="186375650" y="0"/>
                  </a:lnTo>
                  <a:lnTo>
                    <a:pt x="186375650" y="144780"/>
                  </a:lnTo>
                  <a:lnTo>
                    <a:pt x="186230865" y="144780"/>
                  </a:lnTo>
                  <a:lnTo>
                    <a:pt x="186230865" y="0"/>
                  </a:lnTo>
                  <a:close/>
                  <a:moveTo>
                    <a:pt x="0" y="0"/>
                  </a:moveTo>
                  <a:lnTo>
                    <a:pt x="144780" y="0"/>
                  </a:lnTo>
                  <a:lnTo>
                    <a:pt x="144780" y="144780"/>
                  </a:lnTo>
                  <a:lnTo>
                    <a:pt x="0" y="144780"/>
                  </a:lnTo>
                  <a:lnTo>
                    <a:pt x="0" y="0"/>
                  </a:lnTo>
                  <a:close/>
                  <a:moveTo>
                    <a:pt x="144780" y="0"/>
                  </a:moveTo>
                  <a:lnTo>
                    <a:pt x="186230865" y="0"/>
                  </a:lnTo>
                  <a:lnTo>
                    <a:pt x="186230865" y="144780"/>
                  </a:lnTo>
                  <a:lnTo>
                    <a:pt x="144780" y="144780"/>
                  </a:lnTo>
                  <a:lnTo>
                    <a:pt x="144780" y="0"/>
                  </a:lnTo>
                  <a:close/>
                </a:path>
              </a:pathLst>
            </a:custGeom>
            <a:solidFill>
              <a:srgbClr val="242424"/>
            </a:solidFill>
          </p:spPr>
        </p:sp>
      </p:grpSp>
      <p:pic>
        <p:nvPicPr>
          <p:cNvPr id="12" name="Picture 8">
            <a:extLst>
              <a:ext uri="{FF2B5EF4-FFF2-40B4-BE49-F238E27FC236}">
                <a16:creationId xmlns:a16="http://schemas.microsoft.com/office/drawing/2014/main" id="{D3305C77-BE5C-5F6A-C611-66FA434C6DF4}"/>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28600" y="5955978"/>
            <a:ext cx="7620000" cy="4700588"/>
          </a:xfrm>
          <a:prstGeom prst="rect">
            <a:avLst/>
          </a:prstGeom>
        </p:spPr>
      </p:pic>
      <p:pic>
        <p:nvPicPr>
          <p:cNvPr id="13" name="Picture 11">
            <a:extLst>
              <a:ext uri="{FF2B5EF4-FFF2-40B4-BE49-F238E27FC236}">
                <a16:creationId xmlns:a16="http://schemas.microsoft.com/office/drawing/2014/main" id="{93A3242D-B4E4-D892-5F20-0351BFD109C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0194878">
            <a:off x="16125454" y="451533"/>
            <a:ext cx="1334860" cy="1664790"/>
          </a:xfrm>
          <a:prstGeom prst="rect">
            <a:avLst/>
          </a:prstGeom>
        </p:spPr>
      </p:pic>
      <p:sp>
        <p:nvSpPr>
          <p:cNvPr id="14" name="TextBox 13">
            <a:extLst>
              <a:ext uri="{FF2B5EF4-FFF2-40B4-BE49-F238E27FC236}">
                <a16:creationId xmlns:a16="http://schemas.microsoft.com/office/drawing/2014/main" id="{C0DD66D2-ECB6-9B2C-8167-8C4FB49C6C2C}"/>
              </a:ext>
            </a:extLst>
          </p:cNvPr>
          <p:cNvSpPr txBox="1"/>
          <p:nvPr/>
        </p:nvSpPr>
        <p:spPr>
          <a:xfrm>
            <a:off x="1181100" y="2171700"/>
            <a:ext cx="15925800" cy="3211007"/>
          </a:xfrm>
          <a:prstGeom prst="rect">
            <a:avLst/>
          </a:prstGeom>
          <a:noFill/>
        </p:spPr>
        <p:txBody>
          <a:bodyPr wrap="square" rtlCol="0">
            <a:spAutoFit/>
          </a:bodyPr>
          <a:lstStyle/>
          <a:p>
            <a:pPr algn="ctr">
              <a:lnSpc>
                <a:spcPct val="150000"/>
              </a:lnSpc>
            </a:pPr>
            <a:r>
              <a:rPr lang="en-US" sz="7200" b="1">
                <a:latin typeface="Arial" panose="020B0604020202020204" pitchFamily="34" charset="0"/>
                <a:cs typeface="Arial" panose="020B0604020202020204" pitchFamily="34" charset="0"/>
              </a:rPr>
              <a:t>CẢM ƠN CÁC EM ĐÃ CHÚ Ý </a:t>
            </a:r>
          </a:p>
          <a:p>
            <a:pPr algn="ctr">
              <a:lnSpc>
                <a:spcPct val="150000"/>
              </a:lnSpc>
            </a:pPr>
            <a:r>
              <a:rPr lang="en-US" sz="7200" b="1">
                <a:latin typeface="Arial" panose="020B0604020202020204" pitchFamily="34" charset="0"/>
                <a:cs typeface="Arial" panose="020B0604020202020204" pitchFamily="34" charset="0"/>
              </a:rPr>
              <a:t>LẮNG NGHE BÀI GIẢNG!</a:t>
            </a:r>
          </a:p>
        </p:txBody>
      </p:sp>
      <p:pic>
        <p:nvPicPr>
          <p:cNvPr id="15" name="Picture 10">
            <a:extLst>
              <a:ext uri="{FF2B5EF4-FFF2-40B4-BE49-F238E27FC236}">
                <a16:creationId xmlns:a16="http://schemas.microsoft.com/office/drawing/2014/main" id="{C4770B7A-E28D-9A37-F60E-95F2DB0B9ED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1077152">
            <a:off x="452368" y="176495"/>
            <a:ext cx="1409745" cy="1674643"/>
          </a:xfrm>
          <a:prstGeom prst="rect">
            <a:avLst/>
          </a:prstGeom>
        </p:spPr>
      </p:pic>
    </p:spTree>
    <p:extLst>
      <p:ext uri="{BB962C8B-B14F-4D97-AF65-F5344CB8AC3E}">
        <p14:creationId xmlns:p14="http://schemas.microsoft.com/office/powerpoint/2010/main" val="394426029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4"/>
          <p:cNvGrpSpPr/>
          <p:nvPr/>
        </p:nvGrpSpPr>
        <p:grpSpPr>
          <a:xfrm>
            <a:off x="-488329" y="9029699"/>
            <a:ext cx="19178618" cy="1634315"/>
            <a:chOff x="0" y="0"/>
            <a:chExt cx="186375649" cy="28497625"/>
          </a:xfrm>
          <a:solidFill>
            <a:srgbClr val="DBEAF6"/>
          </a:solidFill>
        </p:grpSpPr>
        <p:sp>
          <p:nvSpPr>
            <p:cNvPr id="5" name="Freeform 5"/>
            <p:cNvSpPr/>
            <p:nvPr/>
          </p:nvSpPr>
          <p:spPr>
            <a:xfrm>
              <a:off x="72390" y="72390"/>
              <a:ext cx="186230868" cy="28352846"/>
            </a:xfrm>
            <a:custGeom>
              <a:avLst/>
              <a:gdLst/>
              <a:ahLst/>
              <a:cxnLst/>
              <a:rect l="l" t="t" r="r" b="b"/>
              <a:pathLst>
                <a:path w="186230868" h="28352846">
                  <a:moveTo>
                    <a:pt x="0" y="0"/>
                  </a:moveTo>
                  <a:lnTo>
                    <a:pt x="186230868" y="0"/>
                  </a:lnTo>
                  <a:lnTo>
                    <a:pt x="186230868" y="28352845"/>
                  </a:lnTo>
                  <a:lnTo>
                    <a:pt x="0" y="28352845"/>
                  </a:lnTo>
                  <a:lnTo>
                    <a:pt x="0" y="0"/>
                  </a:lnTo>
                  <a:close/>
                </a:path>
              </a:pathLst>
            </a:custGeom>
            <a:grpFill/>
          </p:spPr>
        </p:sp>
        <p:sp>
          <p:nvSpPr>
            <p:cNvPr id="6" name="Freeform 6"/>
            <p:cNvSpPr/>
            <p:nvPr/>
          </p:nvSpPr>
          <p:spPr>
            <a:xfrm>
              <a:off x="0" y="0"/>
              <a:ext cx="186375650" cy="28497625"/>
            </a:xfrm>
            <a:custGeom>
              <a:avLst/>
              <a:gdLst/>
              <a:ahLst/>
              <a:cxnLst/>
              <a:rect l="l" t="t" r="r" b="b"/>
              <a:pathLst>
                <a:path w="186375650" h="28497625">
                  <a:moveTo>
                    <a:pt x="186230865" y="28352846"/>
                  </a:moveTo>
                  <a:lnTo>
                    <a:pt x="186375650" y="28352846"/>
                  </a:lnTo>
                  <a:lnTo>
                    <a:pt x="186375650" y="28497625"/>
                  </a:lnTo>
                  <a:lnTo>
                    <a:pt x="186230865" y="28497625"/>
                  </a:lnTo>
                  <a:lnTo>
                    <a:pt x="186230865" y="28352846"/>
                  </a:lnTo>
                  <a:close/>
                  <a:moveTo>
                    <a:pt x="0" y="144780"/>
                  </a:moveTo>
                  <a:lnTo>
                    <a:pt x="144780" y="144780"/>
                  </a:lnTo>
                  <a:lnTo>
                    <a:pt x="144780" y="28352846"/>
                  </a:lnTo>
                  <a:lnTo>
                    <a:pt x="0" y="28352846"/>
                  </a:lnTo>
                  <a:lnTo>
                    <a:pt x="0" y="144780"/>
                  </a:lnTo>
                  <a:close/>
                  <a:moveTo>
                    <a:pt x="0" y="28352846"/>
                  </a:moveTo>
                  <a:lnTo>
                    <a:pt x="144780" y="28352846"/>
                  </a:lnTo>
                  <a:lnTo>
                    <a:pt x="144780" y="28497625"/>
                  </a:lnTo>
                  <a:lnTo>
                    <a:pt x="0" y="28497625"/>
                  </a:lnTo>
                  <a:lnTo>
                    <a:pt x="0" y="28352846"/>
                  </a:lnTo>
                  <a:close/>
                  <a:moveTo>
                    <a:pt x="186230865" y="144780"/>
                  </a:moveTo>
                  <a:lnTo>
                    <a:pt x="186375650" y="144780"/>
                  </a:lnTo>
                  <a:lnTo>
                    <a:pt x="186375650" y="28352846"/>
                  </a:lnTo>
                  <a:lnTo>
                    <a:pt x="186230865" y="28352846"/>
                  </a:lnTo>
                  <a:lnTo>
                    <a:pt x="186230865" y="144780"/>
                  </a:lnTo>
                  <a:close/>
                  <a:moveTo>
                    <a:pt x="144780" y="28352846"/>
                  </a:moveTo>
                  <a:lnTo>
                    <a:pt x="186230865" y="28352846"/>
                  </a:lnTo>
                  <a:lnTo>
                    <a:pt x="186230865" y="28497625"/>
                  </a:lnTo>
                  <a:lnTo>
                    <a:pt x="144780" y="28497625"/>
                  </a:lnTo>
                  <a:lnTo>
                    <a:pt x="144780" y="28352846"/>
                  </a:lnTo>
                  <a:close/>
                  <a:moveTo>
                    <a:pt x="186230865" y="0"/>
                  </a:moveTo>
                  <a:lnTo>
                    <a:pt x="186375650" y="0"/>
                  </a:lnTo>
                  <a:lnTo>
                    <a:pt x="186375650" y="144780"/>
                  </a:lnTo>
                  <a:lnTo>
                    <a:pt x="186230865" y="144780"/>
                  </a:lnTo>
                  <a:lnTo>
                    <a:pt x="186230865" y="0"/>
                  </a:lnTo>
                  <a:close/>
                  <a:moveTo>
                    <a:pt x="0" y="0"/>
                  </a:moveTo>
                  <a:lnTo>
                    <a:pt x="144780" y="0"/>
                  </a:lnTo>
                  <a:lnTo>
                    <a:pt x="144780" y="144780"/>
                  </a:lnTo>
                  <a:lnTo>
                    <a:pt x="0" y="144780"/>
                  </a:lnTo>
                  <a:lnTo>
                    <a:pt x="0" y="0"/>
                  </a:lnTo>
                  <a:close/>
                  <a:moveTo>
                    <a:pt x="144780" y="0"/>
                  </a:moveTo>
                  <a:lnTo>
                    <a:pt x="186230865" y="0"/>
                  </a:lnTo>
                  <a:lnTo>
                    <a:pt x="186230865" y="144780"/>
                  </a:lnTo>
                  <a:lnTo>
                    <a:pt x="144780" y="144780"/>
                  </a:lnTo>
                  <a:lnTo>
                    <a:pt x="144780" y="0"/>
                  </a:lnTo>
                  <a:close/>
                </a:path>
              </a:pathLst>
            </a:custGeom>
            <a:grpFill/>
          </p:spPr>
        </p:sp>
      </p:grpSp>
      <p:pic>
        <p:nvPicPr>
          <p:cNvPr id="16" name="Picture 9">
            <a:extLst>
              <a:ext uri="{FF2B5EF4-FFF2-40B4-BE49-F238E27FC236}">
                <a16:creationId xmlns:a16="http://schemas.microsoft.com/office/drawing/2014/main" id="{8E60D9D7-2C61-A3CF-5B1C-9BEEE7FD41B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57200" y="157638"/>
            <a:ext cx="838200" cy="827723"/>
          </a:xfrm>
          <a:prstGeom prst="rect">
            <a:avLst/>
          </a:prstGeom>
        </p:spPr>
      </p:pic>
      <p:pic>
        <p:nvPicPr>
          <p:cNvPr id="17" name="Picture 9">
            <a:extLst>
              <a:ext uri="{FF2B5EF4-FFF2-40B4-BE49-F238E27FC236}">
                <a16:creationId xmlns:a16="http://schemas.microsoft.com/office/drawing/2014/main" id="{31E25A76-5831-D7D5-30F8-7F4780B50E0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687800" y="759440"/>
            <a:ext cx="838200" cy="827723"/>
          </a:xfrm>
          <a:prstGeom prst="rect">
            <a:avLst/>
          </a:prstGeom>
        </p:spPr>
      </p:pic>
      <p:pic>
        <p:nvPicPr>
          <p:cNvPr id="1026" name="Picture 2" descr="Hướng dẫn cách đánh máy tính siêu nhanh không phải ai cũng biết -  Thegioididong.com">
            <a:extLst>
              <a:ext uri="{FF2B5EF4-FFF2-40B4-BE49-F238E27FC236}">
                <a16:creationId xmlns:a16="http://schemas.microsoft.com/office/drawing/2014/main" id="{89432B29-E27F-96D6-83BB-8609BE43C8B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6225" y="2205511"/>
            <a:ext cx="9974826" cy="618439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E310FE4-D20D-10CA-188B-4980ED2B151A}"/>
              </a:ext>
            </a:extLst>
          </p:cNvPr>
          <p:cNvSpPr txBox="1"/>
          <p:nvPr/>
        </p:nvSpPr>
        <p:spPr>
          <a:xfrm>
            <a:off x="2628900" y="780886"/>
            <a:ext cx="13030200" cy="784830"/>
          </a:xfrm>
          <a:prstGeom prst="rect">
            <a:avLst/>
          </a:prstGeom>
          <a:noFill/>
        </p:spPr>
        <p:txBody>
          <a:bodyPr wrap="square" rtlCol="0">
            <a:spAutoFit/>
          </a:bodyPr>
          <a:lstStyle/>
          <a:p>
            <a:r>
              <a:rPr lang="en-US" sz="4500" b="1">
                <a:solidFill>
                  <a:schemeClr val="accent5">
                    <a:lumMod val="75000"/>
                  </a:schemeClr>
                </a:solidFill>
                <a:latin typeface="Arial" panose="020B0604020202020204" pitchFamily="34" charset="0"/>
                <a:cs typeface="Arial" panose="020B0604020202020204" pitchFamily="34" charset="0"/>
              </a:rPr>
              <a:t>Vị trí xuất phát của các ngón tay trên bàn phím </a:t>
            </a:r>
          </a:p>
        </p:txBody>
      </p:sp>
      <p:sp>
        <p:nvSpPr>
          <p:cNvPr id="7" name="Speech Bubble: Rectangle with Corners Rounded 6">
            <a:extLst>
              <a:ext uri="{FF2B5EF4-FFF2-40B4-BE49-F238E27FC236}">
                <a16:creationId xmlns:a16="http://schemas.microsoft.com/office/drawing/2014/main" id="{1ACED796-E6E9-D59D-AB3A-2986F8C95F3A}"/>
              </a:ext>
            </a:extLst>
          </p:cNvPr>
          <p:cNvSpPr/>
          <p:nvPr/>
        </p:nvSpPr>
        <p:spPr>
          <a:xfrm>
            <a:off x="11046175" y="2205511"/>
            <a:ext cx="6705600" cy="1256901"/>
          </a:xfrm>
          <a:prstGeom prst="wedgeRoundRectCallout">
            <a:avLst>
              <a:gd name="adj1" fmla="val -56451"/>
              <a:gd name="adj2" fmla="val 39697"/>
              <a:gd name="adj3" fmla="val 16667"/>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a:solidFill>
                  <a:schemeClr val="tx1"/>
                </a:solidFill>
                <a:latin typeface="Arial" panose="020B0604020202020204" pitchFamily="34" charset="0"/>
                <a:cs typeface="Arial" panose="020B0604020202020204" pitchFamily="34" charset="0"/>
              </a:rPr>
              <a:t>Ngón trỏ trái đặt vào chữ F</a:t>
            </a:r>
          </a:p>
        </p:txBody>
      </p:sp>
      <p:sp>
        <p:nvSpPr>
          <p:cNvPr id="9" name="Speech Bubble: Rectangle with Corners Rounded 8">
            <a:extLst>
              <a:ext uri="{FF2B5EF4-FFF2-40B4-BE49-F238E27FC236}">
                <a16:creationId xmlns:a16="http://schemas.microsoft.com/office/drawing/2014/main" id="{084AD155-DA7F-39D3-8BA5-6B59A5C91E6F}"/>
              </a:ext>
            </a:extLst>
          </p:cNvPr>
          <p:cNvSpPr/>
          <p:nvPr/>
        </p:nvSpPr>
        <p:spPr>
          <a:xfrm>
            <a:off x="11051862" y="4185816"/>
            <a:ext cx="6705600" cy="1256901"/>
          </a:xfrm>
          <a:prstGeom prst="wedgeRoundRectCallout">
            <a:avLst>
              <a:gd name="adj1" fmla="val -57469"/>
              <a:gd name="adj2" fmla="val -39568"/>
              <a:gd name="adj3" fmla="val 16667"/>
            </a:avLst>
          </a:prstGeom>
          <a:solidFill>
            <a:schemeClr val="accent3">
              <a:lumMod val="20000"/>
              <a:lumOff val="8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a:solidFill>
                  <a:schemeClr val="tx1"/>
                </a:solidFill>
                <a:latin typeface="Arial" panose="020B0604020202020204" pitchFamily="34" charset="0"/>
                <a:cs typeface="Arial" panose="020B0604020202020204" pitchFamily="34" charset="0"/>
              </a:rPr>
              <a:t>Ngón trỏ phải đặt vào chữ J</a:t>
            </a:r>
          </a:p>
        </p:txBody>
      </p:sp>
      <p:sp>
        <p:nvSpPr>
          <p:cNvPr id="11" name="Speech Bubble: Rectangle with Corners Rounded 10">
            <a:extLst>
              <a:ext uri="{FF2B5EF4-FFF2-40B4-BE49-F238E27FC236}">
                <a16:creationId xmlns:a16="http://schemas.microsoft.com/office/drawing/2014/main" id="{B05E004F-46FD-D05D-2C0F-E8E449EA45F6}"/>
              </a:ext>
            </a:extLst>
          </p:cNvPr>
          <p:cNvSpPr/>
          <p:nvPr/>
        </p:nvSpPr>
        <p:spPr>
          <a:xfrm>
            <a:off x="11046175" y="6025255"/>
            <a:ext cx="6705600" cy="2780902"/>
          </a:xfrm>
          <a:prstGeom prst="wedgeRoundRectCallout">
            <a:avLst>
              <a:gd name="adj1" fmla="val -56451"/>
              <a:gd name="adj2" fmla="val -47169"/>
              <a:gd name="adj3" fmla="val 16667"/>
            </a:avLst>
          </a:prstGeom>
          <a:solidFill>
            <a:schemeClr val="accent5">
              <a:lumMod val="20000"/>
              <a:lumOff val="8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a:solidFill>
                  <a:schemeClr val="tx1"/>
                </a:solidFill>
                <a:latin typeface="Arial" panose="020B0604020202020204" pitchFamily="34" charset="0"/>
                <a:cs typeface="Arial" panose="020B0604020202020204" pitchFamily="34" charset="0"/>
              </a:rPr>
              <a:t>Các ngón còn lại đặt vào các phím vị trí liền nhau trên hàng phím cơ sở.</a:t>
            </a:r>
            <a:endParaRPr lang="en-US" sz="400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09452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wipe(down)">
                                      <p:cBhvr>
                                        <p:cTn id="12" dur="5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9"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4"/>
          <p:cNvGrpSpPr/>
          <p:nvPr/>
        </p:nvGrpSpPr>
        <p:grpSpPr>
          <a:xfrm>
            <a:off x="-488329" y="9029699"/>
            <a:ext cx="19178618" cy="1634315"/>
            <a:chOff x="0" y="0"/>
            <a:chExt cx="186375649" cy="28497625"/>
          </a:xfrm>
          <a:solidFill>
            <a:srgbClr val="DBEAF6"/>
          </a:solidFill>
        </p:grpSpPr>
        <p:sp>
          <p:nvSpPr>
            <p:cNvPr id="5" name="Freeform 5"/>
            <p:cNvSpPr/>
            <p:nvPr/>
          </p:nvSpPr>
          <p:spPr>
            <a:xfrm>
              <a:off x="72390" y="72390"/>
              <a:ext cx="186230868" cy="28352846"/>
            </a:xfrm>
            <a:custGeom>
              <a:avLst/>
              <a:gdLst/>
              <a:ahLst/>
              <a:cxnLst/>
              <a:rect l="l" t="t" r="r" b="b"/>
              <a:pathLst>
                <a:path w="186230868" h="28352846">
                  <a:moveTo>
                    <a:pt x="0" y="0"/>
                  </a:moveTo>
                  <a:lnTo>
                    <a:pt x="186230868" y="0"/>
                  </a:lnTo>
                  <a:lnTo>
                    <a:pt x="186230868" y="28352845"/>
                  </a:lnTo>
                  <a:lnTo>
                    <a:pt x="0" y="28352845"/>
                  </a:lnTo>
                  <a:lnTo>
                    <a:pt x="0" y="0"/>
                  </a:lnTo>
                  <a:close/>
                </a:path>
              </a:pathLst>
            </a:custGeom>
            <a:grpFill/>
          </p:spPr>
        </p:sp>
        <p:sp>
          <p:nvSpPr>
            <p:cNvPr id="6" name="Freeform 6"/>
            <p:cNvSpPr/>
            <p:nvPr/>
          </p:nvSpPr>
          <p:spPr>
            <a:xfrm>
              <a:off x="0" y="0"/>
              <a:ext cx="186375650" cy="28497625"/>
            </a:xfrm>
            <a:custGeom>
              <a:avLst/>
              <a:gdLst/>
              <a:ahLst/>
              <a:cxnLst/>
              <a:rect l="l" t="t" r="r" b="b"/>
              <a:pathLst>
                <a:path w="186375650" h="28497625">
                  <a:moveTo>
                    <a:pt x="186230865" y="28352846"/>
                  </a:moveTo>
                  <a:lnTo>
                    <a:pt x="186375650" y="28352846"/>
                  </a:lnTo>
                  <a:lnTo>
                    <a:pt x="186375650" y="28497625"/>
                  </a:lnTo>
                  <a:lnTo>
                    <a:pt x="186230865" y="28497625"/>
                  </a:lnTo>
                  <a:lnTo>
                    <a:pt x="186230865" y="28352846"/>
                  </a:lnTo>
                  <a:close/>
                  <a:moveTo>
                    <a:pt x="0" y="144780"/>
                  </a:moveTo>
                  <a:lnTo>
                    <a:pt x="144780" y="144780"/>
                  </a:lnTo>
                  <a:lnTo>
                    <a:pt x="144780" y="28352846"/>
                  </a:lnTo>
                  <a:lnTo>
                    <a:pt x="0" y="28352846"/>
                  </a:lnTo>
                  <a:lnTo>
                    <a:pt x="0" y="144780"/>
                  </a:lnTo>
                  <a:close/>
                  <a:moveTo>
                    <a:pt x="0" y="28352846"/>
                  </a:moveTo>
                  <a:lnTo>
                    <a:pt x="144780" y="28352846"/>
                  </a:lnTo>
                  <a:lnTo>
                    <a:pt x="144780" y="28497625"/>
                  </a:lnTo>
                  <a:lnTo>
                    <a:pt x="0" y="28497625"/>
                  </a:lnTo>
                  <a:lnTo>
                    <a:pt x="0" y="28352846"/>
                  </a:lnTo>
                  <a:close/>
                  <a:moveTo>
                    <a:pt x="186230865" y="144780"/>
                  </a:moveTo>
                  <a:lnTo>
                    <a:pt x="186375650" y="144780"/>
                  </a:lnTo>
                  <a:lnTo>
                    <a:pt x="186375650" y="28352846"/>
                  </a:lnTo>
                  <a:lnTo>
                    <a:pt x="186230865" y="28352846"/>
                  </a:lnTo>
                  <a:lnTo>
                    <a:pt x="186230865" y="144780"/>
                  </a:lnTo>
                  <a:close/>
                  <a:moveTo>
                    <a:pt x="144780" y="28352846"/>
                  </a:moveTo>
                  <a:lnTo>
                    <a:pt x="186230865" y="28352846"/>
                  </a:lnTo>
                  <a:lnTo>
                    <a:pt x="186230865" y="28497625"/>
                  </a:lnTo>
                  <a:lnTo>
                    <a:pt x="144780" y="28497625"/>
                  </a:lnTo>
                  <a:lnTo>
                    <a:pt x="144780" y="28352846"/>
                  </a:lnTo>
                  <a:close/>
                  <a:moveTo>
                    <a:pt x="186230865" y="0"/>
                  </a:moveTo>
                  <a:lnTo>
                    <a:pt x="186375650" y="0"/>
                  </a:lnTo>
                  <a:lnTo>
                    <a:pt x="186375650" y="144780"/>
                  </a:lnTo>
                  <a:lnTo>
                    <a:pt x="186230865" y="144780"/>
                  </a:lnTo>
                  <a:lnTo>
                    <a:pt x="186230865" y="0"/>
                  </a:lnTo>
                  <a:close/>
                  <a:moveTo>
                    <a:pt x="0" y="0"/>
                  </a:moveTo>
                  <a:lnTo>
                    <a:pt x="144780" y="0"/>
                  </a:lnTo>
                  <a:lnTo>
                    <a:pt x="144780" y="144780"/>
                  </a:lnTo>
                  <a:lnTo>
                    <a:pt x="0" y="144780"/>
                  </a:lnTo>
                  <a:lnTo>
                    <a:pt x="0" y="0"/>
                  </a:lnTo>
                  <a:close/>
                  <a:moveTo>
                    <a:pt x="144780" y="0"/>
                  </a:moveTo>
                  <a:lnTo>
                    <a:pt x="186230865" y="0"/>
                  </a:lnTo>
                  <a:lnTo>
                    <a:pt x="186230865" y="144780"/>
                  </a:lnTo>
                  <a:lnTo>
                    <a:pt x="144780" y="144780"/>
                  </a:lnTo>
                  <a:lnTo>
                    <a:pt x="144780" y="0"/>
                  </a:lnTo>
                  <a:close/>
                </a:path>
              </a:pathLst>
            </a:custGeom>
            <a:grpFill/>
          </p:spPr>
        </p:sp>
      </p:grpSp>
      <p:pic>
        <p:nvPicPr>
          <p:cNvPr id="16" name="Picture 9">
            <a:extLst>
              <a:ext uri="{FF2B5EF4-FFF2-40B4-BE49-F238E27FC236}">
                <a16:creationId xmlns:a16="http://schemas.microsoft.com/office/drawing/2014/main" id="{8E60D9D7-2C61-A3CF-5B1C-9BEEE7FD41B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57200" y="157638"/>
            <a:ext cx="838200" cy="827723"/>
          </a:xfrm>
          <a:prstGeom prst="rect">
            <a:avLst/>
          </a:prstGeom>
        </p:spPr>
      </p:pic>
      <p:pic>
        <p:nvPicPr>
          <p:cNvPr id="17" name="Picture 9">
            <a:extLst>
              <a:ext uri="{FF2B5EF4-FFF2-40B4-BE49-F238E27FC236}">
                <a16:creationId xmlns:a16="http://schemas.microsoft.com/office/drawing/2014/main" id="{31E25A76-5831-D7D5-30F8-7F4780B50E0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687800" y="759440"/>
            <a:ext cx="838200" cy="827723"/>
          </a:xfrm>
          <a:prstGeom prst="rect">
            <a:avLst/>
          </a:prstGeom>
        </p:spPr>
      </p:pic>
      <p:grpSp>
        <p:nvGrpSpPr>
          <p:cNvPr id="22" name="Group 21">
            <a:extLst>
              <a:ext uri="{FF2B5EF4-FFF2-40B4-BE49-F238E27FC236}">
                <a16:creationId xmlns:a16="http://schemas.microsoft.com/office/drawing/2014/main" id="{1927B304-CB0B-AA91-5FE8-DA09ED824129}"/>
              </a:ext>
            </a:extLst>
          </p:cNvPr>
          <p:cNvGrpSpPr/>
          <p:nvPr/>
        </p:nvGrpSpPr>
        <p:grpSpPr>
          <a:xfrm>
            <a:off x="1404780" y="3382576"/>
            <a:ext cx="15392400" cy="4266653"/>
            <a:chOff x="1295400" y="2082462"/>
            <a:chExt cx="15392400" cy="4266653"/>
          </a:xfrm>
        </p:grpSpPr>
        <p:pic>
          <p:nvPicPr>
            <p:cNvPr id="15" name="Picture 14">
              <a:extLst>
                <a:ext uri="{FF2B5EF4-FFF2-40B4-BE49-F238E27FC236}">
                  <a16:creationId xmlns:a16="http://schemas.microsoft.com/office/drawing/2014/main" id="{211F60FA-5200-5716-6067-61C09A6E08BE}"/>
                </a:ext>
              </a:extLst>
            </p:cNvPr>
            <p:cNvPicPr>
              <a:picLocks noChangeAspect="1"/>
            </p:cNvPicPr>
            <p:nvPr/>
          </p:nvPicPr>
          <p:blipFill rotWithShape="1">
            <a:blip r:embed="rId6">
              <a:extLst>
                <a:ext uri="{28A0092B-C50C-407E-A947-70E740481C1C}">
                  <a14:useLocalDpi xmlns:a14="http://schemas.microsoft.com/office/drawing/2010/main" val="0"/>
                </a:ext>
              </a:extLst>
            </a:blip>
            <a:srcRect r="53436"/>
            <a:stretch/>
          </p:blipFill>
          <p:spPr>
            <a:xfrm>
              <a:off x="1295400" y="2082462"/>
              <a:ext cx="6324600" cy="3409950"/>
            </a:xfrm>
            <a:prstGeom prst="rect">
              <a:avLst/>
            </a:prstGeom>
          </p:spPr>
        </p:pic>
        <p:pic>
          <p:nvPicPr>
            <p:cNvPr id="18" name="Picture 17">
              <a:extLst>
                <a:ext uri="{FF2B5EF4-FFF2-40B4-BE49-F238E27FC236}">
                  <a16:creationId xmlns:a16="http://schemas.microsoft.com/office/drawing/2014/main" id="{FE26E7BA-AB8F-6C3C-04EF-5949179C1E50}"/>
                </a:ext>
              </a:extLst>
            </p:cNvPr>
            <p:cNvPicPr>
              <a:picLocks noChangeAspect="1"/>
            </p:cNvPicPr>
            <p:nvPr/>
          </p:nvPicPr>
          <p:blipFill rotWithShape="1">
            <a:blip r:embed="rId6">
              <a:extLst>
                <a:ext uri="{28A0092B-C50C-407E-A947-70E740481C1C}">
                  <a14:useLocalDpi xmlns:a14="http://schemas.microsoft.com/office/drawing/2010/main" val="0"/>
                </a:ext>
              </a:extLst>
            </a:blip>
            <a:srcRect l="48809" t="838" r="1261" b="-838"/>
            <a:stretch/>
          </p:blipFill>
          <p:spPr>
            <a:xfrm>
              <a:off x="9906000" y="2082462"/>
              <a:ext cx="6781800" cy="3409950"/>
            </a:xfrm>
            <a:prstGeom prst="rect">
              <a:avLst/>
            </a:prstGeom>
          </p:spPr>
        </p:pic>
        <p:sp>
          <p:nvSpPr>
            <p:cNvPr id="20" name="TextBox 19">
              <a:extLst>
                <a:ext uri="{FF2B5EF4-FFF2-40B4-BE49-F238E27FC236}">
                  <a16:creationId xmlns:a16="http://schemas.microsoft.com/office/drawing/2014/main" id="{7231AD85-7435-6339-A8D6-C98CE06D822F}"/>
                </a:ext>
              </a:extLst>
            </p:cNvPr>
            <p:cNvSpPr txBox="1"/>
            <p:nvPr/>
          </p:nvSpPr>
          <p:spPr>
            <a:xfrm>
              <a:off x="4000500" y="5748951"/>
              <a:ext cx="914400" cy="600164"/>
            </a:xfrm>
            <a:prstGeom prst="rect">
              <a:avLst/>
            </a:prstGeom>
            <a:noFill/>
          </p:spPr>
          <p:txBody>
            <a:bodyPr wrap="square" rtlCol="0">
              <a:spAutoFit/>
            </a:bodyPr>
            <a:lstStyle/>
            <a:p>
              <a:r>
                <a:rPr lang="en-US" sz="3300" b="1">
                  <a:latin typeface="Arial" panose="020B0604020202020204" pitchFamily="34" charset="0"/>
                  <a:cs typeface="Arial" panose="020B0604020202020204" pitchFamily="34" charset="0"/>
                </a:rPr>
                <a:t>a. </a:t>
              </a:r>
            </a:p>
          </p:txBody>
        </p:sp>
        <p:sp>
          <p:nvSpPr>
            <p:cNvPr id="21" name="TextBox 20">
              <a:extLst>
                <a:ext uri="{FF2B5EF4-FFF2-40B4-BE49-F238E27FC236}">
                  <a16:creationId xmlns:a16="http://schemas.microsoft.com/office/drawing/2014/main" id="{EBDE425B-A889-6891-3279-337AE97F79C4}"/>
                </a:ext>
              </a:extLst>
            </p:cNvPr>
            <p:cNvSpPr txBox="1"/>
            <p:nvPr/>
          </p:nvSpPr>
          <p:spPr>
            <a:xfrm>
              <a:off x="13296900" y="5748951"/>
              <a:ext cx="914400" cy="600164"/>
            </a:xfrm>
            <a:prstGeom prst="rect">
              <a:avLst/>
            </a:prstGeom>
            <a:noFill/>
          </p:spPr>
          <p:txBody>
            <a:bodyPr wrap="square" rtlCol="0">
              <a:spAutoFit/>
            </a:bodyPr>
            <a:lstStyle/>
            <a:p>
              <a:r>
                <a:rPr lang="en-US" sz="3300" b="1">
                  <a:latin typeface="Arial" panose="020B0604020202020204" pitchFamily="34" charset="0"/>
                  <a:cs typeface="Arial" panose="020B0604020202020204" pitchFamily="34" charset="0"/>
                </a:rPr>
                <a:t>b. </a:t>
              </a:r>
            </a:p>
          </p:txBody>
        </p:sp>
      </p:grpSp>
      <p:pic>
        <p:nvPicPr>
          <p:cNvPr id="8" name="Graphic 7" descr="Checkmark with solid fill">
            <a:extLst>
              <a:ext uri="{FF2B5EF4-FFF2-40B4-BE49-F238E27FC236}">
                <a16:creationId xmlns:a16="http://schemas.microsoft.com/office/drawing/2014/main" id="{CFB3E1B1-9327-C0FA-29CE-3A4016AA82A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28829" y="6954456"/>
            <a:ext cx="1287973" cy="1212469"/>
          </a:xfrm>
          <a:prstGeom prst="rect">
            <a:avLst/>
          </a:prstGeom>
        </p:spPr>
      </p:pic>
      <p:pic>
        <p:nvPicPr>
          <p:cNvPr id="10" name="Graphic 9" descr="Close with solid fill">
            <a:extLst>
              <a:ext uri="{FF2B5EF4-FFF2-40B4-BE49-F238E27FC236}">
                <a16:creationId xmlns:a16="http://schemas.microsoft.com/office/drawing/2014/main" id="{1B717B41-25FF-7AC7-EA2E-D96CDB73292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4630400" y="6981583"/>
            <a:ext cx="1212469" cy="1212469"/>
          </a:xfrm>
          <a:prstGeom prst="rect">
            <a:avLst/>
          </a:prstGeom>
        </p:spPr>
      </p:pic>
      <p:grpSp>
        <p:nvGrpSpPr>
          <p:cNvPr id="14" name="Group 13">
            <a:extLst>
              <a:ext uri="{FF2B5EF4-FFF2-40B4-BE49-F238E27FC236}">
                <a16:creationId xmlns:a16="http://schemas.microsoft.com/office/drawing/2014/main" id="{7C058725-2034-7106-89BF-D3D3A5B1ECD9}"/>
              </a:ext>
            </a:extLst>
          </p:cNvPr>
          <p:cNvGrpSpPr/>
          <p:nvPr/>
        </p:nvGrpSpPr>
        <p:grpSpPr>
          <a:xfrm>
            <a:off x="320921" y="1424418"/>
            <a:ext cx="17560118" cy="1035206"/>
            <a:chOff x="118281" y="1843702"/>
            <a:chExt cx="17560118" cy="1035206"/>
          </a:xfrm>
        </p:grpSpPr>
        <p:sp>
          <p:nvSpPr>
            <p:cNvPr id="3" name="TextBox 2">
              <a:extLst>
                <a:ext uri="{FF2B5EF4-FFF2-40B4-BE49-F238E27FC236}">
                  <a16:creationId xmlns:a16="http://schemas.microsoft.com/office/drawing/2014/main" id="{D8DB97B5-9995-57C8-808D-9E33CECF26A5}"/>
                </a:ext>
              </a:extLst>
            </p:cNvPr>
            <p:cNvSpPr txBox="1"/>
            <p:nvPr/>
          </p:nvSpPr>
          <p:spPr>
            <a:xfrm>
              <a:off x="1066800" y="1843702"/>
              <a:ext cx="16611599" cy="901593"/>
            </a:xfrm>
            <a:prstGeom prst="rect">
              <a:avLst/>
            </a:prstGeom>
            <a:noFill/>
          </p:spPr>
          <p:txBody>
            <a:bodyPr wrap="square">
              <a:spAutoFit/>
            </a:bodyPr>
            <a:lstStyle/>
            <a:p>
              <a:pPr>
                <a:lnSpc>
                  <a:spcPct val="150000"/>
                </a:lnSpc>
              </a:pPr>
              <a:r>
                <a:rPr lang="en-US" sz="4000">
                  <a:latin typeface="Arial" panose="020B0604020202020204" pitchFamily="34" charset="0"/>
                  <a:cs typeface="Arial" panose="020B0604020202020204" pitchFamily="34" charset="0"/>
                </a:rPr>
                <a:t>Hình thể hiện đúng cách đặt tay trên bàn phím ở vị trí xuất phát là hình: </a:t>
              </a:r>
            </a:p>
          </p:txBody>
        </p:sp>
        <p:pic>
          <p:nvPicPr>
            <p:cNvPr id="12" name="Graphic 11" descr="Back with solid fill">
              <a:extLst>
                <a:ext uri="{FF2B5EF4-FFF2-40B4-BE49-F238E27FC236}">
                  <a16:creationId xmlns:a16="http://schemas.microsoft.com/office/drawing/2014/main" id="{8047327B-0337-D19F-EB22-3CE601345688}"/>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8281" y="1930389"/>
              <a:ext cx="948519" cy="948519"/>
            </a:xfrm>
            <a:prstGeom prst="rect">
              <a:avLst/>
            </a:prstGeom>
          </p:spPr>
        </p:pic>
      </p:grpSp>
    </p:spTree>
    <p:extLst>
      <p:ext uri="{BB962C8B-B14F-4D97-AF65-F5344CB8AC3E}">
        <p14:creationId xmlns:p14="http://schemas.microsoft.com/office/powerpoint/2010/main" val="264197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down)">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80">
                                          <p:stCondLst>
                                            <p:cond delay="0"/>
                                          </p:stCondLst>
                                        </p:cTn>
                                        <p:tgtEl>
                                          <p:spTgt spid="8"/>
                                        </p:tgtEl>
                                      </p:cBhvr>
                                    </p:animEffect>
                                    <p:anim calcmode="lin" valueType="num">
                                      <p:cBhvr>
                                        <p:cTn id="1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1" dur="26">
                                          <p:stCondLst>
                                            <p:cond delay="650"/>
                                          </p:stCondLst>
                                        </p:cTn>
                                        <p:tgtEl>
                                          <p:spTgt spid="8"/>
                                        </p:tgtEl>
                                      </p:cBhvr>
                                      <p:to x="100000" y="60000"/>
                                    </p:animScale>
                                    <p:animScale>
                                      <p:cBhvr>
                                        <p:cTn id="22" dur="166" decel="50000">
                                          <p:stCondLst>
                                            <p:cond delay="676"/>
                                          </p:stCondLst>
                                        </p:cTn>
                                        <p:tgtEl>
                                          <p:spTgt spid="8"/>
                                        </p:tgtEl>
                                      </p:cBhvr>
                                      <p:to x="100000" y="100000"/>
                                    </p:animScale>
                                    <p:animScale>
                                      <p:cBhvr>
                                        <p:cTn id="23" dur="26">
                                          <p:stCondLst>
                                            <p:cond delay="1312"/>
                                          </p:stCondLst>
                                        </p:cTn>
                                        <p:tgtEl>
                                          <p:spTgt spid="8"/>
                                        </p:tgtEl>
                                      </p:cBhvr>
                                      <p:to x="100000" y="80000"/>
                                    </p:animScale>
                                    <p:animScale>
                                      <p:cBhvr>
                                        <p:cTn id="24" dur="166" decel="50000">
                                          <p:stCondLst>
                                            <p:cond delay="1338"/>
                                          </p:stCondLst>
                                        </p:cTn>
                                        <p:tgtEl>
                                          <p:spTgt spid="8"/>
                                        </p:tgtEl>
                                      </p:cBhvr>
                                      <p:to x="100000" y="100000"/>
                                    </p:animScale>
                                    <p:animScale>
                                      <p:cBhvr>
                                        <p:cTn id="25" dur="26">
                                          <p:stCondLst>
                                            <p:cond delay="1642"/>
                                          </p:stCondLst>
                                        </p:cTn>
                                        <p:tgtEl>
                                          <p:spTgt spid="8"/>
                                        </p:tgtEl>
                                      </p:cBhvr>
                                      <p:to x="100000" y="90000"/>
                                    </p:animScale>
                                    <p:animScale>
                                      <p:cBhvr>
                                        <p:cTn id="26" dur="166" decel="50000">
                                          <p:stCondLst>
                                            <p:cond delay="1668"/>
                                          </p:stCondLst>
                                        </p:cTn>
                                        <p:tgtEl>
                                          <p:spTgt spid="8"/>
                                        </p:tgtEl>
                                      </p:cBhvr>
                                      <p:to x="100000" y="100000"/>
                                    </p:animScale>
                                    <p:animScale>
                                      <p:cBhvr>
                                        <p:cTn id="27" dur="26">
                                          <p:stCondLst>
                                            <p:cond delay="1808"/>
                                          </p:stCondLst>
                                        </p:cTn>
                                        <p:tgtEl>
                                          <p:spTgt spid="8"/>
                                        </p:tgtEl>
                                      </p:cBhvr>
                                      <p:to x="100000" y="95000"/>
                                    </p:animScale>
                                    <p:animScale>
                                      <p:cBhvr>
                                        <p:cTn id="28" dur="166" decel="50000">
                                          <p:stCondLst>
                                            <p:cond delay="1834"/>
                                          </p:stCondLst>
                                        </p:cTn>
                                        <p:tgtEl>
                                          <p:spTgt spid="8"/>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80">
                                          <p:stCondLst>
                                            <p:cond delay="0"/>
                                          </p:stCondLst>
                                        </p:cTn>
                                        <p:tgtEl>
                                          <p:spTgt spid="10"/>
                                        </p:tgtEl>
                                      </p:cBhvr>
                                    </p:animEffect>
                                    <p:anim calcmode="lin" valueType="num">
                                      <p:cBhvr>
                                        <p:cTn id="3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9" dur="26">
                                          <p:stCondLst>
                                            <p:cond delay="650"/>
                                          </p:stCondLst>
                                        </p:cTn>
                                        <p:tgtEl>
                                          <p:spTgt spid="10"/>
                                        </p:tgtEl>
                                      </p:cBhvr>
                                      <p:to x="100000" y="60000"/>
                                    </p:animScale>
                                    <p:animScale>
                                      <p:cBhvr>
                                        <p:cTn id="40" dur="166" decel="50000">
                                          <p:stCondLst>
                                            <p:cond delay="676"/>
                                          </p:stCondLst>
                                        </p:cTn>
                                        <p:tgtEl>
                                          <p:spTgt spid="10"/>
                                        </p:tgtEl>
                                      </p:cBhvr>
                                      <p:to x="100000" y="100000"/>
                                    </p:animScale>
                                    <p:animScale>
                                      <p:cBhvr>
                                        <p:cTn id="41" dur="26">
                                          <p:stCondLst>
                                            <p:cond delay="1312"/>
                                          </p:stCondLst>
                                        </p:cTn>
                                        <p:tgtEl>
                                          <p:spTgt spid="10"/>
                                        </p:tgtEl>
                                      </p:cBhvr>
                                      <p:to x="100000" y="80000"/>
                                    </p:animScale>
                                    <p:animScale>
                                      <p:cBhvr>
                                        <p:cTn id="42" dur="166" decel="50000">
                                          <p:stCondLst>
                                            <p:cond delay="1338"/>
                                          </p:stCondLst>
                                        </p:cTn>
                                        <p:tgtEl>
                                          <p:spTgt spid="10"/>
                                        </p:tgtEl>
                                      </p:cBhvr>
                                      <p:to x="100000" y="100000"/>
                                    </p:animScale>
                                    <p:animScale>
                                      <p:cBhvr>
                                        <p:cTn id="43" dur="26">
                                          <p:stCondLst>
                                            <p:cond delay="1642"/>
                                          </p:stCondLst>
                                        </p:cTn>
                                        <p:tgtEl>
                                          <p:spTgt spid="10"/>
                                        </p:tgtEl>
                                      </p:cBhvr>
                                      <p:to x="100000" y="90000"/>
                                    </p:animScale>
                                    <p:animScale>
                                      <p:cBhvr>
                                        <p:cTn id="44" dur="166" decel="50000">
                                          <p:stCondLst>
                                            <p:cond delay="1668"/>
                                          </p:stCondLst>
                                        </p:cTn>
                                        <p:tgtEl>
                                          <p:spTgt spid="10"/>
                                        </p:tgtEl>
                                      </p:cBhvr>
                                      <p:to x="100000" y="100000"/>
                                    </p:animScale>
                                    <p:animScale>
                                      <p:cBhvr>
                                        <p:cTn id="45" dur="26">
                                          <p:stCondLst>
                                            <p:cond delay="1808"/>
                                          </p:stCondLst>
                                        </p:cTn>
                                        <p:tgtEl>
                                          <p:spTgt spid="10"/>
                                        </p:tgtEl>
                                      </p:cBhvr>
                                      <p:to x="100000" y="95000"/>
                                    </p:animScale>
                                    <p:animScale>
                                      <p:cBhvr>
                                        <p:cTn id="46"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BEAF6"/>
        </a:solidFill>
        <a:effectLst/>
      </p:bgPr>
    </p:bg>
    <p:spTree>
      <p:nvGrpSpPr>
        <p:cNvPr id="1" name=""/>
        <p:cNvGrpSpPr/>
        <p:nvPr/>
      </p:nvGrpSpPr>
      <p:grpSpPr>
        <a:xfrm>
          <a:off x="0" y="0"/>
          <a:ext cx="0" cy="0"/>
          <a:chOff x="0" y="0"/>
          <a:chExt cx="0" cy="0"/>
        </a:xfrm>
      </p:grpSpPr>
      <p:grpSp>
        <p:nvGrpSpPr>
          <p:cNvPr id="12" name="Group 6">
            <a:extLst>
              <a:ext uri="{FF2B5EF4-FFF2-40B4-BE49-F238E27FC236}">
                <a16:creationId xmlns:a16="http://schemas.microsoft.com/office/drawing/2014/main" id="{20A107B6-4342-8554-672E-62C78D0A7D78}"/>
              </a:ext>
            </a:extLst>
          </p:cNvPr>
          <p:cNvGrpSpPr/>
          <p:nvPr/>
        </p:nvGrpSpPr>
        <p:grpSpPr>
          <a:xfrm rot="5400000">
            <a:off x="7726937" y="-1592836"/>
            <a:ext cx="2529324" cy="21945600"/>
            <a:chOff x="0" y="0"/>
            <a:chExt cx="14832469" cy="106928664"/>
          </a:xfrm>
        </p:grpSpPr>
        <p:sp>
          <p:nvSpPr>
            <p:cNvPr id="13" name="Freeform 7">
              <a:extLst>
                <a:ext uri="{FF2B5EF4-FFF2-40B4-BE49-F238E27FC236}">
                  <a16:creationId xmlns:a16="http://schemas.microsoft.com/office/drawing/2014/main" id="{E405FD7A-50D5-90F6-DC51-38A125B8DB67}"/>
                </a:ext>
              </a:extLst>
            </p:cNvPr>
            <p:cNvSpPr/>
            <p:nvPr/>
          </p:nvSpPr>
          <p:spPr>
            <a:xfrm>
              <a:off x="72390" y="72390"/>
              <a:ext cx="14687689" cy="106783885"/>
            </a:xfrm>
            <a:custGeom>
              <a:avLst/>
              <a:gdLst/>
              <a:ahLst/>
              <a:cxnLst/>
              <a:rect l="l" t="t" r="r" b="b"/>
              <a:pathLst>
                <a:path w="14687689" h="106783885">
                  <a:moveTo>
                    <a:pt x="0" y="0"/>
                  </a:moveTo>
                  <a:lnTo>
                    <a:pt x="14687689" y="0"/>
                  </a:lnTo>
                  <a:lnTo>
                    <a:pt x="14687689" y="106783885"/>
                  </a:lnTo>
                  <a:lnTo>
                    <a:pt x="0" y="106783885"/>
                  </a:lnTo>
                  <a:lnTo>
                    <a:pt x="0" y="0"/>
                  </a:lnTo>
                  <a:close/>
                </a:path>
              </a:pathLst>
            </a:custGeom>
            <a:solidFill>
              <a:srgbClr val="FFFFFF"/>
            </a:solidFill>
          </p:spPr>
        </p:sp>
        <p:sp>
          <p:nvSpPr>
            <p:cNvPr id="14" name="Freeform 8">
              <a:extLst>
                <a:ext uri="{FF2B5EF4-FFF2-40B4-BE49-F238E27FC236}">
                  <a16:creationId xmlns:a16="http://schemas.microsoft.com/office/drawing/2014/main" id="{7E8EF3B4-2BB4-4AEE-1E1A-4DECA16B3C21}"/>
                </a:ext>
              </a:extLst>
            </p:cNvPr>
            <p:cNvSpPr/>
            <p:nvPr/>
          </p:nvSpPr>
          <p:spPr>
            <a:xfrm>
              <a:off x="0" y="0"/>
              <a:ext cx="14832470" cy="106928667"/>
            </a:xfrm>
            <a:custGeom>
              <a:avLst/>
              <a:gdLst/>
              <a:ahLst/>
              <a:cxnLst/>
              <a:rect l="l" t="t" r="r" b="b"/>
              <a:pathLst>
                <a:path w="14832470" h="106928667">
                  <a:moveTo>
                    <a:pt x="14687690" y="106783882"/>
                  </a:moveTo>
                  <a:lnTo>
                    <a:pt x="14832470" y="106783882"/>
                  </a:lnTo>
                  <a:lnTo>
                    <a:pt x="14832470" y="106928667"/>
                  </a:lnTo>
                  <a:lnTo>
                    <a:pt x="14687690" y="106928667"/>
                  </a:lnTo>
                  <a:lnTo>
                    <a:pt x="14687690" y="106783882"/>
                  </a:lnTo>
                  <a:close/>
                  <a:moveTo>
                    <a:pt x="0" y="144780"/>
                  </a:moveTo>
                  <a:lnTo>
                    <a:pt x="144780" y="144780"/>
                  </a:lnTo>
                  <a:lnTo>
                    <a:pt x="144780" y="106783882"/>
                  </a:lnTo>
                  <a:lnTo>
                    <a:pt x="0" y="106783882"/>
                  </a:lnTo>
                  <a:lnTo>
                    <a:pt x="0" y="144780"/>
                  </a:lnTo>
                  <a:close/>
                  <a:moveTo>
                    <a:pt x="0" y="106783882"/>
                  </a:moveTo>
                  <a:lnTo>
                    <a:pt x="144780" y="106783882"/>
                  </a:lnTo>
                  <a:lnTo>
                    <a:pt x="144780" y="106928667"/>
                  </a:lnTo>
                  <a:lnTo>
                    <a:pt x="0" y="106928667"/>
                  </a:lnTo>
                  <a:lnTo>
                    <a:pt x="0" y="106783882"/>
                  </a:lnTo>
                  <a:close/>
                  <a:moveTo>
                    <a:pt x="14687690" y="144780"/>
                  </a:moveTo>
                  <a:lnTo>
                    <a:pt x="14832470" y="144780"/>
                  </a:lnTo>
                  <a:lnTo>
                    <a:pt x="14832470" y="106783882"/>
                  </a:lnTo>
                  <a:lnTo>
                    <a:pt x="14687690" y="106783882"/>
                  </a:lnTo>
                  <a:lnTo>
                    <a:pt x="14687690" y="144780"/>
                  </a:lnTo>
                  <a:close/>
                  <a:moveTo>
                    <a:pt x="144780" y="106783882"/>
                  </a:moveTo>
                  <a:lnTo>
                    <a:pt x="14687690" y="106783882"/>
                  </a:lnTo>
                  <a:lnTo>
                    <a:pt x="14687690" y="106928667"/>
                  </a:lnTo>
                  <a:lnTo>
                    <a:pt x="144780" y="106928667"/>
                  </a:lnTo>
                  <a:lnTo>
                    <a:pt x="144780" y="106783882"/>
                  </a:lnTo>
                  <a:close/>
                  <a:moveTo>
                    <a:pt x="14687690" y="0"/>
                  </a:moveTo>
                  <a:lnTo>
                    <a:pt x="14832470" y="0"/>
                  </a:lnTo>
                  <a:lnTo>
                    <a:pt x="14832470" y="144780"/>
                  </a:lnTo>
                  <a:lnTo>
                    <a:pt x="14687690" y="144780"/>
                  </a:lnTo>
                  <a:lnTo>
                    <a:pt x="14687690" y="0"/>
                  </a:lnTo>
                  <a:close/>
                  <a:moveTo>
                    <a:pt x="0" y="0"/>
                  </a:moveTo>
                  <a:lnTo>
                    <a:pt x="144780" y="0"/>
                  </a:lnTo>
                  <a:lnTo>
                    <a:pt x="144780" y="144780"/>
                  </a:lnTo>
                  <a:lnTo>
                    <a:pt x="0" y="144780"/>
                  </a:lnTo>
                  <a:lnTo>
                    <a:pt x="0" y="0"/>
                  </a:lnTo>
                  <a:close/>
                  <a:moveTo>
                    <a:pt x="144780" y="0"/>
                  </a:moveTo>
                  <a:lnTo>
                    <a:pt x="14687690" y="0"/>
                  </a:lnTo>
                  <a:lnTo>
                    <a:pt x="14687690" y="144780"/>
                  </a:lnTo>
                  <a:lnTo>
                    <a:pt x="144780" y="144780"/>
                  </a:lnTo>
                  <a:lnTo>
                    <a:pt x="144780" y="0"/>
                  </a:lnTo>
                  <a:close/>
                </a:path>
              </a:pathLst>
            </a:custGeom>
            <a:solidFill>
              <a:srgbClr val="242424"/>
            </a:solidFill>
          </p:spPr>
        </p:sp>
      </p:grpSp>
      <p:grpSp>
        <p:nvGrpSpPr>
          <p:cNvPr id="6" name="Group 6"/>
          <p:cNvGrpSpPr/>
          <p:nvPr/>
        </p:nvGrpSpPr>
        <p:grpSpPr>
          <a:xfrm>
            <a:off x="17075051" y="-339268"/>
            <a:ext cx="1526306" cy="11003283"/>
            <a:chOff x="0" y="0"/>
            <a:chExt cx="14832469" cy="106928664"/>
          </a:xfrm>
        </p:grpSpPr>
        <p:sp>
          <p:nvSpPr>
            <p:cNvPr id="7" name="Freeform 7"/>
            <p:cNvSpPr/>
            <p:nvPr/>
          </p:nvSpPr>
          <p:spPr>
            <a:xfrm>
              <a:off x="72390" y="72390"/>
              <a:ext cx="14687689" cy="106783885"/>
            </a:xfrm>
            <a:custGeom>
              <a:avLst/>
              <a:gdLst/>
              <a:ahLst/>
              <a:cxnLst/>
              <a:rect l="l" t="t" r="r" b="b"/>
              <a:pathLst>
                <a:path w="14687689" h="106783885">
                  <a:moveTo>
                    <a:pt x="0" y="0"/>
                  </a:moveTo>
                  <a:lnTo>
                    <a:pt x="14687689" y="0"/>
                  </a:lnTo>
                  <a:lnTo>
                    <a:pt x="14687689" y="106783885"/>
                  </a:lnTo>
                  <a:lnTo>
                    <a:pt x="0" y="106783885"/>
                  </a:lnTo>
                  <a:lnTo>
                    <a:pt x="0" y="0"/>
                  </a:lnTo>
                  <a:close/>
                </a:path>
              </a:pathLst>
            </a:custGeom>
            <a:solidFill>
              <a:srgbClr val="FFFFFF"/>
            </a:solidFill>
          </p:spPr>
        </p:sp>
        <p:sp>
          <p:nvSpPr>
            <p:cNvPr id="8" name="Freeform 8"/>
            <p:cNvSpPr/>
            <p:nvPr/>
          </p:nvSpPr>
          <p:spPr>
            <a:xfrm>
              <a:off x="0" y="0"/>
              <a:ext cx="14832470" cy="106928667"/>
            </a:xfrm>
            <a:custGeom>
              <a:avLst/>
              <a:gdLst/>
              <a:ahLst/>
              <a:cxnLst/>
              <a:rect l="l" t="t" r="r" b="b"/>
              <a:pathLst>
                <a:path w="14832470" h="106928667">
                  <a:moveTo>
                    <a:pt x="14687690" y="106783882"/>
                  </a:moveTo>
                  <a:lnTo>
                    <a:pt x="14832470" y="106783882"/>
                  </a:lnTo>
                  <a:lnTo>
                    <a:pt x="14832470" y="106928667"/>
                  </a:lnTo>
                  <a:lnTo>
                    <a:pt x="14687690" y="106928667"/>
                  </a:lnTo>
                  <a:lnTo>
                    <a:pt x="14687690" y="106783882"/>
                  </a:lnTo>
                  <a:close/>
                  <a:moveTo>
                    <a:pt x="0" y="144780"/>
                  </a:moveTo>
                  <a:lnTo>
                    <a:pt x="144780" y="144780"/>
                  </a:lnTo>
                  <a:lnTo>
                    <a:pt x="144780" y="106783882"/>
                  </a:lnTo>
                  <a:lnTo>
                    <a:pt x="0" y="106783882"/>
                  </a:lnTo>
                  <a:lnTo>
                    <a:pt x="0" y="144780"/>
                  </a:lnTo>
                  <a:close/>
                  <a:moveTo>
                    <a:pt x="0" y="106783882"/>
                  </a:moveTo>
                  <a:lnTo>
                    <a:pt x="144780" y="106783882"/>
                  </a:lnTo>
                  <a:lnTo>
                    <a:pt x="144780" y="106928667"/>
                  </a:lnTo>
                  <a:lnTo>
                    <a:pt x="0" y="106928667"/>
                  </a:lnTo>
                  <a:lnTo>
                    <a:pt x="0" y="106783882"/>
                  </a:lnTo>
                  <a:close/>
                  <a:moveTo>
                    <a:pt x="14687690" y="144780"/>
                  </a:moveTo>
                  <a:lnTo>
                    <a:pt x="14832470" y="144780"/>
                  </a:lnTo>
                  <a:lnTo>
                    <a:pt x="14832470" y="106783882"/>
                  </a:lnTo>
                  <a:lnTo>
                    <a:pt x="14687690" y="106783882"/>
                  </a:lnTo>
                  <a:lnTo>
                    <a:pt x="14687690" y="144780"/>
                  </a:lnTo>
                  <a:close/>
                  <a:moveTo>
                    <a:pt x="144780" y="106783882"/>
                  </a:moveTo>
                  <a:lnTo>
                    <a:pt x="14687690" y="106783882"/>
                  </a:lnTo>
                  <a:lnTo>
                    <a:pt x="14687690" y="106928667"/>
                  </a:lnTo>
                  <a:lnTo>
                    <a:pt x="144780" y="106928667"/>
                  </a:lnTo>
                  <a:lnTo>
                    <a:pt x="144780" y="106783882"/>
                  </a:lnTo>
                  <a:close/>
                  <a:moveTo>
                    <a:pt x="14687690" y="0"/>
                  </a:moveTo>
                  <a:lnTo>
                    <a:pt x="14832470" y="0"/>
                  </a:lnTo>
                  <a:lnTo>
                    <a:pt x="14832470" y="144780"/>
                  </a:lnTo>
                  <a:lnTo>
                    <a:pt x="14687690" y="144780"/>
                  </a:lnTo>
                  <a:lnTo>
                    <a:pt x="14687690" y="0"/>
                  </a:lnTo>
                  <a:close/>
                  <a:moveTo>
                    <a:pt x="0" y="0"/>
                  </a:moveTo>
                  <a:lnTo>
                    <a:pt x="144780" y="0"/>
                  </a:lnTo>
                  <a:lnTo>
                    <a:pt x="144780" y="144780"/>
                  </a:lnTo>
                  <a:lnTo>
                    <a:pt x="0" y="144780"/>
                  </a:lnTo>
                  <a:lnTo>
                    <a:pt x="0" y="0"/>
                  </a:lnTo>
                  <a:close/>
                  <a:moveTo>
                    <a:pt x="144780" y="0"/>
                  </a:moveTo>
                  <a:lnTo>
                    <a:pt x="14687690" y="0"/>
                  </a:lnTo>
                  <a:lnTo>
                    <a:pt x="14687690" y="144780"/>
                  </a:lnTo>
                  <a:lnTo>
                    <a:pt x="144780" y="144780"/>
                  </a:lnTo>
                  <a:lnTo>
                    <a:pt x="144780" y="0"/>
                  </a:lnTo>
                  <a:close/>
                </a:path>
              </a:pathLst>
            </a:custGeom>
            <a:solidFill>
              <a:srgbClr val="242424"/>
            </a:solidFill>
          </p:spPr>
        </p:sp>
      </p:grpSp>
      <p:pic>
        <p:nvPicPr>
          <p:cNvPr id="9" name="Picture 10">
            <a:extLst>
              <a:ext uri="{FF2B5EF4-FFF2-40B4-BE49-F238E27FC236}">
                <a16:creationId xmlns:a16="http://schemas.microsoft.com/office/drawing/2014/main" id="{6B081ED4-1B54-9261-C7A1-3190E347D47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1091452">
            <a:off x="-2947" y="6922704"/>
            <a:ext cx="2858177" cy="2239772"/>
          </a:xfrm>
          <a:prstGeom prst="rect">
            <a:avLst/>
          </a:prstGeom>
        </p:spPr>
      </p:pic>
      <p:pic>
        <p:nvPicPr>
          <p:cNvPr id="10" name="Picture 7">
            <a:extLst>
              <a:ext uri="{FF2B5EF4-FFF2-40B4-BE49-F238E27FC236}">
                <a16:creationId xmlns:a16="http://schemas.microsoft.com/office/drawing/2014/main" id="{35678CA3-92F6-161F-CEBE-675664C1DF6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0393671">
            <a:off x="15924630" y="1046455"/>
            <a:ext cx="1934382" cy="3882883"/>
          </a:xfrm>
          <a:prstGeom prst="rect">
            <a:avLst/>
          </a:prstGeom>
        </p:spPr>
      </p:pic>
      <p:pic>
        <p:nvPicPr>
          <p:cNvPr id="16" name="Picture 8">
            <a:extLst>
              <a:ext uri="{FF2B5EF4-FFF2-40B4-BE49-F238E27FC236}">
                <a16:creationId xmlns:a16="http://schemas.microsoft.com/office/drawing/2014/main" id="{E999BA44-A74E-214B-9060-422170A9DF3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3977048" y="7339780"/>
            <a:ext cx="4452052" cy="3092152"/>
          </a:xfrm>
          <a:prstGeom prst="rect">
            <a:avLst/>
          </a:prstGeom>
        </p:spPr>
      </p:pic>
      <p:sp>
        <p:nvSpPr>
          <p:cNvPr id="17" name="TextBox 16">
            <a:extLst>
              <a:ext uri="{FF2B5EF4-FFF2-40B4-BE49-F238E27FC236}">
                <a16:creationId xmlns:a16="http://schemas.microsoft.com/office/drawing/2014/main" id="{02D8A7A2-97A3-3A61-472A-D5380041806F}"/>
              </a:ext>
            </a:extLst>
          </p:cNvPr>
          <p:cNvSpPr txBox="1"/>
          <p:nvPr/>
        </p:nvSpPr>
        <p:spPr>
          <a:xfrm>
            <a:off x="2783421" y="2415152"/>
            <a:ext cx="12420600" cy="3211007"/>
          </a:xfrm>
          <a:prstGeom prst="rect">
            <a:avLst/>
          </a:prstGeom>
          <a:noFill/>
        </p:spPr>
        <p:txBody>
          <a:bodyPr wrap="square" rtlCol="0">
            <a:spAutoFit/>
          </a:bodyPr>
          <a:lstStyle/>
          <a:p>
            <a:pPr algn="ctr">
              <a:lnSpc>
                <a:spcPct val="150000"/>
              </a:lnSpc>
            </a:pPr>
            <a:r>
              <a:rPr lang="en-US" sz="7200" b="1">
                <a:latin typeface="Arial" panose="020B0604020202020204" pitchFamily="34" charset="0"/>
                <a:cs typeface="Arial" panose="020B0604020202020204" pitchFamily="34" charset="0"/>
              </a:rPr>
              <a:t>BÀI 2.</a:t>
            </a:r>
          </a:p>
          <a:p>
            <a:pPr algn="ctr">
              <a:lnSpc>
                <a:spcPct val="150000"/>
              </a:lnSpc>
            </a:pPr>
            <a:r>
              <a:rPr lang="en-US" sz="7200" b="1">
                <a:latin typeface="Arial" panose="020B0604020202020204" pitchFamily="34" charset="0"/>
                <a:cs typeface="Arial" panose="020B0604020202020204" pitchFamily="34" charset="0"/>
              </a:rPr>
              <a:t>GÕ BÀN PHÍM ĐÚNG CÁCH </a:t>
            </a:r>
          </a:p>
        </p:txBody>
      </p:sp>
    </p:spTree>
    <p:extLst>
      <p:ext uri="{BB962C8B-B14F-4D97-AF65-F5344CB8AC3E}">
        <p14:creationId xmlns:p14="http://schemas.microsoft.com/office/powerpoint/2010/main" val="3359981868"/>
      </p:ext>
    </p:extLst>
  </p:cSld>
  <p:clrMapOvr>
    <a:masterClrMapping/>
  </p:clrMapOvr>
  <p:transition spd="slow">
    <p:comb/>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BEAF6"/>
        </a:solidFill>
        <a:effectLst/>
      </p:bgPr>
    </p:bg>
    <p:spTree>
      <p:nvGrpSpPr>
        <p:cNvPr id="1" name=""/>
        <p:cNvGrpSpPr/>
        <p:nvPr/>
      </p:nvGrpSpPr>
      <p:grpSpPr>
        <a:xfrm>
          <a:off x="0" y="0"/>
          <a:ext cx="0" cy="0"/>
          <a:chOff x="0" y="0"/>
          <a:chExt cx="0" cy="0"/>
        </a:xfrm>
      </p:grpSpPr>
      <p:sp>
        <p:nvSpPr>
          <p:cNvPr id="2" name="TextBox 2"/>
          <p:cNvSpPr txBox="1"/>
          <p:nvPr/>
        </p:nvSpPr>
        <p:spPr>
          <a:xfrm>
            <a:off x="386902" y="1757439"/>
            <a:ext cx="11620500" cy="1088888"/>
          </a:xfrm>
          <a:prstGeom prst="rect">
            <a:avLst/>
          </a:prstGeom>
        </p:spPr>
        <p:txBody>
          <a:bodyPr wrap="square" lIns="0" tIns="0" rIns="0" bIns="0" rtlCol="0" anchor="t">
            <a:spAutoFit/>
          </a:bodyPr>
          <a:lstStyle/>
          <a:p>
            <a:pPr algn="ctr">
              <a:lnSpc>
                <a:spcPts val="9510"/>
              </a:lnSpc>
            </a:pPr>
            <a:r>
              <a:rPr lang="en-US" sz="6000" b="1">
                <a:solidFill>
                  <a:schemeClr val="accent5">
                    <a:lumMod val="75000"/>
                  </a:schemeClr>
                </a:solidFill>
                <a:latin typeface="Arial" panose="020B0604020202020204" pitchFamily="34" charset="0"/>
                <a:cs typeface="Arial" panose="020B0604020202020204" pitchFamily="34" charset="0"/>
              </a:rPr>
              <a:t>NỘI DUNG BÀI HỌC </a:t>
            </a:r>
          </a:p>
        </p:txBody>
      </p:sp>
      <p:pic>
        <p:nvPicPr>
          <p:cNvPr id="28" name="Picture 28"/>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2403181" y="644397"/>
            <a:ext cx="6836986" cy="9767123"/>
          </a:xfrm>
          <a:prstGeom prst="rect">
            <a:avLst/>
          </a:prstGeom>
        </p:spPr>
      </p:pic>
      <p:grpSp>
        <p:nvGrpSpPr>
          <p:cNvPr id="30" name="Group 29">
            <a:extLst>
              <a:ext uri="{FF2B5EF4-FFF2-40B4-BE49-F238E27FC236}">
                <a16:creationId xmlns:a16="http://schemas.microsoft.com/office/drawing/2014/main" id="{945971F0-0E4B-425A-5C19-ECB605DC0525}"/>
              </a:ext>
            </a:extLst>
          </p:cNvPr>
          <p:cNvGrpSpPr/>
          <p:nvPr/>
        </p:nvGrpSpPr>
        <p:grpSpPr>
          <a:xfrm>
            <a:off x="1072543" y="3646662"/>
            <a:ext cx="10285612" cy="1503211"/>
            <a:chOff x="992306" y="2781299"/>
            <a:chExt cx="10285612" cy="1503211"/>
          </a:xfrm>
        </p:grpSpPr>
        <p:grpSp>
          <p:nvGrpSpPr>
            <p:cNvPr id="3" name="Group 3"/>
            <p:cNvGrpSpPr/>
            <p:nvPr/>
          </p:nvGrpSpPr>
          <p:grpSpPr>
            <a:xfrm>
              <a:off x="1028700" y="2781299"/>
              <a:ext cx="10249218" cy="1503211"/>
              <a:chOff x="0" y="0"/>
              <a:chExt cx="99600747" cy="8381892"/>
            </a:xfrm>
          </p:grpSpPr>
          <p:sp>
            <p:nvSpPr>
              <p:cNvPr id="4" name="Freeform 4"/>
              <p:cNvSpPr/>
              <p:nvPr/>
            </p:nvSpPr>
            <p:spPr>
              <a:xfrm>
                <a:off x="72390" y="72390"/>
                <a:ext cx="99455966" cy="8237112"/>
              </a:xfrm>
              <a:custGeom>
                <a:avLst/>
                <a:gdLst/>
                <a:ahLst/>
                <a:cxnLst/>
                <a:rect l="l" t="t" r="r" b="b"/>
                <a:pathLst>
                  <a:path w="99455966" h="8237112">
                    <a:moveTo>
                      <a:pt x="0" y="0"/>
                    </a:moveTo>
                    <a:lnTo>
                      <a:pt x="99455966" y="0"/>
                    </a:lnTo>
                    <a:lnTo>
                      <a:pt x="99455966" y="8237112"/>
                    </a:lnTo>
                    <a:lnTo>
                      <a:pt x="0" y="8237112"/>
                    </a:lnTo>
                    <a:lnTo>
                      <a:pt x="0" y="0"/>
                    </a:lnTo>
                    <a:close/>
                  </a:path>
                </a:pathLst>
              </a:custGeom>
              <a:solidFill>
                <a:srgbClr val="FFFFFF"/>
              </a:solidFill>
            </p:spPr>
          </p:sp>
          <p:sp>
            <p:nvSpPr>
              <p:cNvPr id="5" name="Freeform 5"/>
              <p:cNvSpPr/>
              <p:nvPr/>
            </p:nvSpPr>
            <p:spPr>
              <a:xfrm>
                <a:off x="0" y="0"/>
                <a:ext cx="99600748" cy="8381892"/>
              </a:xfrm>
              <a:custGeom>
                <a:avLst/>
                <a:gdLst/>
                <a:ahLst/>
                <a:cxnLst/>
                <a:rect l="l" t="t" r="r" b="b"/>
                <a:pathLst>
                  <a:path w="99600748" h="8381892">
                    <a:moveTo>
                      <a:pt x="99455970" y="8237112"/>
                    </a:moveTo>
                    <a:lnTo>
                      <a:pt x="99600748" y="8237112"/>
                    </a:lnTo>
                    <a:lnTo>
                      <a:pt x="99600748" y="8381892"/>
                    </a:lnTo>
                    <a:lnTo>
                      <a:pt x="99455970" y="8381892"/>
                    </a:lnTo>
                    <a:lnTo>
                      <a:pt x="99455970" y="8237112"/>
                    </a:lnTo>
                    <a:close/>
                    <a:moveTo>
                      <a:pt x="0" y="144780"/>
                    </a:moveTo>
                    <a:lnTo>
                      <a:pt x="144780" y="144780"/>
                    </a:lnTo>
                    <a:lnTo>
                      <a:pt x="144780" y="8237113"/>
                    </a:lnTo>
                    <a:lnTo>
                      <a:pt x="0" y="8237113"/>
                    </a:lnTo>
                    <a:lnTo>
                      <a:pt x="0" y="144780"/>
                    </a:lnTo>
                    <a:close/>
                    <a:moveTo>
                      <a:pt x="0" y="8237113"/>
                    </a:moveTo>
                    <a:lnTo>
                      <a:pt x="144780" y="8237113"/>
                    </a:lnTo>
                    <a:lnTo>
                      <a:pt x="144780" y="8381892"/>
                    </a:lnTo>
                    <a:lnTo>
                      <a:pt x="0" y="8381892"/>
                    </a:lnTo>
                    <a:lnTo>
                      <a:pt x="0" y="8237112"/>
                    </a:lnTo>
                    <a:close/>
                    <a:moveTo>
                      <a:pt x="99455970" y="144780"/>
                    </a:moveTo>
                    <a:lnTo>
                      <a:pt x="99600748" y="144780"/>
                    </a:lnTo>
                    <a:lnTo>
                      <a:pt x="99600748" y="8237113"/>
                    </a:lnTo>
                    <a:lnTo>
                      <a:pt x="99455970" y="8237113"/>
                    </a:lnTo>
                    <a:lnTo>
                      <a:pt x="99455970" y="144780"/>
                    </a:lnTo>
                    <a:close/>
                    <a:moveTo>
                      <a:pt x="144780" y="8237112"/>
                    </a:moveTo>
                    <a:lnTo>
                      <a:pt x="99455970" y="8237112"/>
                    </a:lnTo>
                    <a:lnTo>
                      <a:pt x="99455970" y="8381892"/>
                    </a:lnTo>
                    <a:lnTo>
                      <a:pt x="144780" y="8381892"/>
                    </a:lnTo>
                    <a:lnTo>
                      <a:pt x="144780" y="8237112"/>
                    </a:lnTo>
                    <a:close/>
                    <a:moveTo>
                      <a:pt x="99455970" y="0"/>
                    </a:moveTo>
                    <a:lnTo>
                      <a:pt x="99600748" y="0"/>
                    </a:lnTo>
                    <a:lnTo>
                      <a:pt x="99600748" y="144780"/>
                    </a:lnTo>
                    <a:lnTo>
                      <a:pt x="99455970" y="144780"/>
                    </a:lnTo>
                    <a:lnTo>
                      <a:pt x="99455970" y="0"/>
                    </a:lnTo>
                    <a:close/>
                    <a:moveTo>
                      <a:pt x="0" y="0"/>
                    </a:moveTo>
                    <a:lnTo>
                      <a:pt x="144780" y="0"/>
                    </a:lnTo>
                    <a:lnTo>
                      <a:pt x="144780" y="144780"/>
                    </a:lnTo>
                    <a:lnTo>
                      <a:pt x="0" y="144780"/>
                    </a:lnTo>
                    <a:lnTo>
                      <a:pt x="0" y="0"/>
                    </a:lnTo>
                    <a:close/>
                    <a:moveTo>
                      <a:pt x="144780" y="0"/>
                    </a:moveTo>
                    <a:lnTo>
                      <a:pt x="99455970" y="0"/>
                    </a:lnTo>
                    <a:lnTo>
                      <a:pt x="99455970" y="144780"/>
                    </a:lnTo>
                    <a:lnTo>
                      <a:pt x="144780" y="144780"/>
                    </a:lnTo>
                    <a:lnTo>
                      <a:pt x="144780" y="0"/>
                    </a:lnTo>
                    <a:close/>
                  </a:path>
                </a:pathLst>
              </a:custGeom>
              <a:solidFill>
                <a:srgbClr val="242424"/>
              </a:solidFill>
            </p:spPr>
          </p:sp>
        </p:grpSp>
        <p:sp>
          <p:nvSpPr>
            <p:cNvPr id="6" name="TextBox 6"/>
            <p:cNvSpPr txBox="1"/>
            <p:nvPr/>
          </p:nvSpPr>
          <p:spPr>
            <a:xfrm>
              <a:off x="992306" y="3457371"/>
              <a:ext cx="1522834" cy="429477"/>
            </a:xfrm>
            <a:prstGeom prst="rect">
              <a:avLst/>
            </a:prstGeom>
          </p:spPr>
          <p:txBody>
            <a:bodyPr wrap="square" lIns="0" tIns="0" rIns="0" bIns="0" rtlCol="0" anchor="t">
              <a:spAutoFit/>
            </a:bodyPr>
            <a:lstStyle/>
            <a:p>
              <a:pPr marL="0" lvl="0" indent="0" algn="ctr">
                <a:lnSpc>
                  <a:spcPts val="3120"/>
                </a:lnSpc>
                <a:spcBef>
                  <a:spcPct val="0"/>
                </a:spcBef>
              </a:pPr>
              <a:r>
                <a:rPr lang="en-US" sz="4500" b="1">
                  <a:solidFill>
                    <a:srgbClr val="000000"/>
                  </a:solidFill>
                  <a:latin typeface="Arial" panose="020B0604020202020204" pitchFamily="34" charset="0"/>
                  <a:cs typeface="Arial" panose="020B0604020202020204" pitchFamily="34" charset="0"/>
                </a:rPr>
                <a:t>01</a:t>
              </a:r>
            </a:p>
          </p:txBody>
        </p:sp>
        <p:sp>
          <p:nvSpPr>
            <p:cNvPr id="29" name="TextBox 28">
              <a:extLst>
                <a:ext uri="{FF2B5EF4-FFF2-40B4-BE49-F238E27FC236}">
                  <a16:creationId xmlns:a16="http://schemas.microsoft.com/office/drawing/2014/main" id="{B9B8AF51-109C-FE1F-503D-D3FBAA46E5C0}"/>
                </a:ext>
              </a:extLst>
            </p:cNvPr>
            <p:cNvSpPr txBox="1"/>
            <p:nvPr/>
          </p:nvSpPr>
          <p:spPr>
            <a:xfrm>
              <a:off x="2515140" y="3216190"/>
              <a:ext cx="8686800" cy="707886"/>
            </a:xfrm>
            <a:prstGeom prst="rect">
              <a:avLst/>
            </a:prstGeom>
            <a:noFill/>
          </p:spPr>
          <p:txBody>
            <a:bodyPr wrap="square" rtlCol="0">
              <a:spAutoFit/>
            </a:bodyPr>
            <a:lstStyle/>
            <a:p>
              <a:r>
                <a:rPr lang="en-US" sz="4000">
                  <a:solidFill>
                    <a:srgbClr val="00B0F0"/>
                  </a:solidFill>
                  <a:latin typeface="Arial" panose="020B0604020202020204" pitchFamily="34" charset="0"/>
                  <a:cs typeface="Arial" panose="020B0604020202020204" pitchFamily="34" charset="0"/>
                </a:rPr>
                <a:t>Gõ bàn phím đúng cách </a:t>
              </a:r>
            </a:p>
          </p:txBody>
        </p:sp>
      </p:grpSp>
      <p:grpSp>
        <p:nvGrpSpPr>
          <p:cNvPr id="31" name="Group 30">
            <a:extLst>
              <a:ext uri="{FF2B5EF4-FFF2-40B4-BE49-F238E27FC236}">
                <a16:creationId xmlns:a16="http://schemas.microsoft.com/office/drawing/2014/main" id="{C550DE79-6B37-BB0D-AAFB-7E8919433EC3}"/>
              </a:ext>
            </a:extLst>
          </p:cNvPr>
          <p:cNvGrpSpPr/>
          <p:nvPr/>
        </p:nvGrpSpPr>
        <p:grpSpPr>
          <a:xfrm>
            <a:off x="1036149" y="6467250"/>
            <a:ext cx="10285612" cy="1503211"/>
            <a:chOff x="992306" y="2781299"/>
            <a:chExt cx="10285612" cy="1503211"/>
          </a:xfrm>
        </p:grpSpPr>
        <p:grpSp>
          <p:nvGrpSpPr>
            <p:cNvPr id="32" name="Group 3">
              <a:extLst>
                <a:ext uri="{FF2B5EF4-FFF2-40B4-BE49-F238E27FC236}">
                  <a16:creationId xmlns:a16="http://schemas.microsoft.com/office/drawing/2014/main" id="{295D0C06-673D-3FB9-50E7-798BAE516241}"/>
                </a:ext>
              </a:extLst>
            </p:cNvPr>
            <p:cNvGrpSpPr/>
            <p:nvPr/>
          </p:nvGrpSpPr>
          <p:grpSpPr>
            <a:xfrm>
              <a:off x="1028700" y="2781299"/>
              <a:ext cx="10249218" cy="1503211"/>
              <a:chOff x="0" y="0"/>
              <a:chExt cx="99600747" cy="8381892"/>
            </a:xfrm>
          </p:grpSpPr>
          <p:sp>
            <p:nvSpPr>
              <p:cNvPr id="35" name="Freeform 4">
                <a:extLst>
                  <a:ext uri="{FF2B5EF4-FFF2-40B4-BE49-F238E27FC236}">
                    <a16:creationId xmlns:a16="http://schemas.microsoft.com/office/drawing/2014/main" id="{97454C8D-9CE0-4C5E-7902-F7A3268AEE03}"/>
                  </a:ext>
                </a:extLst>
              </p:cNvPr>
              <p:cNvSpPr/>
              <p:nvPr/>
            </p:nvSpPr>
            <p:spPr>
              <a:xfrm>
                <a:off x="72390" y="72390"/>
                <a:ext cx="99455966" cy="8237112"/>
              </a:xfrm>
              <a:custGeom>
                <a:avLst/>
                <a:gdLst/>
                <a:ahLst/>
                <a:cxnLst/>
                <a:rect l="l" t="t" r="r" b="b"/>
                <a:pathLst>
                  <a:path w="99455966" h="8237112">
                    <a:moveTo>
                      <a:pt x="0" y="0"/>
                    </a:moveTo>
                    <a:lnTo>
                      <a:pt x="99455966" y="0"/>
                    </a:lnTo>
                    <a:lnTo>
                      <a:pt x="99455966" y="8237112"/>
                    </a:lnTo>
                    <a:lnTo>
                      <a:pt x="0" y="8237112"/>
                    </a:lnTo>
                    <a:lnTo>
                      <a:pt x="0" y="0"/>
                    </a:lnTo>
                    <a:close/>
                  </a:path>
                </a:pathLst>
              </a:custGeom>
              <a:solidFill>
                <a:srgbClr val="FFFFFF"/>
              </a:solidFill>
            </p:spPr>
          </p:sp>
          <p:sp>
            <p:nvSpPr>
              <p:cNvPr id="36" name="Freeform 5">
                <a:extLst>
                  <a:ext uri="{FF2B5EF4-FFF2-40B4-BE49-F238E27FC236}">
                    <a16:creationId xmlns:a16="http://schemas.microsoft.com/office/drawing/2014/main" id="{74BA28D7-A0CE-D1DB-C109-9E8CBA1661BF}"/>
                  </a:ext>
                </a:extLst>
              </p:cNvPr>
              <p:cNvSpPr/>
              <p:nvPr/>
            </p:nvSpPr>
            <p:spPr>
              <a:xfrm>
                <a:off x="0" y="0"/>
                <a:ext cx="99600748" cy="8381892"/>
              </a:xfrm>
              <a:custGeom>
                <a:avLst/>
                <a:gdLst/>
                <a:ahLst/>
                <a:cxnLst/>
                <a:rect l="l" t="t" r="r" b="b"/>
                <a:pathLst>
                  <a:path w="99600748" h="8381892">
                    <a:moveTo>
                      <a:pt x="99455970" y="8237112"/>
                    </a:moveTo>
                    <a:lnTo>
                      <a:pt x="99600748" y="8237112"/>
                    </a:lnTo>
                    <a:lnTo>
                      <a:pt x="99600748" y="8381892"/>
                    </a:lnTo>
                    <a:lnTo>
                      <a:pt x="99455970" y="8381892"/>
                    </a:lnTo>
                    <a:lnTo>
                      <a:pt x="99455970" y="8237112"/>
                    </a:lnTo>
                    <a:close/>
                    <a:moveTo>
                      <a:pt x="0" y="144780"/>
                    </a:moveTo>
                    <a:lnTo>
                      <a:pt x="144780" y="144780"/>
                    </a:lnTo>
                    <a:lnTo>
                      <a:pt x="144780" y="8237113"/>
                    </a:lnTo>
                    <a:lnTo>
                      <a:pt x="0" y="8237113"/>
                    </a:lnTo>
                    <a:lnTo>
                      <a:pt x="0" y="144780"/>
                    </a:lnTo>
                    <a:close/>
                    <a:moveTo>
                      <a:pt x="0" y="8237113"/>
                    </a:moveTo>
                    <a:lnTo>
                      <a:pt x="144780" y="8237113"/>
                    </a:lnTo>
                    <a:lnTo>
                      <a:pt x="144780" y="8381892"/>
                    </a:lnTo>
                    <a:lnTo>
                      <a:pt x="0" y="8381892"/>
                    </a:lnTo>
                    <a:lnTo>
                      <a:pt x="0" y="8237112"/>
                    </a:lnTo>
                    <a:close/>
                    <a:moveTo>
                      <a:pt x="99455970" y="144780"/>
                    </a:moveTo>
                    <a:lnTo>
                      <a:pt x="99600748" y="144780"/>
                    </a:lnTo>
                    <a:lnTo>
                      <a:pt x="99600748" y="8237113"/>
                    </a:lnTo>
                    <a:lnTo>
                      <a:pt x="99455970" y="8237113"/>
                    </a:lnTo>
                    <a:lnTo>
                      <a:pt x="99455970" y="144780"/>
                    </a:lnTo>
                    <a:close/>
                    <a:moveTo>
                      <a:pt x="144780" y="8237112"/>
                    </a:moveTo>
                    <a:lnTo>
                      <a:pt x="99455970" y="8237112"/>
                    </a:lnTo>
                    <a:lnTo>
                      <a:pt x="99455970" y="8381892"/>
                    </a:lnTo>
                    <a:lnTo>
                      <a:pt x="144780" y="8381892"/>
                    </a:lnTo>
                    <a:lnTo>
                      <a:pt x="144780" y="8237112"/>
                    </a:lnTo>
                    <a:close/>
                    <a:moveTo>
                      <a:pt x="99455970" y="0"/>
                    </a:moveTo>
                    <a:lnTo>
                      <a:pt x="99600748" y="0"/>
                    </a:lnTo>
                    <a:lnTo>
                      <a:pt x="99600748" y="144780"/>
                    </a:lnTo>
                    <a:lnTo>
                      <a:pt x="99455970" y="144780"/>
                    </a:lnTo>
                    <a:lnTo>
                      <a:pt x="99455970" y="0"/>
                    </a:lnTo>
                    <a:close/>
                    <a:moveTo>
                      <a:pt x="0" y="0"/>
                    </a:moveTo>
                    <a:lnTo>
                      <a:pt x="144780" y="0"/>
                    </a:lnTo>
                    <a:lnTo>
                      <a:pt x="144780" y="144780"/>
                    </a:lnTo>
                    <a:lnTo>
                      <a:pt x="0" y="144780"/>
                    </a:lnTo>
                    <a:lnTo>
                      <a:pt x="0" y="0"/>
                    </a:lnTo>
                    <a:close/>
                    <a:moveTo>
                      <a:pt x="144780" y="0"/>
                    </a:moveTo>
                    <a:lnTo>
                      <a:pt x="99455970" y="0"/>
                    </a:lnTo>
                    <a:lnTo>
                      <a:pt x="99455970" y="144780"/>
                    </a:lnTo>
                    <a:lnTo>
                      <a:pt x="144780" y="144780"/>
                    </a:lnTo>
                    <a:lnTo>
                      <a:pt x="144780" y="0"/>
                    </a:lnTo>
                    <a:close/>
                  </a:path>
                </a:pathLst>
              </a:custGeom>
              <a:solidFill>
                <a:srgbClr val="242424"/>
              </a:solidFill>
            </p:spPr>
          </p:sp>
        </p:grpSp>
        <p:sp>
          <p:nvSpPr>
            <p:cNvPr id="33" name="TextBox 6">
              <a:extLst>
                <a:ext uri="{FF2B5EF4-FFF2-40B4-BE49-F238E27FC236}">
                  <a16:creationId xmlns:a16="http://schemas.microsoft.com/office/drawing/2014/main" id="{1FB4A2CC-A92E-2C82-729E-65DF2BE74EEC}"/>
                </a:ext>
              </a:extLst>
            </p:cNvPr>
            <p:cNvSpPr txBox="1"/>
            <p:nvPr/>
          </p:nvSpPr>
          <p:spPr>
            <a:xfrm>
              <a:off x="992306" y="3457371"/>
              <a:ext cx="1522834" cy="429477"/>
            </a:xfrm>
            <a:prstGeom prst="rect">
              <a:avLst/>
            </a:prstGeom>
          </p:spPr>
          <p:txBody>
            <a:bodyPr wrap="square" lIns="0" tIns="0" rIns="0" bIns="0" rtlCol="0" anchor="t">
              <a:spAutoFit/>
            </a:bodyPr>
            <a:lstStyle/>
            <a:p>
              <a:pPr marL="0" lvl="0" indent="0" algn="ctr">
                <a:lnSpc>
                  <a:spcPts val="3120"/>
                </a:lnSpc>
                <a:spcBef>
                  <a:spcPct val="0"/>
                </a:spcBef>
              </a:pPr>
              <a:r>
                <a:rPr lang="en-US" sz="4500" b="1">
                  <a:solidFill>
                    <a:srgbClr val="000000"/>
                  </a:solidFill>
                  <a:latin typeface="Arial" panose="020B0604020202020204" pitchFamily="34" charset="0"/>
                  <a:cs typeface="Arial" panose="020B0604020202020204" pitchFamily="34" charset="0"/>
                </a:rPr>
                <a:t>02</a:t>
              </a:r>
            </a:p>
          </p:txBody>
        </p:sp>
        <p:sp>
          <p:nvSpPr>
            <p:cNvPr id="34" name="TextBox 33">
              <a:extLst>
                <a:ext uri="{FF2B5EF4-FFF2-40B4-BE49-F238E27FC236}">
                  <a16:creationId xmlns:a16="http://schemas.microsoft.com/office/drawing/2014/main" id="{78D4E167-EE53-BFBB-C574-1B34F5F750E6}"/>
                </a:ext>
              </a:extLst>
            </p:cNvPr>
            <p:cNvSpPr txBox="1"/>
            <p:nvPr/>
          </p:nvSpPr>
          <p:spPr>
            <a:xfrm>
              <a:off x="2515140" y="3216190"/>
              <a:ext cx="8686800" cy="707886"/>
            </a:xfrm>
            <a:prstGeom prst="rect">
              <a:avLst/>
            </a:prstGeom>
            <a:noFill/>
          </p:spPr>
          <p:txBody>
            <a:bodyPr wrap="square" rtlCol="0">
              <a:spAutoFit/>
            </a:bodyPr>
            <a:lstStyle/>
            <a:p>
              <a:r>
                <a:rPr lang="en-US" sz="4000">
                  <a:solidFill>
                    <a:srgbClr val="00B0F0"/>
                  </a:solidFill>
                  <a:latin typeface="Arial" panose="020B0604020202020204" pitchFamily="34" charset="0"/>
                  <a:cs typeface="Arial" panose="020B0604020202020204" pitchFamily="34" charset="0"/>
                </a:rPr>
                <a:t>Thực hành gõ bàn phím đúng cách</a:t>
              </a:r>
            </a:p>
          </p:txBody>
        </p:sp>
      </p:gr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DBEAF6"/>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D5EFEF0-2C79-CBFA-9738-596503E1A63E}"/>
              </a:ext>
            </a:extLst>
          </p:cNvPr>
          <p:cNvSpPr/>
          <p:nvPr/>
        </p:nvSpPr>
        <p:spPr>
          <a:xfrm>
            <a:off x="-342900" y="1837634"/>
            <a:ext cx="18973800" cy="49529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5"/>
          <p:cNvSpPr txBox="1"/>
          <p:nvPr/>
        </p:nvSpPr>
        <p:spPr>
          <a:xfrm>
            <a:off x="1187434" y="2936594"/>
            <a:ext cx="13370878" cy="2598917"/>
          </a:xfrm>
          <a:prstGeom prst="rect">
            <a:avLst/>
          </a:prstGeom>
        </p:spPr>
        <p:txBody>
          <a:bodyPr wrap="square" lIns="0" tIns="0" rIns="0" bIns="0" rtlCol="0" anchor="t">
            <a:spAutoFit/>
          </a:bodyPr>
          <a:lstStyle/>
          <a:p>
            <a:pPr algn="ctr">
              <a:lnSpc>
                <a:spcPct val="150000"/>
              </a:lnSpc>
            </a:pPr>
            <a:r>
              <a:rPr lang="en-US" sz="6000" b="1">
                <a:solidFill>
                  <a:srgbClr val="000000"/>
                </a:solidFill>
                <a:latin typeface="Arial" panose="020B0604020202020204" pitchFamily="34" charset="0"/>
                <a:cs typeface="Arial" panose="020B0604020202020204" pitchFamily="34" charset="0"/>
              </a:rPr>
              <a:t>PHẦN 1.</a:t>
            </a:r>
          </a:p>
          <a:p>
            <a:pPr algn="ctr">
              <a:lnSpc>
                <a:spcPct val="150000"/>
              </a:lnSpc>
            </a:pPr>
            <a:r>
              <a:rPr lang="en-US" sz="6000" b="1">
                <a:solidFill>
                  <a:srgbClr val="000000"/>
                </a:solidFill>
                <a:latin typeface="Arial" panose="020B0604020202020204" pitchFamily="34" charset="0"/>
                <a:cs typeface="Arial" panose="020B0604020202020204" pitchFamily="34" charset="0"/>
              </a:rPr>
              <a:t>GÕ BÀN PHÍM ĐÚNG CÁCH </a:t>
            </a:r>
          </a:p>
        </p:txBody>
      </p:sp>
      <p:grpSp>
        <p:nvGrpSpPr>
          <p:cNvPr id="6" name="Group 6"/>
          <p:cNvGrpSpPr/>
          <p:nvPr/>
        </p:nvGrpSpPr>
        <p:grpSpPr>
          <a:xfrm>
            <a:off x="17075051" y="-339268"/>
            <a:ext cx="1526306" cy="11003283"/>
            <a:chOff x="0" y="0"/>
            <a:chExt cx="14832469" cy="106928664"/>
          </a:xfrm>
        </p:grpSpPr>
        <p:sp>
          <p:nvSpPr>
            <p:cNvPr id="7" name="Freeform 7"/>
            <p:cNvSpPr/>
            <p:nvPr/>
          </p:nvSpPr>
          <p:spPr>
            <a:xfrm>
              <a:off x="72390" y="72390"/>
              <a:ext cx="14687689" cy="106783885"/>
            </a:xfrm>
            <a:custGeom>
              <a:avLst/>
              <a:gdLst/>
              <a:ahLst/>
              <a:cxnLst/>
              <a:rect l="l" t="t" r="r" b="b"/>
              <a:pathLst>
                <a:path w="14687689" h="106783885">
                  <a:moveTo>
                    <a:pt x="0" y="0"/>
                  </a:moveTo>
                  <a:lnTo>
                    <a:pt x="14687689" y="0"/>
                  </a:lnTo>
                  <a:lnTo>
                    <a:pt x="14687689" y="106783885"/>
                  </a:lnTo>
                  <a:lnTo>
                    <a:pt x="0" y="106783885"/>
                  </a:lnTo>
                  <a:lnTo>
                    <a:pt x="0" y="0"/>
                  </a:lnTo>
                  <a:close/>
                </a:path>
              </a:pathLst>
            </a:custGeom>
            <a:solidFill>
              <a:srgbClr val="FFFFFF"/>
            </a:solidFill>
          </p:spPr>
        </p:sp>
        <p:sp>
          <p:nvSpPr>
            <p:cNvPr id="8" name="Freeform 8"/>
            <p:cNvSpPr/>
            <p:nvPr/>
          </p:nvSpPr>
          <p:spPr>
            <a:xfrm>
              <a:off x="0" y="0"/>
              <a:ext cx="14832470" cy="106928667"/>
            </a:xfrm>
            <a:custGeom>
              <a:avLst/>
              <a:gdLst/>
              <a:ahLst/>
              <a:cxnLst/>
              <a:rect l="l" t="t" r="r" b="b"/>
              <a:pathLst>
                <a:path w="14832470" h="106928667">
                  <a:moveTo>
                    <a:pt x="14687690" y="106783882"/>
                  </a:moveTo>
                  <a:lnTo>
                    <a:pt x="14832470" y="106783882"/>
                  </a:lnTo>
                  <a:lnTo>
                    <a:pt x="14832470" y="106928667"/>
                  </a:lnTo>
                  <a:lnTo>
                    <a:pt x="14687690" y="106928667"/>
                  </a:lnTo>
                  <a:lnTo>
                    <a:pt x="14687690" y="106783882"/>
                  </a:lnTo>
                  <a:close/>
                  <a:moveTo>
                    <a:pt x="0" y="144780"/>
                  </a:moveTo>
                  <a:lnTo>
                    <a:pt x="144780" y="144780"/>
                  </a:lnTo>
                  <a:lnTo>
                    <a:pt x="144780" y="106783882"/>
                  </a:lnTo>
                  <a:lnTo>
                    <a:pt x="0" y="106783882"/>
                  </a:lnTo>
                  <a:lnTo>
                    <a:pt x="0" y="144780"/>
                  </a:lnTo>
                  <a:close/>
                  <a:moveTo>
                    <a:pt x="0" y="106783882"/>
                  </a:moveTo>
                  <a:lnTo>
                    <a:pt x="144780" y="106783882"/>
                  </a:lnTo>
                  <a:lnTo>
                    <a:pt x="144780" y="106928667"/>
                  </a:lnTo>
                  <a:lnTo>
                    <a:pt x="0" y="106928667"/>
                  </a:lnTo>
                  <a:lnTo>
                    <a:pt x="0" y="106783882"/>
                  </a:lnTo>
                  <a:close/>
                  <a:moveTo>
                    <a:pt x="14687690" y="144780"/>
                  </a:moveTo>
                  <a:lnTo>
                    <a:pt x="14832470" y="144780"/>
                  </a:lnTo>
                  <a:lnTo>
                    <a:pt x="14832470" y="106783882"/>
                  </a:lnTo>
                  <a:lnTo>
                    <a:pt x="14687690" y="106783882"/>
                  </a:lnTo>
                  <a:lnTo>
                    <a:pt x="14687690" y="144780"/>
                  </a:lnTo>
                  <a:close/>
                  <a:moveTo>
                    <a:pt x="144780" y="106783882"/>
                  </a:moveTo>
                  <a:lnTo>
                    <a:pt x="14687690" y="106783882"/>
                  </a:lnTo>
                  <a:lnTo>
                    <a:pt x="14687690" y="106928667"/>
                  </a:lnTo>
                  <a:lnTo>
                    <a:pt x="144780" y="106928667"/>
                  </a:lnTo>
                  <a:lnTo>
                    <a:pt x="144780" y="106783882"/>
                  </a:lnTo>
                  <a:close/>
                  <a:moveTo>
                    <a:pt x="14687690" y="0"/>
                  </a:moveTo>
                  <a:lnTo>
                    <a:pt x="14832470" y="0"/>
                  </a:lnTo>
                  <a:lnTo>
                    <a:pt x="14832470" y="144780"/>
                  </a:lnTo>
                  <a:lnTo>
                    <a:pt x="14687690" y="144780"/>
                  </a:lnTo>
                  <a:lnTo>
                    <a:pt x="14687690" y="0"/>
                  </a:lnTo>
                  <a:close/>
                  <a:moveTo>
                    <a:pt x="0" y="0"/>
                  </a:moveTo>
                  <a:lnTo>
                    <a:pt x="144780" y="0"/>
                  </a:lnTo>
                  <a:lnTo>
                    <a:pt x="144780" y="144780"/>
                  </a:lnTo>
                  <a:lnTo>
                    <a:pt x="0" y="144780"/>
                  </a:lnTo>
                  <a:lnTo>
                    <a:pt x="0" y="0"/>
                  </a:lnTo>
                  <a:close/>
                  <a:moveTo>
                    <a:pt x="144780" y="0"/>
                  </a:moveTo>
                  <a:lnTo>
                    <a:pt x="14687690" y="0"/>
                  </a:lnTo>
                  <a:lnTo>
                    <a:pt x="14687690" y="144780"/>
                  </a:lnTo>
                  <a:lnTo>
                    <a:pt x="144780" y="144780"/>
                  </a:lnTo>
                  <a:lnTo>
                    <a:pt x="144780" y="0"/>
                  </a:lnTo>
                  <a:close/>
                </a:path>
              </a:pathLst>
            </a:custGeom>
            <a:solidFill>
              <a:srgbClr val="242424"/>
            </a:solidFill>
          </p:spPr>
        </p:sp>
      </p:grpSp>
      <p:pic>
        <p:nvPicPr>
          <p:cNvPr id="9" name="Picture 10">
            <a:extLst>
              <a:ext uri="{FF2B5EF4-FFF2-40B4-BE49-F238E27FC236}">
                <a16:creationId xmlns:a16="http://schemas.microsoft.com/office/drawing/2014/main" id="{A6BBE82F-0F16-5528-5927-1A7E3EEDBAA7}"/>
              </a:ext>
            </a:extLst>
          </p:cNvPr>
          <p:cNvPicPr>
            <a:picLocks noChangeAspect="1"/>
          </p:cNvPicPr>
          <p:nvPr/>
        </p:nvPicPr>
        <p:blipFill>
          <a:blip r:embed="rId2"/>
          <a:srcRect/>
          <a:stretch>
            <a:fillRect/>
          </a:stretch>
        </p:blipFill>
        <p:spPr>
          <a:xfrm>
            <a:off x="12959546" y="3030782"/>
            <a:ext cx="5714271" cy="7256218"/>
          </a:xfrm>
          <a:prstGeom prst="rect">
            <a:avLst/>
          </a:prstGeom>
        </p:spPr>
      </p:pic>
      <p:pic>
        <p:nvPicPr>
          <p:cNvPr id="11" name="Picture 9">
            <a:extLst>
              <a:ext uri="{FF2B5EF4-FFF2-40B4-BE49-F238E27FC236}">
                <a16:creationId xmlns:a16="http://schemas.microsoft.com/office/drawing/2014/main" id="{E13CE0F3-58DF-4F2C-6627-C1A07710F60C}"/>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997555" y="2159087"/>
            <a:ext cx="838200" cy="827723"/>
          </a:xfrm>
          <a:prstGeom prst="rect">
            <a:avLst/>
          </a:prstGeom>
        </p:spPr>
      </p:pic>
      <p:pic>
        <p:nvPicPr>
          <p:cNvPr id="12" name="Picture 9">
            <a:extLst>
              <a:ext uri="{FF2B5EF4-FFF2-40B4-BE49-F238E27FC236}">
                <a16:creationId xmlns:a16="http://schemas.microsoft.com/office/drawing/2014/main" id="{6B2F6455-7D00-F464-EA00-695C7DBBBEB2}"/>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926981" y="6137569"/>
            <a:ext cx="838200" cy="827723"/>
          </a:xfrm>
          <a:prstGeom prst="rect">
            <a:avLst/>
          </a:prstGeom>
        </p:spPr>
      </p:pic>
      <p:pic>
        <p:nvPicPr>
          <p:cNvPr id="13" name="Picture 9">
            <a:extLst>
              <a:ext uri="{FF2B5EF4-FFF2-40B4-BE49-F238E27FC236}">
                <a16:creationId xmlns:a16="http://schemas.microsoft.com/office/drawing/2014/main" id="{0CC3CDFB-281D-137A-7FC4-1707ECCA2BA3}"/>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3909990" y="1512362"/>
            <a:ext cx="838200" cy="827723"/>
          </a:xfrm>
          <a:prstGeom prst="rect">
            <a:avLst/>
          </a:prstGeom>
        </p:spPr>
      </p:pic>
    </p:spTree>
    <p:extLst>
      <p:ext uri="{BB962C8B-B14F-4D97-AF65-F5344CB8AC3E}">
        <p14:creationId xmlns:p14="http://schemas.microsoft.com/office/powerpoint/2010/main" val="41418766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4"/>
          <p:cNvGrpSpPr/>
          <p:nvPr/>
        </p:nvGrpSpPr>
        <p:grpSpPr>
          <a:xfrm>
            <a:off x="-488329" y="9029699"/>
            <a:ext cx="19178618" cy="1634315"/>
            <a:chOff x="0" y="0"/>
            <a:chExt cx="186375649" cy="28497625"/>
          </a:xfrm>
          <a:solidFill>
            <a:srgbClr val="DBEAF6"/>
          </a:solidFill>
        </p:grpSpPr>
        <p:sp>
          <p:nvSpPr>
            <p:cNvPr id="5" name="Freeform 5"/>
            <p:cNvSpPr/>
            <p:nvPr/>
          </p:nvSpPr>
          <p:spPr>
            <a:xfrm>
              <a:off x="72390" y="72390"/>
              <a:ext cx="186230868" cy="28352846"/>
            </a:xfrm>
            <a:custGeom>
              <a:avLst/>
              <a:gdLst/>
              <a:ahLst/>
              <a:cxnLst/>
              <a:rect l="l" t="t" r="r" b="b"/>
              <a:pathLst>
                <a:path w="186230868" h="28352846">
                  <a:moveTo>
                    <a:pt x="0" y="0"/>
                  </a:moveTo>
                  <a:lnTo>
                    <a:pt x="186230868" y="0"/>
                  </a:lnTo>
                  <a:lnTo>
                    <a:pt x="186230868" y="28352845"/>
                  </a:lnTo>
                  <a:lnTo>
                    <a:pt x="0" y="28352845"/>
                  </a:lnTo>
                  <a:lnTo>
                    <a:pt x="0" y="0"/>
                  </a:lnTo>
                  <a:close/>
                </a:path>
              </a:pathLst>
            </a:custGeom>
            <a:grpFill/>
          </p:spPr>
        </p:sp>
        <p:sp>
          <p:nvSpPr>
            <p:cNvPr id="6" name="Freeform 6"/>
            <p:cNvSpPr/>
            <p:nvPr/>
          </p:nvSpPr>
          <p:spPr>
            <a:xfrm>
              <a:off x="0" y="0"/>
              <a:ext cx="186375650" cy="28497625"/>
            </a:xfrm>
            <a:custGeom>
              <a:avLst/>
              <a:gdLst/>
              <a:ahLst/>
              <a:cxnLst/>
              <a:rect l="l" t="t" r="r" b="b"/>
              <a:pathLst>
                <a:path w="186375650" h="28497625">
                  <a:moveTo>
                    <a:pt x="186230865" y="28352846"/>
                  </a:moveTo>
                  <a:lnTo>
                    <a:pt x="186375650" y="28352846"/>
                  </a:lnTo>
                  <a:lnTo>
                    <a:pt x="186375650" y="28497625"/>
                  </a:lnTo>
                  <a:lnTo>
                    <a:pt x="186230865" y="28497625"/>
                  </a:lnTo>
                  <a:lnTo>
                    <a:pt x="186230865" y="28352846"/>
                  </a:lnTo>
                  <a:close/>
                  <a:moveTo>
                    <a:pt x="0" y="144780"/>
                  </a:moveTo>
                  <a:lnTo>
                    <a:pt x="144780" y="144780"/>
                  </a:lnTo>
                  <a:lnTo>
                    <a:pt x="144780" y="28352846"/>
                  </a:lnTo>
                  <a:lnTo>
                    <a:pt x="0" y="28352846"/>
                  </a:lnTo>
                  <a:lnTo>
                    <a:pt x="0" y="144780"/>
                  </a:lnTo>
                  <a:close/>
                  <a:moveTo>
                    <a:pt x="0" y="28352846"/>
                  </a:moveTo>
                  <a:lnTo>
                    <a:pt x="144780" y="28352846"/>
                  </a:lnTo>
                  <a:lnTo>
                    <a:pt x="144780" y="28497625"/>
                  </a:lnTo>
                  <a:lnTo>
                    <a:pt x="0" y="28497625"/>
                  </a:lnTo>
                  <a:lnTo>
                    <a:pt x="0" y="28352846"/>
                  </a:lnTo>
                  <a:close/>
                  <a:moveTo>
                    <a:pt x="186230865" y="144780"/>
                  </a:moveTo>
                  <a:lnTo>
                    <a:pt x="186375650" y="144780"/>
                  </a:lnTo>
                  <a:lnTo>
                    <a:pt x="186375650" y="28352846"/>
                  </a:lnTo>
                  <a:lnTo>
                    <a:pt x="186230865" y="28352846"/>
                  </a:lnTo>
                  <a:lnTo>
                    <a:pt x="186230865" y="144780"/>
                  </a:lnTo>
                  <a:close/>
                  <a:moveTo>
                    <a:pt x="144780" y="28352846"/>
                  </a:moveTo>
                  <a:lnTo>
                    <a:pt x="186230865" y="28352846"/>
                  </a:lnTo>
                  <a:lnTo>
                    <a:pt x="186230865" y="28497625"/>
                  </a:lnTo>
                  <a:lnTo>
                    <a:pt x="144780" y="28497625"/>
                  </a:lnTo>
                  <a:lnTo>
                    <a:pt x="144780" y="28352846"/>
                  </a:lnTo>
                  <a:close/>
                  <a:moveTo>
                    <a:pt x="186230865" y="0"/>
                  </a:moveTo>
                  <a:lnTo>
                    <a:pt x="186375650" y="0"/>
                  </a:lnTo>
                  <a:lnTo>
                    <a:pt x="186375650" y="144780"/>
                  </a:lnTo>
                  <a:lnTo>
                    <a:pt x="186230865" y="144780"/>
                  </a:lnTo>
                  <a:lnTo>
                    <a:pt x="186230865" y="0"/>
                  </a:lnTo>
                  <a:close/>
                  <a:moveTo>
                    <a:pt x="0" y="0"/>
                  </a:moveTo>
                  <a:lnTo>
                    <a:pt x="144780" y="0"/>
                  </a:lnTo>
                  <a:lnTo>
                    <a:pt x="144780" y="144780"/>
                  </a:lnTo>
                  <a:lnTo>
                    <a:pt x="0" y="144780"/>
                  </a:lnTo>
                  <a:lnTo>
                    <a:pt x="0" y="0"/>
                  </a:lnTo>
                  <a:close/>
                  <a:moveTo>
                    <a:pt x="144780" y="0"/>
                  </a:moveTo>
                  <a:lnTo>
                    <a:pt x="186230865" y="0"/>
                  </a:lnTo>
                  <a:lnTo>
                    <a:pt x="186230865" y="144780"/>
                  </a:lnTo>
                  <a:lnTo>
                    <a:pt x="144780" y="144780"/>
                  </a:lnTo>
                  <a:lnTo>
                    <a:pt x="144780" y="0"/>
                  </a:lnTo>
                  <a:close/>
                </a:path>
              </a:pathLst>
            </a:custGeom>
            <a:grpFill/>
          </p:spPr>
        </p:sp>
      </p:grpSp>
      <p:pic>
        <p:nvPicPr>
          <p:cNvPr id="16" name="Picture 9">
            <a:extLst>
              <a:ext uri="{FF2B5EF4-FFF2-40B4-BE49-F238E27FC236}">
                <a16:creationId xmlns:a16="http://schemas.microsoft.com/office/drawing/2014/main" id="{8E60D9D7-2C61-A3CF-5B1C-9BEEE7FD41B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81001" y="0"/>
            <a:ext cx="1049598" cy="1036479"/>
          </a:xfrm>
          <a:prstGeom prst="rect">
            <a:avLst/>
          </a:prstGeom>
        </p:spPr>
      </p:pic>
      <p:pic>
        <p:nvPicPr>
          <p:cNvPr id="17" name="Picture 9">
            <a:extLst>
              <a:ext uri="{FF2B5EF4-FFF2-40B4-BE49-F238E27FC236}">
                <a16:creationId xmlns:a16="http://schemas.microsoft.com/office/drawing/2014/main" id="{31E25A76-5831-D7D5-30F8-7F4780B50E0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7096095" y="1015012"/>
            <a:ext cx="838200" cy="827723"/>
          </a:xfrm>
          <a:prstGeom prst="rect">
            <a:avLst/>
          </a:prstGeom>
        </p:spPr>
      </p:pic>
      <p:grpSp>
        <p:nvGrpSpPr>
          <p:cNvPr id="25" name="Group 24">
            <a:extLst>
              <a:ext uri="{FF2B5EF4-FFF2-40B4-BE49-F238E27FC236}">
                <a16:creationId xmlns:a16="http://schemas.microsoft.com/office/drawing/2014/main" id="{4923DD7B-9E78-5B65-5165-0EE4DD405B8A}"/>
              </a:ext>
            </a:extLst>
          </p:cNvPr>
          <p:cNvGrpSpPr/>
          <p:nvPr/>
        </p:nvGrpSpPr>
        <p:grpSpPr>
          <a:xfrm>
            <a:off x="-275871" y="527906"/>
            <a:ext cx="17371966" cy="1518872"/>
            <a:chOff x="-404182" y="1090328"/>
            <a:chExt cx="17371966" cy="1518872"/>
          </a:xfrm>
        </p:grpSpPr>
        <p:grpSp>
          <p:nvGrpSpPr>
            <p:cNvPr id="11" name="Group 10">
              <a:extLst>
                <a:ext uri="{FF2B5EF4-FFF2-40B4-BE49-F238E27FC236}">
                  <a16:creationId xmlns:a16="http://schemas.microsoft.com/office/drawing/2014/main" id="{3CAF69C3-7B6B-D212-6F5F-295ADBA180FE}"/>
                </a:ext>
              </a:extLst>
            </p:cNvPr>
            <p:cNvGrpSpPr/>
            <p:nvPr/>
          </p:nvGrpSpPr>
          <p:grpSpPr>
            <a:xfrm>
              <a:off x="-404182" y="1090328"/>
              <a:ext cx="5981771" cy="1518872"/>
              <a:chOff x="-152400" y="288823"/>
              <a:chExt cx="5981771" cy="1518872"/>
            </a:xfrm>
          </p:grpSpPr>
          <p:sp>
            <p:nvSpPr>
              <p:cNvPr id="2" name="Rectangle 1">
                <a:extLst>
                  <a:ext uri="{FF2B5EF4-FFF2-40B4-BE49-F238E27FC236}">
                    <a16:creationId xmlns:a16="http://schemas.microsoft.com/office/drawing/2014/main" id="{152CD743-30A3-3FFA-DF49-82585C7EB3F3}"/>
                  </a:ext>
                </a:extLst>
              </p:cNvPr>
              <p:cNvSpPr/>
              <p:nvPr/>
            </p:nvSpPr>
            <p:spPr>
              <a:xfrm>
                <a:off x="-152400" y="495299"/>
                <a:ext cx="5181600" cy="1091864"/>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a:extLst>
                  <a:ext uri="{FF2B5EF4-FFF2-40B4-BE49-F238E27FC236}">
                    <a16:creationId xmlns:a16="http://schemas.microsoft.com/office/drawing/2014/main" id="{046F484A-D967-1A8E-9653-213D038C1AC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4229029" y="288823"/>
                <a:ext cx="1600342" cy="1518872"/>
              </a:xfrm>
              <a:prstGeom prst="rect">
                <a:avLst/>
              </a:prstGeom>
            </p:spPr>
          </p:pic>
          <p:sp>
            <p:nvSpPr>
              <p:cNvPr id="9" name="TextBox 8">
                <a:extLst>
                  <a:ext uri="{FF2B5EF4-FFF2-40B4-BE49-F238E27FC236}">
                    <a16:creationId xmlns:a16="http://schemas.microsoft.com/office/drawing/2014/main" id="{C0D3C9B2-F6A4-6512-63F4-DAABD82BB257}"/>
                  </a:ext>
                </a:extLst>
              </p:cNvPr>
              <p:cNvSpPr txBox="1"/>
              <p:nvPr/>
            </p:nvSpPr>
            <p:spPr>
              <a:xfrm>
                <a:off x="762000" y="687287"/>
                <a:ext cx="3581400" cy="707886"/>
              </a:xfrm>
              <a:prstGeom prst="rect">
                <a:avLst/>
              </a:prstGeom>
              <a:noFill/>
            </p:spPr>
            <p:txBody>
              <a:bodyPr wrap="square" rtlCol="0">
                <a:spAutoFit/>
              </a:bodyPr>
              <a:lstStyle/>
              <a:p>
                <a:r>
                  <a:rPr lang="en-US" sz="4000" b="1">
                    <a:latin typeface="Arial" panose="020B0604020202020204" pitchFamily="34" charset="0"/>
                    <a:cs typeface="Arial" panose="020B0604020202020204" pitchFamily="34" charset="0"/>
                  </a:rPr>
                  <a:t>HOẠT ĐỘNG </a:t>
                </a:r>
              </a:p>
            </p:txBody>
          </p:sp>
        </p:grpSp>
        <p:sp>
          <p:nvSpPr>
            <p:cNvPr id="19" name="TextBox 18">
              <a:extLst>
                <a:ext uri="{FF2B5EF4-FFF2-40B4-BE49-F238E27FC236}">
                  <a16:creationId xmlns:a16="http://schemas.microsoft.com/office/drawing/2014/main" id="{5645AA06-A6CE-D9E8-4127-B23846176A38}"/>
                </a:ext>
              </a:extLst>
            </p:cNvPr>
            <p:cNvSpPr txBox="1"/>
            <p:nvPr/>
          </p:nvSpPr>
          <p:spPr>
            <a:xfrm>
              <a:off x="5573040" y="1549447"/>
              <a:ext cx="11394744" cy="707886"/>
            </a:xfrm>
            <a:prstGeom prst="rect">
              <a:avLst/>
            </a:prstGeom>
            <a:noFill/>
          </p:spPr>
          <p:txBody>
            <a:bodyPr wrap="square">
              <a:spAutoFit/>
            </a:bodyPr>
            <a:lstStyle/>
            <a:p>
              <a:r>
                <a:rPr lang="en-US" sz="4000" b="1">
                  <a:solidFill>
                    <a:srgbClr val="FF0000"/>
                  </a:solidFill>
                  <a:latin typeface="Arial" panose="020B0604020202020204" pitchFamily="34" charset="0"/>
                  <a:cs typeface="Arial" panose="020B0604020202020204" pitchFamily="34" charset="0"/>
                </a:rPr>
                <a:t>Hạn chế khi gõ bàn phím không đúng cách</a:t>
              </a:r>
            </a:p>
          </p:txBody>
        </p:sp>
      </p:grpSp>
      <p:pic>
        <p:nvPicPr>
          <p:cNvPr id="27" name="Picture 26">
            <a:extLst>
              <a:ext uri="{FF2B5EF4-FFF2-40B4-BE49-F238E27FC236}">
                <a16:creationId xmlns:a16="http://schemas.microsoft.com/office/drawing/2014/main" id="{1E2E8CEA-381D-20AC-0D02-E14815D5005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8529" y="2646667"/>
            <a:ext cx="8203688" cy="5783142"/>
          </a:xfrm>
          <a:prstGeom prst="rect">
            <a:avLst/>
          </a:prstGeom>
        </p:spPr>
      </p:pic>
      <p:sp>
        <p:nvSpPr>
          <p:cNvPr id="28" name="Rectangle: Rounded Corners 27">
            <a:extLst>
              <a:ext uri="{FF2B5EF4-FFF2-40B4-BE49-F238E27FC236}">
                <a16:creationId xmlns:a16="http://schemas.microsoft.com/office/drawing/2014/main" id="{26E3B88E-328A-260B-EF8E-0F72333BC51C}"/>
              </a:ext>
            </a:extLst>
          </p:cNvPr>
          <p:cNvSpPr/>
          <p:nvPr/>
        </p:nvSpPr>
        <p:spPr>
          <a:xfrm>
            <a:off x="8868375" y="2174377"/>
            <a:ext cx="8455184" cy="5938245"/>
          </a:xfrm>
          <a:prstGeom prst="roundRect">
            <a:avLst/>
          </a:prstGeom>
          <a:solidFill>
            <a:schemeClr val="accent5">
              <a:lumMod val="20000"/>
              <a:lumOff val="80000"/>
            </a:schemeClr>
          </a:solidFill>
          <a:ln w="57150">
            <a:solidFill>
              <a:schemeClr val="accent5">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a:solidFill>
                  <a:schemeClr val="tx1"/>
                </a:solidFill>
                <a:latin typeface="Arial" panose="020B0604020202020204" pitchFamily="34" charset="0"/>
                <a:cs typeface="Arial" panose="020B0604020202020204" pitchFamily="34" charset="0"/>
              </a:rPr>
              <a:t>Khi luyện tập gõ bàn phím máy tính, Khoa chỉ dùng ngón tay trỏ của hai bàn tay để gõ các kí tự. Theo cách gõ đó bạn Khoa sẽ gặp phải điều gì?</a:t>
            </a:r>
          </a:p>
        </p:txBody>
      </p:sp>
    </p:spTree>
    <p:extLst>
      <p:ext uri="{BB962C8B-B14F-4D97-AF65-F5344CB8AC3E}">
        <p14:creationId xmlns:p14="http://schemas.microsoft.com/office/powerpoint/2010/main" val="4020458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207D2D18-CAF2-03C9-142A-D976604E41BF}"/>
              </a:ext>
            </a:extLst>
          </p:cNvPr>
          <p:cNvCxnSpPr>
            <a:cxnSpLocks/>
          </p:cNvCxnSpPr>
          <p:nvPr/>
        </p:nvCxnSpPr>
        <p:spPr>
          <a:xfrm>
            <a:off x="8534400" y="-190500"/>
            <a:ext cx="0" cy="9525000"/>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4" name="Group 4"/>
          <p:cNvGrpSpPr/>
          <p:nvPr/>
        </p:nvGrpSpPr>
        <p:grpSpPr>
          <a:xfrm>
            <a:off x="-488329" y="9029699"/>
            <a:ext cx="19178618" cy="1634315"/>
            <a:chOff x="0" y="0"/>
            <a:chExt cx="186375649" cy="28497625"/>
          </a:xfrm>
          <a:solidFill>
            <a:srgbClr val="DBEAF6"/>
          </a:solidFill>
        </p:grpSpPr>
        <p:sp>
          <p:nvSpPr>
            <p:cNvPr id="5" name="Freeform 5"/>
            <p:cNvSpPr/>
            <p:nvPr/>
          </p:nvSpPr>
          <p:spPr>
            <a:xfrm>
              <a:off x="72390" y="72390"/>
              <a:ext cx="186230868" cy="28352846"/>
            </a:xfrm>
            <a:custGeom>
              <a:avLst/>
              <a:gdLst/>
              <a:ahLst/>
              <a:cxnLst/>
              <a:rect l="l" t="t" r="r" b="b"/>
              <a:pathLst>
                <a:path w="186230868" h="28352846">
                  <a:moveTo>
                    <a:pt x="0" y="0"/>
                  </a:moveTo>
                  <a:lnTo>
                    <a:pt x="186230868" y="0"/>
                  </a:lnTo>
                  <a:lnTo>
                    <a:pt x="186230868" y="28352845"/>
                  </a:lnTo>
                  <a:lnTo>
                    <a:pt x="0" y="28352845"/>
                  </a:lnTo>
                  <a:lnTo>
                    <a:pt x="0" y="0"/>
                  </a:lnTo>
                  <a:close/>
                </a:path>
              </a:pathLst>
            </a:custGeom>
            <a:grpFill/>
          </p:spPr>
        </p:sp>
        <p:sp>
          <p:nvSpPr>
            <p:cNvPr id="6" name="Freeform 6"/>
            <p:cNvSpPr/>
            <p:nvPr/>
          </p:nvSpPr>
          <p:spPr>
            <a:xfrm>
              <a:off x="0" y="0"/>
              <a:ext cx="186375650" cy="28497625"/>
            </a:xfrm>
            <a:custGeom>
              <a:avLst/>
              <a:gdLst/>
              <a:ahLst/>
              <a:cxnLst/>
              <a:rect l="l" t="t" r="r" b="b"/>
              <a:pathLst>
                <a:path w="186375650" h="28497625">
                  <a:moveTo>
                    <a:pt x="186230865" y="28352846"/>
                  </a:moveTo>
                  <a:lnTo>
                    <a:pt x="186375650" y="28352846"/>
                  </a:lnTo>
                  <a:lnTo>
                    <a:pt x="186375650" y="28497625"/>
                  </a:lnTo>
                  <a:lnTo>
                    <a:pt x="186230865" y="28497625"/>
                  </a:lnTo>
                  <a:lnTo>
                    <a:pt x="186230865" y="28352846"/>
                  </a:lnTo>
                  <a:close/>
                  <a:moveTo>
                    <a:pt x="0" y="144780"/>
                  </a:moveTo>
                  <a:lnTo>
                    <a:pt x="144780" y="144780"/>
                  </a:lnTo>
                  <a:lnTo>
                    <a:pt x="144780" y="28352846"/>
                  </a:lnTo>
                  <a:lnTo>
                    <a:pt x="0" y="28352846"/>
                  </a:lnTo>
                  <a:lnTo>
                    <a:pt x="0" y="144780"/>
                  </a:lnTo>
                  <a:close/>
                  <a:moveTo>
                    <a:pt x="0" y="28352846"/>
                  </a:moveTo>
                  <a:lnTo>
                    <a:pt x="144780" y="28352846"/>
                  </a:lnTo>
                  <a:lnTo>
                    <a:pt x="144780" y="28497625"/>
                  </a:lnTo>
                  <a:lnTo>
                    <a:pt x="0" y="28497625"/>
                  </a:lnTo>
                  <a:lnTo>
                    <a:pt x="0" y="28352846"/>
                  </a:lnTo>
                  <a:close/>
                  <a:moveTo>
                    <a:pt x="186230865" y="144780"/>
                  </a:moveTo>
                  <a:lnTo>
                    <a:pt x="186375650" y="144780"/>
                  </a:lnTo>
                  <a:lnTo>
                    <a:pt x="186375650" y="28352846"/>
                  </a:lnTo>
                  <a:lnTo>
                    <a:pt x="186230865" y="28352846"/>
                  </a:lnTo>
                  <a:lnTo>
                    <a:pt x="186230865" y="144780"/>
                  </a:lnTo>
                  <a:close/>
                  <a:moveTo>
                    <a:pt x="144780" y="28352846"/>
                  </a:moveTo>
                  <a:lnTo>
                    <a:pt x="186230865" y="28352846"/>
                  </a:lnTo>
                  <a:lnTo>
                    <a:pt x="186230865" y="28497625"/>
                  </a:lnTo>
                  <a:lnTo>
                    <a:pt x="144780" y="28497625"/>
                  </a:lnTo>
                  <a:lnTo>
                    <a:pt x="144780" y="28352846"/>
                  </a:lnTo>
                  <a:close/>
                  <a:moveTo>
                    <a:pt x="186230865" y="0"/>
                  </a:moveTo>
                  <a:lnTo>
                    <a:pt x="186375650" y="0"/>
                  </a:lnTo>
                  <a:lnTo>
                    <a:pt x="186375650" y="144780"/>
                  </a:lnTo>
                  <a:lnTo>
                    <a:pt x="186230865" y="144780"/>
                  </a:lnTo>
                  <a:lnTo>
                    <a:pt x="186230865" y="0"/>
                  </a:lnTo>
                  <a:close/>
                  <a:moveTo>
                    <a:pt x="0" y="0"/>
                  </a:moveTo>
                  <a:lnTo>
                    <a:pt x="144780" y="0"/>
                  </a:lnTo>
                  <a:lnTo>
                    <a:pt x="144780" y="144780"/>
                  </a:lnTo>
                  <a:lnTo>
                    <a:pt x="0" y="144780"/>
                  </a:lnTo>
                  <a:lnTo>
                    <a:pt x="0" y="0"/>
                  </a:lnTo>
                  <a:close/>
                  <a:moveTo>
                    <a:pt x="144780" y="0"/>
                  </a:moveTo>
                  <a:lnTo>
                    <a:pt x="186230865" y="0"/>
                  </a:lnTo>
                  <a:lnTo>
                    <a:pt x="186230865" y="144780"/>
                  </a:lnTo>
                  <a:lnTo>
                    <a:pt x="144780" y="144780"/>
                  </a:lnTo>
                  <a:lnTo>
                    <a:pt x="144780" y="0"/>
                  </a:lnTo>
                  <a:close/>
                </a:path>
              </a:pathLst>
            </a:custGeom>
            <a:grpFill/>
          </p:spPr>
        </p:sp>
      </p:grpSp>
      <p:pic>
        <p:nvPicPr>
          <p:cNvPr id="16" name="Picture 9">
            <a:extLst>
              <a:ext uri="{FF2B5EF4-FFF2-40B4-BE49-F238E27FC236}">
                <a16:creationId xmlns:a16="http://schemas.microsoft.com/office/drawing/2014/main" id="{8E60D9D7-2C61-A3CF-5B1C-9BEEE7FD41B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81001" y="0"/>
            <a:ext cx="1049598" cy="1036479"/>
          </a:xfrm>
          <a:prstGeom prst="rect">
            <a:avLst/>
          </a:prstGeom>
        </p:spPr>
      </p:pic>
      <p:pic>
        <p:nvPicPr>
          <p:cNvPr id="17" name="Picture 9">
            <a:extLst>
              <a:ext uri="{FF2B5EF4-FFF2-40B4-BE49-F238E27FC236}">
                <a16:creationId xmlns:a16="http://schemas.microsoft.com/office/drawing/2014/main" id="{31E25A76-5831-D7D5-30F8-7F4780B50E0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7184165" y="1105959"/>
            <a:ext cx="838200" cy="827723"/>
          </a:xfrm>
          <a:prstGeom prst="rect">
            <a:avLst/>
          </a:prstGeom>
        </p:spPr>
      </p:pic>
      <p:pic>
        <p:nvPicPr>
          <p:cNvPr id="3" name="Picture 2">
            <a:extLst>
              <a:ext uri="{FF2B5EF4-FFF2-40B4-BE49-F238E27FC236}">
                <a16:creationId xmlns:a16="http://schemas.microsoft.com/office/drawing/2014/main" id="{4DB13B73-984E-4B6F-57A0-03F523219F3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0712" y="2251929"/>
            <a:ext cx="8203688" cy="5783142"/>
          </a:xfrm>
          <a:prstGeom prst="rect">
            <a:avLst/>
          </a:prstGeom>
        </p:spPr>
      </p:pic>
      <p:sp>
        <p:nvSpPr>
          <p:cNvPr id="15" name="TextBox 14">
            <a:extLst>
              <a:ext uri="{FF2B5EF4-FFF2-40B4-BE49-F238E27FC236}">
                <a16:creationId xmlns:a16="http://schemas.microsoft.com/office/drawing/2014/main" id="{66F6C1C0-E7CE-113E-CEA7-A3B9117743D3}"/>
              </a:ext>
            </a:extLst>
          </p:cNvPr>
          <p:cNvSpPr txBox="1"/>
          <p:nvPr/>
        </p:nvSpPr>
        <p:spPr>
          <a:xfrm>
            <a:off x="8898624" y="766573"/>
            <a:ext cx="8915400" cy="3313664"/>
          </a:xfrm>
          <a:prstGeom prst="rect">
            <a:avLst/>
          </a:prstGeom>
          <a:noFill/>
        </p:spPr>
        <p:txBody>
          <a:bodyPr wrap="square">
            <a:spAutoFit/>
          </a:bodyPr>
          <a:lstStyle/>
          <a:p>
            <a:pPr marL="571500" indent="-571500" algn="just">
              <a:lnSpc>
                <a:spcPct val="150000"/>
              </a:lnSpc>
              <a:buFont typeface="Wingdings" panose="05000000000000000000" pitchFamily="2" charset="2"/>
              <a:buChar char="§"/>
            </a:pPr>
            <a:r>
              <a:rPr lang="vi-VN" sz="3600"/>
              <a:t>Cách gõ phím của Khoa là sai vì chỉ sử dụng hai ngón tay để gõ bàn phím.</a:t>
            </a:r>
          </a:p>
          <a:p>
            <a:pPr marL="571500" indent="-571500" algn="just">
              <a:lnSpc>
                <a:spcPct val="150000"/>
              </a:lnSpc>
              <a:buFont typeface="Wingdings" panose="05000000000000000000" pitchFamily="2" charset="2"/>
              <a:buChar char="§"/>
            </a:pPr>
            <a:r>
              <a:rPr lang="vi-VN" sz="3600"/>
              <a:t>Hạn chế khi gõ phím theo cách của Khoa là:</a:t>
            </a:r>
          </a:p>
        </p:txBody>
      </p:sp>
      <p:sp>
        <p:nvSpPr>
          <p:cNvPr id="20" name="Speech Bubble: Rectangle with Corners Rounded 19">
            <a:extLst>
              <a:ext uri="{FF2B5EF4-FFF2-40B4-BE49-F238E27FC236}">
                <a16:creationId xmlns:a16="http://schemas.microsoft.com/office/drawing/2014/main" id="{18A9534D-0BAF-0D61-F7F5-2C9B80572F16}"/>
              </a:ext>
            </a:extLst>
          </p:cNvPr>
          <p:cNvSpPr/>
          <p:nvPr/>
        </p:nvSpPr>
        <p:spPr>
          <a:xfrm>
            <a:off x="9142863" y="4569157"/>
            <a:ext cx="8510694" cy="2102239"/>
          </a:xfrm>
          <a:prstGeom prst="wedgeRoundRectCallout">
            <a:avLst>
              <a:gd name="adj1" fmla="val -55535"/>
              <a:gd name="adj2" fmla="val -25618"/>
              <a:gd name="adj3" fmla="val 16667"/>
            </a:avLst>
          </a:prstGeom>
          <a:solidFill>
            <a:schemeClr val="accent6">
              <a:lumMod val="20000"/>
              <a:lumOff val="80000"/>
            </a:schemeClr>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vi-VN" sz="3600" b="0" i="0" u="none" strike="noStrike" kern="1200" cap="none" spc="0" normalizeH="0" baseline="0" noProof="0">
                <a:ln>
                  <a:noFill/>
                </a:ln>
                <a:solidFill>
                  <a:prstClr val="black"/>
                </a:solidFill>
                <a:effectLst/>
                <a:uLnTx/>
                <a:uFillTx/>
                <a:latin typeface="Arial" panose="020B0604020202020204" pitchFamily="34" charset="0"/>
                <a:ea typeface="+mn-ea"/>
                <a:cs typeface="+mn-cs"/>
              </a:rPr>
              <a:t>Gõ chậm và mất thời gian vì chỉ sử dụng hai ngón tay.</a:t>
            </a:r>
          </a:p>
        </p:txBody>
      </p:sp>
      <p:sp>
        <p:nvSpPr>
          <p:cNvPr id="21" name="Speech Bubble: Rectangle with Corners Rounded 20">
            <a:extLst>
              <a:ext uri="{FF2B5EF4-FFF2-40B4-BE49-F238E27FC236}">
                <a16:creationId xmlns:a16="http://schemas.microsoft.com/office/drawing/2014/main" id="{B013565E-4A64-66F9-6B18-CC244051A318}"/>
              </a:ext>
            </a:extLst>
          </p:cNvPr>
          <p:cNvSpPr/>
          <p:nvPr/>
        </p:nvSpPr>
        <p:spPr>
          <a:xfrm>
            <a:off x="9100979" y="7302818"/>
            <a:ext cx="8510689" cy="1125987"/>
          </a:xfrm>
          <a:prstGeom prst="wedgeRoundRectCallout">
            <a:avLst>
              <a:gd name="adj1" fmla="val -56016"/>
              <a:gd name="adj2" fmla="val -23578"/>
              <a:gd name="adj3" fmla="val 16667"/>
            </a:avLst>
          </a:prstGeom>
          <a:solidFill>
            <a:schemeClr val="accent4">
              <a:lumMod val="20000"/>
              <a:lumOff val="80000"/>
            </a:schemeClr>
          </a:solidFill>
          <a:ln w="2857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50000"/>
              </a:lnSpc>
              <a:spcBef>
                <a:spcPts val="0"/>
              </a:spcBef>
              <a:spcAft>
                <a:spcPts val="0"/>
              </a:spcAft>
              <a:buClrTx/>
              <a:buSzTx/>
              <a:buFontTx/>
              <a:buNone/>
              <a:tabLst/>
              <a:defRPr/>
            </a:pPr>
            <a:r>
              <a:rPr lang="en-US" sz="3600">
                <a:solidFill>
                  <a:prstClr val="black"/>
                </a:solidFill>
                <a:latin typeface="Arial" panose="020B0604020202020204" pitchFamily="34" charset="0"/>
              </a:rPr>
              <a:t>Ảnh</a:t>
            </a:r>
            <a:r>
              <a:rPr kumimoji="0" lang="en-US" sz="3600" b="0" i="0" u="none" strike="noStrike" kern="1200" cap="none" spc="0" normalizeH="0" baseline="0" noProof="0">
                <a:ln>
                  <a:noFill/>
                </a:ln>
                <a:solidFill>
                  <a:prstClr val="black"/>
                </a:solidFill>
                <a:effectLst/>
                <a:uLnTx/>
                <a:uFillTx/>
                <a:latin typeface="Arial" panose="020B0604020202020204" pitchFamily="34" charset="0"/>
                <a:ea typeface="+mn-ea"/>
                <a:cs typeface="+mn-cs"/>
              </a:rPr>
              <a:t> hưởng tới sức khỏe </a:t>
            </a:r>
            <a:endParaRPr kumimoji="0" lang="vi-VN" sz="36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67879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1+#ppt_w/2"/>
                                          </p:val>
                                        </p:tav>
                                        <p:tav tm="100000">
                                          <p:val>
                                            <p:strVal val="#ppt_x"/>
                                          </p:val>
                                        </p:tav>
                                      </p:tavLst>
                                    </p:anim>
                                    <p:anim calcmode="lin" valueType="num">
                                      <p:cBhvr additive="base">
                                        <p:cTn id="21"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 grpId="0" animBg="1"/>
      <p:bldP spid="21"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639</TotalTime>
  <Words>1257</Words>
  <Application>Microsoft Office PowerPoint</Application>
  <PresentationFormat>Custom</PresentationFormat>
  <Paragraphs>134</Paragraphs>
  <Slides>27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Màu phấn Xanh dương và Trắng Minh họa Dự án Nhóm Bản thuyết trình Giáo dục</dc:title>
  <cp:lastModifiedBy>Thảo Đào</cp:lastModifiedBy>
  <cp:revision>6</cp:revision>
  <dcterms:created xsi:type="dcterms:W3CDTF">2006-08-16T00:00:00Z</dcterms:created>
  <dcterms:modified xsi:type="dcterms:W3CDTF">2023-03-30T02:23:19Z</dcterms:modified>
  <dc:identifier>DAFeWibKmFo</dc:identifier>
</cp:coreProperties>
</file>