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71" r:id="rId2"/>
    <p:sldId id="256" r:id="rId3"/>
    <p:sldId id="336" r:id="rId4"/>
    <p:sldId id="337" r:id="rId5"/>
    <p:sldId id="281" r:id="rId6"/>
    <p:sldId id="315" r:id="rId7"/>
    <p:sldId id="316" r:id="rId8"/>
    <p:sldId id="317" r:id="rId9"/>
    <p:sldId id="283" r:id="rId10"/>
    <p:sldId id="339" r:id="rId11"/>
    <p:sldId id="276" r:id="rId12"/>
    <p:sldId id="298" r:id="rId13"/>
    <p:sldId id="327" r:id="rId14"/>
    <p:sldId id="325" r:id="rId15"/>
    <p:sldId id="340" r:id="rId16"/>
    <p:sldId id="313" r:id="rId17"/>
    <p:sldId id="341" r:id="rId18"/>
    <p:sldId id="314" r:id="rId19"/>
    <p:sldId id="330" r:id="rId20"/>
    <p:sldId id="272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DA4"/>
    <a:srgbClr val="00A9A5"/>
    <a:srgbClr val="FFDAAB"/>
    <a:srgbClr val="F7941E"/>
    <a:srgbClr val="CBEAF0"/>
    <a:srgbClr val="48C0B6"/>
    <a:srgbClr val="FBB040"/>
    <a:srgbClr val="00B2A5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92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995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2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94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3998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921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461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14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0862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225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7905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93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498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4840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606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32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046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7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1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982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30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800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9665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4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67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7.pn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1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4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5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jpeg"/><Relationship Id="rId5" Type="http://schemas.openxmlformats.org/officeDocument/2006/relationships/image" Target="../media/image11.jpeg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11.jpeg"/><Relationship Id="rId5" Type="http://schemas.microsoft.com/office/2007/relationships/media" Target="../media/media3.mp3"/><Relationship Id="rId10" Type="http://schemas.openxmlformats.org/officeDocument/2006/relationships/notesSlide" Target="../notesSlides/notesSlide6.xm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9144"/>
            <a:ext cx="9143999" cy="6839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1800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Flags matching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456245" cy="635893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Vocabulary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4527" y="2796371"/>
            <a:ext cx="5465180" cy="21714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Listen and read (p. 124).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What are Phong and Mark talking about? (p. 125).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Read again and tick the information you can find in the conversation.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Complete the sentences with the words and phrases from the box.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07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008026" y="1199482"/>
            <a:ext cx="802263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7067" y="115854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852" y="105590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87067" y="199630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30B97A-0D15-FC6B-0A38-854D4982375D}"/>
              </a:ext>
            </a:extLst>
          </p:cNvPr>
          <p:cNvSpPr txBox="1"/>
          <p:nvPr/>
        </p:nvSpPr>
        <p:spPr>
          <a:xfrm>
            <a:off x="435428" y="1739793"/>
            <a:ext cx="1152641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Mark: How was your holiday in Australia, </a:t>
            </a:r>
            <a:r>
              <a:rPr lang="en-US" dirty="0" err="1"/>
              <a:t>Phong</a:t>
            </a:r>
            <a:r>
              <a:rPr lang="en-US" dirty="0"/>
              <a:t>?</a:t>
            </a:r>
          </a:p>
          <a:p>
            <a:r>
              <a:rPr lang="en-US" dirty="0" err="1"/>
              <a:t>Phong</a:t>
            </a:r>
            <a:r>
              <a:rPr lang="en-US" dirty="0"/>
              <a:t>: It was fantastic! I got to use my English in real life: asking for directions, reading maps, talking to local people ...</a:t>
            </a:r>
          </a:p>
          <a:p>
            <a:r>
              <a:rPr lang="en-US" dirty="0"/>
              <a:t>Mark: Oh … Your English is much better.</a:t>
            </a:r>
          </a:p>
          <a:p>
            <a:r>
              <a:rPr lang="en-US" dirty="0" err="1"/>
              <a:t>Phong</a:t>
            </a:r>
            <a:r>
              <a:rPr lang="en-US" dirty="0"/>
              <a:t>: Thanks.</a:t>
            </a:r>
          </a:p>
          <a:p>
            <a:r>
              <a:rPr lang="en-US" dirty="0"/>
              <a:t>Mark: Did you travel a lot?</a:t>
            </a:r>
          </a:p>
          <a:p>
            <a:r>
              <a:rPr lang="en-US" dirty="0" err="1"/>
              <a:t>Phong</a:t>
            </a:r>
            <a:r>
              <a:rPr lang="en-US" dirty="0"/>
              <a:t>: Just around Melbourne, the city with four seasons in a day.</a:t>
            </a:r>
          </a:p>
          <a:p>
            <a:r>
              <a:rPr lang="en-US" dirty="0"/>
              <a:t>Mark: Wow ... I didn’t know that. How was it?</a:t>
            </a:r>
          </a:p>
          <a:p>
            <a:r>
              <a:rPr lang="en-US" dirty="0" err="1"/>
              <a:t>Phong</a:t>
            </a:r>
            <a:r>
              <a:rPr lang="en-US" dirty="0"/>
              <a:t>: It was great! We took a tour to Phillip Island.</a:t>
            </a:r>
          </a:p>
          <a:p>
            <a:r>
              <a:rPr lang="en-US" dirty="0"/>
              <a:t>Mark: What did you see?</a:t>
            </a:r>
          </a:p>
          <a:p>
            <a:r>
              <a:rPr lang="en-US" dirty="0" err="1"/>
              <a:t>Phong</a:t>
            </a:r>
            <a:r>
              <a:rPr lang="en-US" dirty="0"/>
              <a:t>: We went penguin watching.</a:t>
            </a:r>
          </a:p>
          <a:p>
            <a:r>
              <a:rPr lang="en-US" dirty="0"/>
              <a:t>Mark: It sounds pretty exciting.</a:t>
            </a:r>
          </a:p>
          <a:p>
            <a:r>
              <a:rPr lang="en-US" dirty="0" err="1"/>
              <a:t>Phong</a:t>
            </a:r>
            <a:r>
              <a:rPr lang="en-US" dirty="0"/>
              <a:t>: It was. Australia has amazing landscapes.</a:t>
            </a:r>
          </a:p>
          <a:p>
            <a:r>
              <a:rPr lang="en-US" dirty="0"/>
              <a:t>Mark: Yes, and Australians love outdoor activities.</a:t>
            </a:r>
          </a:p>
          <a:p>
            <a:r>
              <a:rPr lang="en-US" dirty="0" err="1"/>
              <a:t>Phong</a:t>
            </a:r>
            <a:r>
              <a:rPr lang="en-US" dirty="0"/>
              <a:t>: Right. There were plenty of people enjoying the parks and beaches.</a:t>
            </a:r>
          </a:p>
          <a:p>
            <a:r>
              <a:rPr lang="en-US" dirty="0"/>
              <a:t>Mark: I’m glad that you had a wonderful time there.</a:t>
            </a:r>
          </a:p>
          <a:p>
            <a:r>
              <a:rPr lang="en-US" dirty="0" err="1"/>
              <a:t>Phong</a:t>
            </a:r>
            <a:r>
              <a:rPr lang="en-US" dirty="0"/>
              <a:t>: Thanks, Mark.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5FFCD08-5242-65E6-99A9-F5AE4E205D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83082" y="2317634"/>
            <a:ext cx="3597897" cy="4251177"/>
          </a:xfrm>
          <a:prstGeom prst="rect">
            <a:avLst/>
          </a:prstGeom>
        </p:spPr>
      </p:pic>
      <p:pic>
        <p:nvPicPr>
          <p:cNvPr id="2" name="082">
            <a:hlinkClick r:id="" action="ppaction://media"/>
            <a:extLst>
              <a:ext uri="{FF2B5EF4-FFF2-40B4-BE49-F238E27FC236}">
                <a16:creationId xmlns:a16="http://schemas.microsoft.com/office/drawing/2014/main" id="{B377D1DB-D2EA-8073-A3F6-F393C00B40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79371" y="1130536"/>
            <a:ext cx="658586" cy="658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2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77792" y="1339539"/>
            <a:ext cx="1033824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 are </a:t>
            </a:r>
            <a:r>
              <a:rPr lang="en-GB" sz="28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Phong</a:t>
            </a:r>
            <a:r>
              <a:rPr lang="en-GB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and Mark talking about? 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9A91D3-DC58-5D83-5A39-840D84982208}"/>
              </a:ext>
            </a:extLst>
          </p:cNvPr>
          <p:cNvSpPr txBox="1"/>
          <p:nvPr/>
        </p:nvSpPr>
        <p:spPr>
          <a:xfrm>
            <a:off x="1501253" y="2500710"/>
            <a:ext cx="6096000" cy="25569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0" i="0" dirty="0">
                <a:solidFill>
                  <a:srgbClr val="00A9A5"/>
                </a:solidFill>
                <a:effectLst/>
                <a:latin typeface="ChronicaPro-Medium"/>
              </a:rPr>
              <a:t>A. </a:t>
            </a:r>
            <a:r>
              <a:rPr lang="en-US" sz="2800" b="0" i="0" dirty="0" err="1">
                <a:solidFill>
                  <a:srgbClr val="242021"/>
                </a:solidFill>
                <a:effectLst/>
                <a:latin typeface="ChronicaPro-Book"/>
              </a:rPr>
              <a:t>Phong’s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 holiday in Australia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0" i="0" dirty="0">
                <a:solidFill>
                  <a:srgbClr val="00A9A5"/>
                </a:solidFill>
                <a:effectLst/>
                <a:latin typeface="ChronicaPro-Medium"/>
              </a:rPr>
              <a:t>B.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English-speaking countries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0" i="0" dirty="0">
                <a:solidFill>
                  <a:srgbClr val="00A9A5"/>
                </a:solidFill>
                <a:effectLst/>
                <a:latin typeface="ChronicaPro-Medium"/>
              </a:rPr>
              <a:t>C.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The tour to Phillip Island</a:t>
            </a:r>
            <a:r>
              <a:rPr lang="en-US" sz="2800" dirty="0"/>
              <a:t> 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EE9EC66-E666-CEF8-DF86-BA2E7CBBB3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05531" y="1896217"/>
            <a:ext cx="3597897" cy="4251177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3F74132-B2EB-189F-B315-A0FEFF5B994D}"/>
              </a:ext>
            </a:extLst>
          </p:cNvPr>
          <p:cNvSpPr/>
          <p:nvPr/>
        </p:nvSpPr>
        <p:spPr>
          <a:xfrm>
            <a:off x="1443135" y="2811624"/>
            <a:ext cx="503853" cy="52322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15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50047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Read again and tick the information you can find in the conversation.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0DEF650-679F-5EE3-0058-9069A14D4720}"/>
              </a:ext>
            </a:extLst>
          </p:cNvPr>
          <p:cNvSpPr txBox="1"/>
          <p:nvPr/>
        </p:nvSpPr>
        <p:spPr>
          <a:xfrm>
            <a:off x="1175132" y="1896217"/>
            <a:ext cx="7980784" cy="4280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In Australia, </a:t>
            </a:r>
            <a:r>
              <a:rPr lang="en-US" sz="2800" b="0" i="0" dirty="0" err="1">
                <a:solidFill>
                  <a:srgbClr val="242021"/>
                </a:solidFill>
                <a:effectLst/>
                <a:latin typeface="ChronicaPro-Book"/>
              </a:rPr>
              <a:t>Phong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 used English in real life.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800" b="0" i="0" dirty="0" err="1">
                <a:solidFill>
                  <a:srgbClr val="242021"/>
                </a:solidFill>
                <a:effectLst/>
                <a:latin typeface="ChronicaPro-Book"/>
              </a:rPr>
              <a:t>Phong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 visited some museums.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Phillip Island is far from Melbourne.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Australia is beautiful.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Australians love outdoor activities.</a:t>
            </a:r>
            <a:r>
              <a:rPr lang="en-US" sz="280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D8EE2D-27ED-574D-C7B2-CD470CE6EBF5}"/>
              </a:ext>
            </a:extLst>
          </p:cNvPr>
          <p:cNvSpPr/>
          <p:nvPr/>
        </p:nvSpPr>
        <p:spPr>
          <a:xfrm>
            <a:off x="9155916" y="2270449"/>
            <a:ext cx="778076" cy="5232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29706E-4EAB-B9F9-9152-0A60F8586F89}"/>
              </a:ext>
            </a:extLst>
          </p:cNvPr>
          <p:cNvSpPr/>
          <p:nvPr/>
        </p:nvSpPr>
        <p:spPr>
          <a:xfrm>
            <a:off x="9155916" y="3094653"/>
            <a:ext cx="778076" cy="5232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ECBAD5A-0016-BDF3-3FB5-67F79F2E892E}"/>
              </a:ext>
            </a:extLst>
          </p:cNvPr>
          <p:cNvSpPr/>
          <p:nvPr/>
        </p:nvSpPr>
        <p:spPr>
          <a:xfrm>
            <a:off x="9155916" y="3918857"/>
            <a:ext cx="778076" cy="5232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A7FAB9A-7688-43BE-3F66-2237224C0EB9}"/>
              </a:ext>
            </a:extLst>
          </p:cNvPr>
          <p:cNvSpPr/>
          <p:nvPr/>
        </p:nvSpPr>
        <p:spPr>
          <a:xfrm>
            <a:off x="9155916" y="4740060"/>
            <a:ext cx="778076" cy="5232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275D0DA-B7E1-A99D-6D2C-4EE5DF51D7FC}"/>
              </a:ext>
            </a:extLst>
          </p:cNvPr>
          <p:cNvSpPr/>
          <p:nvPr/>
        </p:nvSpPr>
        <p:spPr>
          <a:xfrm>
            <a:off x="9155916" y="5561263"/>
            <a:ext cx="778076" cy="5232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Checkmark with solid fill">
            <a:extLst>
              <a:ext uri="{FF2B5EF4-FFF2-40B4-BE49-F238E27FC236}">
                <a16:creationId xmlns:a16="http://schemas.microsoft.com/office/drawing/2014/main" id="{CE11E26E-70CF-D78A-AE3B-D539E8C9CB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55916" y="2140008"/>
            <a:ext cx="778076" cy="778076"/>
          </a:xfrm>
          <a:prstGeom prst="rect">
            <a:avLst/>
          </a:prstGeom>
        </p:spPr>
      </p:pic>
      <p:pic>
        <p:nvPicPr>
          <p:cNvPr id="29" name="Graphic 28" descr="Checkmark with solid fill">
            <a:extLst>
              <a:ext uri="{FF2B5EF4-FFF2-40B4-BE49-F238E27FC236}">
                <a16:creationId xmlns:a16="http://schemas.microsoft.com/office/drawing/2014/main" id="{C50D4399-89D1-6716-2014-B3C939041C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55916" y="4592045"/>
            <a:ext cx="778076" cy="778076"/>
          </a:xfrm>
          <a:prstGeom prst="rect">
            <a:avLst/>
          </a:prstGeom>
        </p:spPr>
      </p:pic>
      <p:pic>
        <p:nvPicPr>
          <p:cNvPr id="30" name="Graphic 29" descr="Checkmark with solid fill">
            <a:extLst>
              <a:ext uri="{FF2B5EF4-FFF2-40B4-BE49-F238E27FC236}">
                <a16:creationId xmlns:a16="http://schemas.microsoft.com/office/drawing/2014/main" id="{12E83A8F-5850-13CF-75EB-4748EB2C89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55916" y="5433835"/>
            <a:ext cx="778076" cy="778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0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31912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Complete the sentences with the words and phrases from the box. 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094599-C0B5-20D3-8010-829C61B70F41}"/>
              </a:ext>
            </a:extLst>
          </p:cNvPr>
          <p:cNvSpPr txBox="1"/>
          <p:nvPr/>
        </p:nvSpPr>
        <p:spPr>
          <a:xfrm>
            <a:off x="1131589" y="2682197"/>
            <a:ext cx="8957388" cy="3968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1.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This is a picture of the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in my village.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2.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– Where did you go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_________________________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?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    – On the beach.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3.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– Is </a:t>
            </a:r>
            <a:r>
              <a:rPr lang="en-US" sz="2800" b="0" i="0" dirty="0" err="1">
                <a:solidFill>
                  <a:srgbClr val="242021"/>
                </a:solidFill>
                <a:effectLst/>
                <a:latin typeface="ChronicaPro-Book"/>
              </a:rPr>
              <a:t>Phu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 Quoc a(n)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__________________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?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    – Yes, it is.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4.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We had dinner on the beach after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__________________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.</a:t>
            </a:r>
            <a:b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</a:br>
            <a:r>
              <a:rPr lang="en-US" sz="2800" b="1" i="0" dirty="0">
                <a:solidFill>
                  <a:srgbClr val="F26548"/>
                </a:solidFill>
                <a:effectLst/>
                <a:latin typeface="ChronicaPro-Bold"/>
              </a:rPr>
              <a:t>5.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Most </a:t>
            </a:r>
            <a:r>
              <a:rPr lang="en-US" b="0" i="0" dirty="0">
                <a:solidFill>
                  <a:srgbClr val="949599"/>
                </a:solidFill>
                <a:effectLst/>
                <a:latin typeface="ChronicaPro-Book"/>
              </a:rPr>
              <a:t>__________________ 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like outdoor sports and games.</a:t>
            </a:r>
            <a:r>
              <a:rPr lang="en-US" sz="2800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B8F1C35-E97A-15AD-A6BA-191E3364CDD3}"/>
              </a:ext>
            </a:extLst>
          </p:cNvPr>
          <p:cNvSpPr txBox="1"/>
          <p:nvPr/>
        </p:nvSpPr>
        <p:spPr>
          <a:xfrm>
            <a:off x="1996751" y="1924303"/>
            <a:ext cx="8465976" cy="523220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242021"/>
                </a:solidFill>
                <a:latin typeface="ChronicaPro-Book"/>
              </a:rPr>
              <a:t>i</a:t>
            </a:r>
            <a:r>
              <a:rPr lang="en-US" sz="2800" b="0" i="0" dirty="0">
                <a:solidFill>
                  <a:srgbClr val="242021"/>
                </a:solidFill>
                <a:effectLst/>
                <a:latin typeface="ChronicaPro-Book"/>
              </a:rPr>
              <a:t>sland, sunset, landscape, Australians, penguin watching</a:t>
            </a:r>
            <a:r>
              <a:rPr lang="en-US" sz="2800" dirty="0"/>
              <a:t>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3DCC202-4246-6B2E-E671-089778BCEBD2}"/>
              </a:ext>
            </a:extLst>
          </p:cNvPr>
          <p:cNvSpPr txBox="1"/>
          <p:nvPr/>
        </p:nvSpPr>
        <p:spPr>
          <a:xfrm>
            <a:off x="5069633" y="2682197"/>
            <a:ext cx="375090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chemeClr val="accent2"/>
                </a:solidFill>
                <a:effectLst/>
                <a:latin typeface="ChronicaPro-Book"/>
              </a:rPr>
              <a:t>landscape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095AB03-BEC5-5074-80CE-DDCD2A8A9E09}"/>
              </a:ext>
            </a:extLst>
          </p:cNvPr>
          <p:cNvSpPr txBox="1"/>
          <p:nvPr/>
        </p:nvSpPr>
        <p:spPr>
          <a:xfrm>
            <a:off x="4592771" y="3250436"/>
            <a:ext cx="334167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chemeClr val="accent2"/>
                </a:solidFill>
                <a:effectLst/>
                <a:latin typeface="ChronicaPro-Book"/>
              </a:rPr>
              <a:t>penguin watching</a:t>
            </a:r>
            <a:r>
              <a:rPr lang="en-US" sz="28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8660D4E-7551-92CD-16C7-FD9FE10BF847}"/>
              </a:ext>
            </a:extLst>
          </p:cNvPr>
          <p:cNvSpPr txBox="1"/>
          <p:nvPr/>
        </p:nvSpPr>
        <p:spPr>
          <a:xfrm>
            <a:off x="4592771" y="4346070"/>
            <a:ext cx="35958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  <a:latin typeface="ChronicaPro-Book"/>
              </a:rPr>
              <a:t>i</a:t>
            </a:r>
            <a:r>
              <a:rPr lang="en-US" sz="2800" b="1" i="0" dirty="0">
                <a:solidFill>
                  <a:schemeClr val="accent2"/>
                </a:solidFill>
                <a:effectLst/>
                <a:latin typeface="ChronicaPro-Book"/>
              </a:rPr>
              <a:t>sland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1748C99-D8AF-01EA-D73E-91CD48CD8AC0}"/>
              </a:ext>
            </a:extLst>
          </p:cNvPr>
          <p:cNvSpPr txBox="1"/>
          <p:nvPr/>
        </p:nvSpPr>
        <p:spPr>
          <a:xfrm>
            <a:off x="6879246" y="5474503"/>
            <a:ext cx="27604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chemeClr val="accent2"/>
                </a:solidFill>
                <a:effectLst/>
                <a:latin typeface="ChronicaPro-Book"/>
              </a:rPr>
              <a:t>sunset</a:t>
            </a:r>
            <a:endParaRPr lang="en-US" sz="2800" b="1" dirty="0">
              <a:solidFill>
                <a:schemeClr val="accent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3664D1A-4646-EFA9-64B9-4F735B24F855}"/>
              </a:ext>
            </a:extLst>
          </p:cNvPr>
          <p:cNvSpPr txBox="1"/>
          <p:nvPr/>
        </p:nvSpPr>
        <p:spPr>
          <a:xfrm>
            <a:off x="2562808" y="6042910"/>
            <a:ext cx="21855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0" dirty="0">
                <a:solidFill>
                  <a:schemeClr val="accent2"/>
                </a:solidFill>
                <a:effectLst/>
                <a:latin typeface="ChronicaPro-Book"/>
              </a:rPr>
              <a:t>Australians</a:t>
            </a:r>
            <a:endParaRPr lang="en-US" sz="2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10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1800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Flags matching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456245" cy="635893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Vocabulary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4527" y="2796371"/>
            <a:ext cx="5465180" cy="21714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Listen and read (p. 124).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What are Phong and Mark talking about? (p. 125).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Read again and tick the information you can find in the conversation.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Complete the sentences with the words and phrases from the box.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85947" y="5022528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Matching game: What’s its capital city?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2922723" y="3870428"/>
            <a:ext cx="513299" cy="113651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7975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89416" y="1314062"/>
            <a:ext cx="1081531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Matching game:</a:t>
            </a:r>
            <a:r>
              <a:rPr lang="en-GB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2800" b="1" dirty="0">
                <a:solidFill>
                  <a:srgbClr val="048DA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What’s its capital city? </a:t>
            </a:r>
            <a:endParaRPr lang="en-US" sz="3600" b="1" dirty="0">
              <a:solidFill>
                <a:srgbClr val="048DA4"/>
              </a:solidFill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5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7038C87-6533-18B2-0FD7-35F07B63F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9788" y="1314062"/>
            <a:ext cx="4578588" cy="54084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40DBBC3-7C35-E0E9-053F-5950DD831FA1}"/>
              </a:ext>
            </a:extLst>
          </p:cNvPr>
          <p:cNvSpPr txBox="1"/>
          <p:nvPr/>
        </p:nvSpPr>
        <p:spPr>
          <a:xfrm>
            <a:off x="2815066" y="2286764"/>
            <a:ext cx="3782007" cy="325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Washington D.C. 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Ottawa 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London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Canberra 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2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5. Wellington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2651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40"/>
            <a:ext cx="1603229" cy="845902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2672790" y="2089884"/>
            <a:ext cx="1950733" cy="65540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PRESENTATION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71990" y="3346236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PRACTICE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2451800" y="5006939"/>
            <a:ext cx="2171722" cy="623483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PRODUCTION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1800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Flags matching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571062" y="2020176"/>
            <a:ext cx="5456245" cy="635893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Vocabulary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574527" y="2796371"/>
            <a:ext cx="5465180" cy="2171487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1: Listen and read (p. 124).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2: What are Phong and Mark talking about? (p. 125).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3: Read again and tick the information you can find in the conversation.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4: Complete the sentences with the words and phrases from the box.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585947" y="5022528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vi-VN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Task 5: Matching game: What’s its capital city? (p. 125)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4" name="Curved Connector 23"/>
          <p:cNvCxnSpPr/>
          <p:nvPr/>
        </p:nvCxnSpPr>
        <p:spPr>
          <a:xfrm>
            <a:off x="2849262" y="1510782"/>
            <a:ext cx="844528" cy="618004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5" name="Curved Connector 24"/>
          <p:cNvCxnSpPr/>
          <p:nvPr/>
        </p:nvCxnSpPr>
        <p:spPr>
          <a:xfrm rot="10800000" flipV="1">
            <a:off x="2068737" y="2372978"/>
            <a:ext cx="604052" cy="990313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6" name="Curved Connector 25"/>
          <p:cNvCxnSpPr/>
          <p:nvPr/>
        </p:nvCxnSpPr>
        <p:spPr>
          <a:xfrm>
            <a:off x="2922723" y="3870428"/>
            <a:ext cx="513299" cy="1136511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71989" y="5818948"/>
            <a:ext cx="1950733" cy="710205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CONSOLIDATION</a:t>
            </a:r>
            <a:endParaRPr lang="en-GB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/>
          <p:nvPr/>
        </p:nvCxnSpPr>
        <p:spPr>
          <a:xfrm rot="10800000" flipV="1">
            <a:off x="1836474" y="5090340"/>
            <a:ext cx="609689" cy="761972"/>
          </a:xfrm>
          <a:prstGeom prst="curvedConnector2">
            <a:avLst/>
          </a:prstGeom>
          <a:ln w="57150">
            <a:solidFill>
              <a:srgbClr val="F7941E"/>
            </a:solidFill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594317" y="5776099"/>
            <a:ext cx="5465179" cy="684962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 work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2790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31589" y="1331912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985D3B7-A40A-4421-9C5F-777653C71BC7}"/>
              </a:ext>
            </a:extLst>
          </p:cNvPr>
          <p:cNvSpPr txBox="1"/>
          <p:nvPr/>
        </p:nvSpPr>
        <p:spPr>
          <a:xfrm>
            <a:off x="740230" y="2388449"/>
            <a:ext cx="11257640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What have we learnt in this lesson?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identify the topic of the unit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lexical items related to people and places in English-speaking countries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identify the language features that are covered in the unit.</a:t>
            </a:r>
          </a:p>
        </p:txBody>
      </p:sp>
      <p:pic>
        <p:nvPicPr>
          <p:cNvPr id="2050" name="Picture 2" descr="Recruiting Action Plan Wrap-Up – firecrackers">
            <a:extLst>
              <a:ext uri="{FF2B5EF4-FFF2-40B4-BE49-F238E27FC236}">
                <a16:creationId xmlns:a16="http://schemas.microsoft.com/office/drawing/2014/main" id="{FE7FA83B-BF66-4478-AC2F-3619125C5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0588" y="1436567"/>
            <a:ext cx="3203942" cy="2152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72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1149944" y="1331913"/>
            <a:ext cx="1081531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76198" y="1290971"/>
            <a:ext cx="502606" cy="502606"/>
          </a:xfrm>
          <a:prstGeom prst="roundRect">
            <a:avLst/>
          </a:prstGeom>
          <a:solidFill>
            <a:srgbClr val="0FB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983" y="1188331"/>
            <a:ext cx="3970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87067" y="207665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07465" y="2365452"/>
            <a:ext cx="8718411" cy="754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GB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Find more English-speaking countries.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38795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wiss-Belhotel International - Australia">
            <a:extLst>
              <a:ext uri="{FF2B5EF4-FFF2-40B4-BE49-F238E27FC236}">
                <a16:creationId xmlns:a16="http://schemas.microsoft.com/office/drawing/2014/main" id="{76ADC610-4221-444F-BD24-DE21E11672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303957"/>
            <a:ext cx="12192000" cy="538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3372567" y="1670264"/>
            <a:ext cx="5020836" cy="635340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778" y="1303957"/>
            <a:ext cx="1344559" cy="127769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125338" y="1757476"/>
            <a:ext cx="4563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LESSON 1: GETTING STARTED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13039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547" y="172218"/>
            <a:ext cx="855823" cy="8488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780915" y="237708"/>
            <a:ext cx="1252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7149" y="229764"/>
            <a:ext cx="80839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ENGLISH-SPEAKING COUNTRIES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99953" y="198927"/>
            <a:ext cx="9244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Myriad Pro" pitchFamily="34" charset="0"/>
              </a:rPr>
              <a:t>12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07B7897-B16D-44E3-91AE-9D0FF2697117}"/>
              </a:ext>
            </a:extLst>
          </p:cNvPr>
          <p:cNvSpPr txBox="1"/>
          <p:nvPr/>
        </p:nvSpPr>
        <p:spPr>
          <a:xfrm>
            <a:off x="3122688" y="2586195"/>
            <a:ext cx="5636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holiday in Australia</a:t>
            </a:r>
          </a:p>
        </p:txBody>
      </p:sp>
    </p:spTree>
    <p:extLst>
      <p:ext uri="{BB962C8B-B14F-4D97-AF65-F5344CB8AC3E}">
        <p14:creationId xmlns:p14="http://schemas.microsoft.com/office/powerpoint/2010/main" val="2526211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7553"/>
            <a:ext cx="9143999" cy="6839711"/>
          </a:xfrm>
        </p:spPr>
      </p:pic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4567839" y="1755498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1" name="Freeform 10"/>
          <p:cNvSpPr/>
          <p:nvPr/>
        </p:nvSpPr>
        <p:spPr>
          <a:xfrm>
            <a:off x="3977081" y="5090339"/>
            <a:ext cx="2541492" cy="1526005"/>
          </a:xfrm>
          <a:custGeom>
            <a:avLst/>
            <a:gdLst>
              <a:gd name="connsiteX0" fmla="*/ 0 w 1419439"/>
              <a:gd name="connsiteY0" fmla="*/ 0 h 941884"/>
              <a:gd name="connsiteX1" fmla="*/ 1419439 w 1419439"/>
              <a:gd name="connsiteY1" fmla="*/ 0 h 941884"/>
              <a:gd name="connsiteX2" fmla="*/ 1419439 w 1419439"/>
              <a:gd name="connsiteY2" fmla="*/ 941884 h 941884"/>
              <a:gd name="connsiteX3" fmla="*/ 0 w 1419439"/>
              <a:gd name="connsiteY3" fmla="*/ 941884 h 941884"/>
              <a:gd name="connsiteX4" fmla="*/ 0 w 1419439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439" h="941884">
                <a:moveTo>
                  <a:pt x="0" y="0"/>
                </a:moveTo>
                <a:lnTo>
                  <a:pt x="1419439" y="0"/>
                </a:lnTo>
                <a:lnTo>
                  <a:pt x="1419439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971990" y="1229521"/>
            <a:ext cx="1883767" cy="655074"/>
          </a:xfrm>
          <a:prstGeom prst="roundRect">
            <a:avLst/>
          </a:prstGeom>
          <a:solidFill>
            <a:srgbClr val="48C0B6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ea typeface="Adobe Gothic Std B" panose="020B0800000000000000" pitchFamily="34" charset="-128"/>
              </a:rPr>
              <a:t>WARM-UP</a:t>
            </a:r>
            <a:endParaRPr lang="en-GB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588839" y="1234448"/>
            <a:ext cx="5459396" cy="618004"/>
          </a:xfrm>
          <a:prstGeom prst="rect">
            <a:avLst/>
          </a:prstGeom>
          <a:solidFill>
            <a:srgbClr val="CBEAF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Flags matching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4435147" y="405824"/>
            <a:ext cx="3948886" cy="625641"/>
          </a:xfrm>
          <a:prstGeom prst="roundRect">
            <a:avLst>
              <a:gd name="adj" fmla="val 42661"/>
            </a:avLst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252" y="260303"/>
            <a:ext cx="964452" cy="91649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787234" y="518493"/>
            <a:ext cx="35967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bg1"/>
                </a:solidFill>
              </a:rPr>
              <a:t>LESSON 1: GETTING STARTED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97385E6-F106-60F9-9BB8-DA01D6D437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18" y="4072888"/>
            <a:ext cx="3648377" cy="1824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MEI Poll: Quebecers Say Yes to Western Canada Oil">
            <a:extLst>
              <a:ext uri="{FF2B5EF4-FFF2-40B4-BE49-F238E27FC236}">
                <a16:creationId xmlns:a16="http://schemas.microsoft.com/office/drawing/2014/main" id="{0C123DE6-C658-9DBC-D68C-18B2CD4B1B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038" y="2111926"/>
            <a:ext cx="2845897" cy="1985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31" descr="Colorful Flag of United Kingdom on the map clipart free image download">
            <a:extLst>
              <a:ext uri="{FF2B5EF4-FFF2-40B4-BE49-F238E27FC236}">
                <a16:creationId xmlns:a16="http://schemas.microsoft.com/office/drawing/2014/main" id="{10636330-EDD6-D13C-7DEC-30879A43A9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229" y="3348748"/>
            <a:ext cx="1693106" cy="26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AF869D2-B3A6-AC96-9168-520ADD5539C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564" y="2055434"/>
            <a:ext cx="1846785" cy="2609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33" descr="Châu Úc Ngày Của Biên Giới Thu - Miễn Phí vector hình ảnh trên Pixabay">
            <a:extLst>
              <a:ext uri="{FF2B5EF4-FFF2-40B4-BE49-F238E27FC236}">
                <a16:creationId xmlns:a16="http://schemas.microsoft.com/office/drawing/2014/main" id="{9FFD1FD9-2CEB-4EE1-3976-20DACB87D5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857" y="4150296"/>
            <a:ext cx="2826044" cy="23334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57242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1"/>
            <a:ext cx="12192000" cy="108330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620506D-D0FB-4364-9BF0-303257236434}"/>
              </a:ext>
            </a:extLst>
          </p:cNvPr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354FF36-EA96-1EE2-1BC0-5BDEEC579A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61" y="3937619"/>
            <a:ext cx="3648377" cy="1824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MEI Poll: Quebecers Say Yes to Western Canada Oil">
            <a:extLst>
              <a:ext uri="{FF2B5EF4-FFF2-40B4-BE49-F238E27FC236}">
                <a16:creationId xmlns:a16="http://schemas.microsoft.com/office/drawing/2014/main" id="{06D510CF-9D41-15F6-E4B9-80D8764766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873" y="1429820"/>
            <a:ext cx="2845897" cy="1985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Colorful Flag of United Kingdom on the map clipart free image download">
            <a:extLst>
              <a:ext uri="{FF2B5EF4-FFF2-40B4-BE49-F238E27FC236}">
                <a16:creationId xmlns:a16="http://schemas.microsoft.com/office/drawing/2014/main" id="{B61E604F-21E6-267C-A422-EA0CAE4A38D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8982" y="3231666"/>
            <a:ext cx="1693106" cy="26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FD65488-9155-7099-EDC7-3BB6BABD9F4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2439" y="982651"/>
            <a:ext cx="1846785" cy="26095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Picture 18" descr="Châu Úc Ngày Của Biên Giới Thu - Miễn Phí vector hình ảnh trên Pixabay">
            <a:extLst>
              <a:ext uri="{FF2B5EF4-FFF2-40B4-BE49-F238E27FC236}">
                <a16:creationId xmlns:a16="http://schemas.microsoft.com/office/drawing/2014/main" id="{FBA22095-B4A8-9732-0619-AA56475EEED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393" y="3762103"/>
            <a:ext cx="2826044" cy="233346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F58788-60A9-0960-F269-33DEDB2FC04D}"/>
              </a:ext>
            </a:extLst>
          </p:cNvPr>
          <p:cNvSpPr txBox="1"/>
          <p:nvPr/>
        </p:nvSpPr>
        <p:spPr>
          <a:xfrm>
            <a:off x="431074" y="1280324"/>
            <a:ext cx="3648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048DA4"/>
                </a:solidFill>
              </a:rPr>
              <a:t>Flags matching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5E3473-891B-455C-45B5-5C273B46B74D}"/>
              </a:ext>
            </a:extLst>
          </p:cNvPr>
          <p:cNvSpPr txBox="1"/>
          <p:nvPr/>
        </p:nvSpPr>
        <p:spPr>
          <a:xfrm>
            <a:off x="3681773" y="3414399"/>
            <a:ext cx="23072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</a:rPr>
              <a:t>Canada</a:t>
            </a:r>
            <a:endParaRPr lang="en-US" sz="2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A488F9-3497-D3C7-4259-2073AE166983}"/>
              </a:ext>
            </a:extLst>
          </p:cNvPr>
          <p:cNvSpPr txBox="1"/>
          <p:nvPr/>
        </p:nvSpPr>
        <p:spPr>
          <a:xfrm>
            <a:off x="1181845" y="5929472"/>
            <a:ext cx="23072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The USA</a:t>
            </a:r>
            <a:endParaRPr lang="en-US" sz="2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1E34350-F571-7712-EA48-2DB5398586BA}"/>
              </a:ext>
            </a:extLst>
          </p:cNvPr>
          <p:cNvSpPr txBox="1"/>
          <p:nvPr/>
        </p:nvSpPr>
        <p:spPr>
          <a:xfrm>
            <a:off x="5785695" y="6047796"/>
            <a:ext cx="23072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The UK</a:t>
            </a:r>
            <a:endParaRPr lang="en-US" sz="2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CD2DE2D-E658-D513-F9A5-820363E23389}"/>
              </a:ext>
            </a:extLst>
          </p:cNvPr>
          <p:cNvSpPr txBox="1"/>
          <p:nvPr/>
        </p:nvSpPr>
        <p:spPr>
          <a:xfrm>
            <a:off x="9585885" y="2464028"/>
            <a:ext cx="23072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New Zealand</a:t>
            </a:r>
            <a:endParaRPr lang="en-US" sz="2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5B00232-397D-D247-613F-82E59C0D78AE}"/>
              </a:ext>
            </a:extLst>
          </p:cNvPr>
          <p:cNvSpPr txBox="1"/>
          <p:nvPr/>
        </p:nvSpPr>
        <p:spPr>
          <a:xfrm>
            <a:off x="9108205" y="5929472"/>
            <a:ext cx="230729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Australia</a:t>
            </a:r>
            <a:endParaRPr lang="en-US" sz="2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1100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71891" y="1783121"/>
            <a:ext cx="6730124" cy="1083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island</a:t>
            </a:r>
            <a:r>
              <a:rPr lang="en-US" sz="4800" b="1" dirty="0">
                <a:solidFill>
                  <a:srgbClr val="F7941E"/>
                </a:solidFill>
              </a:rPr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26479" y="3684823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Hòn</a:t>
            </a:r>
            <a:r>
              <a:rPr lang="en-US" sz="2800" dirty="0"/>
              <a:t> </a:t>
            </a:r>
            <a:r>
              <a:rPr lang="en-US" sz="2800" dirty="0" err="1"/>
              <a:t>đảo</a:t>
            </a:r>
            <a:endParaRPr lang="en-US" sz="5400" dirty="0"/>
          </a:p>
        </p:txBody>
      </p:sp>
      <p:sp>
        <p:nvSpPr>
          <p:cNvPr id="2" name="Rectangle 1"/>
          <p:cNvSpPr/>
          <p:nvPr/>
        </p:nvSpPr>
        <p:spPr>
          <a:xfrm>
            <a:off x="2934233" y="2817070"/>
            <a:ext cx="16353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vi-VN" sz="2400" b="1" dirty="0">
                <a:solidFill>
                  <a:srgbClr val="0FB7BD"/>
                </a:solidFill>
              </a:rPr>
              <a:t>ˈaɪ.lənd</a:t>
            </a:r>
            <a:r>
              <a:rPr lang="en-US" sz="2400" b="1" dirty="0">
                <a:solidFill>
                  <a:srgbClr val="0FB7BD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14+ Island Clip Art - Preview : Cartoon Tropical | HDClipartAll">
            <a:extLst>
              <a:ext uri="{FF2B5EF4-FFF2-40B4-BE49-F238E27FC236}">
                <a16:creationId xmlns:a16="http://schemas.microsoft.com/office/drawing/2014/main" id="{271C92C0-05C3-FFC3-5B71-7882309737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462" y="1490113"/>
            <a:ext cx="4072489" cy="38777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sland ">
            <a:hlinkClick r:id="" action="ppaction://media"/>
            <a:extLst>
              <a:ext uri="{FF2B5EF4-FFF2-40B4-BE49-F238E27FC236}">
                <a16:creationId xmlns:a16="http://schemas.microsoft.com/office/drawing/2014/main" id="{F7EC49FD-5A09-D4D8-4063-DD55066492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79173" y="4429073"/>
            <a:ext cx="1032445" cy="1032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79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sunset</a:t>
            </a:r>
            <a:r>
              <a:rPr lang="en-US" dirty="0"/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dirty="0" err="1"/>
              <a:t>Hoàng</a:t>
            </a:r>
            <a:r>
              <a:rPr lang="en-US" sz="2800" dirty="0"/>
              <a:t> </a:t>
            </a:r>
            <a:r>
              <a:rPr lang="en-US" sz="2800" dirty="0" err="1"/>
              <a:t>hôn</a:t>
            </a:r>
            <a:endParaRPr lang="en-US" sz="5400" dirty="0"/>
          </a:p>
        </p:txBody>
      </p:sp>
      <p:sp>
        <p:nvSpPr>
          <p:cNvPr id="2" name="Rectangle 1"/>
          <p:cNvSpPr/>
          <p:nvPr/>
        </p:nvSpPr>
        <p:spPr>
          <a:xfrm>
            <a:off x="2561794" y="3252092"/>
            <a:ext cx="16834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vi-VN" sz="2400" b="1" dirty="0">
                <a:solidFill>
                  <a:srgbClr val="0FB7BD"/>
                </a:solidFill>
              </a:rPr>
              <a:t>ˈsʌn.set</a:t>
            </a:r>
            <a:r>
              <a:rPr lang="en-US" sz="2400" b="1" dirty="0">
                <a:solidFill>
                  <a:srgbClr val="0FB7BD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Premium Vector | Cartoon illustration of ocean landscape in sunset or  sunrise with beautiful pink sky and sun reflection over the water.  beautiful nature with palm trees and beach.">
            <a:extLst>
              <a:ext uri="{FF2B5EF4-FFF2-40B4-BE49-F238E27FC236}">
                <a16:creationId xmlns:a16="http://schemas.microsoft.com/office/drawing/2014/main" id="{FDE2E272-0B95-DC8E-D71A-04FA542E89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147" y="2135278"/>
            <a:ext cx="5037092" cy="34630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sunset">
            <a:hlinkClick r:id="" action="ppaction://media"/>
            <a:extLst>
              <a:ext uri="{FF2B5EF4-FFF2-40B4-BE49-F238E27FC236}">
                <a16:creationId xmlns:a16="http://schemas.microsoft.com/office/drawing/2014/main" id="{6107CA60-5059-23BD-41A5-FF17F22448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89380" y="4914612"/>
            <a:ext cx="967994" cy="967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9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33149" y="2014349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landscape</a:t>
            </a:r>
            <a:r>
              <a:rPr lang="en-US" sz="4800" b="1" dirty="0">
                <a:solidFill>
                  <a:srgbClr val="F7941E"/>
                </a:solidFill>
              </a:rPr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 err="1"/>
              <a:t>Phong</a:t>
            </a:r>
            <a:r>
              <a:rPr lang="en-US" sz="3200" dirty="0"/>
              <a:t> </a:t>
            </a:r>
            <a:r>
              <a:rPr lang="en-US" sz="3200" dirty="0" err="1"/>
              <a:t>cảnh</a:t>
            </a:r>
            <a:endParaRPr lang="en-US" sz="6000" dirty="0"/>
          </a:p>
        </p:txBody>
      </p:sp>
      <p:sp>
        <p:nvSpPr>
          <p:cNvPr id="2" name="Rectangle 1"/>
          <p:cNvSpPr/>
          <p:nvPr/>
        </p:nvSpPr>
        <p:spPr>
          <a:xfrm>
            <a:off x="2269245" y="3252092"/>
            <a:ext cx="22685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vi-VN" sz="2400" b="1" dirty="0">
                <a:solidFill>
                  <a:srgbClr val="0FB7BD"/>
                </a:solidFill>
              </a:rPr>
              <a:t>ˈlænd.skeɪp</a:t>
            </a:r>
            <a:r>
              <a:rPr lang="en-US" sz="2400" b="1" dirty="0">
                <a:solidFill>
                  <a:srgbClr val="0FB7BD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Free Animated Landscape Background (Sun, Tree ,Landscape, Garden) - YouTube">
            <a:extLst>
              <a:ext uri="{FF2B5EF4-FFF2-40B4-BE49-F238E27FC236}">
                <a16:creationId xmlns:a16="http://schemas.microsoft.com/office/drawing/2014/main" id="{6895B87D-0BFF-04F8-BFDD-684F3658CD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443" y="2473870"/>
            <a:ext cx="4493410" cy="29443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landscape">
            <a:hlinkClick r:id="" action="ppaction://media"/>
            <a:extLst>
              <a:ext uri="{FF2B5EF4-FFF2-40B4-BE49-F238E27FC236}">
                <a16:creationId xmlns:a16="http://schemas.microsoft.com/office/drawing/2014/main" id="{1BD3E3AA-D718-9D42-D89E-0325A416A40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27175" y="4875448"/>
            <a:ext cx="1085462" cy="108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7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914487" y="2026790"/>
            <a:ext cx="5231128" cy="6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4800" b="1" dirty="0">
                <a:solidFill>
                  <a:srgbClr val="F7941E"/>
                </a:solidFill>
              </a:rPr>
              <a:t>penguin</a:t>
            </a:r>
            <a:r>
              <a:rPr lang="en-US" sz="4800" b="1" dirty="0">
                <a:solidFill>
                  <a:srgbClr val="F7941E"/>
                </a:solidFill>
              </a:rPr>
              <a:t> </a:t>
            </a:r>
            <a:r>
              <a:rPr lang="en-US" sz="3600" b="1" dirty="0">
                <a:solidFill>
                  <a:srgbClr val="F7941E"/>
                </a:solidFill>
                <a:cs typeface="Calibri" panose="020F0502020204030204" pitchFamily="34" charset="0"/>
              </a:rPr>
              <a:t>(n)</a:t>
            </a:r>
            <a:endParaRPr lang="en-US" sz="4000" b="1" dirty="0">
              <a:solidFill>
                <a:srgbClr val="F7941E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78085" y="4076709"/>
            <a:ext cx="40508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dirty="0" err="1"/>
              <a:t>Chim</a:t>
            </a:r>
            <a:r>
              <a:rPr lang="en-US" sz="3200" dirty="0"/>
              <a:t> </a:t>
            </a:r>
            <a:r>
              <a:rPr lang="en-US" sz="3200" dirty="0" err="1"/>
              <a:t>cánh</a:t>
            </a:r>
            <a:r>
              <a:rPr lang="en-US" sz="3200" dirty="0"/>
              <a:t> </a:t>
            </a:r>
            <a:r>
              <a:rPr lang="en-US" sz="3200" dirty="0" err="1"/>
              <a:t>cụt</a:t>
            </a:r>
            <a:endParaRPr lang="en-US" sz="6000" dirty="0"/>
          </a:p>
        </p:txBody>
      </p:sp>
      <p:sp>
        <p:nvSpPr>
          <p:cNvPr id="2" name="Rectangle 1"/>
          <p:cNvSpPr/>
          <p:nvPr/>
        </p:nvSpPr>
        <p:spPr>
          <a:xfrm>
            <a:off x="2407103" y="3252092"/>
            <a:ext cx="19928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rgbClr val="0FB7BD"/>
                </a:solidFill>
              </a:rPr>
              <a:t>/</a:t>
            </a:r>
            <a:r>
              <a:rPr lang="vi-VN" sz="2400" b="1" dirty="0">
                <a:solidFill>
                  <a:srgbClr val="0FB7BD"/>
                </a:solidFill>
              </a:rPr>
              <a:t>ˈpeŋ.ɡwɪn</a:t>
            </a:r>
            <a:r>
              <a:rPr lang="en-US" sz="2400" b="1" dirty="0">
                <a:solidFill>
                  <a:srgbClr val="0FB7BD"/>
                </a:solidFill>
              </a:rPr>
              <a:t>/ 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53"/>
            <a:ext cx="12192000" cy="108330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87067" y="208434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 descr="hình ảnh của penguin">
            <a:extLst>
              <a:ext uri="{FF2B5EF4-FFF2-40B4-BE49-F238E27FC236}">
                <a16:creationId xmlns:a16="http://schemas.microsoft.com/office/drawing/2014/main" id="{C3D7A987-1016-62EE-7060-1EC6022A53F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840" y="1876075"/>
            <a:ext cx="2284089" cy="3675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enguin">
            <a:hlinkClick r:id="" action="ppaction://media"/>
            <a:extLst>
              <a:ext uri="{FF2B5EF4-FFF2-40B4-BE49-F238E27FC236}">
                <a16:creationId xmlns:a16="http://schemas.microsoft.com/office/drawing/2014/main" id="{E6CA38D5-FD81-C5D3-EACD-5C34DB32C6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863909" y="5024436"/>
            <a:ext cx="1079241" cy="107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08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373873"/>
              </p:ext>
            </p:extLst>
          </p:nvPr>
        </p:nvGraphicFramePr>
        <p:xfrm>
          <a:off x="1885595" y="1419861"/>
          <a:ext cx="9739580" cy="511908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133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007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5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4388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New words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Pronunciation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solidFill>
                            <a:srgbClr val="0070C0"/>
                          </a:solidFill>
                        </a:rPr>
                        <a:t>Meaning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6114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island (n)</a:t>
                      </a:r>
                      <a:endParaRPr lang="en-US" sz="3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/ˈaɪ.lənd/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Hòn</a:t>
                      </a:r>
                      <a:r>
                        <a:rPr lang="en-US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đảo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14539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sunset (n)</a:t>
                      </a:r>
                      <a:endParaRPr lang="en-US" sz="3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/ˈsʌn.set/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32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Hoàng hôn</a:t>
                      </a:r>
                      <a:endParaRPr lang="en-US" sz="3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36216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landscape (n)</a:t>
                      </a:r>
                      <a:endParaRPr lang="en-US" sz="3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/ˈlænd.skeɪp/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Phong</a:t>
                      </a:r>
                      <a:r>
                        <a:rPr lang="en-US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cảnh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77832">
                <a:tc>
                  <a:txBody>
                    <a:bodyPr/>
                    <a:lstStyle/>
                    <a:p>
                      <a:pPr marL="0" lvl="0" indent="0">
                        <a:buFont typeface="+mj-lt"/>
                        <a:buNone/>
                      </a:pPr>
                      <a:r>
                        <a:rPr lang="en-US" sz="3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penguin (n)</a:t>
                      </a:r>
                      <a:endParaRPr lang="en-US" sz="3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71755" marR="71755" marT="71755" marB="7175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3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/ˈpeŋ.ɡwɪn/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Chim</a:t>
                      </a:r>
                      <a:r>
                        <a:rPr lang="en-US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cánh</a:t>
                      </a:r>
                      <a:r>
                        <a:rPr lang="en-US" sz="3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cụt</a:t>
                      </a:r>
                      <a:endParaRPr lang="en-US" sz="3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0833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9767" y="218487"/>
            <a:ext cx="4132696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sz="3600" b="1">
                <a:effectLst>
                  <a:glow rad="88900">
                    <a:schemeClr val="bg1"/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PRESENTATION</a:t>
            </a:r>
            <a:endParaRPr lang="en-US" sz="3600" b="1" dirty="0">
              <a:effectLst>
                <a:glow rad="88900">
                  <a:schemeClr val="bg1"/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sland ">
            <a:hlinkClick r:id="" action="ppaction://media"/>
            <a:extLst>
              <a:ext uri="{FF2B5EF4-FFF2-40B4-BE49-F238E27FC236}">
                <a16:creationId xmlns:a16="http://schemas.microsoft.com/office/drawing/2014/main" id="{F9F52B38-D92D-95AB-C78C-247F7B2944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6520" y="2077758"/>
            <a:ext cx="727645" cy="727645"/>
          </a:xfrm>
          <a:prstGeom prst="rect">
            <a:avLst/>
          </a:prstGeom>
        </p:spPr>
      </p:pic>
      <p:pic>
        <p:nvPicPr>
          <p:cNvPr id="12" name="sunset">
            <a:hlinkClick r:id="" action="ppaction://media"/>
            <a:extLst>
              <a:ext uri="{FF2B5EF4-FFF2-40B4-BE49-F238E27FC236}">
                <a16:creationId xmlns:a16="http://schemas.microsoft.com/office/drawing/2014/main" id="{2B9E3AAA-CE9F-02CE-C489-51F377EA513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6520" y="3141958"/>
            <a:ext cx="727645" cy="727645"/>
          </a:xfrm>
          <a:prstGeom prst="rect">
            <a:avLst/>
          </a:prstGeom>
        </p:spPr>
      </p:pic>
      <p:pic>
        <p:nvPicPr>
          <p:cNvPr id="13" name="landscape">
            <a:hlinkClick r:id="" action="ppaction://media"/>
            <a:extLst>
              <a:ext uri="{FF2B5EF4-FFF2-40B4-BE49-F238E27FC236}">
                <a16:creationId xmlns:a16="http://schemas.microsoft.com/office/drawing/2014/main" id="{01A921B6-791F-03E3-ACA1-03D5C7BF56D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6520" y="4340493"/>
            <a:ext cx="727645" cy="727645"/>
          </a:xfrm>
          <a:prstGeom prst="rect">
            <a:avLst/>
          </a:prstGeom>
        </p:spPr>
      </p:pic>
      <p:pic>
        <p:nvPicPr>
          <p:cNvPr id="14" name="penguin">
            <a:hlinkClick r:id="" action="ppaction://media"/>
            <a:extLst>
              <a:ext uri="{FF2B5EF4-FFF2-40B4-BE49-F238E27FC236}">
                <a16:creationId xmlns:a16="http://schemas.microsoft.com/office/drawing/2014/main" id="{508B6483-7A22-9561-4472-908DCD245E42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46519" y="5539028"/>
            <a:ext cx="727646" cy="72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986107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2593</TotalTime>
  <Words>875</Words>
  <Application>Microsoft Office PowerPoint</Application>
  <PresentationFormat>Widescreen</PresentationFormat>
  <Paragraphs>153</Paragraphs>
  <Slides>20</Slides>
  <Notes>13</Notes>
  <HiddenSlides>0</HiddenSlides>
  <MMClips>9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1" baseType="lpstr">
      <vt:lpstr>Adobe Gothic Std B</vt:lpstr>
      <vt:lpstr>Arial</vt:lpstr>
      <vt:lpstr>Calibri</vt:lpstr>
      <vt:lpstr>Calibri Light</vt:lpstr>
      <vt:lpstr>ChronicaPro-Bold</vt:lpstr>
      <vt:lpstr>ChronicaPro-Book</vt:lpstr>
      <vt:lpstr>ChronicaPro-Medium</vt:lpstr>
      <vt:lpstr>Myriad Pro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Administrator</cp:lastModifiedBy>
  <cp:revision>138</cp:revision>
  <dcterms:created xsi:type="dcterms:W3CDTF">2020-12-09T02:04:09Z</dcterms:created>
  <dcterms:modified xsi:type="dcterms:W3CDTF">2023-04-12T15:30:13Z</dcterms:modified>
</cp:coreProperties>
</file>