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71" r:id="rId2"/>
    <p:sldId id="256" r:id="rId3"/>
    <p:sldId id="275" r:id="rId4"/>
    <p:sldId id="302" r:id="rId5"/>
    <p:sldId id="355" r:id="rId6"/>
    <p:sldId id="348" r:id="rId7"/>
    <p:sldId id="356" r:id="rId8"/>
    <p:sldId id="357" r:id="rId9"/>
    <p:sldId id="346" r:id="rId10"/>
    <p:sldId id="358" r:id="rId11"/>
    <p:sldId id="350" r:id="rId12"/>
    <p:sldId id="359" r:id="rId13"/>
    <p:sldId id="360" r:id="rId14"/>
    <p:sldId id="335" r:id="rId15"/>
    <p:sldId id="351" r:id="rId16"/>
    <p:sldId id="353" r:id="rId17"/>
    <p:sldId id="354" r:id="rId18"/>
    <p:sldId id="362" r:id="rId19"/>
    <p:sldId id="314" r:id="rId20"/>
    <p:sldId id="342" r:id="rId21"/>
    <p:sldId id="27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UAN" initials="Q" lastIdx="2" clrIdx="0">
    <p:extLst>
      <p:ext uri="{19B8F6BF-5375-455C-9EA6-DF929625EA0E}">
        <p15:presenceInfo xmlns:p15="http://schemas.microsoft.com/office/powerpoint/2012/main" userId="d05decfa4a31974a" providerId="Windows Live"/>
      </p:ext>
    </p:extLst>
  </p:cmAuthor>
  <p:cmAuthor id="2" name="NGOC ANH" initials="NA" lastIdx="2" clrIdx="1">
    <p:extLst>
      <p:ext uri="{19B8F6BF-5375-455C-9EA6-DF929625EA0E}">
        <p15:presenceInfo xmlns:p15="http://schemas.microsoft.com/office/powerpoint/2012/main" userId="NGOC AN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DA4"/>
    <a:srgbClr val="00A9A5"/>
    <a:srgbClr val="F8D8F0"/>
    <a:srgbClr val="F3BFE5"/>
    <a:srgbClr val="E8488D"/>
    <a:srgbClr val="FFDAAB"/>
    <a:srgbClr val="F7941E"/>
    <a:srgbClr val="CBEAF0"/>
    <a:srgbClr val="48C0B6"/>
    <a:srgbClr val="FBB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joy-english.com/go/intl/vi/video/6-english-speaking-countries/60729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</a:t>
            </a:r>
            <a:r>
              <a:rPr lang="en-GB" sz="1800" u="sng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ejoy-english.com</a:t>
            </a:r>
            <a:r>
              <a:rPr lang="en-GB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/go/</a:t>
            </a:r>
            <a:r>
              <a:rPr lang="en-GB" sz="1800" u="sng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intl</a:t>
            </a:r>
            <a:r>
              <a:rPr lang="en-GB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/vi/video/6-</a:t>
            </a:r>
            <a:r>
              <a:rPr lang="en-GB" sz="1800" u="sng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english-speaking</a:t>
            </a:r>
            <a:r>
              <a:rPr lang="en-GB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-countries/60729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7418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37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17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564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514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337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802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753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000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9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1118397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Look at the pictures and write the correct words or phrases to complete the sentences. </a:t>
            </a:r>
            <a:endParaRPr lang="en-US" sz="32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55036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 REVIEW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604C6E-DA8F-1DC5-D41B-1A67B16B1A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4487" y="2410504"/>
            <a:ext cx="2972754" cy="2123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80EA3C-5E2A-650F-A285-EDF6A0E0DE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0016" y="2410504"/>
            <a:ext cx="3750672" cy="2123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CEBE3F5-9FF8-1A41-0717-C9260DECAAD4}"/>
              </a:ext>
            </a:extLst>
          </p:cNvPr>
          <p:cNvSpPr txBox="1"/>
          <p:nvPr/>
        </p:nvSpPr>
        <p:spPr>
          <a:xfrm>
            <a:off x="1186542" y="5084211"/>
            <a:ext cx="3956958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Most </a:t>
            </a:r>
            <a:r>
              <a:rPr lang="en-US" sz="2400" b="0" i="0" dirty="0" err="1">
                <a:solidFill>
                  <a:srgbClr val="242021"/>
                </a:solidFill>
                <a:effectLst/>
                <a:latin typeface="ChronicaPro-Book"/>
              </a:rPr>
              <a:t>Maori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 men have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__________________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on their arms.</a:t>
            </a:r>
            <a:r>
              <a:rPr lang="en-US" sz="2400" dirty="0"/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0CDDD8-F865-1F20-53B7-48330184BB1D}"/>
              </a:ext>
            </a:extLst>
          </p:cNvPr>
          <p:cNvSpPr txBox="1"/>
          <p:nvPr/>
        </p:nvSpPr>
        <p:spPr>
          <a:xfrm>
            <a:off x="6660016" y="5085476"/>
            <a:ext cx="3902529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California is famous for its long sunny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__________________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.</a:t>
            </a:r>
            <a:r>
              <a:rPr lang="en-US" sz="2400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C762DBE-989D-901B-C136-19F5767E5987}"/>
              </a:ext>
            </a:extLst>
          </p:cNvPr>
          <p:cNvSpPr txBox="1"/>
          <p:nvPr/>
        </p:nvSpPr>
        <p:spPr>
          <a:xfrm>
            <a:off x="1614487" y="5594937"/>
            <a:ext cx="12534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tattoos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C3A6CC-BD90-A677-974F-DDAFFE1C4D7A}"/>
              </a:ext>
            </a:extLst>
          </p:cNvPr>
          <p:cNvSpPr txBox="1"/>
          <p:nvPr/>
        </p:nvSpPr>
        <p:spPr>
          <a:xfrm>
            <a:off x="8307355" y="5593542"/>
            <a:ext cx="18070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coastline</a:t>
            </a:r>
            <a:endParaRPr lang="en-US" sz="3200" b="1" dirty="0">
              <a:solidFill>
                <a:schemeClr val="accent2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73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61119" y="1357587"/>
            <a:ext cx="1062851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/>
              <a:t>Choose the best answer A, B, or C to complete each sentence.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55036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 REVIEW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E11750-89C1-AC96-63F4-629A62F265C5}"/>
              </a:ext>
            </a:extLst>
          </p:cNvPr>
          <p:cNvSpPr txBox="1"/>
          <p:nvPr/>
        </p:nvSpPr>
        <p:spPr>
          <a:xfrm>
            <a:off x="870858" y="1836945"/>
            <a:ext cx="10260024" cy="4467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– What do you call the people from Canada?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     –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A.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Canadians 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B.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Canadian 	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C.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Canada people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Scotland, with its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landscapes, attracts millions of visitors every year.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A.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warm 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B.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amazing 	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C.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local</a:t>
            </a:r>
            <a:r>
              <a:rPr lang="en-US" sz="2400" dirty="0"/>
              <a:t> </a:t>
            </a:r>
          </a:p>
          <a:p>
            <a:pPr>
              <a:lnSpc>
                <a:spcPct val="15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– What is a </a:t>
            </a:r>
            <a:r>
              <a:rPr lang="en-US" sz="2400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of London?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    – The red telephone box.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A.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capital 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B.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symbol 	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C.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landscape</a:t>
            </a:r>
            <a:r>
              <a:rPr lang="en-US" sz="2400" dirty="0"/>
              <a:t>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8E8B151-C3EB-30D5-1843-A807013C713F}"/>
              </a:ext>
            </a:extLst>
          </p:cNvPr>
          <p:cNvSpPr/>
          <p:nvPr/>
        </p:nvSpPr>
        <p:spPr>
          <a:xfrm>
            <a:off x="1754155" y="3116424"/>
            <a:ext cx="398106" cy="385666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44F5134-4E1F-1EAE-9CFB-1AF5BC9964A9}"/>
              </a:ext>
            </a:extLst>
          </p:cNvPr>
          <p:cNvSpPr/>
          <p:nvPr/>
        </p:nvSpPr>
        <p:spPr>
          <a:xfrm>
            <a:off x="4506686" y="4214326"/>
            <a:ext cx="398106" cy="385666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2921331-A81E-FB9A-13D0-24CDD93D1EEE}"/>
              </a:ext>
            </a:extLst>
          </p:cNvPr>
          <p:cNvSpPr/>
          <p:nvPr/>
        </p:nvSpPr>
        <p:spPr>
          <a:xfrm>
            <a:off x="4506686" y="5837852"/>
            <a:ext cx="398106" cy="385666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79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61119" y="1357587"/>
            <a:ext cx="1062851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/>
              <a:t>Choose the best answer A, B, or C to complete each sentence.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55036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 REVIEW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AF95A1-8313-8212-D520-865C3DD040EC}"/>
              </a:ext>
            </a:extLst>
          </p:cNvPr>
          <p:cNvSpPr txBox="1"/>
          <p:nvPr/>
        </p:nvSpPr>
        <p:spPr>
          <a:xfrm>
            <a:off x="1061119" y="2094351"/>
            <a:ext cx="10172938" cy="2943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Niagara Falls is a great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on the border of the USA and Canada.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A.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forest 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B.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river 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C.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attraction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Aborigines are the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people of Australia.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A.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native 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B.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historical 		</a:t>
            </a:r>
            <a:r>
              <a:rPr lang="en-US" sz="2400" b="0" i="0" dirty="0">
                <a:solidFill>
                  <a:srgbClr val="00A9A5"/>
                </a:solidFill>
                <a:effectLst/>
                <a:latin typeface="ChronicaPro-Medium"/>
              </a:rPr>
              <a:t>C.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foreign</a:t>
            </a:r>
            <a:r>
              <a:rPr lang="en-US" sz="2400" dirty="0"/>
              <a:t> 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A09D845-862F-8863-B660-4893DCDF57B0}"/>
              </a:ext>
            </a:extLst>
          </p:cNvPr>
          <p:cNvSpPr/>
          <p:nvPr/>
        </p:nvSpPr>
        <p:spPr>
          <a:xfrm>
            <a:off x="7476931" y="3144699"/>
            <a:ext cx="398106" cy="385666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C5DFF20-63D0-E8E2-3C5C-717D105A8FAB}"/>
              </a:ext>
            </a:extLst>
          </p:cNvPr>
          <p:cNvSpPr/>
          <p:nvPr/>
        </p:nvSpPr>
        <p:spPr>
          <a:xfrm>
            <a:off x="1984310" y="4590661"/>
            <a:ext cx="398106" cy="385666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31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19633" y="2619887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38506" y="3953559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GRAMMAR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59435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</a:pPr>
            <a:r>
              <a:rPr lang="en-GB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Video watching</a:t>
            </a:r>
            <a:endParaRPr lang="en-US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1061" y="1985041"/>
            <a:ext cx="5465180" cy="1538088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1: Look at the pictures and write the correct words or phrases to complete the sentences.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2: Choose the best answer A, B, or C to complete each sentence.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855757" y="1557058"/>
            <a:ext cx="739243" cy="1062829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stCxn id="17" idx="1"/>
            <a:endCxn id="18" idx="0"/>
          </p:cNvCxnSpPr>
          <p:nvPr/>
        </p:nvCxnSpPr>
        <p:spPr>
          <a:xfrm rot="10800000" flipV="1">
            <a:off x="1913873" y="2947589"/>
            <a:ext cx="705760" cy="1005970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3514510" y="320026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21" y="-46281"/>
            <a:ext cx="1344559" cy="127769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67280" y="407238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571062" y="3679371"/>
            <a:ext cx="5465179" cy="129539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3: Complete the sentences with "a / an" or "the".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4: Underline and correct the article mistakes in the sentences below.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730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55036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 REVIEW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8025" y="1398528"/>
            <a:ext cx="10866733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/>
              <a:t>Complete the sentences with "a / an" or "the". 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A05532-9CCC-C7A5-7088-54F6EA9EE15E}"/>
              </a:ext>
            </a:extLst>
          </p:cNvPr>
          <p:cNvSpPr txBox="1"/>
          <p:nvPr/>
        </p:nvSpPr>
        <p:spPr>
          <a:xfrm>
            <a:off x="989672" y="1860193"/>
            <a:ext cx="10568155" cy="5142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Auckland is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biggest city on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North Island of New Zealand.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castle is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strong building with thick and high walls.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Surrounding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UK is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Atlantic Ocean.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Hawaii is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state of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USA.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attraction is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interesting place for visitors.</a:t>
            </a:r>
            <a:r>
              <a:rPr lang="en-US" sz="2800" dirty="0"/>
              <a:t> 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563A2AA-D422-2289-1630-D423E56F4B58}"/>
              </a:ext>
            </a:extLst>
          </p:cNvPr>
          <p:cNvSpPr txBox="1"/>
          <p:nvPr/>
        </p:nvSpPr>
        <p:spPr>
          <a:xfrm>
            <a:off x="3191070" y="2116885"/>
            <a:ext cx="12129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1BA06EF-1B00-17BB-45A3-2C83F7DA94D8}"/>
              </a:ext>
            </a:extLst>
          </p:cNvPr>
          <p:cNvSpPr txBox="1"/>
          <p:nvPr/>
        </p:nvSpPr>
        <p:spPr>
          <a:xfrm>
            <a:off x="6096000" y="2116885"/>
            <a:ext cx="12129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2FA114-F675-A389-51A5-AD12917D6095}"/>
              </a:ext>
            </a:extLst>
          </p:cNvPr>
          <p:cNvSpPr txBox="1"/>
          <p:nvPr/>
        </p:nvSpPr>
        <p:spPr>
          <a:xfrm>
            <a:off x="1555102" y="3017004"/>
            <a:ext cx="6344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7AB3E5D-F8B4-B581-182D-54C01BB32DD7}"/>
              </a:ext>
            </a:extLst>
          </p:cNvPr>
          <p:cNvSpPr txBox="1"/>
          <p:nvPr/>
        </p:nvSpPr>
        <p:spPr>
          <a:xfrm>
            <a:off x="3570514" y="2994499"/>
            <a:ext cx="6344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5870D23-C316-75EA-98FA-309E0E266896}"/>
              </a:ext>
            </a:extLst>
          </p:cNvPr>
          <p:cNvSpPr txBox="1"/>
          <p:nvPr/>
        </p:nvSpPr>
        <p:spPr>
          <a:xfrm>
            <a:off x="3324807" y="3792142"/>
            <a:ext cx="9455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60B3E14-A968-268A-9B8A-DA2D0DB3DEB0}"/>
              </a:ext>
            </a:extLst>
          </p:cNvPr>
          <p:cNvSpPr txBox="1"/>
          <p:nvPr/>
        </p:nvSpPr>
        <p:spPr>
          <a:xfrm>
            <a:off x="4845697" y="3792142"/>
            <a:ext cx="9455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ADD2504-D447-B7BC-0D19-5C02332440F9}"/>
              </a:ext>
            </a:extLst>
          </p:cNvPr>
          <p:cNvSpPr txBox="1"/>
          <p:nvPr/>
        </p:nvSpPr>
        <p:spPr>
          <a:xfrm>
            <a:off x="2930123" y="4669756"/>
            <a:ext cx="6344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571019-F8D6-F7BA-D363-4462CC51FB07}"/>
              </a:ext>
            </a:extLst>
          </p:cNvPr>
          <p:cNvSpPr txBox="1"/>
          <p:nvPr/>
        </p:nvSpPr>
        <p:spPr>
          <a:xfrm>
            <a:off x="4702629" y="4669756"/>
            <a:ext cx="9455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FD0219B-AAEA-8FE4-885C-6842DEC9BA0F}"/>
              </a:ext>
            </a:extLst>
          </p:cNvPr>
          <p:cNvSpPr txBox="1"/>
          <p:nvPr/>
        </p:nvSpPr>
        <p:spPr>
          <a:xfrm>
            <a:off x="1496008" y="5547370"/>
            <a:ext cx="7526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765ED48-8AF8-3710-9805-9EF163B6B51E}"/>
              </a:ext>
            </a:extLst>
          </p:cNvPr>
          <p:cNvSpPr txBox="1"/>
          <p:nvPr/>
        </p:nvSpPr>
        <p:spPr>
          <a:xfrm>
            <a:off x="4093028" y="5547370"/>
            <a:ext cx="7526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9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55036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 REVIEW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7641" y="1398528"/>
            <a:ext cx="1086673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400" b="1" dirty="0"/>
              <a:t>Underline and correct the article mistakes in the sentences below.</a:t>
            </a:r>
            <a:endParaRPr lang="en-US" sz="32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FEC0E3-6319-6BDA-4AEA-A3941F1F52DF}"/>
              </a:ext>
            </a:extLst>
          </p:cNvPr>
          <p:cNvSpPr txBox="1"/>
          <p:nvPr/>
        </p:nvSpPr>
        <p:spPr>
          <a:xfrm>
            <a:off x="1136626" y="1522272"/>
            <a:ext cx="8899071" cy="4559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Ottawa is a capital of Canada.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He’s the Englishman. He lives in Oxford.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When people travel, they use an map to find their way round.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Can you see a Big Ben from where you are standing?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Canadians love ice hockey, the winter sport</a:t>
            </a:r>
            <a:r>
              <a:rPr lang="en-US" sz="2400" dirty="0"/>
              <a:t>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AD86AB2-2B71-4D15-B896-926E5D2EB4E3}"/>
              </a:ext>
            </a:extLst>
          </p:cNvPr>
          <p:cNvCxnSpPr/>
          <p:nvPr/>
        </p:nvCxnSpPr>
        <p:spPr>
          <a:xfrm>
            <a:off x="2726871" y="2362200"/>
            <a:ext cx="223158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6B83B41-0776-E693-9971-450D13776EA6}"/>
              </a:ext>
            </a:extLst>
          </p:cNvPr>
          <p:cNvCxnSpPr>
            <a:cxnSpLocks/>
          </p:cNvCxnSpPr>
          <p:nvPr/>
        </p:nvCxnSpPr>
        <p:spPr>
          <a:xfrm>
            <a:off x="2149928" y="3249386"/>
            <a:ext cx="408215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979BA05-732C-C0C9-0EA8-24080FA91C2D}"/>
              </a:ext>
            </a:extLst>
          </p:cNvPr>
          <p:cNvCxnSpPr>
            <a:cxnSpLocks/>
          </p:cNvCxnSpPr>
          <p:nvPr/>
        </p:nvCxnSpPr>
        <p:spPr>
          <a:xfrm>
            <a:off x="5208815" y="4180114"/>
            <a:ext cx="328361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93EC119-2B58-362A-FEF6-B81DB991FF5C}"/>
              </a:ext>
            </a:extLst>
          </p:cNvPr>
          <p:cNvCxnSpPr/>
          <p:nvPr/>
        </p:nvCxnSpPr>
        <p:spPr>
          <a:xfrm>
            <a:off x="3058885" y="5105400"/>
            <a:ext cx="223158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E15FBB9-C5BD-686D-F03D-21975F2E3139}"/>
              </a:ext>
            </a:extLst>
          </p:cNvPr>
          <p:cNvCxnSpPr>
            <a:cxnSpLocks/>
          </p:cNvCxnSpPr>
          <p:nvPr/>
        </p:nvCxnSpPr>
        <p:spPr>
          <a:xfrm>
            <a:off x="4898571" y="5992586"/>
            <a:ext cx="364672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535E45A-D5A3-DCBD-804A-0D17C2F8E829}"/>
              </a:ext>
            </a:extLst>
          </p:cNvPr>
          <p:cNvSpPr txBox="1"/>
          <p:nvPr/>
        </p:nvSpPr>
        <p:spPr>
          <a:xfrm>
            <a:off x="2364920" y="2472499"/>
            <a:ext cx="1643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48DA4"/>
                </a:solidFill>
                <a:sym typeface="Wingdings" panose="05000000000000000000" pitchFamily="2" charset="2"/>
              </a:rPr>
              <a:t> the</a:t>
            </a:r>
            <a:endParaRPr lang="en-US" sz="2800" b="1" dirty="0">
              <a:solidFill>
                <a:srgbClr val="048DA4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90D2A35-31F4-C40C-3EE5-38BA565D26AA}"/>
              </a:ext>
            </a:extLst>
          </p:cNvPr>
          <p:cNvSpPr txBox="1"/>
          <p:nvPr/>
        </p:nvSpPr>
        <p:spPr>
          <a:xfrm>
            <a:off x="1793420" y="3278430"/>
            <a:ext cx="1643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48DA4"/>
                </a:solidFill>
                <a:sym typeface="Wingdings" panose="05000000000000000000" pitchFamily="2" charset="2"/>
              </a:rPr>
              <a:t> an</a:t>
            </a:r>
            <a:endParaRPr lang="en-US" sz="2800" b="1" dirty="0">
              <a:solidFill>
                <a:srgbClr val="048DA4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7530BB5-3CAF-57CF-5E64-2B1CEBE4A365}"/>
              </a:ext>
            </a:extLst>
          </p:cNvPr>
          <p:cNvSpPr txBox="1"/>
          <p:nvPr/>
        </p:nvSpPr>
        <p:spPr>
          <a:xfrm>
            <a:off x="4987446" y="4239810"/>
            <a:ext cx="1643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48DA4"/>
                </a:solidFill>
                <a:sym typeface="Wingdings" panose="05000000000000000000" pitchFamily="2" charset="2"/>
              </a:rPr>
              <a:t> a</a:t>
            </a:r>
            <a:endParaRPr lang="en-US" sz="2800" b="1" dirty="0">
              <a:solidFill>
                <a:srgbClr val="048DA4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C34FE3B-D970-70AB-6AC8-794C8965998A}"/>
              </a:ext>
            </a:extLst>
          </p:cNvPr>
          <p:cNvSpPr txBox="1"/>
          <p:nvPr/>
        </p:nvSpPr>
        <p:spPr>
          <a:xfrm>
            <a:off x="2661556" y="5158332"/>
            <a:ext cx="1643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48DA4"/>
                </a:solidFill>
                <a:sym typeface="Wingdings" panose="05000000000000000000" pitchFamily="2" charset="2"/>
              </a:rPr>
              <a:t> The</a:t>
            </a:r>
            <a:endParaRPr lang="en-US" sz="2800" b="1" dirty="0">
              <a:solidFill>
                <a:srgbClr val="048DA4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ECD2DCE-54F3-1613-3653-0CC2711B5841}"/>
              </a:ext>
            </a:extLst>
          </p:cNvPr>
          <p:cNvSpPr txBox="1"/>
          <p:nvPr/>
        </p:nvSpPr>
        <p:spPr>
          <a:xfrm>
            <a:off x="4715304" y="6081662"/>
            <a:ext cx="1643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48DA4"/>
                </a:solidFill>
                <a:sym typeface="Wingdings" panose="05000000000000000000" pitchFamily="2" charset="2"/>
              </a:rPr>
              <a:t> a</a:t>
            </a:r>
            <a:endParaRPr lang="en-US" sz="2800" b="1" dirty="0">
              <a:solidFill>
                <a:srgbClr val="048DA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85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6" grpId="0"/>
      <p:bldP spid="29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19633" y="2619887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38506" y="3953559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GRAMMAR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554816" y="4908485"/>
            <a:ext cx="2019839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PROJECT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59435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Game: Who’s faster? (</a:t>
            </a:r>
            <a:r>
              <a:rPr lang="en-GB" dirty="0">
                <a:solidFill>
                  <a:schemeClr val="tx1"/>
                </a:solidFill>
              </a:rPr>
              <a:t>Give descriptions to the pictures.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71061" y="1985041"/>
            <a:ext cx="5465180" cy="1538088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1: Complete the table with the words and phrases from the box. (p. 36)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marL="285750" marR="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2: Complete each sentence with one phrase from Task 1. Remember to use the correct forms of the verbs (p. 36)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855757" y="1557058"/>
            <a:ext cx="739243" cy="1062829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stCxn id="17" idx="1"/>
            <a:endCxn id="18" idx="0"/>
          </p:cNvCxnSpPr>
          <p:nvPr/>
        </p:nvCxnSpPr>
        <p:spPr>
          <a:xfrm rot="10800000" flipV="1">
            <a:off x="1913873" y="2947589"/>
            <a:ext cx="705760" cy="1005970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  <a:endCxn id="19" idx="0"/>
          </p:cNvCxnSpPr>
          <p:nvPr/>
        </p:nvCxnSpPr>
        <p:spPr>
          <a:xfrm>
            <a:off x="2889239" y="4308662"/>
            <a:ext cx="675497" cy="59982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585947" y="5090339"/>
            <a:ext cx="5465179" cy="684961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Project: </a:t>
            </a: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Our green neighbourhood: Problems and Solutions (p. 37)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514510" y="320026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21" y="-46281"/>
            <a:ext cx="1344559" cy="127769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67280" y="407238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571062" y="3679371"/>
            <a:ext cx="5465179" cy="129539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3: Use the correct form of the verbs from the box to complete the passage. (p. 36)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marL="285750" marR="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4: Write full sentences about the activities the students did to help their community last year. (p. 36)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0952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79E88E-B2F6-42FF-9BFA-E978AEDB1949}"/>
              </a:ext>
            </a:extLst>
          </p:cNvPr>
          <p:cNvSpPr txBox="1"/>
          <p:nvPr/>
        </p:nvSpPr>
        <p:spPr>
          <a:xfrm>
            <a:off x="7892793" y="174240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A0BFE14-FBA3-4A55-9CE1-0651A1DA90BF}"/>
              </a:ext>
            </a:extLst>
          </p:cNvPr>
          <p:cNvSpPr txBox="1"/>
          <p:nvPr/>
        </p:nvSpPr>
        <p:spPr>
          <a:xfrm>
            <a:off x="2088580" y="1304303"/>
            <a:ext cx="28987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FF0000"/>
                </a:solidFill>
                <a:effectLst/>
                <a:latin typeface="ChronicaPro-Bold"/>
              </a:rPr>
              <a:t>Work in groups.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5700DF9-32D6-D74F-8705-D5308116FB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118" y="2080883"/>
            <a:ext cx="6722352" cy="38957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FBEE13C-38A6-4B53-5B97-AA347F9BCF70}"/>
              </a:ext>
            </a:extLst>
          </p:cNvPr>
          <p:cNvSpPr txBox="1"/>
          <p:nvPr/>
        </p:nvSpPr>
        <p:spPr>
          <a:xfrm>
            <a:off x="8087287" y="1484561"/>
            <a:ext cx="40322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242021"/>
                </a:solidFill>
                <a:effectLst/>
                <a:latin typeface="ChronicaPro-Bold"/>
              </a:rPr>
              <a:t>Discuss and choose a place in an English-speaking country.</a:t>
            </a:r>
            <a:r>
              <a:rPr lang="en-US" sz="2400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671611-47CB-A026-90F6-CB0FC9444CA9}"/>
              </a:ext>
            </a:extLst>
          </p:cNvPr>
          <p:cNvSpPr txBox="1"/>
          <p:nvPr/>
        </p:nvSpPr>
        <p:spPr>
          <a:xfrm>
            <a:off x="8109425" y="2510887"/>
            <a:ext cx="383132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/>
            <a:r>
              <a:rPr lang="en-US" sz="2400" b="1" i="0" dirty="0">
                <a:solidFill>
                  <a:srgbClr val="242021"/>
                </a:solidFill>
                <a:effectLst/>
                <a:latin typeface="ChronicaPro-Bold"/>
              </a:rPr>
              <a:t>Find information about it, including:</a:t>
            </a:r>
            <a:r>
              <a:rPr lang="en-US" sz="2400" dirty="0"/>
              <a:t> </a:t>
            </a:r>
          </a:p>
          <a:p>
            <a:pPr marL="742950" lvl="1" indent="-285750" fontAlgn="base">
              <a:buFont typeface="Wingdings" panose="05000000000000000000" pitchFamily="2" charset="2"/>
              <a:buChar char="ü"/>
            </a:pPr>
            <a:r>
              <a:rPr lang="en-GB" sz="2400" u="none" strike="noStrike" kern="0" spc="0" dirty="0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Calibri" panose="020F0502020204030204" pitchFamily="34" charset="0"/>
                <a:ea typeface="Times New Roman" panose="02020603050405020304" pitchFamily="18" charset="0"/>
              </a:rPr>
              <a:t>its </a:t>
            </a:r>
            <a:r>
              <a:rPr lang="en-GB" sz="2400" kern="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Calibri" panose="020F0502020204030204" pitchFamily="34" charset="0"/>
              </a:rPr>
              <a:t>name</a:t>
            </a:r>
            <a:endParaRPr lang="en-US" sz="2400" kern="0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  <a:latin typeface="Calibri" panose="020F0502020204030204" pitchFamily="34" charset="0"/>
            </a:endParaRPr>
          </a:p>
          <a:p>
            <a:pPr marL="742950" lvl="1" indent="-285750" fontAlgn="base">
              <a:buFont typeface="Wingdings" panose="05000000000000000000" pitchFamily="2" charset="2"/>
              <a:buChar char="ü"/>
            </a:pPr>
            <a:r>
              <a:rPr lang="en-GB" sz="2400" u="none" strike="noStrike" kern="0" spc="0" dirty="0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Calibri" panose="020F0502020204030204" pitchFamily="34" charset="0"/>
                <a:ea typeface="Times New Roman" panose="02020603050405020304" pitchFamily="18" charset="0"/>
              </a:rPr>
              <a:t>its location</a:t>
            </a:r>
          </a:p>
          <a:p>
            <a:pPr marL="742950" lvl="1" indent="-285750" fontAlgn="base">
              <a:buFont typeface="Wingdings" panose="05000000000000000000" pitchFamily="2" charset="2"/>
              <a:buChar char="ü"/>
            </a:pP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its attractions</a:t>
            </a:r>
            <a:endParaRPr lang="en-US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21C36A-9D86-FF9D-A787-2E47A6E2C84F}"/>
              </a:ext>
            </a:extLst>
          </p:cNvPr>
          <p:cNvSpPr txBox="1"/>
          <p:nvPr/>
        </p:nvSpPr>
        <p:spPr>
          <a:xfrm>
            <a:off x="8059262" y="4459092"/>
            <a:ext cx="388148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242021"/>
                </a:solidFill>
                <a:effectLst/>
                <a:latin typeface="ChronicaPro-Bold"/>
              </a:rPr>
              <a:t>Design a poster to introduce the place and present it to the class.</a:t>
            </a:r>
            <a:r>
              <a:rPr lang="en-US" sz="2400" dirty="0"/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924A361-7897-FB84-EE8D-29CC642F2EDE}"/>
              </a:ext>
            </a:extLst>
          </p:cNvPr>
          <p:cNvSpPr txBox="1"/>
          <p:nvPr/>
        </p:nvSpPr>
        <p:spPr>
          <a:xfrm>
            <a:off x="8109425" y="5720017"/>
            <a:ext cx="384376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242021"/>
                </a:solidFill>
                <a:effectLst/>
                <a:latin typeface="ChronicaPro-Bold"/>
              </a:rPr>
              <a:t>Your class votes for the most appealing poster.</a:t>
            </a:r>
            <a:r>
              <a:rPr lang="en-US" sz="2400" dirty="0"/>
              <a:t> </a:t>
            </a:r>
          </a:p>
        </p:txBody>
      </p:sp>
      <p:sp>
        <p:nvSpPr>
          <p:cNvPr id="19" name="Rounded Rectangle 15">
            <a:extLst>
              <a:ext uri="{FF2B5EF4-FFF2-40B4-BE49-F238E27FC236}">
                <a16:creationId xmlns:a16="http://schemas.microsoft.com/office/drawing/2014/main" id="{8C14D604-9633-918B-73C4-5617A0B2B83B}"/>
              </a:ext>
            </a:extLst>
          </p:cNvPr>
          <p:cNvSpPr/>
          <p:nvPr/>
        </p:nvSpPr>
        <p:spPr>
          <a:xfrm>
            <a:off x="7491246" y="5879824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EB98CA-AB8F-FAA0-4944-24A69BBD463C}"/>
              </a:ext>
            </a:extLst>
          </p:cNvPr>
          <p:cNvSpPr txBox="1"/>
          <p:nvPr/>
        </p:nvSpPr>
        <p:spPr>
          <a:xfrm>
            <a:off x="7544031" y="5777184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24" name="Rounded Rectangle 15">
            <a:extLst>
              <a:ext uri="{FF2B5EF4-FFF2-40B4-BE49-F238E27FC236}">
                <a16:creationId xmlns:a16="http://schemas.microsoft.com/office/drawing/2014/main" id="{2302F450-FED7-7E99-FD48-916471F3D4BA}"/>
              </a:ext>
            </a:extLst>
          </p:cNvPr>
          <p:cNvSpPr/>
          <p:nvPr/>
        </p:nvSpPr>
        <p:spPr>
          <a:xfrm>
            <a:off x="7491246" y="4694836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8077CD0-0A2A-6EBC-C644-C5EF46E8947D}"/>
              </a:ext>
            </a:extLst>
          </p:cNvPr>
          <p:cNvSpPr txBox="1"/>
          <p:nvPr/>
        </p:nvSpPr>
        <p:spPr>
          <a:xfrm>
            <a:off x="7544031" y="459219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6" name="Rounded Rectangle 15">
            <a:extLst>
              <a:ext uri="{FF2B5EF4-FFF2-40B4-BE49-F238E27FC236}">
                <a16:creationId xmlns:a16="http://schemas.microsoft.com/office/drawing/2014/main" id="{2D946C10-D832-EA4B-742A-7091FA4F4B46}"/>
              </a:ext>
            </a:extLst>
          </p:cNvPr>
          <p:cNvSpPr/>
          <p:nvPr/>
        </p:nvSpPr>
        <p:spPr>
          <a:xfrm>
            <a:off x="7496025" y="2637768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EE534F-B2EA-A994-2603-FF3BC66B3D0B}"/>
              </a:ext>
            </a:extLst>
          </p:cNvPr>
          <p:cNvSpPr txBox="1"/>
          <p:nvPr/>
        </p:nvSpPr>
        <p:spPr>
          <a:xfrm>
            <a:off x="7548810" y="25351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8" name="Rounded Rectangle 15">
            <a:extLst>
              <a:ext uri="{FF2B5EF4-FFF2-40B4-BE49-F238E27FC236}">
                <a16:creationId xmlns:a16="http://schemas.microsoft.com/office/drawing/2014/main" id="{391870C7-4D5E-0B1C-DE3C-14B77A792A6D}"/>
              </a:ext>
            </a:extLst>
          </p:cNvPr>
          <p:cNvSpPr/>
          <p:nvPr/>
        </p:nvSpPr>
        <p:spPr>
          <a:xfrm>
            <a:off x="7485423" y="16004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00AE839-40C4-799B-CF8E-C191C79FB3B1}"/>
              </a:ext>
            </a:extLst>
          </p:cNvPr>
          <p:cNvSpPr txBox="1"/>
          <p:nvPr/>
        </p:nvSpPr>
        <p:spPr>
          <a:xfrm>
            <a:off x="7538208" y="14978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2439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8" grpId="0"/>
      <p:bldP spid="19" grpId="0" animBg="1"/>
      <p:bldP spid="20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19633" y="2619887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38506" y="3953559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GRAMMAR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554816" y="4908485"/>
            <a:ext cx="2019839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PROJECT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59435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</a:pPr>
            <a:r>
              <a:rPr lang="en-GB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Video watching</a:t>
            </a:r>
            <a:endParaRPr lang="en-US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1061" y="1985041"/>
            <a:ext cx="5465180" cy="1538088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1: Look at the pictures and write the correct words or phrases to complete the sentences.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2: Choose the best answer A, B, or C to complete each sentence.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855757" y="1557058"/>
            <a:ext cx="739243" cy="1062829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stCxn id="17" idx="1"/>
            <a:endCxn id="18" idx="0"/>
          </p:cNvCxnSpPr>
          <p:nvPr/>
        </p:nvCxnSpPr>
        <p:spPr>
          <a:xfrm rot="10800000" flipV="1">
            <a:off x="1913873" y="2947589"/>
            <a:ext cx="705760" cy="1005970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  <a:endCxn id="19" idx="0"/>
          </p:cNvCxnSpPr>
          <p:nvPr/>
        </p:nvCxnSpPr>
        <p:spPr>
          <a:xfrm>
            <a:off x="2889239" y="4308662"/>
            <a:ext cx="675497" cy="59982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971989" y="5818948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stCxn id="19" idx="1"/>
            <a:endCxn id="27" idx="0"/>
          </p:cNvCxnSpPr>
          <p:nvPr/>
        </p:nvCxnSpPr>
        <p:spPr>
          <a:xfrm rot="10800000" flipV="1">
            <a:off x="1947356" y="5220226"/>
            <a:ext cx="607460" cy="598721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71061" y="5890869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585947" y="5090339"/>
            <a:ext cx="5465179" cy="684961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Project: Design </a:t>
            </a:r>
            <a:r>
              <a:rPr lang="en-GB" dirty="0">
                <a:solidFill>
                  <a:schemeClr val="tx1"/>
                </a:solidFill>
              </a:rPr>
              <a:t>a poster introducing a place in an English-speaking country.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514510" y="320026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21" y="-46281"/>
            <a:ext cx="1344559" cy="127769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67280" y="407238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571062" y="3679371"/>
            <a:ext cx="5465179" cy="129539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3: Complete the sentences with "a / an" or "the".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4: Underline and correct the article mistakes in the sentences below.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214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290971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4F575F4-25BA-C6E2-5DB1-BC79ECB225CC}"/>
              </a:ext>
            </a:extLst>
          </p:cNvPr>
          <p:cNvGrpSpPr/>
          <p:nvPr/>
        </p:nvGrpSpPr>
        <p:grpSpPr>
          <a:xfrm>
            <a:off x="1977677" y="1656607"/>
            <a:ext cx="8706809" cy="4286241"/>
            <a:chOff x="2351421" y="1548141"/>
            <a:chExt cx="8706809" cy="4286241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89A5AA5-B0A3-9BB3-85C4-85A949EBB64D}"/>
                </a:ext>
              </a:extLst>
            </p:cNvPr>
            <p:cNvSpPr/>
            <p:nvPr/>
          </p:nvSpPr>
          <p:spPr>
            <a:xfrm>
              <a:off x="2351421" y="2729818"/>
              <a:ext cx="2426505" cy="2001359"/>
            </a:xfrm>
            <a:custGeom>
              <a:avLst/>
              <a:gdLst>
                <a:gd name="connsiteX0" fmla="*/ 0 w 2426505"/>
                <a:gd name="connsiteY0" fmla="*/ 200136 h 2001359"/>
                <a:gd name="connsiteX1" fmla="*/ 200136 w 2426505"/>
                <a:gd name="connsiteY1" fmla="*/ 0 h 2001359"/>
                <a:gd name="connsiteX2" fmla="*/ 2226369 w 2426505"/>
                <a:gd name="connsiteY2" fmla="*/ 0 h 2001359"/>
                <a:gd name="connsiteX3" fmla="*/ 2426505 w 2426505"/>
                <a:gd name="connsiteY3" fmla="*/ 200136 h 2001359"/>
                <a:gd name="connsiteX4" fmla="*/ 2426505 w 2426505"/>
                <a:gd name="connsiteY4" fmla="*/ 1801223 h 2001359"/>
                <a:gd name="connsiteX5" fmla="*/ 2226369 w 2426505"/>
                <a:gd name="connsiteY5" fmla="*/ 2001359 h 2001359"/>
                <a:gd name="connsiteX6" fmla="*/ 200136 w 2426505"/>
                <a:gd name="connsiteY6" fmla="*/ 2001359 h 2001359"/>
                <a:gd name="connsiteX7" fmla="*/ 0 w 2426505"/>
                <a:gd name="connsiteY7" fmla="*/ 1801223 h 2001359"/>
                <a:gd name="connsiteX8" fmla="*/ 0 w 2426505"/>
                <a:gd name="connsiteY8" fmla="*/ 200136 h 200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6505" h="2001359">
                  <a:moveTo>
                    <a:pt x="0" y="200136"/>
                  </a:moveTo>
                  <a:cubicBezTo>
                    <a:pt x="0" y="89604"/>
                    <a:pt x="89604" y="0"/>
                    <a:pt x="200136" y="0"/>
                  </a:cubicBezTo>
                  <a:lnTo>
                    <a:pt x="2226369" y="0"/>
                  </a:lnTo>
                  <a:cubicBezTo>
                    <a:pt x="2336901" y="0"/>
                    <a:pt x="2426505" y="89604"/>
                    <a:pt x="2426505" y="200136"/>
                  </a:cubicBezTo>
                  <a:lnTo>
                    <a:pt x="2426505" y="1801223"/>
                  </a:lnTo>
                  <a:cubicBezTo>
                    <a:pt x="2426505" y="1911755"/>
                    <a:pt x="2336901" y="2001359"/>
                    <a:pt x="2226369" y="2001359"/>
                  </a:cubicBezTo>
                  <a:lnTo>
                    <a:pt x="200136" y="2001359"/>
                  </a:lnTo>
                  <a:cubicBezTo>
                    <a:pt x="89604" y="2001359"/>
                    <a:pt x="0" y="1911755"/>
                    <a:pt x="0" y="1801223"/>
                  </a:cubicBezTo>
                  <a:lnTo>
                    <a:pt x="0" y="200136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062" tIns="86062" rIns="86062" bIns="514925" numCol="1" spcCol="1270" anchor="t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2100" kern="1200" dirty="0"/>
                <a:t>Words related to the topic “Englis</a:t>
              </a:r>
              <a:r>
                <a:rPr lang="en-US" sz="2100" dirty="0"/>
                <a:t>h-speaking countries</a:t>
              </a:r>
              <a:r>
                <a:rPr lang="en-US" sz="2100" kern="1200" dirty="0"/>
                <a:t>”</a:t>
              </a:r>
            </a:p>
          </p:txBody>
        </p:sp>
        <p:sp>
          <p:nvSpPr>
            <p:cNvPr id="20" name="Shape 19">
              <a:extLst>
                <a:ext uri="{FF2B5EF4-FFF2-40B4-BE49-F238E27FC236}">
                  <a16:creationId xmlns:a16="http://schemas.microsoft.com/office/drawing/2014/main" id="{ABECE055-D32E-A845-9DE0-A11C58D72CC9}"/>
                </a:ext>
              </a:extLst>
            </p:cNvPr>
            <p:cNvSpPr/>
            <p:nvPr/>
          </p:nvSpPr>
          <p:spPr>
            <a:xfrm>
              <a:off x="3743102" y="3307219"/>
              <a:ext cx="2527163" cy="2527163"/>
            </a:xfrm>
            <a:prstGeom prst="leftCircularArrow">
              <a:avLst>
                <a:gd name="adj1" fmla="val 2570"/>
                <a:gd name="adj2" fmla="val 311923"/>
                <a:gd name="adj3" fmla="val 2087433"/>
                <a:gd name="adj4" fmla="val 9024489"/>
                <a:gd name="adj5" fmla="val 2998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06EA4FD-079E-7139-910E-4EB2EC38241C}"/>
                </a:ext>
              </a:extLst>
            </p:cNvPr>
            <p:cNvSpPr/>
            <p:nvPr/>
          </p:nvSpPr>
          <p:spPr>
            <a:xfrm>
              <a:off x="2890644" y="4302314"/>
              <a:ext cx="2156893" cy="857725"/>
            </a:xfrm>
            <a:custGeom>
              <a:avLst/>
              <a:gdLst>
                <a:gd name="connsiteX0" fmla="*/ 0 w 2156893"/>
                <a:gd name="connsiteY0" fmla="*/ 85773 h 857725"/>
                <a:gd name="connsiteX1" fmla="*/ 85773 w 2156893"/>
                <a:gd name="connsiteY1" fmla="*/ 0 h 857725"/>
                <a:gd name="connsiteX2" fmla="*/ 2071121 w 2156893"/>
                <a:gd name="connsiteY2" fmla="*/ 0 h 857725"/>
                <a:gd name="connsiteX3" fmla="*/ 2156894 w 2156893"/>
                <a:gd name="connsiteY3" fmla="*/ 85773 h 857725"/>
                <a:gd name="connsiteX4" fmla="*/ 2156893 w 2156893"/>
                <a:gd name="connsiteY4" fmla="*/ 771953 h 857725"/>
                <a:gd name="connsiteX5" fmla="*/ 2071120 w 2156893"/>
                <a:gd name="connsiteY5" fmla="*/ 857726 h 857725"/>
                <a:gd name="connsiteX6" fmla="*/ 85773 w 2156893"/>
                <a:gd name="connsiteY6" fmla="*/ 857725 h 857725"/>
                <a:gd name="connsiteX7" fmla="*/ 0 w 2156893"/>
                <a:gd name="connsiteY7" fmla="*/ 771952 h 857725"/>
                <a:gd name="connsiteX8" fmla="*/ 0 w 2156893"/>
                <a:gd name="connsiteY8" fmla="*/ 85773 h 85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6893" h="857725">
                  <a:moveTo>
                    <a:pt x="0" y="85773"/>
                  </a:moveTo>
                  <a:cubicBezTo>
                    <a:pt x="0" y="38402"/>
                    <a:pt x="38402" y="0"/>
                    <a:pt x="85773" y="0"/>
                  </a:cubicBezTo>
                  <a:lnTo>
                    <a:pt x="2071121" y="0"/>
                  </a:lnTo>
                  <a:cubicBezTo>
                    <a:pt x="2118492" y="0"/>
                    <a:pt x="2156894" y="38402"/>
                    <a:pt x="2156894" y="85773"/>
                  </a:cubicBezTo>
                  <a:cubicBezTo>
                    <a:pt x="2156894" y="314500"/>
                    <a:pt x="2156893" y="543226"/>
                    <a:pt x="2156893" y="771953"/>
                  </a:cubicBezTo>
                  <a:cubicBezTo>
                    <a:pt x="2156893" y="819324"/>
                    <a:pt x="2118491" y="857726"/>
                    <a:pt x="2071120" y="857726"/>
                  </a:cubicBezTo>
                  <a:lnTo>
                    <a:pt x="85773" y="857725"/>
                  </a:lnTo>
                  <a:cubicBezTo>
                    <a:pt x="38402" y="857725"/>
                    <a:pt x="0" y="819323"/>
                    <a:pt x="0" y="771952"/>
                  </a:cubicBezTo>
                  <a:lnTo>
                    <a:pt x="0" y="8577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512" tIns="73382" rIns="97512" bIns="73382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800" kern="1200" dirty="0"/>
                <a:t>Vocabular</a:t>
              </a: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8BC7583-22CD-FE7B-227C-E75EA1CD8626}"/>
                </a:ext>
              </a:extLst>
            </p:cNvPr>
            <p:cNvSpPr/>
            <p:nvPr/>
          </p:nvSpPr>
          <p:spPr>
            <a:xfrm>
              <a:off x="5356767" y="2729818"/>
              <a:ext cx="2426505" cy="2001359"/>
            </a:xfrm>
            <a:custGeom>
              <a:avLst/>
              <a:gdLst>
                <a:gd name="connsiteX0" fmla="*/ 0 w 2426505"/>
                <a:gd name="connsiteY0" fmla="*/ 200136 h 2001359"/>
                <a:gd name="connsiteX1" fmla="*/ 200136 w 2426505"/>
                <a:gd name="connsiteY1" fmla="*/ 0 h 2001359"/>
                <a:gd name="connsiteX2" fmla="*/ 2226369 w 2426505"/>
                <a:gd name="connsiteY2" fmla="*/ 0 h 2001359"/>
                <a:gd name="connsiteX3" fmla="*/ 2426505 w 2426505"/>
                <a:gd name="connsiteY3" fmla="*/ 200136 h 2001359"/>
                <a:gd name="connsiteX4" fmla="*/ 2426505 w 2426505"/>
                <a:gd name="connsiteY4" fmla="*/ 1801223 h 2001359"/>
                <a:gd name="connsiteX5" fmla="*/ 2226369 w 2426505"/>
                <a:gd name="connsiteY5" fmla="*/ 2001359 h 2001359"/>
                <a:gd name="connsiteX6" fmla="*/ 200136 w 2426505"/>
                <a:gd name="connsiteY6" fmla="*/ 2001359 h 2001359"/>
                <a:gd name="connsiteX7" fmla="*/ 0 w 2426505"/>
                <a:gd name="connsiteY7" fmla="*/ 1801223 h 2001359"/>
                <a:gd name="connsiteX8" fmla="*/ 0 w 2426505"/>
                <a:gd name="connsiteY8" fmla="*/ 200136 h 200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6505" h="2001359">
                  <a:moveTo>
                    <a:pt x="0" y="200136"/>
                  </a:moveTo>
                  <a:cubicBezTo>
                    <a:pt x="0" y="89604"/>
                    <a:pt x="89604" y="0"/>
                    <a:pt x="200136" y="0"/>
                  </a:cubicBezTo>
                  <a:lnTo>
                    <a:pt x="2226369" y="0"/>
                  </a:lnTo>
                  <a:cubicBezTo>
                    <a:pt x="2336901" y="0"/>
                    <a:pt x="2426505" y="89604"/>
                    <a:pt x="2426505" y="200136"/>
                  </a:cubicBezTo>
                  <a:lnTo>
                    <a:pt x="2426505" y="1801223"/>
                  </a:lnTo>
                  <a:cubicBezTo>
                    <a:pt x="2426505" y="1911755"/>
                    <a:pt x="2336901" y="2001359"/>
                    <a:pt x="2226369" y="2001359"/>
                  </a:cubicBezTo>
                  <a:lnTo>
                    <a:pt x="200136" y="2001359"/>
                  </a:lnTo>
                  <a:cubicBezTo>
                    <a:pt x="89604" y="2001359"/>
                    <a:pt x="0" y="1911755"/>
                    <a:pt x="0" y="1801223"/>
                  </a:cubicBezTo>
                  <a:lnTo>
                    <a:pt x="0" y="200136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062" tIns="514925" rIns="86062" bIns="86062" numCol="1" spcCol="1270" anchor="t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2100" kern="1200" dirty="0" err="1"/>
                <a:t>Aritcles</a:t>
              </a:r>
              <a:endParaRPr lang="en-US" sz="2100" kern="1200" dirty="0"/>
            </a:p>
          </p:txBody>
        </p:sp>
        <p:sp>
          <p:nvSpPr>
            <p:cNvPr id="23" name="Arrow: Circular 22">
              <a:extLst>
                <a:ext uri="{FF2B5EF4-FFF2-40B4-BE49-F238E27FC236}">
                  <a16:creationId xmlns:a16="http://schemas.microsoft.com/office/drawing/2014/main" id="{C2FACA9F-28A1-155F-545D-5B8E5B9DEA74}"/>
                </a:ext>
              </a:extLst>
            </p:cNvPr>
            <p:cNvSpPr/>
            <p:nvPr/>
          </p:nvSpPr>
          <p:spPr>
            <a:xfrm>
              <a:off x="6728228" y="1548141"/>
              <a:ext cx="2837216" cy="2837216"/>
            </a:xfrm>
            <a:prstGeom prst="circularArrow">
              <a:avLst>
                <a:gd name="adj1" fmla="val 2289"/>
                <a:gd name="adj2" fmla="val 276036"/>
                <a:gd name="adj3" fmla="val 19548453"/>
                <a:gd name="adj4" fmla="val 12575511"/>
                <a:gd name="adj5" fmla="val 2670"/>
              </a:avLst>
            </a:prstGeom>
            <a:solidFill>
              <a:schemeClr val="accent1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E82CA2C-A3A0-AF08-9F7F-212834D9B85E}"/>
                </a:ext>
              </a:extLst>
            </p:cNvPr>
            <p:cNvSpPr/>
            <p:nvPr/>
          </p:nvSpPr>
          <p:spPr>
            <a:xfrm>
              <a:off x="5895990" y="2300955"/>
              <a:ext cx="2156893" cy="857725"/>
            </a:xfrm>
            <a:custGeom>
              <a:avLst/>
              <a:gdLst>
                <a:gd name="connsiteX0" fmla="*/ 0 w 2156893"/>
                <a:gd name="connsiteY0" fmla="*/ 85773 h 857725"/>
                <a:gd name="connsiteX1" fmla="*/ 85773 w 2156893"/>
                <a:gd name="connsiteY1" fmla="*/ 0 h 857725"/>
                <a:gd name="connsiteX2" fmla="*/ 2071121 w 2156893"/>
                <a:gd name="connsiteY2" fmla="*/ 0 h 857725"/>
                <a:gd name="connsiteX3" fmla="*/ 2156894 w 2156893"/>
                <a:gd name="connsiteY3" fmla="*/ 85773 h 857725"/>
                <a:gd name="connsiteX4" fmla="*/ 2156893 w 2156893"/>
                <a:gd name="connsiteY4" fmla="*/ 771953 h 857725"/>
                <a:gd name="connsiteX5" fmla="*/ 2071120 w 2156893"/>
                <a:gd name="connsiteY5" fmla="*/ 857726 h 857725"/>
                <a:gd name="connsiteX6" fmla="*/ 85773 w 2156893"/>
                <a:gd name="connsiteY6" fmla="*/ 857725 h 857725"/>
                <a:gd name="connsiteX7" fmla="*/ 0 w 2156893"/>
                <a:gd name="connsiteY7" fmla="*/ 771952 h 857725"/>
                <a:gd name="connsiteX8" fmla="*/ 0 w 2156893"/>
                <a:gd name="connsiteY8" fmla="*/ 85773 h 85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6893" h="857725">
                  <a:moveTo>
                    <a:pt x="0" y="85773"/>
                  </a:moveTo>
                  <a:cubicBezTo>
                    <a:pt x="0" y="38402"/>
                    <a:pt x="38402" y="0"/>
                    <a:pt x="85773" y="0"/>
                  </a:cubicBezTo>
                  <a:lnTo>
                    <a:pt x="2071121" y="0"/>
                  </a:lnTo>
                  <a:cubicBezTo>
                    <a:pt x="2118492" y="0"/>
                    <a:pt x="2156894" y="38402"/>
                    <a:pt x="2156894" y="85773"/>
                  </a:cubicBezTo>
                  <a:cubicBezTo>
                    <a:pt x="2156894" y="314500"/>
                    <a:pt x="2156893" y="543226"/>
                    <a:pt x="2156893" y="771953"/>
                  </a:cubicBezTo>
                  <a:cubicBezTo>
                    <a:pt x="2156893" y="819324"/>
                    <a:pt x="2118491" y="857726"/>
                    <a:pt x="2071120" y="857726"/>
                  </a:cubicBezTo>
                  <a:lnTo>
                    <a:pt x="85773" y="857725"/>
                  </a:lnTo>
                  <a:cubicBezTo>
                    <a:pt x="38402" y="857725"/>
                    <a:pt x="0" y="819323"/>
                    <a:pt x="0" y="771952"/>
                  </a:cubicBezTo>
                  <a:lnTo>
                    <a:pt x="0" y="85773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512" tIns="73382" rIns="97512" bIns="73382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800" kern="1200" dirty="0"/>
                <a:t>Grammar</a:t>
              </a: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D22347A-056E-D9A7-24EB-FE45CD7FCE30}"/>
                </a:ext>
              </a:extLst>
            </p:cNvPr>
            <p:cNvSpPr/>
            <p:nvPr/>
          </p:nvSpPr>
          <p:spPr>
            <a:xfrm>
              <a:off x="8362113" y="2729818"/>
              <a:ext cx="2426505" cy="2001359"/>
            </a:xfrm>
            <a:custGeom>
              <a:avLst/>
              <a:gdLst>
                <a:gd name="connsiteX0" fmla="*/ 0 w 2426505"/>
                <a:gd name="connsiteY0" fmla="*/ 200136 h 2001359"/>
                <a:gd name="connsiteX1" fmla="*/ 200136 w 2426505"/>
                <a:gd name="connsiteY1" fmla="*/ 0 h 2001359"/>
                <a:gd name="connsiteX2" fmla="*/ 2226369 w 2426505"/>
                <a:gd name="connsiteY2" fmla="*/ 0 h 2001359"/>
                <a:gd name="connsiteX3" fmla="*/ 2426505 w 2426505"/>
                <a:gd name="connsiteY3" fmla="*/ 200136 h 2001359"/>
                <a:gd name="connsiteX4" fmla="*/ 2426505 w 2426505"/>
                <a:gd name="connsiteY4" fmla="*/ 1801223 h 2001359"/>
                <a:gd name="connsiteX5" fmla="*/ 2226369 w 2426505"/>
                <a:gd name="connsiteY5" fmla="*/ 2001359 h 2001359"/>
                <a:gd name="connsiteX6" fmla="*/ 200136 w 2426505"/>
                <a:gd name="connsiteY6" fmla="*/ 2001359 h 2001359"/>
                <a:gd name="connsiteX7" fmla="*/ 0 w 2426505"/>
                <a:gd name="connsiteY7" fmla="*/ 1801223 h 2001359"/>
                <a:gd name="connsiteX8" fmla="*/ 0 w 2426505"/>
                <a:gd name="connsiteY8" fmla="*/ 200136 h 200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6505" h="2001359">
                  <a:moveTo>
                    <a:pt x="0" y="200136"/>
                  </a:moveTo>
                  <a:cubicBezTo>
                    <a:pt x="0" y="89604"/>
                    <a:pt x="89604" y="0"/>
                    <a:pt x="200136" y="0"/>
                  </a:cubicBezTo>
                  <a:lnTo>
                    <a:pt x="2226369" y="0"/>
                  </a:lnTo>
                  <a:cubicBezTo>
                    <a:pt x="2336901" y="0"/>
                    <a:pt x="2426505" y="89604"/>
                    <a:pt x="2426505" y="200136"/>
                  </a:cubicBezTo>
                  <a:lnTo>
                    <a:pt x="2426505" y="1801223"/>
                  </a:lnTo>
                  <a:cubicBezTo>
                    <a:pt x="2426505" y="1911755"/>
                    <a:pt x="2336901" y="2001359"/>
                    <a:pt x="2226369" y="2001359"/>
                  </a:cubicBezTo>
                  <a:lnTo>
                    <a:pt x="200136" y="2001359"/>
                  </a:lnTo>
                  <a:cubicBezTo>
                    <a:pt x="89604" y="2001359"/>
                    <a:pt x="0" y="1911755"/>
                    <a:pt x="0" y="1801223"/>
                  </a:cubicBezTo>
                  <a:lnTo>
                    <a:pt x="0" y="200136"/>
                  </a:lnTo>
                  <a:close/>
                </a:path>
              </a:pathLst>
            </a:cu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062" tIns="86062" rIns="86062" bIns="514925" numCol="1" spcCol="1270" anchor="t" anchorCtr="0">
              <a:no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Design a poster introducing a place in an English-speaking country</a:t>
              </a:r>
              <a:endPara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187AA49-D04B-DFAD-6792-CFB4D10E818E}"/>
                </a:ext>
              </a:extLst>
            </p:cNvPr>
            <p:cNvSpPr/>
            <p:nvPr/>
          </p:nvSpPr>
          <p:spPr>
            <a:xfrm>
              <a:off x="8901337" y="4302314"/>
              <a:ext cx="2156893" cy="857725"/>
            </a:xfrm>
            <a:custGeom>
              <a:avLst/>
              <a:gdLst>
                <a:gd name="connsiteX0" fmla="*/ 0 w 2156893"/>
                <a:gd name="connsiteY0" fmla="*/ 85773 h 857725"/>
                <a:gd name="connsiteX1" fmla="*/ 85773 w 2156893"/>
                <a:gd name="connsiteY1" fmla="*/ 0 h 857725"/>
                <a:gd name="connsiteX2" fmla="*/ 2071121 w 2156893"/>
                <a:gd name="connsiteY2" fmla="*/ 0 h 857725"/>
                <a:gd name="connsiteX3" fmla="*/ 2156894 w 2156893"/>
                <a:gd name="connsiteY3" fmla="*/ 85773 h 857725"/>
                <a:gd name="connsiteX4" fmla="*/ 2156893 w 2156893"/>
                <a:gd name="connsiteY4" fmla="*/ 771953 h 857725"/>
                <a:gd name="connsiteX5" fmla="*/ 2071120 w 2156893"/>
                <a:gd name="connsiteY5" fmla="*/ 857726 h 857725"/>
                <a:gd name="connsiteX6" fmla="*/ 85773 w 2156893"/>
                <a:gd name="connsiteY6" fmla="*/ 857725 h 857725"/>
                <a:gd name="connsiteX7" fmla="*/ 0 w 2156893"/>
                <a:gd name="connsiteY7" fmla="*/ 771952 h 857725"/>
                <a:gd name="connsiteX8" fmla="*/ 0 w 2156893"/>
                <a:gd name="connsiteY8" fmla="*/ 85773 h 85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6893" h="857725">
                  <a:moveTo>
                    <a:pt x="0" y="85773"/>
                  </a:moveTo>
                  <a:cubicBezTo>
                    <a:pt x="0" y="38402"/>
                    <a:pt x="38402" y="0"/>
                    <a:pt x="85773" y="0"/>
                  </a:cubicBezTo>
                  <a:lnTo>
                    <a:pt x="2071121" y="0"/>
                  </a:lnTo>
                  <a:cubicBezTo>
                    <a:pt x="2118492" y="0"/>
                    <a:pt x="2156894" y="38402"/>
                    <a:pt x="2156894" y="85773"/>
                  </a:cubicBezTo>
                  <a:cubicBezTo>
                    <a:pt x="2156894" y="314500"/>
                    <a:pt x="2156893" y="543226"/>
                    <a:pt x="2156893" y="771953"/>
                  </a:cubicBezTo>
                  <a:cubicBezTo>
                    <a:pt x="2156893" y="819324"/>
                    <a:pt x="2118491" y="857726"/>
                    <a:pt x="2071120" y="857726"/>
                  </a:cubicBezTo>
                  <a:lnTo>
                    <a:pt x="85773" y="857725"/>
                  </a:lnTo>
                  <a:cubicBezTo>
                    <a:pt x="38402" y="857725"/>
                    <a:pt x="0" y="819323"/>
                    <a:pt x="0" y="771952"/>
                  </a:cubicBezTo>
                  <a:lnTo>
                    <a:pt x="0" y="8577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512" tIns="73382" rIns="97512" bIns="73382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800" kern="1200" dirty="0"/>
                <a:t>Project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7" y="1757476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320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49" y="229764"/>
            <a:ext cx="8189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ENGLISH-SPEAKING COUNTRIES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15491" y="190029"/>
            <a:ext cx="905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12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4398BF8-54AD-4EB5-AE36-BE9B15D6DF65}"/>
              </a:ext>
            </a:extLst>
          </p:cNvPr>
          <p:cNvGrpSpPr/>
          <p:nvPr/>
        </p:nvGrpSpPr>
        <p:grpSpPr>
          <a:xfrm>
            <a:off x="1921693" y="2409276"/>
            <a:ext cx="8706809" cy="4286241"/>
            <a:chOff x="2351421" y="1548141"/>
            <a:chExt cx="8706809" cy="4286241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E9B92F8-46E2-4AFB-90B7-C05BE03F6AFC}"/>
                </a:ext>
              </a:extLst>
            </p:cNvPr>
            <p:cNvSpPr/>
            <p:nvPr/>
          </p:nvSpPr>
          <p:spPr>
            <a:xfrm>
              <a:off x="2351421" y="2729818"/>
              <a:ext cx="2426505" cy="2001359"/>
            </a:xfrm>
            <a:custGeom>
              <a:avLst/>
              <a:gdLst>
                <a:gd name="connsiteX0" fmla="*/ 0 w 2426505"/>
                <a:gd name="connsiteY0" fmla="*/ 200136 h 2001359"/>
                <a:gd name="connsiteX1" fmla="*/ 200136 w 2426505"/>
                <a:gd name="connsiteY1" fmla="*/ 0 h 2001359"/>
                <a:gd name="connsiteX2" fmla="*/ 2226369 w 2426505"/>
                <a:gd name="connsiteY2" fmla="*/ 0 h 2001359"/>
                <a:gd name="connsiteX3" fmla="*/ 2426505 w 2426505"/>
                <a:gd name="connsiteY3" fmla="*/ 200136 h 2001359"/>
                <a:gd name="connsiteX4" fmla="*/ 2426505 w 2426505"/>
                <a:gd name="connsiteY4" fmla="*/ 1801223 h 2001359"/>
                <a:gd name="connsiteX5" fmla="*/ 2226369 w 2426505"/>
                <a:gd name="connsiteY5" fmla="*/ 2001359 h 2001359"/>
                <a:gd name="connsiteX6" fmla="*/ 200136 w 2426505"/>
                <a:gd name="connsiteY6" fmla="*/ 2001359 h 2001359"/>
                <a:gd name="connsiteX7" fmla="*/ 0 w 2426505"/>
                <a:gd name="connsiteY7" fmla="*/ 1801223 h 2001359"/>
                <a:gd name="connsiteX8" fmla="*/ 0 w 2426505"/>
                <a:gd name="connsiteY8" fmla="*/ 200136 h 200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6505" h="2001359">
                  <a:moveTo>
                    <a:pt x="0" y="200136"/>
                  </a:moveTo>
                  <a:cubicBezTo>
                    <a:pt x="0" y="89604"/>
                    <a:pt x="89604" y="0"/>
                    <a:pt x="200136" y="0"/>
                  </a:cubicBezTo>
                  <a:lnTo>
                    <a:pt x="2226369" y="0"/>
                  </a:lnTo>
                  <a:cubicBezTo>
                    <a:pt x="2336901" y="0"/>
                    <a:pt x="2426505" y="89604"/>
                    <a:pt x="2426505" y="200136"/>
                  </a:cubicBezTo>
                  <a:lnTo>
                    <a:pt x="2426505" y="1801223"/>
                  </a:lnTo>
                  <a:cubicBezTo>
                    <a:pt x="2426505" y="1911755"/>
                    <a:pt x="2336901" y="2001359"/>
                    <a:pt x="2226369" y="2001359"/>
                  </a:cubicBezTo>
                  <a:lnTo>
                    <a:pt x="200136" y="2001359"/>
                  </a:lnTo>
                  <a:cubicBezTo>
                    <a:pt x="89604" y="2001359"/>
                    <a:pt x="0" y="1911755"/>
                    <a:pt x="0" y="1801223"/>
                  </a:cubicBezTo>
                  <a:lnTo>
                    <a:pt x="0" y="200136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062" tIns="86062" rIns="86062" bIns="514925" numCol="1" spcCol="1270" anchor="t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2100" kern="1200" dirty="0"/>
                <a:t>Words related to the topic “Englis</a:t>
              </a:r>
              <a:r>
                <a:rPr lang="en-US" sz="2100" dirty="0"/>
                <a:t>h-speaking countries</a:t>
              </a:r>
              <a:r>
                <a:rPr lang="en-US" sz="2100" kern="1200" dirty="0"/>
                <a:t>”</a:t>
              </a:r>
            </a:p>
          </p:txBody>
        </p:sp>
        <p:sp>
          <p:nvSpPr>
            <p:cNvPr id="19" name="Shape 18">
              <a:extLst>
                <a:ext uri="{FF2B5EF4-FFF2-40B4-BE49-F238E27FC236}">
                  <a16:creationId xmlns:a16="http://schemas.microsoft.com/office/drawing/2014/main" id="{C6E6BF69-2F78-4294-9C49-A9D59E9F6E00}"/>
                </a:ext>
              </a:extLst>
            </p:cNvPr>
            <p:cNvSpPr/>
            <p:nvPr/>
          </p:nvSpPr>
          <p:spPr>
            <a:xfrm>
              <a:off x="3743102" y="3307219"/>
              <a:ext cx="2527163" cy="2527163"/>
            </a:xfrm>
            <a:prstGeom prst="leftCircularArrow">
              <a:avLst>
                <a:gd name="adj1" fmla="val 2570"/>
                <a:gd name="adj2" fmla="val 311923"/>
                <a:gd name="adj3" fmla="val 2087433"/>
                <a:gd name="adj4" fmla="val 9024489"/>
                <a:gd name="adj5" fmla="val 2998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438B831-37CB-48FA-A402-4C24769391F9}"/>
                </a:ext>
              </a:extLst>
            </p:cNvPr>
            <p:cNvSpPr/>
            <p:nvPr/>
          </p:nvSpPr>
          <p:spPr>
            <a:xfrm>
              <a:off x="2890644" y="4302314"/>
              <a:ext cx="2156893" cy="857725"/>
            </a:xfrm>
            <a:custGeom>
              <a:avLst/>
              <a:gdLst>
                <a:gd name="connsiteX0" fmla="*/ 0 w 2156893"/>
                <a:gd name="connsiteY0" fmla="*/ 85773 h 857725"/>
                <a:gd name="connsiteX1" fmla="*/ 85773 w 2156893"/>
                <a:gd name="connsiteY1" fmla="*/ 0 h 857725"/>
                <a:gd name="connsiteX2" fmla="*/ 2071121 w 2156893"/>
                <a:gd name="connsiteY2" fmla="*/ 0 h 857725"/>
                <a:gd name="connsiteX3" fmla="*/ 2156894 w 2156893"/>
                <a:gd name="connsiteY3" fmla="*/ 85773 h 857725"/>
                <a:gd name="connsiteX4" fmla="*/ 2156893 w 2156893"/>
                <a:gd name="connsiteY4" fmla="*/ 771953 h 857725"/>
                <a:gd name="connsiteX5" fmla="*/ 2071120 w 2156893"/>
                <a:gd name="connsiteY5" fmla="*/ 857726 h 857725"/>
                <a:gd name="connsiteX6" fmla="*/ 85773 w 2156893"/>
                <a:gd name="connsiteY6" fmla="*/ 857725 h 857725"/>
                <a:gd name="connsiteX7" fmla="*/ 0 w 2156893"/>
                <a:gd name="connsiteY7" fmla="*/ 771952 h 857725"/>
                <a:gd name="connsiteX8" fmla="*/ 0 w 2156893"/>
                <a:gd name="connsiteY8" fmla="*/ 85773 h 85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6893" h="857725">
                  <a:moveTo>
                    <a:pt x="0" y="85773"/>
                  </a:moveTo>
                  <a:cubicBezTo>
                    <a:pt x="0" y="38402"/>
                    <a:pt x="38402" y="0"/>
                    <a:pt x="85773" y="0"/>
                  </a:cubicBezTo>
                  <a:lnTo>
                    <a:pt x="2071121" y="0"/>
                  </a:lnTo>
                  <a:cubicBezTo>
                    <a:pt x="2118492" y="0"/>
                    <a:pt x="2156894" y="38402"/>
                    <a:pt x="2156894" y="85773"/>
                  </a:cubicBezTo>
                  <a:cubicBezTo>
                    <a:pt x="2156894" y="314500"/>
                    <a:pt x="2156893" y="543226"/>
                    <a:pt x="2156893" y="771953"/>
                  </a:cubicBezTo>
                  <a:cubicBezTo>
                    <a:pt x="2156893" y="819324"/>
                    <a:pt x="2118491" y="857726"/>
                    <a:pt x="2071120" y="857726"/>
                  </a:cubicBezTo>
                  <a:lnTo>
                    <a:pt x="85773" y="857725"/>
                  </a:lnTo>
                  <a:cubicBezTo>
                    <a:pt x="38402" y="857725"/>
                    <a:pt x="0" y="819323"/>
                    <a:pt x="0" y="771952"/>
                  </a:cubicBezTo>
                  <a:lnTo>
                    <a:pt x="0" y="8577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512" tIns="73382" rIns="97512" bIns="73382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800" kern="1200" dirty="0"/>
                <a:t>Vocabular</a:t>
              </a: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6E38814-8D6D-4FCA-9120-6A21B2F2C56C}"/>
                </a:ext>
              </a:extLst>
            </p:cNvPr>
            <p:cNvSpPr/>
            <p:nvPr/>
          </p:nvSpPr>
          <p:spPr>
            <a:xfrm>
              <a:off x="5356767" y="2729818"/>
              <a:ext cx="2426505" cy="2001359"/>
            </a:xfrm>
            <a:custGeom>
              <a:avLst/>
              <a:gdLst>
                <a:gd name="connsiteX0" fmla="*/ 0 w 2426505"/>
                <a:gd name="connsiteY0" fmla="*/ 200136 h 2001359"/>
                <a:gd name="connsiteX1" fmla="*/ 200136 w 2426505"/>
                <a:gd name="connsiteY1" fmla="*/ 0 h 2001359"/>
                <a:gd name="connsiteX2" fmla="*/ 2226369 w 2426505"/>
                <a:gd name="connsiteY2" fmla="*/ 0 h 2001359"/>
                <a:gd name="connsiteX3" fmla="*/ 2426505 w 2426505"/>
                <a:gd name="connsiteY3" fmla="*/ 200136 h 2001359"/>
                <a:gd name="connsiteX4" fmla="*/ 2426505 w 2426505"/>
                <a:gd name="connsiteY4" fmla="*/ 1801223 h 2001359"/>
                <a:gd name="connsiteX5" fmla="*/ 2226369 w 2426505"/>
                <a:gd name="connsiteY5" fmla="*/ 2001359 h 2001359"/>
                <a:gd name="connsiteX6" fmla="*/ 200136 w 2426505"/>
                <a:gd name="connsiteY6" fmla="*/ 2001359 h 2001359"/>
                <a:gd name="connsiteX7" fmla="*/ 0 w 2426505"/>
                <a:gd name="connsiteY7" fmla="*/ 1801223 h 2001359"/>
                <a:gd name="connsiteX8" fmla="*/ 0 w 2426505"/>
                <a:gd name="connsiteY8" fmla="*/ 200136 h 200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6505" h="2001359">
                  <a:moveTo>
                    <a:pt x="0" y="200136"/>
                  </a:moveTo>
                  <a:cubicBezTo>
                    <a:pt x="0" y="89604"/>
                    <a:pt x="89604" y="0"/>
                    <a:pt x="200136" y="0"/>
                  </a:cubicBezTo>
                  <a:lnTo>
                    <a:pt x="2226369" y="0"/>
                  </a:lnTo>
                  <a:cubicBezTo>
                    <a:pt x="2336901" y="0"/>
                    <a:pt x="2426505" y="89604"/>
                    <a:pt x="2426505" y="200136"/>
                  </a:cubicBezTo>
                  <a:lnTo>
                    <a:pt x="2426505" y="1801223"/>
                  </a:lnTo>
                  <a:cubicBezTo>
                    <a:pt x="2426505" y="1911755"/>
                    <a:pt x="2336901" y="2001359"/>
                    <a:pt x="2226369" y="2001359"/>
                  </a:cubicBezTo>
                  <a:lnTo>
                    <a:pt x="200136" y="2001359"/>
                  </a:lnTo>
                  <a:cubicBezTo>
                    <a:pt x="89604" y="2001359"/>
                    <a:pt x="0" y="1911755"/>
                    <a:pt x="0" y="1801223"/>
                  </a:cubicBezTo>
                  <a:lnTo>
                    <a:pt x="0" y="200136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062" tIns="514925" rIns="86062" bIns="86062" numCol="1" spcCol="1270" anchor="t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2100" kern="1200" dirty="0" err="1"/>
                <a:t>Aritcles</a:t>
              </a:r>
              <a:endParaRPr lang="en-US" sz="2100" kern="1200" dirty="0"/>
            </a:p>
          </p:txBody>
        </p:sp>
        <p:sp>
          <p:nvSpPr>
            <p:cNvPr id="22" name="Arrow: Circular 21">
              <a:extLst>
                <a:ext uri="{FF2B5EF4-FFF2-40B4-BE49-F238E27FC236}">
                  <a16:creationId xmlns:a16="http://schemas.microsoft.com/office/drawing/2014/main" id="{8D86171F-DE82-40D4-854E-5898389FF7E5}"/>
                </a:ext>
              </a:extLst>
            </p:cNvPr>
            <p:cNvSpPr/>
            <p:nvPr/>
          </p:nvSpPr>
          <p:spPr>
            <a:xfrm>
              <a:off x="6728228" y="1548141"/>
              <a:ext cx="2837216" cy="2837216"/>
            </a:xfrm>
            <a:prstGeom prst="circularArrow">
              <a:avLst>
                <a:gd name="adj1" fmla="val 2289"/>
                <a:gd name="adj2" fmla="val 276036"/>
                <a:gd name="adj3" fmla="val 19548453"/>
                <a:gd name="adj4" fmla="val 12575511"/>
                <a:gd name="adj5" fmla="val 2670"/>
              </a:avLst>
            </a:prstGeom>
            <a:solidFill>
              <a:schemeClr val="accent1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83AF46A-73DD-4428-97E9-584CD219CB5B}"/>
                </a:ext>
              </a:extLst>
            </p:cNvPr>
            <p:cNvSpPr/>
            <p:nvPr/>
          </p:nvSpPr>
          <p:spPr>
            <a:xfrm>
              <a:off x="5895990" y="2300955"/>
              <a:ext cx="2156893" cy="857725"/>
            </a:xfrm>
            <a:custGeom>
              <a:avLst/>
              <a:gdLst>
                <a:gd name="connsiteX0" fmla="*/ 0 w 2156893"/>
                <a:gd name="connsiteY0" fmla="*/ 85773 h 857725"/>
                <a:gd name="connsiteX1" fmla="*/ 85773 w 2156893"/>
                <a:gd name="connsiteY1" fmla="*/ 0 h 857725"/>
                <a:gd name="connsiteX2" fmla="*/ 2071121 w 2156893"/>
                <a:gd name="connsiteY2" fmla="*/ 0 h 857725"/>
                <a:gd name="connsiteX3" fmla="*/ 2156894 w 2156893"/>
                <a:gd name="connsiteY3" fmla="*/ 85773 h 857725"/>
                <a:gd name="connsiteX4" fmla="*/ 2156893 w 2156893"/>
                <a:gd name="connsiteY4" fmla="*/ 771953 h 857725"/>
                <a:gd name="connsiteX5" fmla="*/ 2071120 w 2156893"/>
                <a:gd name="connsiteY5" fmla="*/ 857726 h 857725"/>
                <a:gd name="connsiteX6" fmla="*/ 85773 w 2156893"/>
                <a:gd name="connsiteY6" fmla="*/ 857725 h 857725"/>
                <a:gd name="connsiteX7" fmla="*/ 0 w 2156893"/>
                <a:gd name="connsiteY7" fmla="*/ 771952 h 857725"/>
                <a:gd name="connsiteX8" fmla="*/ 0 w 2156893"/>
                <a:gd name="connsiteY8" fmla="*/ 85773 h 85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6893" h="857725">
                  <a:moveTo>
                    <a:pt x="0" y="85773"/>
                  </a:moveTo>
                  <a:cubicBezTo>
                    <a:pt x="0" y="38402"/>
                    <a:pt x="38402" y="0"/>
                    <a:pt x="85773" y="0"/>
                  </a:cubicBezTo>
                  <a:lnTo>
                    <a:pt x="2071121" y="0"/>
                  </a:lnTo>
                  <a:cubicBezTo>
                    <a:pt x="2118492" y="0"/>
                    <a:pt x="2156894" y="38402"/>
                    <a:pt x="2156894" y="85773"/>
                  </a:cubicBezTo>
                  <a:cubicBezTo>
                    <a:pt x="2156894" y="314500"/>
                    <a:pt x="2156893" y="543226"/>
                    <a:pt x="2156893" y="771953"/>
                  </a:cubicBezTo>
                  <a:cubicBezTo>
                    <a:pt x="2156893" y="819324"/>
                    <a:pt x="2118491" y="857726"/>
                    <a:pt x="2071120" y="857726"/>
                  </a:cubicBezTo>
                  <a:lnTo>
                    <a:pt x="85773" y="857725"/>
                  </a:lnTo>
                  <a:cubicBezTo>
                    <a:pt x="38402" y="857725"/>
                    <a:pt x="0" y="819323"/>
                    <a:pt x="0" y="771952"/>
                  </a:cubicBezTo>
                  <a:lnTo>
                    <a:pt x="0" y="85773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512" tIns="73382" rIns="97512" bIns="73382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800" kern="1200" dirty="0"/>
                <a:t>Grammar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9503E63-B3C3-464A-8886-9097676E5206}"/>
                </a:ext>
              </a:extLst>
            </p:cNvPr>
            <p:cNvSpPr/>
            <p:nvPr/>
          </p:nvSpPr>
          <p:spPr>
            <a:xfrm>
              <a:off x="8362113" y="2729818"/>
              <a:ext cx="2426505" cy="2001359"/>
            </a:xfrm>
            <a:custGeom>
              <a:avLst/>
              <a:gdLst>
                <a:gd name="connsiteX0" fmla="*/ 0 w 2426505"/>
                <a:gd name="connsiteY0" fmla="*/ 200136 h 2001359"/>
                <a:gd name="connsiteX1" fmla="*/ 200136 w 2426505"/>
                <a:gd name="connsiteY1" fmla="*/ 0 h 2001359"/>
                <a:gd name="connsiteX2" fmla="*/ 2226369 w 2426505"/>
                <a:gd name="connsiteY2" fmla="*/ 0 h 2001359"/>
                <a:gd name="connsiteX3" fmla="*/ 2426505 w 2426505"/>
                <a:gd name="connsiteY3" fmla="*/ 200136 h 2001359"/>
                <a:gd name="connsiteX4" fmla="*/ 2426505 w 2426505"/>
                <a:gd name="connsiteY4" fmla="*/ 1801223 h 2001359"/>
                <a:gd name="connsiteX5" fmla="*/ 2226369 w 2426505"/>
                <a:gd name="connsiteY5" fmla="*/ 2001359 h 2001359"/>
                <a:gd name="connsiteX6" fmla="*/ 200136 w 2426505"/>
                <a:gd name="connsiteY6" fmla="*/ 2001359 h 2001359"/>
                <a:gd name="connsiteX7" fmla="*/ 0 w 2426505"/>
                <a:gd name="connsiteY7" fmla="*/ 1801223 h 2001359"/>
                <a:gd name="connsiteX8" fmla="*/ 0 w 2426505"/>
                <a:gd name="connsiteY8" fmla="*/ 200136 h 200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6505" h="2001359">
                  <a:moveTo>
                    <a:pt x="0" y="200136"/>
                  </a:moveTo>
                  <a:cubicBezTo>
                    <a:pt x="0" y="89604"/>
                    <a:pt x="89604" y="0"/>
                    <a:pt x="200136" y="0"/>
                  </a:cubicBezTo>
                  <a:lnTo>
                    <a:pt x="2226369" y="0"/>
                  </a:lnTo>
                  <a:cubicBezTo>
                    <a:pt x="2336901" y="0"/>
                    <a:pt x="2426505" y="89604"/>
                    <a:pt x="2426505" y="200136"/>
                  </a:cubicBezTo>
                  <a:lnTo>
                    <a:pt x="2426505" y="1801223"/>
                  </a:lnTo>
                  <a:cubicBezTo>
                    <a:pt x="2426505" y="1911755"/>
                    <a:pt x="2336901" y="2001359"/>
                    <a:pt x="2226369" y="2001359"/>
                  </a:cubicBezTo>
                  <a:lnTo>
                    <a:pt x="200136" y="2001359"/>
                  </a:lnTo>
                  <a:cubicBezTo>
                    <a:pt x="89604" y="2001359"/>
                    <a:pt x="0" y="1911755"/>
                    <a:pt x="0" y="1801223"/>
                  </a:cubicBezTo>
                  <a:lnTo>
                    <a:pt x="0" y="200136"/>
                  </a:lnTo>
                  <a:close/>
                </a:path>
              </a:pathLst>
            </a:cu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062" tIns="86062" rIns="86062" bIns="514925" numCol="1" spcCol="1270" anchor="t" anchorCtr="0">
              <a:no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Design a poster introducing a place in an English-speaking country</a:t>
              </a:r>
              <a:endPara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D17205F-5990-49E0-9304-C84435AB074C}"/>
                </a:ext>
              </a:extLst>
            </p:cNvPr>
            <p:cNvSpPr/>
            <p:nvPr/>
          </p:nvSpPr>
          <p:spPr>
            <a:xfrm>
              <a:off x="8901337" y="4302314"/>
              <a:ext cx="2156893" cy="857725"/>
            </a:xfrm>
            <a:custGeom>
              <a:avLst/>
              <a:gdLst>
                <a:gd name="connsiteX0" fmla="*/ 0 w 2156893"/>
                <a:gd name="connsiteY0" fmla="*/ 85773 h 857725"/>
                <a:gd name="connsiteX1" fmla="*/ 85773 w 2156893"/>
                <a:gd name="connsiteY1" fmla="*/ 0 h 857725"/>
                <a:gd name="connsiteX2" fmla="*/ 2071121 w 2156893"/>
                <a:gd name="connsiteY2" fmla="*/ 0 h 857725"/>
                <a:gd name="connsiteX3" fmla="*/ 2156894 w 2156893"/>
                <a:gd name="connsiteY3" fmla="*/ 85773 h 857725"/>
                <a:gd name="connsiteX4" fmla="*/ 2156893 w 2156893"/>
                <a:gd name="connsiteY4" fmla="*/ 771953 h 857725"/>
                <a:gd name="connsiteX5" fmla="*/ 2071120 w 2156893"/>
                <a:gd name="connsiteY5" fmla="*/ 857726 h 857725"/>
                <a:gd name="connsiteX6" fmla="*/ 85773 w 2156893"/>
                <a:gd name="connsiteY6" fmla="*/ 857725 h 857725"/>
                <a:gd name="connsiteX7" fmla="*/ 0 w 2156893"/>
                <a:gd name="connsiteY7" fmla="*/ 771952 h 857725"/>
                <a:gd name="connsiteX8" fmla="*/ 0 w 2156893"/>
                <a:gd name="connsiteY8" fmla="*/ 85773 h 85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6893" h="857725">
                  <a:moveTo>
                    <a:pt x="0" y="85773"/>
                  </a:moveTo>
                  <a:cubicBezTo>
                    <a:pt x="0" y="38402"/>
                    <a:pt x="38402" y="0"/>
                    <a:pt x="85773" y="0"/>
                  </a:cubicBezTo>
                  <a:lnTo>
                    <a:pt x="2071121" y="0"/>
                  </a:lnTo>
                  <a:cubicBezTo>
                    <a:pt x="2118492" y="0"/>
                    <a:pt x="2156894" y="38402"/>
                    <a:pt x="2156894" y="85773"/>
                  </a:cubicBezTo>
                  <a:cubicBezTo>
                    <a:pt x="2156894" y="314500"/>
                    <a:pt x="2156893" y="543226"/>
                    <a:pt x="2156893" y="771953"/>
                  </a:cubicBezTo>
                  <a:cubicBezTo>
                    <a:pt x="2156893" y="819324"/>
                    <a:pt x="2118491" y="857726"/>
                    <a:pt x="2071120" y="857726"/>
                  </a:cubicBezTo>
                  <a:lnTo>
                    <a:pt x="85773" y="857725"/>
                  </a:lnTo>
                  <a:cubicBezTo>
                    <a:pt x="38402" y="857725"/>
                    <a:pt x="0" y="819323"/>
                    <a:pt x="0" y="771952"/>
                  </a:cubicBezTo>
                  <a:lnTo>
                    <a:pt x="0" y="8577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512" tIns="73382" rIns="97512" bIns="73382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800" kern="1200" dirty="0"/>
                <a:t>Project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290971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25978" y="1998857"/>
            <a:ext cx="10740044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Prepare for the Second Term Test.</a:t>
            </a:r>
            <a:endParaRPr lang="en-US" sz="4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3736" r="862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995" y="2481401"/>
            <a:ext cx="4249429" cy="296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5796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427102" y="587387"/>
            <a:ext cx="4958616" cy="884574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91560" y="706508"/>
            <a:ext cx="331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OBJECTIVES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92320" y="144696"/>
            <a:ext cx="1515332" cy="158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823258" y="1914652"/>
            <a:ext cx="97702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By the end of the lesson, students will be able to:</a:t>
            </a:r>
          </a:p>
          <a:p>
            <a:pPr marL="457200" lvl="0" indent="-457200" fontAlgn="base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280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review the vocabulary and grammar of </a:t>
            </a:r>
            <a:r>
              <a:rPr lang="en-GB" sz="2800" i="1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Unit 12</a:t>
            </a:r>
            <a:endParaRPr lang="en-US" sz="2800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  <a:p>
            <a:pPr marL="457200" lvl="0" indent="-457200" fontAlgn="base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280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apply what they have learnt (vocabulary and grammar) into practice through a project</a:t>
            </a:r>
            <a:endParaRPr lang="en-US" sz="2800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1924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19633" y="2619887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38506" y="3953559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GRAMMAR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554816" y="4908485"/>
            <a:ext cx="2019839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PROJECT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59435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</a:pPr>
            <a:r>
              <a:rPr lang="en-GB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Video watching</a:t>
            </a:r>
            <a:endParaRPr lang="en-US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1061" y="1985041"/>
            <a:ext cx="5465180" cy="1538088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1: Look at the pictures and write the correct words or phrases to complete the sentences.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2: Choose the best answer A, B, or C to complete each sentence.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855757" y="1557058"/>
            <a:ext cx="739243" cy="1062829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stCxn id="17" idx="1"/>
            <a:endCxn id="18" idx="0"/>
          </p:cNvCxnSpPr>
          <p:nvPr/>
        </p:nvCxnSpPr>
        <p:spPr>
          <a:xfrm rot="10800000" flipV="1">
            <a:off x="1913873" y="2947589"/>
            <a:ext cx="705760" cy="1005970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  <a:endCxn id="19" idx="0"/>
          </p:cNvCxnSpPr>
          <p:nvPr/>
        </p:nvCxnSpPr>
        <p:spPr>
          <a:xfrm>
            <a:off x="2889239" y="4308662"/>
            <a:ext cx="675497" cy="59982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971989" y="5818948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stCxn id="19" idx="1"/>
            <a:endCxn id="27" idx="0"/>
          </p:cNvCxnSpPr>
          <p:nvPr/>
        </p:nvCxnSpPr>
        <p:spPr>
          <a:xfrm rot="10800000" flipV="1">
            <a:off x="1947356" y="5220226"/>
            <a:ext cx="607460" cy="598721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71061" y="5890869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585947" y="5090339"/>
            <a:ext cx="5465179" cy="684961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Project: Design </a:t>
            </a:r>
            <a:r>
              <a:rPr lang="en-GB" dirty="0">
                <a:solidFill>
                  <a:schemeClr val="tx1"/>
                </a:solidFill>
              </a:rPr>
              <a:t>a poster introducing a place in an English-speaking country.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514510" y="320026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21" y="-46281"/>
            <a:ext cx="1344559" cy="127769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67280" y="407238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571062" y="3679371"/>
            <a:ext cx="5465179" cy="129539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3: Complete the sentences with "a / an" or "the".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4: Underline and correct the article mistakes in the sentences below.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59435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</a:pPr>
            <a:r>
              <a:rPr lang="en-GB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Video watching</a:t>
            </a:r>
            <a:endParaRPr lang="en-US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514510" y="320026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21" y="-46281"/>
            <a:ext cx="1344559" cy="127769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67280" y="407238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7659A0D-6A28-10EF-02AC-B67E907837C1}"/>
              </a:ext>
            </a:extLst>
          </p:cNvPr>
          <p:cNvSpPr txBox="1"/>
          <p:nvPr/>
        </p:nvSpPr>
        <p:spPr>
          <a:xfrm>
            <a:off x="1502460" y="2370061"/>
            <a:ext cx="3237160" cy="2951619"/>
          </a:xfrm>
          <a:prstGeom prst="cloudCallout">
            <a:avLst>
              <a:gd name="adj1" fmla="val 78031"/>
              <a:gd name="adj2" fmla="val 26726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en-GB" sz="24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How many English-speaking countries are there? </a:t>
            </a:r>
            <a:endParaRPr lang="en-US" sz="24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EA137DF-5050-2E96-DD80-7015430BE9B4}"/>
              </a:ext>
            </a:extLst>
          </p:cNvPr>
          <p:cNvSpPr txBox="1"/>
          <p:nvPr/>
        </p:nvSpPr>
        <p:spPr>
          <a:xfrm>
            <a:off x="8449309" y="2319962"/>
            <a:ext cx="1677612" cy="1827193"/>
          </a:xfrm>
          <a:prstGeom prst="cloudCallout">
            <a:avLst>
              <a:gd name="adj1" fmla="val -78841"/>
              <a:gd name="adj2" fmla="val 66926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en-GB" sz="24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What are they</a:t>
            </a:r>
            <a:endParaRPr lang="en-US" sz="24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374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4C3A44BB-E01C-4AA8-B2C8-32FC346D2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CBDFD56-874E-402C-B5D8-E490571E9DA5}"/>
              </a:ext>
            </a:extLst>
          </p:cNvPr>
          <p:cNvSpPr txBox="1"/>
          <p:nvPr/>
        </p:nvSpPr>
        <p:spPr>
          <a:xfrm>
            <a:off x="487067" y="199630"/>
            <a:ext cx="55036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8C5E21-0CE2-86F2-3B08-0208C24BF6F2}"/>
              </a:ext>
            </a:extLst>
          </p:cNvPr>
          <p:cNvSpPr txBox="1"/>
          <p:nvPr/>
        </p:nvSpPr>
        <p:spPr>
          <a:xfrm>
            <a:off x="3378490" y="2971800"/>
            <a:ext cx="5431971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Nhờ</a:t>
            </a:r>
            <a:r>
              <a:rPr lang="en-US" sz="2000" b="1" dirty="0"/>
              <a:t> </a:t>
            </a:r>
            <a:r>
              <a:rPr lang="en-US" sz="2000" b="1" dirty="0" err="1"/>
              <a:t>BTV</a:t>
            </a:r>
            <a:r>
              <a:rPr lang="en-US" sz="2000" b="1" dirty="0"/>
              <a:t> </a:t>
            </a:r>
            <a:r>
              <a:rPr lang="en-US" sz="2000" b="1" dirty="0" err="1"/>
              <a:t>chèn</a:t>
            </a:r>
            <a:r>
              <a:rPr lang="en-US" sz="2000" b="1" dirty="0"/>
              <a:t> video </a:t>
            </a:r>
            <a:r>
              <a:rPr lang="en-US" sz="2000" b="1" dirty="0" err="1"/>
              <a:t>đã</a:t>
            </a:r>
            <a:r>
              <a:rPr lang="en-US" sz="2000" b="1" dirty="0"/>
              <a:t> download </a:t>
            </a:r>
            <a:r>
              <a:rPr lang="en-US" sz="2000" b="1" dirty="0" err="1"/>
              <a:t>về</a:t>
            </a:r>
            <a:r>
              <a:rPr lang="en-US" sz="2000" b="1" dirty="0"/>
              <a:t> </a:t>
            </a:r>
            <a:r>
              <a:rPr lang="en-US" sz="2000" b="1" dirty="0" err="1"/>
              <a:t>vào</a:t>
            </a:r>
            <a:r>
              <a:rPr lang="en-US" sz="2000" b="1" dirty="0"/>
              <a:t> </a:t>
            </a:r>
            <a:r>
              <a:rPr lang="en-US" sz="2000" b="1" dirty="0" err="1"/>
              <a:t>đây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86850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CBDFD56-874E-402C-B5D8-E490571E9DA5}"/>
              </a:ext>
            </a:extLst>
          </p:cNvPr>
          <p:cNvSpPr txBox="1"/>
          <p:nvPr/>
        </p:nvSpPr>
        <p:spPr>
          <a:xfrm>
            <a:off x="487067" y="199630"/>
            <a:ext cx="55036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5C95FD-71C0-B8B3-9C9B-E53C1AC7AE21}"/>
              </a:ext>
            </a:extLst>
          </p:cNvPr>
          <p:cNvSpPr txBox="1"/>
          <p:nvPr/>
        </p:nvSpPr>
        <p:spPr>
          <a:xfrm>
            <a:off x="1165003" y="1515533"/>
            <a:ext cx="3237160" cy="2951619"/>
          </a:xfrm>
          <a:prstGeom prst="cloudCallout">
            <a:avLst>
              <a:gd name="adj1" fmla="val 62562"/>
              <a:gd name="adj2" fmla="val 63791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en-GB" sz="24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How many English-speaking countries are there? </a:t>
            </a:r>
            <a:endParaRPr lang="en-US" sz="24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C7F69D-1CED-C8A7-0F88-CC93F02F95D4}"/>
              </a:ext>
            </a:extLst>
          </p:cNvPr>
          <p:cNvSpPr txBox="1"/>
          <p:nvPr/>
        </p:nvSpPr>
        <p:spPr>
          <a:xfrm>
            <a:off x="6662057" y="1355208"/>
            <a:ext cx="1677612" cy="1827193"/>
          </a:xfrm>
          <a:prstGeom prst="cloudCallout">
            <a:avLst>
              <a:gd name="adj1" fmla="val 96357"/>
              <a:gd name="adj2" fmla="val 64245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en-GB" sz="24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What are they</a:t>
            </a:r>
            <a:endParaRPr lang="en-US" sz="24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05C970-A474-DC74-7777-E3D5A7A42C56}"/>
              </a:ext>
            </a:extLst>
          </p:cNvPr>
          <p:cNvSpPr txBox="1"/>
          <p:nvPr/>
        </p:nvSpPr>
        <p:spPr>
          <a:xfrm>
            <a:off x="2095500" y="5073550"/>
            <a:ext cx="456655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i="1" dirty="0">
                <a:solidFill>
                  <a:srgbClr val="00A9A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There are 6 English-speaking countries .</a:t>
            </a:r>
            <a:endParaRPr lang="en-US" sz="2800" b="1" dirty="0">
              <a:solidFill>
                <a:srgbClr val="00A9A5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6F2F38-F0DF-7E11-D5F6-A1D4AD9E8261}"/>
              </a:ext>
            </a:extLst>
          </p:cNvPr>
          <p:cNvSpPr txBox="1"/>
          <p:nvPr/>
        </p:nvSpPr>
        <p:spPr>
          <a:xfrm>
            <a:off x="7886468" y="3454303"/>
            <a:ext cx="382656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i="1" dirty="0">
                <a:solidFill>
                  <a:srgbClr val="00A9A5"/>
                </a:solidFill>
                <a:latin typeface="Calibri" panose="020F0502020204030204" pitchFamily="34" charset="0"/>
              </a:rPr>
              <a:t>They are: </a:t>
            </a:r>
            <a:endParaRPr lang="en-US" sz="2800" b="1" i="1" dirty="0">
              <a:solidFill>
                <a:srgbClr val="00A9A5"/>
              </a:solidFill>
              <a:latin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"/>
            </a:pPr>
            <a:r>
              <a:rPr lang="en-GB" sz="2800" b="1" i="1" dirty="0">
                <a:solidFill>
                  <a:srgbClr val="00A9A5"/>
                </a:solidFill>
                <a:latin typeface="Calibri" panose="020F0502020204030204" pitchFamily="34" charset="0"/>
              </a:rPr>
              <a:t>The Philippines</a:t>
            </a:r>
            <a:endParaRPr lang="en-US" sz="2800" b="1" i="1" dirty="0">
              <a:solidFill>
                <a:srgbClr val="00A9A5"/>
              </a:solidFill>
              <a:latin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"/>
            </a:pPr>
            <a:r>
              <a:rPr lang="en-GB" sz="2800" b="1" i="1" dirty="0">
                <a:solidFill>
                  <a:srgbClr val="00A9A5"/>
                </a:solidFill>
                <a:latin typeface="Calibri" panose="020F0502020204030204" pitchFamily="34" charset="0"/>
              </a:rPr>
              <a:t>Australia</a:t>
            </a:r>
            <a:endParaRPr lang="en-US" sz="2800" b="1" i="1" dirty="0">
              <a:solidFill>
                <a:srgbClr val="00A9A5"/>
              </a:solidFill>
              <a:latin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"/>
            </a:pPr>
            <a:r>
              <a:rPr lang="en-GB" sz="2800" b="1" i="1" dirty="0">
                <a:solidFill>
                  <a:srgbClr val="00A9A5"/>
                </a:solidFill>
                <a:latin typeface="Calibri" panose="020F0502020204030204" pitchFamily="34" charset="0"/>
              </a:rPr>
              <a:t>Republic of Ireland</a:t>
            </a:r>
            <a:endParaRPr lang="en-US" sz="2800" b="1" i="1" dirty="0">
              <a:solidFill>
                <a:srgbClr val="00A9A5"/>
              </a:solidFill>
              <a:latin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"/>
            </a:pPr>
            <a:r>
              <a:rPr lang="en-GB" sz="2800" b="1" i="1" dirty="0">
                <a:solidFill>
                  <a:srgbClr val="00A9A5"/>
                </a:solidFill>
                <a:latin typeface="Calibri" panose="020F0502020204030204" pitchFamily="34" charset="0"/>
              </a:rPr>
              <a:t>Canada</a:t>
            </a:r>
            <a:endParaRPr lang="en-US" sz="2800" b="1" i="1" dirty="0">
              <a:solidFill>
                <a:srgbClr val="00A9A5"/>
              </a:solidFill>
              <a:latin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"/>
            </a:pPr>
            <a:r>
              <a:rPr lang="en-GB" sz="2800" b="1" i="1" dirty="0">
                <a:solidFill>
                  <a:srgbClr val="00A9A5"/>
                </a:solidFill>
                <a:latin typeface="Calibri" panose="020F0502020204030204" pitchFamily="34" charset="0"/>
              </a:rPr>
              <a:t>The USA</a:t>
            </a:r>
            <a:endParaRPr lang="en-US" sz="2800" b="1" i="1" dirty="0">
              <a:solidFill>
                <a:srgbClr val="00A9A5"/>
              </a:solidFill>
              <a:latin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"/>
            </a:pPr>
            <a:r>
              <a:rPr lang="en-GB" sz="2800" b="1" i="1" dirty="0">
                <a:solidFill>
                  <a:srgbClr val="00A9A5"/>
                </a:solidFill>
                <a:latin typeface="Calibri" panose="020F0502020204030204" pitchFamily="34" charset="0"/>
              </a:rPr>
              <a:t>The UK</a:t>
            </a:r>
            <a:endParaRPr lang="en-US" sz="2800" b="1" i="1" dirty="0">
              <a:solidFill>
                <a:srgbClr val="00A9A5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53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19633" y="2619887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59435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</a:pPr>
            <a:r>
              <a:rPr lang="en-GB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Video watching</a:t>
            </a:r>
            <a:endParaRPr lang="en-US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1061" y="1985041"/>
            <a:ext cx="5465180" cy="1538088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1: Look at the pictures and write the correct words or phrases to complete the sentences.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Task 2: Choose the best answer A, B, or C to complete each sentence. (p. 132)</a:t>
            </a:r>
            <a:endParaRPr lang="en-US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855757" y="1557058"/>
            <a:ext cx="739243" cy="1062829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3514510" y="320026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21" y="-46281"/>
            <a:ext cx="1344559" cy="127769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67280" y="407238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</p:spTree>
    <p:extLst>
      <p:ext uri="{BB962C8B-B14F-4D97-AF65-F5344CB8AC3E}">
        <p14:creationId xmlns:p14="http://schemas.microsoft.com/office/powerpoint/2010/main" val="1409832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1118397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Look at the pictures and write the correct words or phrases to complete the sentences. </a:t>
            </a:r>
            <a:endParaRPr lang="en-US" sz="32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55036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 REVIEW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452523-B76B-79BB-46BB-34432D4A6B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255" y="2278055"/>
            <a:ext cx="3242786" cy="2316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07801E8-7C78-5417-3826-69F816FC74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4607" y="2278054"/>
            <a:ext cx="3242786" cy="2316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F4B680B-F163-15DE-930A-685BD77551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2745" y="2278055"/>
            <a:ext cx="3242786" cy="2316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87D893F-E40D-27C7-0769-62342DD2FB79}"/>
              </a:ext>
            </a:extLst>
          </p:cNvPr>
          <p:cNvSpPr txBox="1"/>
          <p:nvPr/>
        </p:nvSpPr>
        <p:spPr>
          <a:xfrm>
            <a:off x="448967" y="4940546"/>
            <a:ext cx="3869872" cy="1697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Both England and New Zealand are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__________________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countries.</a:t>
            </a:r>
            <a:r>
              <a:rPr lang="en-US" sz="2400" dirty="0"/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F1A4F60-6086-7243-0C45-46688E0A6F0E}"/>
              </a:ext>
            </a:extLst>
          </p:cNvPr>
          <p:cNvSpPr txBox="1"/>
          <p:nvPr/>
        </p:nvSpPr>
        <p:spPr>
          <a:xfrm>
            <a:off x="4474607" y="4940546"/>
            <a:ext cx="3303815" cy="2251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A great attraction of Scotland is the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__________________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.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CE3A35B-D408-9447-0328-4B5D91A9E3BA}"/>
              </a:ext>
            </a:extLst>
          </p:cNvPr>
          <p:cNvSpPr txBox="1"/>
          <p:nvPr/>
        </p:nvSpPr>
        <p:spPr>
          <a:xfrm>
            <a:off x="8538487" y="4940546"/>
            <a:ext cx="2871301" cy="1697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People can go sightseeing by taking a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__________________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.</a:t>
            </a:r>
            <a:r>
              <a:rPr lang="en-US" sz="2400" dirty="0"/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4DF40F7-5CE4-3B64-5D7D-ACEDB1B1F6A1}"/>
              </a:ext>
            </a:extLst>
          </p:cNvPr>
          <p:cNvSpPr txBox="1"/>
          <p:nvPr/>
        </p:nvSpPr>
        <p:spPr>
          <a:xfrm>
            <a:off x="2281593" y="5459472"/>
            <a:ext cx="12954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island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3AB630-D7BD-9E8F-956E-668FC00A712F}"/>
              </a:ext>
            </a:extLst>
          </p:cNvPr>
          <p:cNvSpPr txBox="1"/>
          <p:nvPr/>
        </p:nvSpPr>
        <p:spPr>
          <a:xfrm>
            <a:off x="4937390" y="5986555"/>
            <a:ext cx="14260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castle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20DA32B-CAE5-2402-2A75-02FCB4C19D5C}"/>
              </a:ext>
            </a:extLst>
          </p:cNvPr>
          <p:cNvSpPr txBox="1"/>
          <p:nvPr/>
        </p:nvSpPr>
        <p:spPr>
          <a:xfrm>
            <a:off x="9036702" y="5993541"/>
            <a:ext cx="2133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boat ride 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00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3124</TotalTime>
  <Words>1255</Words>
  <Application>Microsoft Office PowerPoint</Application>
  <PresentationFormat>Widescreen</PresentationFormat>
  <Paragraphs>175</Paragraphs>
  <Slides>21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Adobe Gothic Std B</vt:lpstr>
      <vt:lpstr>Arial</vt:lpstr>
      <vt:lpstr>Calibri</vt:lpstr>
      <vt:lpstr>Calibri Light</vt:lpstr>
      <vt:lpstr>Cambria</vt:lpstr>
      <vt:lpstr>ChronicaPro-Bold</vt:lpstr>
      <vt:lpstr>ChronicaPro-Book</vt:lpstr>
      <vt:lpstr>ChronicaPro-Medium</vt:lpstr>
      <vt:lpstr>Courier New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182</cp:revision>
  <dcterms:created xsi:type="dcterms:W3CDTF">2020-12-09T02:04:09Z</dcterms:created>
  <dcterms:modified xsi:type="dcterms:W3CDTF">2023-04-17T04:16:10Z</dcterms:modified>
</cp:coreProperties>
</file>