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00" r:id="rId3"/>
    <p:sldId id="258" r:id="rId4"/>
    <p:sldId id="298" r:id="rId5"/>
    <p:sldId id="270" r:id="rId6"/>
    <p:sldId id="277" r:id="rId7"/>
    <p:sldId id="278" r:id="rId8"/>
    <p:sldId id="279" r:id="rId9"/>
    <p:sldId id="280" r:id="rId10"/>
    <p:sldId id="281" r:id="rId11"/>
    <p:sldId id="306" r:id="rId12"/>
    <p:sldId id="305" r:id="rId13"/>
    <p:sldId id="303" r:id="rId14"/>
    <p:sldId id="304" r:id="rId15"/>
    <p:sldId id="283" r:id="rId16"/>
    <p:sldId id="307" r:id="rId17"/>
    <p:sldId id="30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37" autoAdjust="0"/>
    <p:restoredTop sz="94660"/>
  </p:normalViewPr>
  <p:slideViewPr>
    <p:cSldViewPr snapToGrid="0">
      <p:cViewPr varScale="1">
        <p:scale>
          <a:sx n="64" d="100"/>
          <a:sy n="64" d="100"/>
        </p:scale>
        <p:origin x="49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860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84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120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AAD2D-E155-4930-B7B6-C4DEBF7569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AC1CCB-7135-4B10-AA59-58B0F748DF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B24AA-8C5B-489B-8D76-26520A472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583610-7093-4756-9548-A44633289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121917-1AE1-4786-B80F-949542DEE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143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5ED7E-5E45-430A-8151-2B2A59991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380687-B7A4-42A2-89F2-ED91DB7A7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6AEC17-1600-4203-9089-5C7E876BA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540B89-4B0C-4D59-9C29-F663AFCFB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133160-9222-48B8-8487-67F6F8DCF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152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8D804-AC27-4302-BCD5-67B885BB8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03EE7E-B580-4825-AF42-1EC0FE9BD0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418C6-8329-4AF6-A23C-A359B33D7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45CC2-EF71-449B-8BFC-645536AE9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6F3669-86B0-4086-9909-9793EDE6B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0091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439E6-4F47-40B6-8E5B-3C0FD4E826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D94E9-8A9E-4BFE-8AFF-2FD37BDA37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94CD48-3081-4ED0-A9D7-AD99BC89AE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21C2EB-ED80-448C-A415-C71E76BE46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C98061-F78D-41AC-BC66-566828D0F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CB79CE-8C66-42E8-8218-D834D0299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58922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5E0DA-6E9D-463F-A2DD-29DE51FAC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AA701-00FA-4298-9CAA-877EF5410C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351546-7C59-4175-9BFE-17003AC341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240F54-C375-4504-BECC-DF497AD203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B05408-1F3D-493D-B7A2-C776BFDD1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851279-2D44-45B8-B481-029791165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B88272-16C8-4CDC-ADCB-02EBA9551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BF59B6-FDC9-49CA-89E6-318F2BB32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5539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889BE-2EA3-4F1E-AD4A-720EC39BC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8120AF-995E-43E9-9C76-D00D3CE45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CA7BFF-56B8-439F-8678-ADC75895C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0069F-E42F-4FCF-9889-ACCD9C80A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3380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EAE7B8-C2C1-404D-9AAE-D0008681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3B9C5F-6E06-4FCE-B0DD-781AD2B34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D301F8-B063-4A27-9601-D5980F7C7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8684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232F5-D7F7-441C-ADA4-49F9AD63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80A6A-41BE-418E-A8DD-DCDE6C6BB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C981A5-B44A-4A15-B682-5429809AF9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F0E258-2AFB-4C0D-91D3-8DD539CD4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672DAF-38C7-40CF-87CF-054BCE0D4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962FD2-8875-4D0D-B230-163296AEF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1132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70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706CF-D2B2-498E-B1A4-E035CFCDA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F30A05-212A-451C-8E7A-96F49FF82E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7FD212-2C7E-45EE-AC46-E2223238A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3533D7-6C68-40EC-979B-D92512285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655689-4232-4DF3-9715-90AFC1597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96D20C-BCB5-48A1-A7B0-016FB546E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468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ECCB9-4BCD-46B0-953E-1AB9463C7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453EB7-9C22-4F76-A0C1-09917E107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41B2F-D552-48D4-937C-514AAE63A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EC662-9187-4C31-BD3C-A06B7A15B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A6AAB-C339-47CB-85C4-7E0F26ABB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09105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5B1161F-716E-4BB5-9AAA-4BED10A7E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43BFCA-4B6F-402E-8ADF-5FD82E1D4E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338A54-1739-44FE-94BE-9F6A839C68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75CA6-3F6F-4465-A774-09ABDBB3F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ED3999-CBFE-4CA8-8B6C-A53A2448D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1380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011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02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3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797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099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0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692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4376A-8384-43D5-BC86-20ED2AAC317E}" type="datetimeFigureOut">
              <a:rPr lang="en-US" smtClean="0"/>
              <a:pPr/>
              <a:t>10/8/2025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3F6FB-0823-4914-BF40-1EBA1CC2E8E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718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9D1CF6-06F4-4E97-B3A3-986F040E3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5A3EE-2B69-4F61-9D6B-E41538689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118F42-D90A-454D-BCF8-D95CF83F7C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838988-15A6-4647-86D7-062E8698D868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A2430F-0F2C-4DAD-95FF-057245B7AA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FC7AF-5ACB-4B84-A4B9-3F81B87B23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F1BDB4-6E33-4EB0-BC1A-E3E46395113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380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7.jpeg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esa de trabalho feminina mínima com teclado, notebook e café | Foto Premi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393142" y="474958"/>
            <a:ext cx="94057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u="sng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CHỦ ĐỀ A</a:t>
            </a:r>
            <a:r>
              <a:rPr 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sz="5400" b="1" cap="none" spc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MÁY TÍNH VÀ CỘNG ĐỒNG</a:t>
            </a:r>
            <a:endParaRPr lang="en-US" sz="5400" b="1" cap="none" spc="0">
              <a:ln w="9525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56553" y="3077839"/>
            <a:ext cx="1047889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400" b="1" u="sng" cap="none" spc="0" err="1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b="1" u="sng" cap="none" spc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4400" b="1" cap="none" spc="0" smtClean="0">
                <a:ln/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</a:t>
            </a:r>
          </a:p>
          <a:p>
            <a:pPr algn="ctr"/>
            <a:r>
              <a:rPr lang="en-US" sz="4400" b="1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 TIN</a:t>
            </a:r>
            <a:endParaRPr lang="en-US" sz="4400" b="1" cap="none" spc="0">
              <a:ln/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923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364" y="578224"/>
            <a:ext cx="119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30305" y="1836537"/>
            <a:ext cx="11389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chế như chưa phân biệt được mùi vị, cảm giác, chưa có tư duy như con người. Do đó máy tính không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5064" y="4262435"/>
            <a:ext cx="113896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tuệ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op 35 hình nền powerpoint chủ đề động vật tuyệt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2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468586" y="775903"/>
            <a:ext cx="665323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en-US" sz="8800" b="1" cap="none" spc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73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7125" y="1010863"/>
            <a:ext cx="113777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smtClean="0">
                <a:ln w="1270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Em hãy </a:t>
            </a:r>
            <a:r>
              <a:rPr lang="en-US" sz="2800" b="1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 dấu mặt người </a:t>
            </a:r>
            <a:r>
              <a:rPr lang="en-US" sz="2800" b="1" smtClean="0">
                <a:ln w="1270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vào đầu mục có hiệu quả trong hoạt động thông tin của máy tính và thiết bị số?</a:t>
            </a:r>
            <a:endParaRPr lang="en-US" sz="2800" b="1">
              <a:ln w="1270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890" y="2754085"/>
            <a:ext cx="4362995" cy="113877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-1.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Thu nhận nhiều dạng thông tin.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Smiley Face 17"/>
          <p:cNvSpPr/>
          <p:nvPr/>
        </p:nvSpPr>
        <p:spPr>
          <a:xfrm>
            <a:off x="624003" y="2808514"/>
            <a:ext cx="757646" cy="600891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9599" y="4134394"/>
            <a:ext cx="4362995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-2. Trao đổi thông tin thuận tiện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2182" y="5553892"/>
            <a:ext cx="4362995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-3. Thông tin chủ yếu ở dạng văn bản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0650" y="2666999"/>
            <a:ext cx="4362995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-4. Xử lý thông tin mất nhiều thời gian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26776" y="4130039"/>
            <a:ext cx="4362995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-5. Lưu trữ được nhiều thông tin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48548" y="5536474"/>
            <a:ext cx="4362995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-6. Xử lý thông tin nhanh, chính xác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Smiley Face 24"/>
          <p:cNvSpPr/>
          <p:nvPr/>
        </p:nvSpPr>
        <p:spPr>
          <a:xfrm>
            <a:off x="607591" y="4212939"/>
            <a:ext cx="757646" cy="600891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miley Face 25"/>
          <p:cNvSpPr/>
          <p:nvPr/>
        </p:nvSpPr>
        <p:spPr>
          <a:xfrm>
            <a:off x="6347209" y="4184803"/>
            <a:ext cx="757646" cy="600891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miley Face 26"/>
          <p:cNvSpPr/>
          <p:nvPr/>
        </p:nvSpPr>
        <p:spPr>
          <a:xfrm>
            <a:off x="6361276" y="5591572"/>
            <a:ext cx="757646" cy="600891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28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7996" y="1067135"/>
            <a:ext cx="113777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smtClean="0">
                <a:ln w="1270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Em hãy </a:t>
            </a:r>
            <a:r>
              <a:rPr lang="en-US" sz="2800" b="1" smtClean="0">
                <a:ln w="12700">
                  <a:solidFill>
                    <a:schemeClr val="tx1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đánh dấu mặt người </a:t>
            </a:r>
            <a:r>
              <a:rPr lang="en-US" sz="2800" b="1" smtClean="0">
                <a:ln w="12700"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vào đầu mục có hiệu quả trong hoạt động thông tin của máy tính và các thiết bị số?</a:t>
            </a:r>
            <a:endParaRPr lang="en-US" sz="2800" b="1">
              <a:ln w="12700"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0890" y="2754085"/>
            <a:ext cx="5237202" cy="113877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-7. Có nhiều cách 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thu nhận, trao đổi thông tin.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Smiley Face 17"/>
          <p:cNvSpPr/>
          <p:nvPr/>
        </p:nvSpPr>
        <p:spPr>
          <a:xfrm>
            <a:off x="624003" y="2808514"/>
            <a:ext cx="757646" cy="600891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09599" y="4134394"/>
            <a:ext cx="5256629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-8. Trao đổi thông tin hạn chế trong một khu vực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2182" y="5553892"/>
            <a:ext cx="5274046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-9. Xử lý thông tin mất nhiều công sức, thời gian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300650" y="2666999"/>
            <a:ext cx="5291128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-10. Xử lý thông tin một cách tự động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26776" y="4130039"/>
            <a:ext cx="5250935" cy="12003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-11. Lưu trữ thông tin được ít</a:t>
            </a:r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48548" y="5536474"/>
            <a:ext cx="5271366" cy="169277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      -12. Hoạt động thông tin mất nhiều thời gian.</a:t>
            </a:r>
          </a:p>
          <a:p>
            <a:r>
              <a:rPr lang="en-US" sz="3200" smtClean="0">
                <a:ln w="12700"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>
              <a:ln w="127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Smiley Face 25"/>
          <p:cNvSpPr/>
          <p:nvPr/>
        </p:nvSpPr>
        <p:spPr>
          <a:xfrm>
            <a:off x="6276871" y="2707695"/>
            <a:ext cx="757646" cy="600891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69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3412" y="753035"/>
            <a:ext cx="114568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852720"/>
              </p:ext>
            </p:extLst>
          </p:nvPr>
        </p:nvGraphicFramePr>
        <p:xfrm>
          <a:off x="418351" y="1447588"/>
          <a:ext cx="11441955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3985">
                  <a:extLst>
                    <a:ext uri="{9D8B030D-6E8A-4147-A177-3AD203B41FA5}">
                      <a16:colId xmlns:a16="http://schemas.microsoft.com/office/drawing/2014/main" val="1881035369"/>
                    </a:ext>
                  </a:extLst>
                </a:gridCol>
                <a:gridCol w="3813985">
                  <a:extLst>
                    <a:ext uri="{9D8B030D-6E8A-4147-A177-3AD203B41FA5}">
                      <a16:colId xmlns:a16="http://schemas.microsoft.com/office/drawing/2014/main" val="1777901534"/>
                    </a:ext>
                  </a:extLst>
                </a:gridCol>
                <a:gridCol w="3813985">
                  <a:extLst>
                    <a:ext uri="{9D8B030D-6E8A-4147-A177-3AD203B41FA5}">
                      <a16:colId xmlns:a16="http://schemas.microsoft.com/office/drawing/2014/main" val="2784500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6547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toán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945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Vẽ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tranh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0063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May </a:t>
                      </a:r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quần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áo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4214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duy như con người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553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chơi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nhạc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9285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Nếm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ăn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257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b="1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800" b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chuyện</a:t>
                      </a:r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835586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06888" y="2353236"/>
            <a:ext cx="5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06888" y="2849354"/>
            <a:ext cx="5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06887" y="3407932"/>
            <a:ext cx="5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24465" y="3886117"/>
            <a:ext cx="5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24465" y="4368746"/>
            <a:ext cx="5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64804" y="4932557"/>
            <a:ext cx="5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79991" y="5482817"/>
            <a:ext cx="578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90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Top 35 hình nền powerpoint chủ đề động vật tuyệt đẹ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2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679606" y="775903"/>
            <a:ext cx="6231193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cap="none" spc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en-US" sz="8800" b="1" cap="none" spc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90684"/>
            <a:ext cx="12192000" cy="3967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35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76939" y="1437329"/>
            <a:ext cx="87271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Ghi nhớ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</a:t>
            </a:r>
          </a:p>
          <a:p>
            <a:pPr algn="just"/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SBT tr.8.</a:t>
            </a:r>
          </a:p>
          <a:p>
            <a:pPr algn="just"/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600" b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2825389" y="667888"/>
            <a:ext cx="603024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4400" b="1" cap="none" spc="0" smtClean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HƯỚNG DẪN VỀ NHÀ</a:t>
            </a:r>
            <a:endParaRPr lang="en-US" sz="4400" b="1" cap="none" spc="0">
              <a:ln/>
              <a:solidFill>
                <a:schemeClr val="accent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23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364" y="578224"/>
            <a:ext cx="6965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2960" y="1162999"/>
            <a:ext cx="9627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ình ảnh của - Đĩa CD trắng MINGSHENG 50 đĩa giá rẻ nhất tháng 07/20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36" y="1779339"/>
            <a:ext cx="1672046" cy="1672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hẻ nhớ micro sd Kingston 8G class 4 – F.5. Nytsho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941" y="1709875"/>
            <a:ext cx="1677424" cy="167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op máy ảnh cho người mới chơi tốt nhất năm 20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1949" y="1417215"/>
            <a:ext cx="2014754" cy="194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Đánh giá sản phẩm Ổ cứng di động/ USB Kingston 16GB DT100G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8187" y="1741223"/>
            <a:ext cx="2500478" cy="1564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Phon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956" y="3680019"/>
            <a:ext cx="1962150" cy="232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Nên chọn mua camera giám sát loại nào cho hiệu thuốc và văn phòng?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607" y="3700436"/>
            <a:ext cx="2851417" cy="2138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Ổ cứng Western Digital Caviar Blue 500GB 16MB cach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970" y="4231474"/>
            <a:ext cx="1839618" cy="183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3419" y="3442852"/>
            <a:ext cx="1514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Đĩa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CD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34616" y="3387299"/>
            <a:ext cx="1938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86022" y="3341424"/>
            <a:ext cx="21144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46361" y="3152001"/>
            <a:ext cx="15143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USB</a:t>
            </a:r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49680" y="6022894"/>
            <a:ext cx="20022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 đĩa cứng</a:t>
            </a:r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96145" y="5964378"/>
            <a:ext cx="22502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178125" y="5794093"/>
            <a:ext cx="15143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</a:t>
            </a:r>
            <a:endParaRPr lang="en-US" sz="3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7732" y="1109672"/>
            <a:ext cx="8950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25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364" y="578224"/>
            <a:ext cx="69655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969523"/>
              </p:ext>
            </p:extLst>
          </p:nvPr>
        </p:nvGraphicFramePr>
        <p:xfrm>
          <a:off x="243840" y="1295401"/>
          <a:ext cx="11765279" cy="5201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7440">
                  <a:extLst>
                    <a:ext uri="{9D8B030D-6E8A-4147-A177-3AD203B41FA5}">
                      <a16:colId xmlns:a16="http://schemas.microsoft.com/office/drawing/2014/main" val="4184615980"/>
                    </a:ext>
                  </a:extLst>
                </a:gridCol>
                <a:gridCol w="6233160">
                  <a:extLst>
                    <a:ext uri="{9D8B030D-6E8A-4147-A177-3AD203B41FA5}">
                      <a16:colId xmlns:a16="http://schemas.microsoft.com/office/drawing/2014/main" val="838954972"/>
                    </a:ext>
                  </a:extLst>
                </a:gridCol>
                <a:gridCol w="31546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803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2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2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0978867"/>
                  </a:ext>
                </a:extLst>
              </a:tr>
              <a:tr h="968314">
                <a:tc>
                  <a:txBody>
                    <a:bodyPr/>
                    <a:lstStyle/>
                    <a:p>
                      <a:pPr algn="just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Thu </a:t>
                      </a:r>
                      <a:r>
                        <a:rPr lang="en-US" sz="2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298689"/>
                  </a:ext>
                </a:extLst>
              </a:tr>
              <a:tr h="1038476">
                <a:tc>
                  <a:txBody>
                    <a:bodyPr/>
                    <a:lstStyle/>
                    <a:p>
                      <a:pPr algn="just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</a:t>
                      </a:r>
                      <a:r>
                        <a:rPr lang="en-US" sz="2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Xử</a:t>
                      </a:r>
                      <a:r>
                        <a:rPr lang="en-US" sz="2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/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0464208"/>
                  </a:ext>
                </a:extLst>
              </a:tr>
              <a:tr h="1196967">
                <a:tc>
                  <a:txBody>
                    <a:bodyPr/>
                    <a:lstStyle/>
                    <a:p>
                      <a:pPr algn="just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 </a:t>
                      </a:r>
                      <a:r>
                        <a:rPr lang="en-US" sz="2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Lưu</a:t>
                      </a:r>
                      <a:r>
                        <a:rPr lang="en-US" sz="28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trữ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3104312"/>
                  </a:ext>
                </a:extLst>
              </a:tr>
              <a:tr h="1479807">
                <a:tc>
                  <a:txBody>
                    <a:bodyPr/>
                    <a:lstStyle/>
                    <a:p>
                      <a:pPr algn="just"/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 </a:t>
                      </a:r>
                      <a:r>
                        <a:rPr lang="en-US" sz="2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endParaRPr lang="en-US" sz="2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995166"/>
                  </a:ext>
                </a:extLst>
              </a:tr>
            </a:tbl>
          </a:graphicData>
        </a:graphic>
      </p:graphicFrame>
      <p:pic>
        <p:nvPicPr>
          <p:cNvPr id="6" name="Picture 6" descr="Top máy ảnh cho người mới chơi tốt nhất năm 20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5870" y="1874520"/>
            <a:ext cx="926074" cy="89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6" descr="Nên chọn mua camera giám sát loại nào cho hiệu thuốc và văn phòng?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68" y="1895265"/>
            <a:ext cx="1133352" cy="85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iPhon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121076" y="2940880"/>
            <a:ext cx="582244" cy="689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ình ảnh của - Đĩa CD trắng MINGSHENG 50 đĩa giá rẻ nhất tháng 07/202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960" y="3966161"/>
            <a:ext cx="944880" cy="94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Thẻ nhớ micro sd Kingston 8G class 4 – F.5. Nytsho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461" y="3926519"/>
            <a:ext cx="1000019" cy="1000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Đánh giá sản phẩm Ổ cứng di động/ USB Kingston 16GB DT100G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987" y="3931920"/>
            <a:ext cx="1014133" cy="100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8" descr="Ổ cứng Western Digital Caviar Blue 500GB 16MB cach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5850" y="4009142"/>
            <a:ext cx="873230" cy="87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4" descr="iPhon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425875" y="5166360"/>
            <a:ext cx="901029" cy="1234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iPhon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9201836" y="2026920"/>
            <a:ext cx="2426284" cy="409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04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364" y="578224"/>
            <a:ext cx="119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93" y="4652890"/>
            <a:ext cx="263783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994" y="1864407"/>
            <a:ext cx="2637837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097" y="276781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06247" y="4007532"/>
            <a:ext cx="1085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 bộ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6247" y="6347459"/>
            <a:ext cx="1685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 điện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527546" y="2935969"/>
            <a:ext cx="4480415" cy="74382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3587262" y="4652890"/>
            <a:ext cx="4360984" cy="13860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335367" y="4910943"/>
            <a:ext cx="1758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Bảo vệ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7262" y="3971775"/>
            <a:ext cx="442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Đều gọi bảo vệ mở cửa</a:t>
            </a:r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77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364" y="578224"/>
            <a:ext cx="119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Horizontal Scroll 4"/>
          <p:cNvSpPr/>
          <p:nvPr/>
        </p:nvSpPr>
        <p:spPr>
          <a:xfrm>
            <a:off x="393895" y="2151529"/>
            <a:ext cx="11183816" cy="2554941"/>
          </a:xfrm>
          <a:prstGeom prst="horizontalScroll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và các thiết bị số là công cụ hiệu quả để thu nhận, xử lý, lưu trữ và trao đổi trong hoạt động thông tin</a:t>
            </a:r>
            <a:endParaRPr lang="en-US" sz="32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003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364" y="578224"/>
            <a:ext cx="119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Cloud Callout 1"/>
          <p:cNvSpPr/>
          <p:nvPr/>
        </p:nvSpPr>
        <p:spPr>
          <a:xfrm>
            <a:off x="2931458" y="1655442"/>
            <a:ext cx="7046259" cy="3617259"/>
          </a:xfrm>
          <a:prstGeom prst="cloudCallout">
            <a:avLst>
              <a:gd name="adj1" fmla="val -30757"/>
              <a:gd name="adj2" fmla="val 71794"/>
            </a:avLst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3200" b="1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82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364" y="578224"/>
            <a:ext cx="119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PC là gì? Có phải là máy tính để bàn không?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10" y="1762124"/>
            <a:ext cx="5684742" cy="380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Bí ẩn về tàu vũ trụ tuyệt mật của M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493" y="1762125"/>
            <a:ext cx="5172636" cy="380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2916" y="5674659"/>
            <a:ext cx="569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tỉ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8411" y="5735487"/>
            <a:ext cx="5698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tàu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trụ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72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364" y="578224"/>
            <a:ext cx="119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Tham Vọng Về Những Chiếc Ô Tô Không Người Lái Đến Từ Tương L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4" y="1805325"/>
            <a:ext cx="5943601" cy="39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Lần đầu tiên ở Việt Nam: Robot làm phục vụ bà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329" y="1805327"/>
            <a:ext cx="5585247" cy="390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2916" y="5674659"/>
            <a:ext cx="569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lái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8411" y="5715000"/>
            <a:ext cx="56982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khiển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141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rọn bộ background powerpoint đẹp và chuyên nghiệp nhất cho sli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3073"/>
            <a:ext cx="1219200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MÁY TÍNH TRONG HOẠT ĐỘNG THÔNG TIN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364" y="578224"/>
            <a:ext cx="1191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tựu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9 Robot chữa cháy hiện đại nhất thế giới – Trường Đại học Phòng cháy Chữa  chá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64" y="1655442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Robot cứu hộ dưới nước - Báo Nhân Dâ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727" y="1655443"/>
            <a:ext cx="5901723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88590" y="5638500"/>
            <a:ext cx="56982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Robot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cứu</a:t>
            </a:r>
            <a:r>
              <a:rPr lang="en-US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endParaRPr lang="en-US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16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3156</TotalTime>
  <Words>822</Words>
  <Application>Microsoft Office PowerPoint</Application>
  <PresentationFormat>Widescreen</PresentationFormat>
  <Paragraphs>94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11</cp:lastModifiedBy>
  <cp:revision>151</cp:revision>
  <dcterms:created xsi:type="dcterms:W3CDTF">2021-08-02T01:32:40Z</dcterms:created>
  <dcterms:modified xsi:type="dcterms:W3CDTF">2025-10-08T02:39:35Z</dcterms:modified>
</cp:coreProperties>
</file>