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302" r:id="rId10"/>
    <p:sldId id="304" r:id="rId11"/>
    <p:sldId id="305" r:id="rId12"/>
    <p:sldId id="313" r:id="rId13"/>
    <p:sldId id="269" r:id="rId14"/>
    <p:sldId id="270" r:id="rId15"/>
    <p:sldId id="306" r:id="rId16"/>
    <p:sldId id="311" r:id="rId17"/>
    <p:sldId id="312" r:id="rId18"/>
    <p:sldId id="307" r:id="rId19"/>
    <p:sldId id="271" r:id="rId20"/>
    <p:sldId id="272" r:id="rId21"/>
    <p:sldId id="273" r:id="rId22"/>
    <p:sldId id="314" r:id="rId23"/>
    <p:sldId id="309" r:id="rId24"/>
    <p:sldId id="308" r:id="rId25"/>
    <p:sldId id="280" r:id="rId26"/>
    <p:sldId id="310" r:id="rId27"/>
    <p:sldId id="282" r:id="rId28"/>
    <p:sldId id="283" r:id="rId29"/>
    <p:sldId id="284" r:id="rId30"/>
    <p:sldId id="315" r:id="rId31"/>
    <p:sldId id="286" r:id="rId32"/>
    <p:sldId id="287" r:id="rId33"/>
    <p:sldId id="328" r:id="rId34"/>
    <p:sldId id="329" r:id="rId35"/>
    <p:sldId id="327" r:id="rId36"/>
    <p:sldId id="288" r:id="rId37"/>
    <p:sldId id="289" r:id="rId38"/>
    <p:sldId id="290" r:id="rId39"/>
    <p:sldId id="324" r:id="rId40"/>
    <p:sldId id="325" r:id="rId41"/>
    <p:sldId id="317" r:id="rId42"/>
    <p:sldId id="320" r:id="rId43"/>
    <p:sldId id="291" r:id="rId44"/>
    <p:sldId id="292" r:id="rId45"/>
    <p:sldId id="293" r:id="rId46"/>
    <p:sldId id="333" r:id="rId47"/>
    <p:sldId id="321" r:id="rId48"/>
    <p:sldId id="322" r:id="rId49"/>
    <p:sldId id="295" r:id="rId50"/>
    <p:sldId id="326" r:id="rId51"/>
    <p:sldId id="330" r:id="rId52"/>
    <p:sldId id="331" r:id="rId53"/>
    <p:sldId id="332" r:id="rId54"/>
    <p:sldId id="301" r:id="rId5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AF809-4BC8-42FE-BA47-022BFA79EE52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01BA0-533C-4018-8C72-2A7049384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83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01BA0-533C-4018-8C72-2A704938469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30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01BA0-533C-4018-8C72-2A704938469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470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7D7CE2-3802-FE3F-DA22-FFE22C8AC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4CB6F04-081F-C6E8-EEA1-0DFC682C8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22EF-9D27-48AF-A1AB-B68A4AA59296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F351F4D-38E4-DFD8-4B36-B09ACB7E7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F6B4B0-C7A8-D218-97F0-35FEA8CE1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1987-F90C-48B3-9EEE-C33A1D6F59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9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A02D1C7-7B79-42D6-F09F-6B31DC538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CA3C51E-F956-846A-5E19-1B19AAAB2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9F5BF-877C-1070-1C35-0033B1E5E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822EF-9D27-48AF-A1AB-B68A4AA59296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6C3E88-544D-BD6C-FFFD-22E01F45F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9EF313-B6E5-A4B8-5280-59F548769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F1987-F90C-48B3-9EEE-C33A1D6F59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0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D3E8E49B-7EDC-ABA6-1DB7-BC98D75D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D72AD00-63B7-8D5E-5FA7-B72F285950C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4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Bài 14. Tập tính ở động vật trang 93, 94, 95, 96, 97, 98 | Bài tập 3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7" y="0"/>
            <a:ext cx="11887199" cy="68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66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ý thuyết tập tính ở động vật - Khoa học tự nhiên 7 Chân trời sáng tạo |  SGK Khoa học tự nhiên 7 - Chân trời sáng tạ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8" t="-3811" r="15821" b="9870"/>
          <a:stretch/>
        </p:blipFill>
        <p:spPr bwMode="auto">
          <a:xfrm>
            <a:off x="0" y="-419878"/>
            <a:ext cx="5938092" cy="727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ập tính xã hội ở Động vật by Nguyen Binh Mi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02" y="0"/>
            <a:ext cx="5536098" cy="345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ập tính ở động vật - KHTN 7 Chân trời sáng tạ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485" y="3649606"/>
            <a:ext cx="5371715" cy="281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99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Lý thuyết cảm ứng ở sinh vật và tập tính ở động vật - Khoa học tự nhiên 7  Kết nối tri thức với cuộc sống | SGK Khoa học tự nh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23" y="0"/>
            <a:ext cx="10285380" cy="531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42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E71703DD-6CD3-63C9-8AB4-C51BA2CD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C4D1C87-F52C-8DE1-7FB3-24682F0DB27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1967" y="0"/>
            <a:ext cx="12188825" cy="6858000"/>
          </a:xfrm>
          <a:prstGeom prst="rect">
            <a:avLst/>
          </a:prstGeom>
        </p:spPr>
      </p:pic>
      <p:pic>
        <p:nvPicPr>
          <p:cNvPr id="6146" name="Picture 2" descr="Những tập tính sinh sản và tồn tại khó hiểu ở động vậ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095" y="1368797"/>
            <a:ext cx="5728730" cy="486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602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D047F8F-8667-0F07-288E-20E419D7D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2F2C0DA-1C6A-C271-31AC-AC9E673E2B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8194" name="Picture 2" descr="Động vật xã hội – Wikipedia tiếng Việ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632" y="1427584"/>
            <a:ext cx="5437511" cy="477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9958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48C361E6-6071-3CDA-21C8-7A0E5D130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71B4432-EA95-DA51-C8B3-74FDDF36CD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05273"/>
            <a:ext cx="12188825" cy="6858000"/>
          </a:xfrm>
          <a:prstGeom prst="rect">
            <a:avLst/>
          </a:prstGeom>
        </p:spPr>
      </p:pic>
      <p:pic>
        <p:nvPicPr>
          <p:cNvPr id="4098" name="Picture 2" descr="Lý thuyết Sinh học 11 Bài 31 (mới 2023 + Bài Tập): Tập tính của động vậ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01" y="1940930"/>
            <a:ext cx="5517438" cy="427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69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03864198-C975-BA8A-4E09-A316942E8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010B015-7BF0-6966-63E8-CF48B2F0F6F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9218" name="Picture 2" descr="Không phải mỗi con người biết sử dụng công cụ bằng đ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551" y="3107093"/>
            <a:ext cx="5987274" cy="30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2803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6F6B7AE7-68D9-A0F3-B7DD-C92A9A576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6A07044-7F2A-FEF5-5619-F314BC4A2B1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10242" name="Picture 2" descr="Hướng dẫn dừng đèn đỏ sao cho đúng quy định an toàn giao thô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1" y="3076786"/>
            <a:ext cx="6094413" cy="313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42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D7189B9-BDF3-1501-C9A7-85F9003DF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127AC7A-D2C6-835B-4E69-EF94CF9199C6}"/>
              </a:ext>
            </a:extLst>
          </p:cNvPr>
          <p:cNvPicPr/>
          <p:nvPr/>
        </p:nvPicPr>
        <p:blipFill rotWithShape="1">
          <a:blip r:embed="rId2"/>
          <a:srcRect b="54149"/>
          <a:stretch/>
        </p:blipFill>
        <p:spPr>
          <a:xfrm>
            <a:off x="0" y="0"/>
            <a:ext cx="12188825" cy="3144416"/>
          </a:xfrm>
          <a:prstGeom prst="rect">
            <a:avLst/>
          </a:prstGeom>
        </p:spPr>
      </p:pic>
      <p:pic>
        <p:nvPicPr>
          <p:cNvPr id="1026" name="Picture 2" descr="Bài 31: Tập tính của động vậ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453" y="3251062"/>
            <a:ext cx="6963681" cy="360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9445" y="3687252"/>
            <a:ext cx="4425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mật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tồn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nòi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giống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+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16644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4BB4F904-2E92-D7BD-3BF5-07D2D691C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7C6E3A8-5D3A-FB72-1AEB-36806C411C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10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76BCDF4A-929E-5008-855D-D98D24BFA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E7C074-8B19-5C8E-4158-75D18598A20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45B0667-38AA-20B5-4A0C-049D222D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DA67AB0-B483-C9A9-A8B2-4478C588A7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4" name="Picture 2" descr="Tại sao chim di cư không ở luôn phương Nam mà phải &quot;nhọc công&quot; bay về  phương Bắc khi hết mùa lạnh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69974"/>
            <a:ext cx="12188825" cy="441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2" y="2525877"/>
            <a:ext cx="6910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 tính bẩm sinh ngay từ khi sinh ra đã có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793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3CF2530-554D-3E1B-BDCD-8F04CCB5D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CF37A50-F740-719E-1BDB-0317D3FACA26}"/>
              </a:ext>
            </a:extLst>
          </p:cNvPr>
          <p:cNvPicPr/>
          <p:nvPr/>
        </p:nvPicPr>
        <p:blipFill rotWithShape="1">
          <a:blip r:embed="rId2"/>
          <a:srcRect b="27211"/>
          <a:stretch/>
        </p:blipFill>
        <p:spPr>
          <a:xfrm>
            <a:off x="0" y="0"/>
            <a:ext cx="12188825" cy="4991878"/>
          </a:xfrm>
          <a:prstGeom prst="rect">
            <a:avLst/>
          </a:prstGeom>
        </p:spPr>
      </p:pic>
      <p:pic>
        <p:nvPicPr>
          <p:cNvPr id="5124" name="Picture 4" descr="So sánh hành vi săn mồi của sư tử, hổ và báo đốm cho thấy sự khác biệt về  giải phẫu của ba loài mèo lớn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35" y="2387470"/>
            <a:ext cx="11812554" cy="456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84135" y="2495939"/>
            <a:ext cx="60928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 tính học được hình thành trong quá trình sống của cá thể, do học tập, rèn luyện mà có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01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Tập tính của động vật | SGK Sinh lớp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576" y="458431"/>
            <a:ext cx="8668137" cy="626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82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756412"/>
              </p:ext>
            </p:extLst>
          </p:nvPr>
        </p:nvGraphicFramePr>
        <p:xfrm>
          <a:off x="838200" y="727786"/>
          <a:ext cx="10512424" cy="37002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6212">
                  <a:extLst>
                    <a:ext uri="{9D8B030D-6E8A-4147-A177-3AD203B41FA5}">
                      <a16:colId xmlns:a16="http://schemas.microsoft.com/office/drawing/2014/main" xmlns="" val="1712434738"/>
                    </a:ext>
                  </a:extLst>
                </a:gridCol>
                <a:gridCol w="5256212">
                  <a:extLst>
                    <a:ext uri="{9D8B030D-6E8A-4147-A177-3AD203B41FA5}">
                      <a16:colId xmlns:a16="http://schemas.microsoft.com/office/drawing/2014/main" xmlns="" val="3345806255"/>
                    </a:ext>
                  </a:extLst>
                </a:gridCol>
              </a:tblGrid>
              <a:tr h="9250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bẩm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9427723"/>
                  </a:ext>
                </a:extLst>
              </a:tr>
              <a:tr h="92505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7479211"/>
                  </a:ext>
                </a:extLst>
              </a:tr>
              <a:tr h="92505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9636863"/>
                  </a:ext>
                </a:extLst>
              </a:tr>
              <a:tr h="92505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9518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>
            <a:endCxn id="3" idx="2"/>
          </p:cNvCxnSpPr>
          <p:nvPr/>
        </p:nvCxnSpPr>
        <p:spPr>
          <a:xfrm flipH="1">
            <a:off x="6094412" y="597159"/>
            <a:ext cx="7808" cy="3830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30424" y="1455576"/>
            <a:ext cx="10552923" cy="65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30424" y="597159"/>
            <a:ext cx="0" cy="3830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30424" y="597159"/>
            <a:ext cx="10520200" cy="27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350624" y="625152"/>
            <a:ext cx="0" cy="3802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30424" y="4428014"/>
            <a:ext cx="1052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68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518653"/>
              </p:ext>
            </p:extLst>
          </p:nvPr>
        </p:nvGraphicFramePr>
        <p:xfrm>
          <a:off x="1" y="-15552"/>
          <a:ext cx="12188824" cy="6873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4412">
                  <a:extLst>
                    <a:ext uri="{9D8B030D-6E8A-4147-A177-3AD203B41FA5}">
                      <a16:colId xmlns:a16="http://schemas.microsoft.com/office/drawing/2014/main" xmlns="" val="3472918156"/>
                    </a:ext>
                  </a:extLst>
                </a:gridCol>
                <a:gridCol w="6094412">
                  <a:extLst>
                    <a:ext uri="{9D8B030D-6E8A-4147-A177-3AD203B41FA5}">
                      <a16:colId xmlns:a16="http://schemas.microsoft.com/office/drawing/2014/main" xmlns="" val="824267192"/>
                    </a:ext>
                  </a:extLst>
                </a:gridCol>
              </a:tblGrid>
              <a:tr h="3531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bẩm sinh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học được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61912564"/>
                  </a:ext>
                </a:extLst>
              </a:tr>
              <a:tr h="10593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bẩm sinh ngay từ khi sinh ra đã có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học được hình thành trong quá trình sống của cá thể, do học tập, rèn luyện mà có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55821440"/>
                  </a:ext>
                </a:extLst>
              </a:tr>
              <a:tr h="3531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 tính bản năng.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mang tính bản năng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20454583"/>
                  </a:ext>
                </a:extLst>
              </a:tr>
              <a:tr h="70622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di truyền từ bố mẹ, được quyết định bởi nhân tố di truyền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bị chi phối bởi nhân tố di truyền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36263199"/>
                  </a:ext>
                </a:extLst>
              </a:tr>
              <a:tr h="10593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thay đổi, không chịu ảnh hưởng của điều kiện và hoàn cảnh sống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Dễ thay đổi và chịu ảnh hưởng của điều kiện và hoàn cảnh sống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13832698"/>
                  </a:ext>
                </a:extLst>
              </a:tr>
              <a:tr h="10593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tác động và hoạt động cơ thể xảy ra liên tục theo một trình tự nhất định tương ứng với kích thích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hoạt động xảy ra có thể khác nhau tùy theo điều kiện tập luyện và biểu hiện thay đổi trước cùng một kích thích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62460704"/>
                  </a:ext>
                </a:extLst>
              </a:tr>
              <a:tr h="70622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cả ở động vật bậc thấp và động vật bậc cao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Ở những hóm động vật bậc cao</a:t>
                      </a:r>
                      <a:endParaRPr lang="en-US" sz="2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63592486"/>
                  </a:ext>
                </a:extLst>
              </a:tr>
              <a:tr h="10593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 dụ: Nhện giăng tơ, thú con bú sữa mẹ, ...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 dụ: Động vật chạy trốn khi bị đổi bắt, Khỉ trèo lên ghế lấy thức ăn trên cao hoặc dùng đá đập hạt cứng để ăn.</a:t>
                      </a:r>
                      <a:endParaRPr lang="en-US" sz="2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91477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40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C600B3D-8162-342F-EF41-E33366F68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CD08571-77BB-B2AA-D92C-410AB3482340}"/>
              </a:ext>
            </a:extLst>
          </p:cNvPr>
          <p:cNvPicPr/>
          <p:nvPr/>
        </p:nvPicPr>
        <p:blipFill rotWithShape="1">
          <a:blip r:embed="rId2"/>
          <a:srcRect b="66122"/>
          <a:stretch/>
        </p:blipFill>
        <p:spPr>
          <a:xfrm>
            <a:off x="0" y="65314"/>
            <a:ext cx="12188825" cy="2323322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489666"/>
              </p:ext>
            </p:extLst>
          </p:nvPr>
        </p:nvGraphicFramePr>
        <p:xfrm>
          <a:off x="838200" y="3426528"/>
          <a:ext cx="10512425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8875">
                  <a:extLst>
                    <a:ext uri="{9D8B030D-6E8A-4147-A177-3AD203B41FA5}">
                      <a16:colId xmlns:a16="http://schemas.microsoft.com/office/drawing/2014/main" xmlns="" val="1468155029"/>
                    </a:ext>
                  </a:extLst>
                </a:gridCol>
                <a:gridCol w="1749617">
                  <a:extLst>
                    <a:ext uri="{9D8B030D-6E8A-4147-A177-3AD203B41FA5}">
                      <a16:colId xmlns:a16="http://schemas.microsoft.com/office/drawing/2014/main" xmlns="" val="488029123"/>
                    </a:ext>
                  </a:extLst>
                </a:gridCol>
                <a:gridCol w="1713868">
                  <a:extLst>
                    <a:ext uri="{9D8B030D-6E8A-4147-A177-3AD203B41FA5}">
                      <a16:colId xmlns:a16="http://schemas.microsoft.com/office/drawing/2014/main" xmlns="" val="3246111111"/>
                    </a:ext>
                  </a:extLst>
                </a:gridCol>
                <a:gridCol w="2290065">
                  <a:extLst>
                    <a:ext uri="{9D8B030D-6E8A-4147-A177-3AD203B41FA5}">
                      <a16:colId xmlns:a16="http://schemas.microsoft.com/office/drawing/2014/main" xmlns="" val="3495483174"/>
                    </a:ext>
                  </a:extLst>
                </a:gridCol>
              </a:tblGrid>
              <a:tr h="1937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bẩm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học được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nghĩa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extLst>
                  <a:ext uri="{0D108BD9-81ED-4DB2-BD59-A6C34878D82A}">
                    <a16:rowId xmlns:a16="http://schemas.microsoft.com/office/drawing/2014/main" xmlns="" val="941929335"/>
                  </a:ext>
                </a:extLst>
              </a:tr>
              <a:tr h="2125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Chim, cá di cư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extLst>
                  <a:ext uri="{0D108BD9-81ED-4DB2-BD59-A6C34878D82A}">
                    <a16:rowId xmlns:a16="http://schemas.microsoft.com/office/drawing/2014/main" xmlns="" val="3207557834"/>
                  </a:ext>
                </a:extLst>
              </a:tr>
              <a:tr h="2125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Ong, Kiến sống thành đàn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extLst>
                  <a:ext uri="{0D108BD9-81ED-4DB2-BD59-A6C34878D82A}">
                    <a16:rowId xmlns:a16="http://schemas.microsoft.com/office/drawing/2014/main" xmlns="" val="2903568377"/>
                  </a:ext>
                </a:extLst>
              </a:tr>
              <a:tr h="2125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Chó tiết nước bọt khi ngửi thức ăn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extLst>
                  <a:ext uri="{0D108BD9-81ED-4DB2-BD59-A6C34878D82A}">
                    <a16:rowId xmlns:a16="http://schemas.microsoft.com/office/drawing/2014/main" xmlns="" val="3257920970"/>
                  </a:ext>
                </a:extLst>
              </a:tr>
              <a:tr h="2125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Mèo rình bắt Chuột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extLst>
                  <a:ext uri="{0D108BD9-81ED-4DB2-BD59-A6C34878D82A}">
                    <a16:rowId xmlns:a16="http://schemas.microsoft.com/office/drawing/2014/main" xmlns="" val="2390595098"/>
                  </a:ext>
                </a:extLst>
              </a:tr>
              <a:tr h="2125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 ấp trứng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4" marR="68334" marT="0" marB="0" anchor="ctr"/>
                </a:tc>
                <a:extLst>
                  <a:ext uri="{0D108BD9-81ED-4DB2-BD59-A6C34878D82A}">
                    <a16:rowId xmlns:a16="http://schemas.microsoft.com/office/drawing/2014/main" xmlns="" val="3243113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977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4" y="365126"/>
            <a:ext cx="10512862" cy="1325563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285129"/>
              </p:ext>
            </p:extLst>
          </p:nvPr>
        </p:nvGraphicFramePr>
        <p:xfrm>
          <a:off x="93304" y="89591"/>
          <a:ext cx="11887201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1482">
                  <a:extLst>
                    <a:ext uri="{9D8B030D-6E8A-4147-A177-3AD203B41FA5}">
                      <a16:colId xmlns:a16="http://schemas.microsoft.com/office/drawing/2014/main" xmlns="" val="1216938299"/>
                    </a:ext>
                  </a:extLst>
                </a:gridCol>
                <a:gridCol w="1710892">
                  <a:extLst>
                    <a:ext uri="{9D8B030D-6E8A-4147-A177-3AD203B41FA5}">
                      <a16:colId xmlns:a16="http://schemas.microsoft.com/office/drawing/2014/main" xmlns="" val="1143078792"/>
                    </a:ext>
                  </a:extLst>
                </a:gridCol>
                <a:gridCol w="1802479">
                  <a:extLst>
                    <a:ext uri="{9D8B030D-6E8A-4147-A177-3AD203B41FA5}">
                      <a16:colId xmlns:a16="http://schemas.microsoft.com/office/drawing/2014/main" xmlns="" val="3022814176"/>
                    </a:ext>
                  </a:extLst>
                </a:gridCol>
                <a:gridCol w="5402348">
                  <a:extLst>
                    <a:ext uri="{9D8B030D-6E8A-4147-A177-3AD203B41FA5}">
                      <a16:colId xmlns:a16="http://schemas.microsoft.com/office/drawing/2014/main" xmlns="" val="21411082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bẩm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 tính học được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nghĩa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0322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mùa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bất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24970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Ong, Kiến sống thành đàn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Đem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mồi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chống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thù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440019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Chó tiết nước bọt khi ngửi thức ăn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Mùi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ăn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đau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rát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bọt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đẩy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mùi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khỏi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miệng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81360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Mèo rình bắt Chuột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mồi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đuổi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21092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 ấp trứng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trứng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thụ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nở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non.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772485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862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DAA340DB-E904-DC1C-C4A8-0E8F92645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F200FD9-8A0C-8D8A-E2F7-664303F69629}"/>
              </a:ext>
            </a:extLst>
          </p:cNvPr>
          <p:cNvPicPr/>
          <p:nvPr/>
        </p:nvPicPr>
        <p:blipFill rotWithShape="1">
          <a:blip r:embed="rId3"/>
          <a:srcRect b="54286"/>
          <a:stretch/>
        </p:blipFill>
        <p:spPr>
          <a:xfrm>
            <a:off x="0" y="0"/>
            <a:ext cx="12188825" cy="313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09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16C1177-0B26-A3A8-EBDC-C66A34109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C43A3D8-FDB0-277D-0E37-3C7777BE968C}"/>
              </a:ext>
            </a:extLst>
          </p:cNvPr>
          <p:cNvPicPr/>
          <p:nvPr/>
        </p:nvPicPr>
        <p:blipFill rotWithShape="1">
          <a:blip r:embed="rId2"/>
          <a:srcRect l="459" t="-3674" r="-459" b="54831"/>
          <a:stretch/>
        </p:blipFill>
        <p:spPr>
          <a:xfrm>
            <a:off x="55984" y="-251926"/>
            <a:ext cx="12188825" cy="334969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901662"/>
              </p:ext>
            </p:extLst>
          </p:nvPr>
        </p:nvGraphicFramePr>
        <p:xfrm>
          <a:off x="838200" y="3681254"/>
          <a:ext cx="10512425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3441">
                  <a:extLst>
                    <a:ext uri="{9D8B030D-6E8A-4147-A177-3AD203B41FA5}">
                      <a16:colId xmlns:a16="http://schemas.microsoft.com/office/drawing/2014/main" xmlns="" val="1256290870"/>
                    </a:ext>
                  </a:extLst>
                </a:gridCol>
                <a:gridCol w="3503441">
                  <a:extLst>
                    <a:ext uri="{9D8B030D-6E8A-4147-A177-3AD203B41FA5}">
                      <a16:colId xmlns:a16="http://schemas.microsoft.com/office/drawing/2014/main" xmlns="" val="1675086957"/>
                    </a:ext>
                  </a:extLst>
                </a:gridCol>
                <a:gridCol w="3505543">
                  <a:extLst>
                    <a:ext uri="{9D8B030D-6E8A-4147-A177-3AD203B41FA5}">
                      <a16:colId xmlns:a16="http://schemas.microsoft.com/office/drawing/2014/main" xmlns="" val="41490251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14025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hổ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Săn mồi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Ẩn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nấp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rình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mồi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rượt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mồi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vồ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mồi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15911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79298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346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CFFFF94-B35B-1A30-47D3-A3662B1CA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B7A1BC-568D-E3E0-2C60-27B0534C8ECB}"/>
              </a:ext>
            </a:extLst>
          </p:cNvPr>
          <p:cNvPicPr/>
          <p:nvPr/>
        </p:nvPicPr>
        <p:blipFill rotWithShape="1">
          <a:blip r:embed="rId2"/>
          <a:srcRect l="-306" t="-1029" r="306" b="62162"/>
          <a:stretch/>
        </p:blipFill>
        <p:spPr>
          <a:xfrm>
            <a:off x="0" y="0"/>
            <a:ext cx="12188825" cy="281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30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8765C4E-C941-EE6A-5FE8-59BB36888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0DCB832-5FE1-0A55-ADE7-EF9D0EFCA1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7871" y="4973215"/>
            <a:ext cx="10972800" cy="209288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vì đây đều là những phản ứng của mèo hoặc chuột trước kích thích của môi trường (đối với mèo thì kích thích đó chính là con mồi – chuột, còn đối với chuột thì kích thích đó chính là vật ăn thịt – mèo).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5384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40B11DD6-78B4-C7C3-094B-0932E6C3F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9ED7320-D90E-5F40-E605-C6B5B2BDD152}"/>
              </a:ext>
            </a:extLst>
          </p:cNvPr>
          <p:cNvPicPr/>
          <p:nvPr/>
        </p:nvPicPr>
        <p:blipFill rotWithShape="1">
          <a:blip r:embed="rId2"/>
          <a:srcRect b="55238"/>
          <a:stretch/>
        </p:blipFill>
        <p:spPr>
          <a:xfrm>
            <a:off x="0" y="0"/>
            <a:ext cx="12188825" cy="3069771"/>
          </a:xfrm>
          <a:prstGeom prst="rect">
            <a:avLst/>
          </a:prstGeom>
        </p:spPr>
      </p:pic>
      <p:pic>
        <p:nvPicPr>
          <p:cNvPr id="1026" name="Picture 2" descr="Âm Thanh Đuổi Chuột Hiệu Quả 100% (2019) Ultrasonic Mouse and Rat Repellent  - YouTub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" t="16279" r="3215" b="12326"/>
          <a:stretch/>
        </p:blipFill>
        <p:spPr bwMode="auto">
          <a:xfrm>
            <a:off x="6372807" y="3321698"/>
            <a:ext cx="5598369" cy="28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0588" y="3528632"/>
            <a:ext cx="51784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000000"/>
                </a:solidFill>
                <a:latin typeface="+mj-lt"/>
              </a:rPr>
              <a:t>Cơ sở của việc ghi âm tiếng mèo để đuổi chuột: Chuột có tập tính lẩn trổn khi nhìn thấy hoặc nghe thấy tiếng mèo kêu → Dùng âm thanh tiếng mèo kêu sẽ khiến chuột sợ hãi, không dám lại gần.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7926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D6BD5E8-FAF8-A5BA-D3AF-03B4A0C66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4D149F-8C70-C51A-A97C-205026752F70}"/>
              </a:ext>
            </a:extLst>
          </p:cNvPr>
          <p:cNvPicPr/>
          <p:nvPr/>
        </p:nvPicPr>
        <p:blipFill rotWithShape="1">
          <a:blip r:embed="rId2"/>
          <a:srcRect b="54830"/>
          <a:stretch/>
        </p:blipFill>
        <p:spPr>
          <a:xfrm>
            <a:off x="0" y="0"/>
            <a:ext cx="12188825" cy="309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16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0DAA5D04-921F-6C45-7C10-0E384DC94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94878AD-5A99-ED6C-37CC-EBFE9568B7D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4645" y="0"/>
            <a:ext cx="12188825" cy="6858000"/>
          </a:xfrm>
          <a:prstGeom prst="rect">
            <a:avLst/>
          </a:prstGeom>
        </p:spPr>
      </p:pic>
      <p:pic>
        <p:nvPicPr>
          <p:cNvPr id="2052" name="Picture 4" descr="Huấn luyện chó vượt rào - Trường Huấn luyện chó K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457" y="2682711"/>
            <a:ext cx="5816016" cy="350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543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0210867-E5EE-5F9B-88A5-0860C89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274F28-37A8-C89C-F53A-26FC58DD2738}"/>
              </a:ext>
            </a:extLst>
          </p:cNvPr>
          <p:cNvPicPr/>
          <p:nvPr/>
        </p:nvPicPr>
        <p:blipFill rotWithShape="1">
          <a:blip r:embed="rId2"/>
          <a:srcRect b="61088"/>
          <a:stretch/>
        </p:blipFill>
        <p:spPr>
          <a:xfrm>
            <a:off x="0" y="0"/>
            <a:ext cx="12188825" cy="26685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71798" y="5995473"/>
            <a:ext cx="108235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Huấn luyện chó chăn cừu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ận cảnh màn chăn cừu siêu đỉnh của giống chó Collie thông minh | Yêu Lu  Official - YouTub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73"/>
          <a:stretch/>
        </p:blipFill>
        <p:spPr bwMode="auto">
          <a:xfrm>
            <a:off x="4506685" y="2547193"/>
            <a:ext cx="7495657" cy="334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066106" y="6334027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40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F6C44E4-9CBA-B555-476F-FD56D2ECC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FFD515D-48DC-EBAA-0DFA-0C7185CE050F}"/>
              </a:ext>
            </a:extLst>
          </p:cNvPr>
          <p:cNvPicPr/>
          <p:nvPr/>
        </p:nvPicPr>
        <p:blipFill rotWithShape="1">
          <a:blip r:embed="rId2"/>
          <a:srcRect b="54149"/>
          <a:stretch/>
        </p:blipFill>
        <p:spPr>
          <a:xfrm>
            <a:off x="0" y="0"/>
            <a:ext cx="12188825" cy="31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97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F6C44E4-9CBA-B555-476F-FD56D2ECC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FFD515D-48DC-EBAA-0DFA-0C7185CE05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4" name="Picture 4" descr="Huấn luyện chó vượt rào - Trường Huấn luyện chó K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82" y="3018613"/>
            <a:ext cx="5816016" cy="370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990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9908D63-2228-64C4-DC61-79105681E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547A046-3DBB-57D9-2F30-44600DEBDA5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3074" name="Picture 2" descr="Tạo hình độc đáo của bù nhìn rơm - VnExpr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95" y="2724538"/>
            <a:ext cx="5840964" cy="350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549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5107D08-3B3E-9EEC-3A6B-88E826F04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3A06E2A-6257-AAD5-6559-B961D237EC0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4098" name="Picture 2" descr="Sử dụng thiên địch trong sản xuất( Ong mắt đỏ). - Công Nghệ Sinh Học W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811" y="2664374"/>
            <a:ext cx="5760034" cy="357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064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0210867-E5EE-5F9B-88A5-0860C89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274F28-37A8-C89C-F53A-26FC58DD27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5122" name="Picture 2" descr="Chong bẫy đèn, tiêu diệt được hơn 100 con rầy, bướm đẻ trứng/đê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472" y="2708696"/>
            <a:ext cx="5330825" cy="342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035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1B4AEE7-A54D-597D-CE14-76EAFFC0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1EBC505-2EB2-A742-3308-BD0331C8A24D}"/>
              </a:ext>
            </a:extLst>
          </p:cNvPr>
          <p:cNvPicPr/>
          <p:nvPr/>
        </p:nvPicPr>
        <p:blipFill rotWithShape="1">
          <a:blip r:embed="rId2"/>
          <a:srcRect l="-306" t="-2585" r="306" b="52245"/>
          <a:stretch/>
        </p:blipFill>
        <p:spPr>
          <a:xfrm>
            <a:off x="0" y="0"/>
            <a:ext cx="12188825" cy="345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595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08DE7AB-CEAB-9CE7-1742-5BE59E2A2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vi-VN" sz="5400" b="1">
                <a:solidFill>
                  <a:srgbClr val="FFFFFF"/>
                </a:solidFill>
                <a:latin typeface="+mn-lt"/>
              </a:rPr>
              <a:t>TẬP TÍNH Ở ĐỘNG VẬT</a:t>
            </a:r>
            <a:endParaRPr lang="en-US" sz="54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60DC9EA-EB19-A0EB-7B0B-1AE718F16A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1B4AEE7-A54D-597D-CE14-76EAFFC0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1EBC505-2EB2-A742-3308-BD0331C8A24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31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0210867-E5EE-5F9B-88A5-0860C89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274F28-37A8-C89C-F53A-26FC58DD2738}"/>
              </a:ext>
            </a:extLst>
          </p:cNvPr>
          <p:cNvPicPr/>
          <p:nvPr/>
        </p:nvPicPr>
        <p:blipFill rotWithShape="1">
          <a:blip r:embed="rId2"/>
          <a:srcRect b="61088"/>
          <a:stretch/>
        </p:blipFill>
        <p:spPr>
          <a:xfrm>
            <a:off x="0" y="0"/>
            <a:ext cx="12188825" cy="2668555"/>
          </a:xfrm>
          <a:prstGeom prst="rect">
            <a:avLst/>
          </a:prstGeom>
        </p:spPr>
      </p:pic>
      <p:pic>
        <p:nvPicPr>
          <p:cNvPr id="5" name="Picture 2" descr="Xuân Bính Thân, gặp gỡ những nhân vật xiếc đem lại sự thích thú cho trẻ 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04" y="2409927"/>
            <a:ext cx="4694918" cy="348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Gold Sea Xem cá heo biểu Diễn Xiếc ở Công Viên Biển - YouTub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869" y="2409927"/>
            <a:ext cx="4864294" cy="348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9291" y="6044978"/>
            <a:ext cx="108235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Dạy </a:t>
            </a:r>
            <a:r>
              <a:rPr lang="de-DE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khỉ </a:t>
            </a:r>
            <a:r>
              <a:rPr lang="de-DE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 xiếc, dạy cá heo heo lao qua vòng trên mặt nước (giải trí</a:t>
            </a:r>
            <a:r>
              <a:rPr lang="de-DE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).....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9787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DE662E0-B441-8186-7160-F0FC64C37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00E2DB-92F1-1A24-1908-64A6F40B4094}"/>
              </a:ext>
            </a:extLst>
          </p:cNvPr>
          <p:cNvPicPr/>
          <p:nvPr/>
        </p:nvPicPr>
        <p:blipFill rotWithShape="1">
          <a:blip r:embed="rId2"/>
          <a:srcRect b="63265"/>
          <a:stretch/>
        </p:blipFill>
        <p:spPr>
          <a:xfrm>
            <a:off x="0" y="0"/>
            <a:ext cx="12188825" cy="251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09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DE662E0-B441-8186-7160-F0FC64C37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00E2DB-92F1-1A24-1908-64A6F40B40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12057893" cy="6920615"/>
          </a:xfrm>
          <a:prstGeom prst="rect">
            <a:avLst/>
          </a:prstGeom>
        </p:spPr>
      </p:pic>
      <p:sp>
        <p:nvSpPr>
          <p:cNvPr id="4" name="AutoShape 2" descr="Hà Nội: Hàng trăm người hưởng ứng chiến dịch nhặt rác vì môi trường"/>
          <p:cNvSpPr>
            <a:spLocks noChangeAspect="1" noChangeArrowheads="1"/>
          </p:cNvSpPr>
          <p:nvPr/>
        </p:nvSpPr>
        <p:spPr bwMode="auto">
          <a:xfrm>
            <a:off x="28620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Hà Nội: Hàng trăm người hưởng ứng chiến dịch nhặt rác vì môi trường"/>
          <p:cNvSpPr>
            <a:spLocks noChangeAspect="1" noChangeArrowheads="1"/>
          </p:cNvSpPr>
          <p:nvPr/>
        </p:nvSpPr>
        <p:spPr bwMode="auto">
          <a:xfrm>
            <a:off x="438603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2" name="Picture 6" descr="Hà Nội: Hàng trăm người hưởng ứng chiến dịch nhặt rác vì môi trườ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542" y="2718339"/>
            <a:ext cx="5747658" cy="350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112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041DA81-F130-8B26-2484-90F63FA15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BDBF46C-EB74-89A2-4A1B-B98CA2F9608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11266" name="Picture 2" descr="Thể dục, thể thao mang lại lợi ích g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133" y="2649893"/>
            <a:ext cx="5878287" cy="352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560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03CDA3E4-4607-8891-1DE9-8CEEFE9A0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1802D57-F185-8949-B109-4EC3736A3A9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64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543DBC10-F90D-CA5B-2A44-1FFB2DE6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AAE4FA4-5E71-8959-F014-5D2CD58DC5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4" name="Picture 2" descr="Nghiêm túc chấn chỉnh tổ chức dạy học trong hè - Tin Tức - Thông Tin Tuyển  S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942" y="2675554"/>
            <a:ext cx="6291877" cy="411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6954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 descr="Test tiếng Anh lớp 7 chỉ trong 15 phút, có ngay kết qu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783928" cy="385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Khuyến Khích Bé Giúp Đỡ Cha Mẹ Làm Việc Nhà Từng Độ Tuổi – bTask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45" y="0"/>
            <a:ext cx="6064899" cy="39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51722" y="4254759"/>
            <a:ext cx="2664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Chăm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717637" y="4170784"/>
            <a:ext cx="2666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dirty="0" err="1" smtClean="0"/>
              <a:t>cực</a:t>
            </a:r>
            <a:r>
              <a:rPr lang="en-US" sz="2800" dirty="0" smtClean="0"/>
              <a:t> </a:t>
            </a:r>
            <a:r>
              <a:rPr lang="en-US" sz="2800" dirty="0" err="1" smtClean="0"/>
              <a:t>dọn</a:t>
            </a:r>
            <a:r>
              <a:rPr lang="en-US" sz="2800" dirty="0" smtClean="0"/>
              <a:t> </a:t>
            </a:r>
            <a:r>
              <a:rPr lang="en-US" sz="2800" dirty="0" err="1" smtClean="0"/>
              <a:t>nhà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3191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7525" y="1235991"/>
            <a:ext cx="10512862" cy="84904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3314" name="Picture 2" descr="Nghiêm túc chấn chỉnh tổ chức dạy học trong hè - Tin Tức - Thông Tin Tuyển  Si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53" y="72313"/>
            <a:ext cx="60960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õng bạn lên lớp, vượt kh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118" y="139959"/>
            <a:ext cx="5715000" cy="399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3050" y="4314825"/>
            <a:ext cx="2993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Nghiêm</a:t>
            </a:r>
            <a:r>
              <a:rPr lang="en-US" sz="2800" dirty="0" smtClean="0"/>
              <a:t> </a:t>
            </a:r>
            <a:r>
              <a:rPr lang="en-US" sz="2800" dirty="0" err="1" smtClean="0"/>
              <a:t>túc</a:t>
            </a:r>
            <a:r>
              <a:rPr lang="en-US" sz="2800" dirty="0" smtClean="0"/>
              <a:t>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343900" y="4314825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Giúp</a:t>
            </a:r>
            <a:r>
              <a:rPr lang="en-US" sz="2800" dirty="0" smtClean="0"/>
              <a:t> </a:t>
            </a:r>
            <a:r>
              <a:rPr lang="en-US" sz="2800" dirty="0" err="1" smtClean="0"/>
              <a:t>đỡ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925175" y="4467225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22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F9E81C4-5C60-B08F-AF25-4151EE33A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F17D84-FFA0-BC28-F235-F70E2FD5945D}"/>
              </a:ext>
            </a:extLst>
          </p:cNvPr>
          <p:cNvPicPr/>
          <p:nvPr/>
        </p:nvPicPr>
        <p:blipFill rotWithShape="1">
          <a:blip r:embed="rId2"/>
          <a:srcRect b="53605"/>
          <a:stretch/>
        </p:blipFill>
        <p:spPr>
          <a:xfrm>
            <a:off x="0" y="0"/>
            <a:ext cx="12188825" cy="3181739"/>
          </a:xfrm>
          <a:prstGeom prst="rect">
            <a:avLst/>
          </a:prstGeom>
        </p:spPr>
      </p:pic>
      <p:pic>
        <p:nvPicPr>
          <p:cNvPr id="14338" name="Picture 2" descr="Vì sao dùng ánh sáng để câu mực vào ban đêm? - Vĩnh Hy Reso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68" y="3134113"/>
            <a:ext cx="6161380" cy="372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368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AB77466-A81F-BE4F-FF12-7B89C4227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6A7E013-88BF-B9CE-293F-ECBCE0DACA5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02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F9E81C4-5C60-B08F-AF25-4151EE33A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F17D84-FFA0-BC28-F235-F70E2FD594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-74645" y="0"/>
            <a:ext cx="12188825" cy="6858000"/>
          </a:xfrm>
          <a:prstGeom prst="rect">
            <a:avLst/>
          </a:prstGeom>
        </p:spPr>
      </p:pic>
      <p:pic>
        <p:nvPicPr>
          <p:cNvPr id="15362" name="Picture 2" descr="Vì sao dùng ánh sáng để câu mực vào ban đêm? - Vĩnh Hy Reso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766" y="3162800"/>
            <a:ext cx="6094413" cy="347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702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35698" y="504687"/>
            <a:ext cx="8791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Giải thích ý nghĩa câu tục ngữ &quot;Chuồn chuồn bay thấp thì mưa bay cao thì  nắng bay vừa thì râm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Giải thích ý nghĩa câu tục ngữ &quot;Chuồn chuồn bay thấp thì mưa bay cao thì  nắng bay vừa thì râm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Giải thích ý nghĩa câu tục ngữ &quot;Chuồn chuồn bay thấp thì mưa bay cao thì  nắng bay vừa thì râm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2" name="Picture 8" descr="Giải thích ý nghĩa câu tục ngữ &quot;Chuồn chuồn bay thấp thì mưa bay cao thì  nắng bay vừa thì râm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670" y="1428725"/>
            <a:ext cx="6429375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2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Đêm mưa, ếch gọi ra đồng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012" y="222704"/>
            <a:ext cx="8230528" cy="53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" y="5523722"/>
            <a:ext cx="12188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Lưỡng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cư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Ếch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Nhái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kêu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ộp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ộp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lâu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to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so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xấu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âm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tăng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cơn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giông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bão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ập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87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33461" y="2379306"/>
            <a:ext cx="2988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 NHỚ SGK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7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72ACA6E2-4CC5-3C1B-F80F-357C07187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75FB28A-A88C-286A-1A97-746EA58A3DC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53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6665A37-8E36-1AC5-AC22-60F1286FF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E8023F7-D8C8-888D-BEF6-594F3DA19E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292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D0722AAE-9B69-89B3-A5B6-F066BDE47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76B592-B0AA-C01F-0AE1-3C962EF17B4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7170" name="Picture 2" descr="Sinh học 11 Bài 41: Sinh sản vô tính ở thực vậ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565" y="2603240"/>
            <a:ext cx="5830260" cy="425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489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AB45A0C-3815-07EA-8617-CE55009B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E0131A8-854C-DB90-7757-5C076234684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249" y="2855167"/>
            <a:ext cx="624218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8499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E75C5B2-3A78-E40B-3D04-74455D982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CCC0296-09AC-6009-067E-DC64FE52D8FE}"/>
              </a:ext>
            </a:extLst>
          </p:cNvPr>
          <p:cNvPicPr/>
          <p:nvPr/>
        </p:nvPicPr>
        <p:blipFill rotWithShape="1">
          <a:blip r:embed="rId2"/>
          <a:srcRect b="54694"/>
          <a:stretch/>
        </p:blipFill>
        <p:spPr>
          <a:xfrm>
            <a:off x="0" y="0"/>
            <a:ext cx="12188825" cy="31070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CC0296-09AC-6009-067E-DC64FE52D8FE}"/>
              </a:ext>
            </a:extLst>
          </p:cNvPr>
          <p:cNvPicPr/>
          <p:nvPr/>
        </p:nvPicPr>
        <p:blipFill rotWithShape="1">
          <a:blip r:embed="rId2"/>
          <a:srcRect l="8881" t="44354" r="5536"/>
          <a:stretch/>
        </p:blipFill>
        <p:spPr>
          <a:xfrm>
            <a:off x="1082351" y="3041780"/>
            <a:ext cx="10431625" cy="381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15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759</Words>
  <Application>Microsoft Office PowerPoint</Application>
  <PresentationFormat>Custom</PresentationFormat>
  <Paragraphs>87</Paragraphs>
  <Slides>54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TẬP TÍNH Ở ĐỘNG VẬT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 Anh</dc:creator>
  <cp:lastModifiedBy>Hp</cp:lastModifiedBy>
  <cp:revision>15</cp:revision>
  <dcterms:created xsi:type="dcterms:W3CDTF">2023-01-18T17:58:50Z</dcterms:created>
  <dcterms:modified xsi:type="dcterms:W3CDTF">2025-04-12T06:40:24Z</dcterms:modified>
</cp:coreProperties>
</file>