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58" r:id="rId5"/>
    <p:sldId id="280" r:id="rId6"/>
    <p:sldId id="282" r:id="rId7"/>
    <p:sldId id="281" r:id="rId8"/>
    <p:sldId id="283" r:id="rId9"/>
    <p:sldId id="294" r:id="rId10"/>
    <p:sldId id="284" r:id="rId11"/>
    <p:sldId id="290" r:id="rId12"/>
    <p:sldId id="261" r:id="rId13"/>
    <p:sldId id="285" r:id="rId14"/>
    <p:sldId id="291" r:id="rId15"/>
    <p:sldId id="292" r:id="rId16"/>
    <p:sldId id="287" r:id="rId17"/>
    <p:sldId id="293" r:id="rId18"/>
    <p:sldId id="268" r:id="rId19"/>
    <p:sldId id="295" r:id="rId20"/>
    <p:sldId id="289" r:id="rId21"/>
    <p:sldId id="27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135D361-C83D-4B21-B9BA-39D5EC9F62A9}"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1658376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5D361-C83D-4B21-B9BA-39D5EC9F62A9}"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3563892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5D361-C83D-4B21-B9BA-39D5EC9F62A9}"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1341369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5D361-C83D-4B21-B9BA-39D5EC9F62A9}"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59274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35D361-C83D-4B21-B9BA-39D5EC9F62A9}"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2729992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35D361-C83D-4B21-B9BA-39D5EC9F62A9}"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4204252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135D361-C83D-4B21-B9BA-39D5EC9F62A9}" type="datetimeFigureOut">
              <a:rPr lang="en-US" smtClean="0"/>
              <a:t>9/1/2025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4215253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35D361-C83D-4B21-B9BA-39D5EC9F62A9}" type="datetimeFigureOut">
              <a:rPr lang="en-US" smtClean="0"/>
              <a:t>9/1/2025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3729223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35D361-C83D-4B21-B9BA-39D5EC9F62A9}" type="datetimeFigureOut">
              <a:rPr lang="en-US" smtClean="0"/>
              <a:t>9/1/2025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357259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35D361-C83D-4B21-B9BA-39D5EC9F62A9}"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3228340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35D361-C83D-4B21-B9BA-39D5EC9F62A9}"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2D9DFE-99BD-466A-B255-FBBCDD4D466E}" type="slidenum">
              <a:rPr lang="en-US" smtClean="0"/>
              <a:t>‹#›</a:t>
            </a:fld>
            <a:endParaRPr lang="en-US"/>
          </a:p>
        </p:txBody>
      </p:sp>
    </p:spTree>
    <p:extLst>
      <p:ext uri="{BB962C8B-B14F-4D97-AF65-F5344CB8AC3E}">
        <p14:creationId xmlns:p14="http://schemas.microsoft.com/office/powerpoint/2010/main" val="2261776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5D361-C83D-4B21-B9BA-39D5EC9F62A9}" type="datetimeFigureOut">
              <a:rPr lang="en-US" smtClean="0"/>
              <a:t>9/1/2025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2D9DFE-99BD-466A-B255-FBBCDD4D466E}" type="slidenum">
              <a:rPr lang="en-US" smtClean="0"/>
              <a:t>‹#›</a:t>
            </a:fld>
            <a:endParaRPr lang="en-US"/>
          </a:p>
        </p:txBody>
      </p:sp>
    </p:spTree>
    <p:extLst>
      <p:ext uri="{BB962C8B-B14F-4D97-AF65-F5344CB8AC3E}">
        <p14:creationId xmlns:p14="http://schemas.microsoft.com/office/powerpoint/2010/main" val="1342245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605135"/>
            <a:ext cx="8382000" cy="707886"/>
          </a:xfrm>
          <a:prstGeom prst="rect">
            <a:avLst/>
          </a:prstGeom>
        </p:spPr>
        <p:txBody>
          <a:bodyPr wrap="square">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TIẾT 18. BÀI 7. BẢO VỆ RỪNG</a:t>
            </a:r>
            <a:endParaRPr lang="en-US" sz="4000" dirty="0">
              <a:solidFill>
                <a:srgbClr val="FF0000"/>
              </a:solidFill>
              <a:latin typeface="Times New Roman" panose="02020603050405020304" pitchFamily="18" charset="0"/>
              <a:cs typeface="Times New Roman" panose="02020603050405020304" pitchFamily="18" charset="0"/>
            </a:endParaRPr>
          </a:p>
        </p:txBody>
      </p:sp>
      <p:pic>
        <p:nvPicPr>
          <p:cNvPr id="1026" name="Picture 2" descr="C:\Users\USER\Desktop\tải xuống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76400"/>
            <a:ext cx="853440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60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845403"/>
            <a:ext cx="8763000" cy="1077218"/>
          </a:xfrm>
          <a:prstGeom prst="rect">
            <a:avLst/>
          </a:prstGeom>
        </p:spPr>
        <p:txBody>
          <a:bodyPr wrap="square">
            <a:spAutoFit/>
          </a:bodyPr>
          <a:lstStyle/>
          <a:p>
            <a:r>
              <a:rPr lang="en-US" sz="3200" b="1" dirty="0">
                <a:solidFill>
                  <a:srgbClr val="0000FF"/>
                </a:solidFill>
                <a:latin typeface="Times New Roman" panose="02020603050405020304" pitchFamily="18" charset="0"/>
                <a:cs typeface="Times New Roman" panose="02020603050405020304" pitchFamily="18" charset="0"/>
              </a:rPr>
              <a:t>2. Em </a:t>
            </a:r>
            <a:r>
              <a:rPr lang="en-US" sz="3200" b="1" dirty="0" err="1">
                <a:solidFill>
                  <a:srgbClr val="0000FF"/>
                </a:solidFill>
                <a:latin typeface="Times New Roman" panose="02020603050405020304" pitchFamily="18" charset="0"/>
                <a:cs typeface="Times New Roman" panose="02020603050405020304" pitchFamily="18" charset="0"/>
              </a:rPr>
              <a:t>sẽ</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làm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gì</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để</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góp</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phần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giảm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thiểu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thiên</a:t>
            </a:r>
            <a:r>
              <a:rPr lang="en-US" sz="3200" b="1" dirty="0">
                <a:solidFill>
                  <a:srgbClr val="0000FF"/>
                </a:solidFill>
                <a:latin typeface="Times New Roman" panose="02020603050405020304" pitchFamily="18" charset="0"/>
                <a:cs typeface="Times New Roman" panose="02020603050405020304" pitchFamily="18" charset="0"/>
              </a:rPr>
              <a:t> tai (</a:t>
            </a:r>
            <a:r>
              <a:rPr lang="en-US" sz="3200" b="1" dirty="0" err="1">
                <a:solidFill>
                  <a:srgbClr val="0000FF"/>
                </a:solidFill>
                <a:latin typeface="Times New Roman" panose="02020603050405020304" pitchFamily="18" charset="0"/>
                <a:cs typeface="Times New Roman" panose="02020603050405020304" pitchFamily="18" charset="0"/>
              </a:rPr>
              <a:t>lũ</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lụt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hạn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hán</a:t>
            </a:r>
            <a:r>
              <a:rPr lang="en-US" sz="3200" b="1" dirty="0">
                <a:solidFill>
                  <a:srgbClr val="0000FF"/>
                </a:solidFill>
                <a:latin typeface="Times New Roman" panose="02020603050405020304" pitchFamily="18" charset="0"/>
                <a:cs typeface="Times New Roman" panose="02020603050405020304" pitchFamily="18" charset="0"/>
              </a:rPr>
              <a:t>, …)</a:t>
            </a:r>
          </a:p>
        </p:txBody>
      </p:sp>
      <p:sp>
        <p:nvSpPr>
          <p:cNvPr id="2" name="Rectangle 1"/>
          <p:cNvSpPr/>
          <p:nvPr/>
        </p:nvSpPr>
        <p:spPr>
          <a:xfrm>
            <a:off x="304800" y="2175808"/>
            <a:ext cx="8534400" cy="3046988"/>
          </a:xfrm>
          <a:prstGeom prst="rect">
            <a:avLst/>
          </a:prstGeom>
        </p:spPr>
        <p:txBody>
          <a:bodyPr wrap="square">
            <a:spAutoFit/>
          </a:bodyPr>
          <a:lstStyle/>
          <a:p>
            <a:r>
              <a:rPr lang="vi-VN" sz="3200" b="1" dirty="0">
                <a:solidFill>
                  <a:srgbClr val="FF0000"/>
                </a:solidFill>
                <a:latin typeface="Times New Roman" panose="02020603050405020304" pitchFamily="18" charset="0"/>
                <a:cs typeface="Times New Roman" panose="02020603050405020304" pitchFamily="18" charset="0"/>
              </a:rPr>
              <a:t>- Dọn vệ sinh, bảo vệ môi trường sống.</a:t>
            </a:r>
          </a:p>
          <a:p>
            <a:r>
              <a:rPr lang="vi-VN" sz="3200" b="1" dirty="0">
                <a:solidFill>
                  <a:srgbClr val="FF0000"/>
                </a:solidFill>
                <a:latin typeface="Times New Roman" panose="02020603050405020304" pitchFamily="18" charset="0"/>
                <a:cs typeface="Times New Roman" panose="02020603050405020304" pitchFamily="18" charset="0"/>
              </a:rPr>
              <a:t>- Ngăn chặn các hành vi chặt phá rừng và báo cáo các cơ quan chức năng nếu phát hiện ra hành vi phá hoại.</a:t>
            </a:r>
          </a:p>
          <a:p>
            <a:r>
              <a:rPr lang="vi-VN" sz="3200" b="1" dirty="0">
                <a:solidFill>
                  <a:srgbClr val="FF0000"/>
                </a:solidFill>
                <a:latin typeface="Times New Roman" panose="02020603050405020304" pitchFamily="18" charset="0"/>
                <a:cs typeface="Times New Roman" panose="02020603050405020304" pitchFamily="18" charset="0"/>
              </a:rPr>
              <a:t>- Tuyên truyền để mọi người có ý thức bảo vệ rừng nói riêng và bảo vệ môi trường nói chung.</a:t>
            </a:r>
          </a:p>
        </p:txBody>
      </p:sp>
    </p:spTree>
    <p:extLst>
      <p:ext uri="{BB962C8B-B14F-4D97-AF65-F5344CB8AC3E}">
        <p14:creationId xmlns:p14="http://schemas.microsoft.com/office/powerpoint/2010/main" val="287852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00"/>
                                        <p:tgtEl>
                                          <p:spTgt spid="2">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down)">
                                      <p:cBhvr>
                                        <p:cTn id="17" dur="500"/>
                                        <p:tgtEl>
                                          <p:spTgt spid="2">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down)">
                                      <p:cBhvr>
                                        <p:cTn id="2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164" y="1390471"/>
            <a:ext cx="8621736" cy="1384995"/>
          </a:xfrm>
          <a:prstGeom prst="rect">
            <a:avLst/>
          </a:prstGeom>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Rừng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nước</a:t>
            </a:r>
            <a:r>
              <a:rPr lang="en-US" sz="2800" b="1" dirty="0">
                <a:latin typeface="Times New Roman" panose="02020603050405020304" pitchFamily="18" charset="0"/>
                <a:cs typeface="Times New Roman" panose="02020603050405020304" pitchFamily="18" charset="0"/>
              </a:rPr>
              <a:t> ta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gian</a:t>
            </a:r>
            <a:r>
              <a:rPr lang="en-US" sz="2800" b="1" dirty="0">
                <a:latin typeface="Times New Roman" panose="02020603050405020304" pitchFamily="18" charset="0"/>
                <a:cs typeface="Times New Roman" panose="02020603050405020304" pitchFamily="18" charset="0"/>
              </a:rPr>
              <a:t> qua </a:t>
            </a:r>
            <a:r>
              <a:rPr lang="en-US" sz="2800" b="1" dirty="0" err="1">
                <a:latin typeface="Times New Roman" panose="02020603050405020304" pitchFamily="18" charset="0"/>
                <a:cs typeface="Times New Roman" panose="02020603050405020304" pitchFamily="18" charset="0"/>
              </a:rPr>
              <a:t>bị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phá</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nghiêm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trọng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diện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che</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phủ</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rừng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giảm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nhanh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diện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đồi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hoang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ngày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càng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tăng</a:t>
            </a:r>
            <a:r>
              <a:rPr lang="en-US" sz="2800" b="1" dirty="0">
                <a:latin typeface="Times New Roman" panose="02020603050405020304" pitchFamily="18" charset="0"/>
                <a:cs typeface="Times New Roman" panose="02020603050405020304" pitchFamily="18" charset="0"/>
              </a:rPr>
              <a:t>.</a:t>
            </a:r>
          </a:p>
        </p:txBody>
      </p:sp>
      <p:sp>
        <p:nvSpPr>
          <p:cNvPr id="4" name="Rectangle 3"/>
          <p:cNvSpPr/>
          <p:nvPr/>
        </p:nvSpPr>
        <p:spPr>
          <a:xfrm>
            <a:off x="342900" y="152400"/>
            <a:ext cx="8382000"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TIẾT 18. BÀI 7. BẢO VỆ RỪNG</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84BE494-EBA9-A35B-CC8D-BFAA1CDA3084}"/>
              </a:ext>
            </a:extLst>
          </p:cNvPr>
          <p:cNvSpPr txBox="1"/>
          <p:nvPr/>
        </p:nvSpPr>
        <p:spPr>
          <a:xfrm>
            <a:off x="103164" y="833735"/>
            <a:ext cx="5840436" cy="523220"/>
          </a:xfrm>
          <a:prstGeom prst="rect">
            <a:avLst/>
          </a:prstGeom>
          <a:noFill/>
        </p:spPr>
        <p:txBody>
          <a:bodyPr wrap="square">
            <a:spAutoFit/>
          </a:bodyPr>
          <a:lstStyle/>
          <a:p>
            <a:r>
              <a:rPr lang="en-US" sz="2800" b="1" u="sng" dirty="0">
                <a:latin typeface="Times New Roman" panose="02020603050405020304" pitchFamily="18" charset="0"/>
                <a:cs typeface="Times New Roman" panose="02020603050405020304" pitchFamily="18" charset="0"/>
              </a:rPr>
              <a:t>1. </a:t>
            </a:r>
            <a:r>
              <a:rPr lang="en-US" sz="2800" b="1" u="sng" dirty="0" err="1">
                <a:latin typeface="Times New Roman" panose="02020603050405020304" pitchFamily="18" charset="0"/>
                <a:cs typeface="Times New Roman" panose="02020603050405020304" pitchFamily="18" charset="0"/>
              </a:rPr>
              <a:t>Tình</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hình</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rừng</a:t>
            </a:r>
            <a:r>
              <a:rPr lang="en-US" sz="2800" b="1" u="sng" dirty="0">
                <a:latin typeface="Times New Roman" panose="02020603050405020304" pitchFamily="18" charset="0"/>
                <a:cs typeface="Times New Roman" panose="02020603050405020304" pitchFamily="18" charset="0"/>
              </a:rPr>
              <a:t> ở </a:t>
            </a:r>
            <a:r>
              <a:rPr lang="en-US" sz="2800" b="1" u="sng" dirty="0" err="1">
                <a:latin typeface="Times New Roman" panose="02020603050405020304" pitchFamily="18" charset="0"/>
                <a:cs typeface="Times New Roman" panose="02020603050405020304" pitchFamily="18" charset="0"/>
              </a:rPr>
              <a:t>Việt</a:t>
            </a:r>
            <a:r>
              <a:rPr lang="en-US" sz="2800" b="1" u="sng" dirty="0">
                <a:latin typeface="Times New Roman" panose="02020603050405020304" pitchFamily="18" charset="0"/>
                <a:cs typeface="Times New Roman" panose="02020603050405020304" pitchFamily="18" charset="0"/>
              </a:rPr>
              <a:t> Nam</a:t>
            </a:r>
          </a:p>
        </p:txBody>
      </p:sp>
      <p:sp>
        <p:nvSpPr>
          <p:cNvPr id="9" name="TextBox 8">
            <a:extLst>
              <a:ext uri="{FF2B5EF4-FFF2-40B4-BE49-F238E27FC236}">
                <a16:creationId xmlns:a16="http://schemas.microsoft.com/office/drawing/2014/main" id="{9BB4EDE2-A54B-E42E-6C32-77DE9747AB4F}"/>
              </a:ext>
            </a:extLst>
          </p:cNvPr>
          <p:cNvSpPr txBox="1"/>
          <p:nvPr/>
        </p:nvSpPr>
        <p:spPr>
          <a:xfrm>
            <a:off x="60960" y="2743200"/>
            <a:ext cx="6492240" cy="584775"/>
          </a:xfrm>
          <a:prstGeom prst="rect">
            <a:avLst/>
          </a:prstGeom>
          <a:noFill/>
        </p:spPr>
        <p:txBody>
          <a:bodyPr wrap="square">
            <a:spAutoFit/>
          </a:bodyPr>
          <a:lstStyle/>
          <a:p>
            <a:r>
              <a:rPr lang="en-US" sz="3200" b="1" u="sng"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 Ý </a:t>
            </a:r>
            <a:r>
              <a:rPr lang="en-US" sz="3200" b="1" u="sng"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3200" b="1" u="sng"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u="sng"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b="1" u="sng"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200" b="1" u="sng"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200" b="1" u="sng"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32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8897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117693"/>
            <a:ext cx="8305800" cy="1077218"/>
          </a:xfrm>
          <a:prstGeom prst="rect">
            <a:avLst/>
          </a:prstGeom>
        </p:spPr>
        <p:txBody>
          <a:bodyPr wrap="square">
            <a:spAutoFit/>
          </a:bodyPr>
          <a:lstStyle/>
          <a:p>
            <a:r>
              <a:rPr lang="en-US" sz="3200" b="1" dirty="0">
                <a:solidFill>
                  <a:srgbClr val="0000FF"/>
                </a:solidFill>
                <a:latin typeface="Times New Roman" panose="02020603050405020304" pitchFamily="18" charset="0"/>
                <a:cs typeface="Times New Roman" panose="02020603050405020304" pitchFamily="18" charset="0"/>
              </a:rPr>
              <a:t>Quan </a:t>
            </a:r>
            <a:r>
              <a:rPr lang="en-US" sz="3200" b="1" dirty="0" err="1">
                <a:solidFill>
                  <a:srgbClr val="0000FF"/>
                </a:solidFill>
                <a:latin typeface="Times New Roman" panose="02020603050405020304" pitchFamily="18" charset="0"/>
                <a:cs typeface="Times New Roman" panose="02020603050405020304" pitchFamily="18" charset="0"/>
              </a:rPr>
              <a:t>sát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7.4 </a:t>
            </a:r>
            <a:r>
              <a:rPr lang="en-US" sz="3200" b="1" dirty="0" err="1">
                <a:solidFill>
                  <a:srgbClr val="0000FF"/>
                </a:solidFill>
                <a:latin typeface="Times New Roman" panose="02020603050405020304" pitchFamily="18" charset="0"/>
                <a:cs typeface="Times New Roman" panose="02020603050405020304" pitchFamily="18" charset="0"/>
              </a:rPr>
              <a:t>và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biết</a:t>
            </a:r>
            <a:r>
              <a:rPr lang="en-US" sz="3200" b="1" dirty="0">
                <a:solidFill>
                  <a:srgbClr val="0000FF"/>
                </a:solidFill>
                <a:latin typeface="Times New Roman" panose="02020603050405020304" pitchFamily="18" charset="0"/>
                <a:cs typeface="Times New Roman" panose="02020603050405020304" pitchFamily="18" charset="0"/>
              </a:rPr>
              <a:t> ý </a:t>
            </a:r>
            <a:r>
              <a:rPr lang="en-US" sz="3200" b="1" dirty="0" err="1">
                <a:solidFill>
                  <a:srgbClr val="0000FF"/>
                </a:solidFill>
                <a:latin typeface="Times New Roman" panose="02020603050405020304" pitchFamily="18" charset="0"/>
                <a:cs typeface="Times New Roman" panose="02020603050405020304" pitchFamily="18" charset="0"/>
              </a:rPr>
              <a:t>nghĩa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của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việc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bảo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vệ</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rừng</a:t>
            </a:r>
            <a:r>
              <a:rPr lang="en-US" sz="3200" b="1" dirty="0">
                <a:solidFill>
                  <a:srgbClr val="0000FF"/>
                </a:solidFill>
                <a:latin typeface="Times New Roman" panose="02020603050405020304" pitchFamily="18" charset="0"/>
                <a:cs typeface="Times New Roman" panose="02020603050405020304" pitchFamily="18" charset="0"/>
              </a:rPr>
              <a:t>.</a:t>
            </a:r>
          </a:p>
        </p:txBody>
      </p:sp>
      <p:pic>
        <p:nvPicPr>
          <p:cNvPr id="3074" name="Picture 2" descr="C:\Users\USER\Desktop\screenshot-2022-06-28-1622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066800"/>
            <a:ext cx="8153400" cy="5486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48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117693"/>
            <a:ext cx="8915400" cy="461665"/>
          </a:xfrm>
          <a:prstGeom prst="rect">
            <a:avLst/>
          </a:prstGeom>
        </p:spPr>
        <p:txBody>
          <a:bodyPr wrap="square">
            <a:spAutoFit/>
          </a:bodyPr>
          <a:lstStyle/>
          <a:p>
            <a:r>
              <a:rPr lang="en-US" sz="2400" b="1" dirty="0">
                <a:solidFill>
                  <a:srgbClr val="0000FF"/>
                </a:solidFill>
                <a:latin typeface="Arial" pitchFamily="34" charset="0"/>
                <a:cs typeface="Arial" pitchFamily="34" charset="0"/>
              </a:rPr>
              <a:t>Quan </a:t>
            </a:r>
            <a:r>
              <a:rPr lang="en-US" sz="2400" b="1" dirty="0" err="1">
                <a:solidFill>
                  <a:srgbClr val="0000FF"/>
                </a:solidFill>
                <a:latin typeface="Arial" pitchFamily="34" charset="0"/>
                <a:cs typeface="Arial" pitchFamily="34" charset="0"/>
              </a:rPr>
              <a:t>sát</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Hình</a:t>
            </a:r>
            <a:r>
              <a:rPr lang="en-US" sz="2400" b="1" dirty="0">
                <a:solidFill>
                  <a:srgbClr val="0000FF"/>
                </a:solidFill>
                <a:latin typeface="Arial" pitchFamily="34" charset="0"/>
                <a:cs typeface="Arial" pitchFamily="34" charset="0"/>
              </a:rPr>
              <a:t> 7.4 </a:t>
            </a:r>
            <a:r>
              <a:rPr lang="en-US" sz="2400" b="1" dirty="0" err="1">
                <a:solidFill>
                  <a:srgbClr val="0000FF"/>
                </a:solidFill>
                <a:latin typeface="Arial" pitchFamily="34" charset="0"/>
                <a:cs typeface="Arial" pitchFamily="34" charset="0"/>
              </a:rPr>
              <a:t>và</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cho</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biết</a:t>
            </a:r>
            <a:r>
              <a:rPr lang="en-US" sz="2400" b="1" dirty="0">
                <a:solidFill>
                  <a:srgbClr val="0000FF"/>
                </a:solidFill>
                <a:latin typeface="Arial" pitchFamily="34" charset="0"/>
                <a:cs typeface="Arial" pitchFamily="34" charset="0"/>
              </a:rPr>
              <a:t> ý </a:t>
            </a:r>
            <a:r>
              <a:rPr lang="en-US" sz="2400" b="1" dirty="0" err="1">
                <a:solidFill>
                  <a:srgbClr val="0000FF"/>
                </a:solidFill>
                <a:latin typeface="Arial" pitchFamily="34" charset="0"/>
                <a:cs typeface="Arial" pitchFamily="34" charset="0"/>
              </a:rPr>
              <a:t>nghĩa</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của</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việc</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bảo</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vệ</a:t>
            </a:r>
            <a:r>
              <a:rPr lang="en-US" sz="2400" b="1" dirty="0">
                <a:solidFill>
                  <a:srgbClr val="0000FF"/>
                </a:solidFill>
                <a:latin typeface="Arial" pitchFamily="34" charset="0"/>
                <a:cs typeface="Arial" pitchFamily="34" charset="0"/>
              </a:rPr>
              <a:t> </a:t>
            </a:r>
            <a:r>
              <a:rPr lang="en-US" sz="2400" b="1" dirty="0" err="1">
                <a:solidFill>
                  <a:srgbClr val="0000FF"/>
                </a:solidFill>
                <a:latin typeface="Arial" pitchFamily="34" charset="0"/>
                <a:cs typeface="Arial" pitchFamily="34" charset="0"/>
              </a:rPr>
              <a:t>rừng</a:t>
            </a:r>
            <a:r>
              <a:rPr lang="en-US" sz="2400" b="1" dirty="0">
                <a:solidFill>
                  <a:srgbClr val="0000FF"/>
                </a:solidFill>
                <a:latin typeface="Arial" pitchFamily="34" charset="0"/>
                <a:cs typeface="Arial" pitchFamily="34" charset="0"/>
              </a:rPr>
              <a:t>.</a:t>
            </a:r>
          </a:p>
        </p:txBody>
      </p:sp>
      <p:pic>
        <p:nvPicPr>
          <p:cNvPr id="3074" name="Picture 2" descr="C:\Users\USER\Desktop\screenshot-2022-06-28-1622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09600"/>
            <a:ext cx="8153400" cy="3124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81000" y="3733800"/>
            <a:ext cx="7924800" cy="3046988"/>
          </a:xfrm>
          <a:prstGeom prst="rect">
            <a:avLst/>
          </a:prstGeom>
        </p:spPr>
        <p:txBody>
          <a:bodyPr wrap="square">
            <a:spAutoFit/>
          </a:bodyPr>
          <a:lstStyle/>
          <a:p>
            <a:r>
              <a:rPr lang="vi-VN" sz="3200" b="1" dirty="0">
                <a:solidFill>
                  <a:srgbClr val="FF0000"/>
                </a:solidFill>
                <a:latin typeface="Times New Roman" panose="02020603050405020304" pitchFamily="18" charset="0"/>
                <a:cs typeface="Times New Roman" panose="02020603050405020304" pitchFamily="18" charset="0"/>
              </a:rPr>
              <a:t>- Lưu trữ carbon</a:t>
            </a:r>
          </a:p>
          <a:p>
            <a:r>
              <a:rPr lang="vi-VN" sz="3200" b="1" dirty="0">
                <a:solidFill>
                  <a:srgbClr val="FF0000"/>
                </a:solidFill>
                <a:latin typeface="Times New Roman" panose="02020603050405020304" pitchFamily="18" charset="0"/>
                <a:cs typeface="Times New Roman" panose="02020603050405020304" pitchFamily="18" charset="0"/>
              </a:rPr>
              <a:t>- Cung cấp thực phẩm cho con người</a:t>
            </a:r>
          </a:p>
          <a:p>
            <a:r>
              <a:rPr lang="vi-VN" sz="3200" b="1" dirty="0">
                <a:solidFill>
                  <a:srgbClr val="FF0000"/>
                </a:solidFill>
                <a:latin typeface="Times New Roman" panose="02020603050405020304" pitchFamily="18" charset="0"/>
                <a:cs typeface="Times New Roman" panose="02020603050405020304" pitchFamily="18" charset="0"/>
              </a:rPr>
              <a:t>- Nơi sinh sống của khoảng 80% giống loài sinh vật sống trên cạn</a:t>
            </a:r>
          </a:p>
          <a:p>
            <a:r>
              <a:rPr lang="vi-VN" sz="3200" b="1" dirty="0">
                <a:solidFill>
                  <a:srgbClr val="FF0000"/>
                </a:solidFill>
                <a:latin typeface="Times New Roman" panose="02020603050405020304" pitchFamily="18" charset="0"/>
                <a:cs typeface="Times New Roman" panose="02020603050405020304" pitchFamily="18" charset="0"/>
              </a:rPr>
              <a:t>- Nuôi dưỡng đất</a:t>
            </a:r>
          </a:p>
          <a:p>
            <a:r>
              <a:rPr lang="vi-VN" sz="3200" b="1" dirty="0">
                <a:solidFill>
                  <a:srgbClr val="FF0000"/>
                </a:solidFill>
                <a:latin typeface="Times New Roman" panose="02020603050405020304" pitchFamily="18" charset="0"/>
                <a:cs typeface="Times New Roman" panose="02020603050405020304" pitchFamily="18" charset="0"/>
              </a:rPr>
              <a:t>- Điều tiết nước</a:t>
            </a:r>
          </a:p>
        </p:txBody>
      </p:sp>
    </p:spTree>
    <p:extLst>
      <p:ext uri="{BB962C8B-B14F-4D97-AF65-F5344CB8AC3E}">
        <p14:creationId xmlns:p14="http://schemas.microsoft.com/office/powerpoint/2010/main" val="337323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arn(inVertical)">
                                      <p:cBhvr>
                                        <p:cTn id="13" dur="500"/>
                                        <p:tgtEl>
                                          <p:spTgt spid="2">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arn(inVertical)">
                                      <p:cBhvr>
                                        <p:cTn id="16" dur="500"/>
                                        <p:tgtEl>
                                          <p:spTgt spid="2">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arn(inVertical)">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2900" y="152400"/>
            <a:ext cx="8382000" cy="461665"/>
          </a:xfrm>
          <a:prstGeom prst="rect">
            <a:avLst/>
          </a:prstGeom>
        </p:spPr>
        <p:txBody>
          <a:bodyPr wrap="square">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TIẾT 18. BÀI 7. BẢO VỆ RỪNG</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84BE494-EBA9-A35B-CC8D-BFAA1CDA3084}"/>
              </a:ext>
            </a:extLst>
          </p:cNvPr>
          <p:cNvSpPr txBox="1"/>
          <p:nvPr/>
        </p:nvSpPr>
        <p:spPr>
          <a:xfrm>
            <a:off x="-49236" y="591234"/>
            <a:ext cx="4621236" cy="461665"/>
          </a:xfrm>
          <a:prstGeom prst="rect">
            <a:avLst/>
          </a:prstGeom>
          <a:noFill/>
        </p:spPr>
        <p:txBody>
          <a:bodyPr wrap="square">
            <a:spAutoFit/>
          </a:bodyPr>
          <a:lstStyle/>
          <a:p>
            <a:r>
              <a:rPr lang="en-US" sz="2400" b="1" u="sng" dirty="0">
                <a:latin typeface="Times New Roman" panose="02020603050405020304" pitchFamily="18" charset="0"/>
                <a:cs typeface="Times New Roman" panose="02020603050405020304" pitchFamily="18" charset="0"/>
              </a:rPr>
              <a:t>1. </a:t>
            </a:r>
            <a:r>
              <a:rPr lang="en-US" sz="2400" b="1" u="sng" dirty="0" err="1">
                <a:latin typeface="Times New Roman" panose="02020603050405020304" pitchFamily="18" charset="0"/>
                <a:cs typeface="Times New Roman" panose="02020603050405020304" pitchFamily="18" charset="0"/>
              </a:rPr>
              <a:t>Tình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hình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rừng</a:t>
            </a:r>
            <a:r>
              <a:rPr lang="en-US" sz="2400" b="1" u="sng" dirty="0">
                <a:latin typeface="Times New Roman" panose="02020603050405020304" pitchFamily="18" charset="0"/>
                <a:cs typeface="Times New Roman" panose="02020603050405020304" pitchFamily="18" charset="0"/>
              </a:rPr>
              <a:t> ở </a:t>
            </a:r>
            <a:r>
              <a:rPr lang="en-US" sz="2400" b="1" u="sng" dirty="0" err="1">
                <a:latin typeface="Times New Roman" panose="02020603050405020304" pitchFamily="18" charset="0"/>
                <a:cs typeface="Times New Roman" panose="02020603050405020304" pitchFamily="18" charset="0"/>
              </a:rPr>
              <a:t>Việt</a:t>
            </a:r>
            <a:r>
              <a:rPr lang="en-US" sz="2400" b="1" u="sng" dirty="0">
                <a:latin typeface="Times New Roman" panose="02020603050405020304" pitchFamily="18" charset="0"/>
                <a:cs typeface="Times New Roman" panose="02020603050405020304" pitchFamily="18" charset="0"/>
              </a:rPr>
              <a:t> Nam</a:t>
            </a:r>
          </a:p>
        </p:txBody>
      </p:sp>
      <p:sp>
        <p:nvSpPr>
          <p:cNvPr id="9" name="TextBox 8">
            <a:extLst>
              <a:ext uri="{FF2B5EF4-FFF2-40B4-BE49-F238E27FC236}">
                <a16:creationId xmlns:a16="http://schemas.microsoft.com/office/drawing/2014/main" id="{9BB4EDE2-A54B-E42E-6C32-77DE9747AB4F}"/>
              </a:ext>
            </a:extLst>
          </p:cNvPr>
          <p:cNvSpPr txBox="1"/>
          <p:nvPr/>
        </p:nvSpPr>
        <p:spPr>
          <a:xfrm>
            <a:off x="89633" y="1447800"/>
            <a:ext cx="6339840" cy="584775"/>
          </a:xfrm>
          <a:prstGeom prst="rect">
            <a:avLst/>
          </a:prstGeom>
          <a:noFill/>
        </p:spPr>
        <p:txBody>
          <a:bodyPr wrap="square">
            <a:spAutoFit/>
          </a:bodyPr>
          <a:lstStyle/>
          <a:p>
            <a:r>
              <a:rPr lang="en-US" sz="32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2. Ý </a:t>
            </a:r>
            <a:r>
              <a:rPr lang="en-US" sz="32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32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2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2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3200" u="sng"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990BF6AA-F2C5-55BD-F88D-C15C0B6148E1}"/>
              </a:ext>
            </a:extLst>
          </p:cNvPr>
          <p:cNvSpPr txBox="1"/>
          <p:nvPr/>
        </p:nvSpPr>
        <p:spPr>
          <a:xfrm>
            <a:off x="257273" y="2209800"/>
            <a:ext cx="8496300" cy="2308324"/>
          </a:xfrm>
          <a:prstGeom prst="rect">
            <a:avLst/>
          </a:prstGeom>
          <a:noFill/>
        </p:spPr>
        <p:txBody>
          <a:bodyPr wrap="square">
            <a:spAutoFit/>
          </a:bodyPr>
          <a:lstStyle/>
          <a:p>
            <a:pPr algn="just"/>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nguyên</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đa</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môi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thái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thiểu</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khí</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hậu</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sống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F301F45C-0A30-C9B9-AD46-093DCFDB686B}"/>
              </a:ext>
            </a:extLst>
          </p:cNvPr>
          <p:cNvSpPr txBox="1"/>
          <p:nvPr/>
        </p:nvSpPr>
        <p:spPr>
          <a:xfrm>
            <a:off x="198659" y="4648200"/>
            <a:ext cx="4783014" cy="646331"/>
          </a:xfrm>
          <a:prstGeom prst="rect">
            <a:avLst/>
          </a:prstGeom>
          <a:noFill/>
        </p:spPr>
        <p:txBody>
          <a:bodyPr wrap="square">
            <a:spAutoFit/>
          </a:bodyPr>
          <a:lstStyle/>
          <a:p>
            <a:r>
              <a:rPr lang="en-US" sz="36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36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3600" u="sng"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6E1E03C8-8B23-3814-1595-670B313415E8}"/>
              </a:ext>
            </a:extLst>
          </p:cNvPr>
          <p:cNvSpPr/>
          <p:nvPr/>
        </p:nvSpPr>
        <p:spPr>
          <a:xfrm>
            <a:off x="1476473" y="5417403"/>
            <a:ext cx="7277100" cy="584775"/>
          </a:xfrm>
          <a:prstGeom prst="rect">
            <a:avLst/>
          </a:prstGeom>
        </p:spPr>
        <p:txBody>
          <a:bodyPr wrap="square">
            <a:spAutoFit/>
          </a:bodyPr>
          <a:lstStyle/>
          <a:p>
            <a:r>
              <a:rPr lang="vi-VN" sz="3200" b="1" dirty="0">
                <a:solidFill>
                  <a:srgbClr val="0000FF"/>
                </a:solidFill>
                <a:latin typeface="Times New Roman" panose="02020603050405020304" pitchFamily="18" charset="0"/>
                <a:cs typeface="Times New Roman" panose="02020603050405020304" pitchFamily="18" charset="0"/>
              </a:rPr>
              <a:t>Em hãy nêu mục đích bảo vệ rừng</a:t>
            </a:r>
            <a:r>
              <a:rPr lang="en-US" sz="3200" b="1" dirty="0">
                <a:solidFill>
                  <a:srgbClr val="0000F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17291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3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2900" y="152400"/>
            <a:ext cx="8382000" cy="461665"/>
          </a:xfrm>
          <a:prstGeom prst="rect">
            <a:avLst/>
          </a:prstGeom>
        </p:spPr>
        <p:txBody>
          <a:bodyPr wrap="square">
            <a:spAutoFit/>
          </a:bodyPr>
          <a:lstStyle/>
          <a:p>
            <a:pPr algn="ctr"/>
            <a:r>
              <a:rPr lang="en-US" sz="2400" b="1" dirty="0">
                <a:solidFill>
                  <a:srgbClr val="FF0000"/>
                </a:solidFill>
                <a:latin typeface="Times New Roman" panose="02020603050405020304" pitchFamily="18" charset="0"/>
                <a:cs typeface="Times New Roman" panose="02020603050405020304" pitchFamily="18" charset="0"/>
              </a:rPr>
              <a:t>TIẾT 18. BÀI 7. BẢO VỆ RỪNG</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84BE494-EBA9-A35B-CC8D-BFAA1CDA3084}"/>
              </a:ext>
            </a:extLst>
          </p:cNvPr>
          <p:cNvSpPr txBox="1"/>
          <p:nvPr/>
        </p:nvSpPr>
        <p:spPr>
          <a:xfrm>
            <a:off x="-87336" y="591234"/>
            <a:ext cx="4621236" cy="461665"/>
          </a:xfrm>
          <a:prstGeom prst="rect">
            <a:avLst/>
          </a:prstGeom>
          <a:noFill/>
        </p:spPr>
        <p:txBody>
          <a:bodyPr wrap="square">
            <a:spAutoFit/>
          </a:bodyPr>
          <a:lstStyle/>
          <a:p>
            <a:r>
              <a:rPr lang="en-US" sz="2400" b="1" u="sng" dirty="0">
                <a:latin typeface="Times New Roman" panose="02020603050405020304" pitchFamily="18" charset="0"/>
                <a:cs typeface="Times New Roman" panose="02020603050405020304" pitchFamily="18" charset="0"/>
              </a:rPr>
              <a:t>1. </a:t>
            </a:r>
            <a:r>
              <a:rPr lang="en-US" sz="2400" b="1" u="sng" dirty="0" err="1">
                <a:latin typeface="Times New Roman" panose="02020603050405020304" pitchFamily="18" charset="0"/>
                <a:cs typeface="Times New Roman" panose="02020603050405020304" pitchFamily="18" charset="0"/>
              </a:rPr>
              <a:t>Tình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hình</a:t>
            </a:r>
            <a:r>
              <a:rPr lang="en-US" sz="2400" b="1" u="sng" dirty="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rừng</a:t>
            </a:r>
            <a:r>
              <a:rPr lang="en-US" sz="2400" b="1" u="sng" dirty="0">
                <a:latin typeface="Times New Roman" panose="02020603050405020304" pitchFamily="18" charset="0"/>
                <a:cs typeface="Times New Roman" panose="02020603050405020304" pitchFamily="18" charset="0"/>
              </a:rPr>
              <a:t> ở </a:t>
            </a:r>
            <a:r>
              <a:rPr lang="en-US" sz="2400" b="1" u="sng" dirty="0" err="1">
                <a:latin typeface="Times New Roman" panose="02020603050405020304" pitchFamily="18" charset="0"/>
                <a:cs typeface="Times New Roman" panose="02020603050405020304" pitchFamily="18" charset="0"/>
              </a:rPr>
              <a:t>Việt</a:t>
            </a:r>
            <a:r>
              <a:rPr lang="en-US" sz="2400" b="1" u="sng" dirty="0">
                <a:latin typeface="Times New Roman" panose="02020603050405020304" pitchFamily="18" charset="0"/>
                <a:cs typeface="Times New Roman" panose="02020603050405020304" pitchFamily="18" charset="0"/>
              </a:rPr>
              <a:t> Nam</a:t>
            </a:r>
          </a:p>
        </p:txBody>
      </p:sp>
      <p:sp>
        <p:nvSpPr>
          <p:cNvPr id="9" name="TextBox 8">
            <a:extLst>
              <a:ext uri="{FF2B5EF4-FFF2-40B4-BE49-F238E27FC236}">
                <a16:creationId xmlns:a16="http://schemas.microsoft.com/office/drawing/2014/main" id="{9BB4EDE2-A54B-E42E-6C32-77DE9747AB4F}"/>
              </a:ext>
            </a:extLst>
          </p:cNvPr>
          <p:cNvSpPr txBox="1"/>
          <p:nvPr/>
        </p:nvSpPr>
        <p:spPr>
          <a:xfrm>
            <a:off x="-62717" y="1052899"/>
            <a:ext cx="4663440" cy="461665"/>
          </a:xfrm>
          <a:prstGeom prst="rect">
            <a:avLst/>
          </a:prstGeom>
          <a:noFill/>
        </p:spPr>
        <p:txBody>
          <a:bodyPr wrap="square">
            <a:spAutoFit/>
          </a:bodyPr>
          <a:lstStyle/>
          <a:p>
            <a:r>
              <a:rPr lang="en-US" sz="24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2: Ý </a:t>
            </a:r>
            <a:r>
              <a:rPr lang="en-US" sz="24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24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2400" b="1" u="sng"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u="sng" kern="1200" dirty="0" err="1">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2400" u="sng"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F301F45C-0A30-C9B9-AD46-093DCFDB686B}"/>
              </a:ext>
            </a:extLst>
          </p:cNvPr>
          <p:cNvSpPr txBox="1"/>
          <p:nvPr/>
        </p:nvSpPr>
        <p:spPr>
          <a:xfrm>
            <a:off x="93786" y="1507794"/>
            <a:ext cx="4783014" cy="646331"/>
          </a:xfrm>
          <a:prstGeom prst="rect">
            <a:avLst/>
          </a:prstGeom>
          <a:noFill/>
        </p:spPr>
        <p:txBody>
          <a:bodyPr wrap="square">
            <a:spAutoFit/>
          </a:bodyPr>
          <a:lstStyle/>
          <a:p>
            <a:r>
              <a:rPr lang="en-US" sz="3600" b="1" kern="1200" dirty="0">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36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36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CB7320C-82E3-119B-715D-F3A558476F9C}"/>
              </a:ext>
            </a:extLst>
          </p:cNvPr>
          <p:cNvSpPr txBox="1"/>
          <p:nvPr/>
        </p:nvSpPr>
        <p:spPr>
          <a:xfrm>
            <a:off x="152402" y="2598003"/>
            <a:ext cx="8572498" cy="1754326"/>
          </a:xfrm>
          <a:prstGeom prst="rect">
            <a:avLst/>
          </a:prstGeom>
          <a:noFill/>
        </p:spPr>
        <p:txBody>
          <a:bodyPr wrap="square">
            <a:spAutoFit/>
          </a:bodyPr>
          <a:lstStyle/>
          <a:p>
            <a:pPr algn="just"/>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Giữ</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gìn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tài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nguyên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rừng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đất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rừng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hiện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có</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đồng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thời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tạo</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điều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kiện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thuận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lợi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để</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rừng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phát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triển</a:t>
            </a:r>
            <a:r>
              <a:rPr lang="en-US" sz="3600" b="1" dirty="0">
                <a:solidFill>
                  <a:srgbClr val="FF0000"/>
                </a:solidFill>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6035432C-7514-1323-973F-01CF7E083534}"/>
              </a:ext>
            </a:extLst>
          </p:cNvPr>
          <p:cNvSpPr txBox="1"/>
          <p:nvPr/>
        </p:nvSpPr>
        <p:spPr>
          <a:xfrm>
            <a:off x="152400" y="2052935"/>
            <a:ext cx="4572000" cy="646331"/>
          </a:xfrm>
          <a:prstGeom prst="rect">
            <a:avLst/>
          </a:prstGeom>
          <a:noFill/>
        </p:spPr>
        <p:txBody>
          <a:bodyPr wrap="square">
            <a:spAutoFit/>
          </a:bodyPr>
          <a:lstStyle/>
          <a:p>
            <a:r>
              <a:rPr lang="en-US" sz="3600" b="1" dirty="0">
                <a:latin typeface="Times New Roman" panose="02020603050405020304" pitchFamily="18" charset="0"/>
                <a:cs typeface="Times New Roman" panose="02020603050405020304" pitchFamily="18" charset="0"/>
              </a:rPr>
              <a:t>3.1. </a:t>
            </a:r>
            <a:r>
              <a:rPr lang="en-US" sz="3600" b="1" dirty="0" err="1">
                <a:latin typeface="Times New Roman" panose="02020603050405020304" pitchFamily="18" charset="0"/>
                <a:cs typeface="Times New Roman" panose="02020603050405020304" pitchFamily="18" charset="0"/>
              </a:rPr>
              <a:t>Mục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đích</a:t>
            </a:r>
            <a:endParaRPr lang="en-US" sz="36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58E04494-0EF3-5A5C-2CA7-84072960E6AA}"/>
              </a:ext>
            </a:extLst>
          </p:cNvPr>
          <p:cNvSpPr txBox="1"/>
          <p:nvPr/>
        </p:nvSpPr>
        <p:spPr>
          <a:xfrm>
            <a:off x="185225" y="4459069"/>
            <a:ext cx="4920175" cy="646331"/>
          </a:xfrm>
          <a:prstGeom prst="rect">
            <a:avLst/>
          </a:prstGeom>
          <a:noFill/>
        </p:spPr>
        <p:txBody>
          <a:bodyPr wrap="square">
            <a:spAutoFit/>
          </a:bodyPr>
          <a:lstStyle/>
          <a:p>
            <a:r>
              <a:rPr lang="en-US" sz="3600" b="1" dirty="0">
                <a:latin typeface="Times New Roman" panose="02020603050405020304" pitchFamily="18" charset="0"/>
                <a:cs typeface="Times New Roman" panose="02020603050405020304" pitchFamily="18" charset="0"/>
              </a:rPr>
              <a:t>3.2. </a:t>
            </a:r>
            <a:r>
              <a:rPr lang="en-US" sz="3600" b="1" dirty="0" err="1">
                <a:latin typeface="Times New Roman" panose="02020603050405020304" pitchFamily="18" charset="0"/>
                <a:cs typeface="Times New Roman" panose="02020603050405020304" pitchFamily="18" charset="0"/>
              </a:rPr>
              <a:t>Biện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pháp</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1235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00"/>
                                        <p:tgtEl>
                                          <p:spTgt spid="8"/>
                                        </p:tgtEl>
                                      </p:cBhvr>
                                    </p:animEffect>
                                    <p:anim calcmode="lin" valueType="num">
                                      <p:cBhvr>
                                        <p:cTn id="13" dur="700" fill="hold"/>
                                        <p:tgtEl>
                                          <p:spTgt spid="8"/>
                                        </p:tgtEl>
                                        <p:attrNameLst>
                                          <p:attrName>ppt_x</p:attrName>
                                        </p:attrNameLst>
                                      </p:cBhvr>
                                      <p:tavLst>
                                        <p:tav tm="0">
                                          <p:val>
                                            <p:strVal val="#ppt_x"/>
                                          </p:val>
                                        </p:tav>
                                        <p:tav tm="100000">
                                          <p:val>
                                            <p:strVal val="#ppt_x"/>
                                          </p:val>
                                        </p:tav>
                                      </p:tavLst>
                                    </p:anim>
                                    <p:anim calcmode="lin" valueType="num">
                                      <p:cBhvr>
                                        <p:cTn id="14" dur="7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pcc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98728"/>
            <a:ext cx="2743200" cy="44400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57200" y="228600"/>
            <a:ext cx="8839200" cy="461665"/>
          </a:xfrm>
          <a:prstGeom prst="rect">
            <a:avLst/>
          </a:prstGeom>
        </p:spPr>
        <p:txBody>
          <a:bodyPr wrap="square">
            <a:spAutoFit/>
          </a:bodyPr>
          <a:lstStyle/>
          <a:p>
            <a:r>
              <a:rPr lang="vi-VN" sz="2400" b="1" dirty="0">
                <a:solidFill>
                  <a:srgbClr val="0000FF"/>
                </a:solidFill>
              </a:rPr>
              <a:t>Em hãy nêu</a:t>
            </a:r>
            <a:r>
              <a:rPr lang="en-US" sz="2400" b="1" dirty="0">
                <a:solidFill>
                  <a:srgbClr val="0000FF"/>
                </a:solidFill>
              </a:rPr>
              <a:t> </a:t>
            </a:r>
            <a:r>
              <a:rPr lang="vi-VN" sz="2400" b="1" dirty="0">
                <a:solidFill>
                  <a:srgbClr val="0000FF"/>
                </a:solidFill>
              </a:rPr>
              <a:t>một số biện pháp bảo vệ rừng.</a:t>
            </a:r>
            <a:endParaRPr lang="en-US" sz="2400" b="1" dirty="0">
              <a:solidFill>
                <a:srgbClr val="0000FF"/>
              </a:solidFill>
            </a:endParaRPr>
          </a:p>
        </p:txBody>
      </p:sp>
      <p:sp>
        <p:nvSpPr>
          <p:cNvPr id="3" name="Rectangle 2"/>
          <p:cNvSpPr/>
          <p:nvPr/>
        </p:nvSpPr>
        <p:spPr>
          <a:xfrm>
            <a:off x="3124200" y="644098"/>
            <a:ext cx="6019800" cy="6124754"/>
          </a:xfrm>
          <a:prstGeom prst="rect">
            <a:avLst/>
          </a:prstGeom>
        </p:spPr>
        <p:txBody>
          <a:bodyPr wrap="square">
            <a:spAutoFit/>
          </a:bodyPr>
          <a:lstStyle/>
          <a:p>
            <a:r>
              <a:rPr lang="vi-VN" sz="2800" b="1" dirty="0">
                <a:solidFill>
                  <a:srgbClr val="FF0000"/>
                </a:solidFill>
                <a:latin typeface="Times New Roman" panose="02020603050405020304" pitchFamily="18" charset="0"/>
                <a:cs typeface="Times New Roman" panose="02020603050405020304" pitchFamily="18" charset="0"/>
              </a:rPr>
              <a:t>- Một số biện pháp bảo vệ rừng: Để bảo vệ rừng cần triển khai đồng bộ nhiều biện pháp:</a:t>
            </a:r>
          </a:p>
          <a:p>
            <a:r>
              <a:rPr lang="vi-VN" sz="2800" b="1" dirty="0">
                <a:solidFill>
                  <a:srgbClr val="FF0000"/>
                </a:solidFill>
                <a:latin typeface="Times New Roman" panose="02020603050405020304" pitchFamily="18" charset="0"/>
                <a:cs typeface="Times New Roman" panose="02020603050405020304" pitchFamily="18" charset="0"/>
              </a:rPr>
              <a:t>  + Cá nhân, tổ chức kinh doanh rừng, đất rừng phải được Nhà nước cho phép theo quy định của pháp Luật</a:t>
            </a:r>
          </a:p>
          <a:p>
            <a:r>
              <a:rPr lang="vi-VN" sz="2800" b="1" dirty="0">
                <a:solidFill>
                  <a:srgbClr val="FF0000"/>
                </a:solidFill>
                <a:latin typeface="Times New Roman" panose="02020603050405020304" pitchFamily="18" charset="0"/>
                <a:cs typeface="Times New Roman" panose="02020603050405020304" pitchFamily="18" charset="0"/>
              </a:rPr>
              <a:t>  + Tổ chức định canh, định cư cho người dân, phòng chống cháy rừng, quản lí chăn thả vật nuôi</a:t>
            </a:r>
          </a:p>
          <a:p>
            <a:r>
              <a:rPr lang="vi-VN" sz="2800" b="1" dirty="0">
                <a:solidFill>
                  <a:srgbClr val="FF0000"/>
                </a:solidFill>
                <a:latin typeface="Times New Roman" panose="02020603050405020304" pitchFamily="18" charset="0"/>
                <a:cs typeface="Times New Roman" panose="02020603050405020304" pitchFamily="18" charset="0"/>
              </a:rPr>
              <a:t>  + Nâng cao nhận thức, năng lực thực thi pháp luật bảo vệ rừng.</a:t>
            </a:r>
          </a:p>
          <a:p>
            <a:r>
              <a:rPr lang="vi-VN" sz="2800" b="1" dirty="0">
                <a:solidFill>
                  <a:srgbClr val="FF0000"/>
                </a:solidFill>
                <a:latin typeface="Times New Roman" panose="02020603050405020304" pitchFamily="18" charset="0"/>
                <a:cs typeface="Times New Roman" panose="02020603050405020304" pitchFamily="18" charset="0"/>
              </a:rPr>
              <a:t>  + Nghiêm cấm và ngăn chặn mọi hành vi phá hoại tài nguyên rừng, đất rừng.</a:t>
            </a:r>
          </a:p>
        </p:txBody>
      </p:sp>
    </p:spTree>
    <p:extLst>
      <p:ext uri="{BB962C8B-B14F-4D97-AF65-F5344CB8AC3E}">
        <p14:creationId xmlns:p14="http://schemas.microsoft.com/office/powerpoint/2010/main" val="135368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arn(inVertic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2900" y="152400"/>
            <a:ext cx="8382000" cy="461665"/>
          </a:xfrm>
          <a:prstGeom prst="rect">
            <a:avLst/>
          </a:prstGeom>
        </p:spPr>
        <p:txBody>
          <a:bodyPr wrap="square">
            <a:spAutoFit/>
          </a:bodyPr>
          <a:lstStyle/>
          <a:p>
            <a:pPr algn="ctr"/>
            <a:r>
              <a:rPr lang="en-US" sz="2400" b="1">
                <a:solidFill>
                  <a:srgbClr val="FF0000"/>
                </a:solidFill>
                <a:latin typeface="Arial" pitchFamily="34" charset="0"/>
                <a:cs typeface="Arial" pitchFamily="34" charset="0"/>
              </a:rPr>
              <a:t>TIẾT 16. BÀI 7. BẢO VỆ RỪNG</a:t>
            </a:r>
            <a:endParaRPr lang="en-US" sz="2400">
              <a:solidFill>
                <a:srgbClr val="FF0000"/>
              </a:solidFill>
              <a:latin typeface="Arial" pitchFamily="34" charset="0"/>
              <a:cs typeface="Arial" pitchFamily="34" charset="0"/>
            </a:endParaRPr>
          </a:p>
        </p:txBody>
      </p:sp>
      <p:sp>
        <p:nvSpPr>
          <p:cNvPr id="7" name="TextBox 6">
            <a:extLst>
              <a:ext uri="{FF2B5EF4-FFF2-40B4-BE49-F238E27FC236}">
                <a16:creationId xmlns:a16="http://schemas.microsoft.com/office/drawing/2014/main" id="{B84BE494-EBA9-A35B-CC8D-BFAA1CDA3084}"/>
              </a:ext>
            </a:extLst>
          </p:cNvPr>
          <p:cNvSpPr txBox="1"/>
          <p:nvPr/>
        </p:nvSpPr>
        <p:spPr>
          <a:xfrm>
            <a:off x="-116059" y="591234"/>
            <a:ext cx="4621236" cy="461665"/>
          </a:xfrm>
          <a:prstGeom prst="rect">
            <a:avLst/>
          </a:prstGeom>
          <a:noFill/>
        </p:spPr>
        <p:txBody>
          <a:bodyPr wrap="square">
            <a:spAutoFit/>
          </a:bodyPr>
          <a:lstStyle/>
          <a:p>
            <a:r>
              <a:rPr lang="en-US" sz="2400" b="1" dirty="0">
                <a:latin typeface="Times New Roman" panose="02020603050405020304" pitchFamily="18" charset="0"/>
                <a:cs typeface="Times New Roman" panose="02020603050405020304" pitchFamily="18" charset="0"/>
              </a:rPr>
              <a:t>1. </a:t>
            </a:r>
            <a:r>
              <a:rPr lang="en-US" sz="2400" b="1" dirty="0" err="1">
                <a:latin typeface="Times New Roman" panose="02020603050405020304" pitchFamily="18" charset="0"/>
                <a:cs typeface="Times New Roman" panose="02020603050405020304" pitchFamily="18" charset="0"/>
              </a:rPr>
              <a:t>Tình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hình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rừng</a:t>
            </a:r>
            <a:r>
              <a:rPr lang="en-US" sz="2400" b="1" dirty="0">
                <a:latin typeface="Times New Roman" panose="02020603050405020304" pitchFamily="18" charset="0"/>
                <a:cs typeface="Times New Roman" panose="02020603050405020304" pitchFamily="18" charset="0"/>
              </a:rPr>
              <a:t> ở </a:t>
            </a:r>
            <a:r>
              <a:rPr lang="en-US" sz="2400" b="1" dirty="0" err="1">
                <a:latin typeface="Times New Roman" panose="02020603050405020304" pitchFamily="18" charset="0"/>
                <a:cs typeface="Times New Roman" panose="02020603050405020304" pitchFamily="18" charset="0"/>
              </a:rPr>
              <a:t>Việt</a:t>
            </a:r>
            <a:r>
              <a:rPr lang="en-US" sz="2400" b="1" dirty="0">
                <a:latin typeface="Times New Roman" panose="02020603050405020304" pitchFamily="18" charset="0"/>
                <a:cs typeface="Times New Roman" panose="02020603050405020304" pitchFamily="18" charset="0"/>
              </a:rPr>
              <a:t> Nam</a:t>
            </a:r>
          </a:p>
        </p:txBody>
      </p:sp>
      <p:sp>
        <p:nvSpPr>
          <p:cNvPr id="9" name="TextBox 8">
            <a:extLst>
              <a:ext uri="{FF2B5EF4-FFF2-40B4-BE49-F238E27FC236}">
                <a16:creationId xmlns:a16="http://schemas.microsoft.com/office/drawing/2014/main" id="{9BB4EDE2-A54B-E42E-6C32-77DE9747AB4F}"/>
              </a:ext>
            </a:extLst>
          </p:cNvPr>
          <p:cNvSpPr txBox="1"/>
          <p:nvPr/>
        </p:nvSpPr>
        <p:spPr>
          <a:xfrm>
            <a:off x="-91440" y="1052899"/>
            <a:ext cx="4663440" cy="461665"/>
          </a:xfrm>
          <a:prstGeom prst="rect">
            <a:avLst/>
          </a:prstGeom>
          <a:noFill/>
        </p:spPr>
        <p:txBody>
          <a:bodyPr wrap="square">
            <a:spAutoFit/>
          </a:bodyPr>
          <a:lstStyle/>
          <a:p>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2: Ý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24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F301F45C-0A30-C9B9-AD46-093DCFDB686B}"/>
              </a:ext>
            </a:extLst>
          </p:cNvPr>
          <p:cNvSpPr txBox="1"/>
          <p:nvPr/>
        </p:nvSpPr>
        <p:spPr>
          <a:xfrm>
            <a:off x="-58028" y="1507794"/>
            <a:ext cx="4783014" cy="461665"/>
          </a:xfrm>
          <a:prstGeom prst="rect">
            <a:avLst/>
          </a:prstGeom>
          <a:noFill/>
        </p:spPr>
        <p:txBody>
          <a:bodyPr wrap="square">
            <a:spAutoFit/>
          </a:bodyPr>
          <a:lstStyle/>
          <a:p>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Bảo</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vệ</a:t>
            </a:r>
            <a:r>
              <a:rPr lang="en-US" sz="2400" b="1"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1200" dirty="0" err="1">
                <a:effectLst/>
                <a:latin typeface="Times New Roman" panose="02020603050405020304" pitchFamily="18" charset="0"/>
                <a:ea typeface="Times New Roman" panose="02020603050405020304" pitchFamily="18" charset="0"/>
                <a:cs typeface="Times New Roman" panose="02020603050405020304" pitchFamily="18" charset="0"/>
              </a:rPr>
              <a:t>rừng</a:t>
            </a:r>
            <a:endParaRPr lang="en-US" sz="24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CB7320C-82E3-119B-715D-F3A558476F9C}"/>
              </a:ext>
            </a:extLst>
          </p:cNvPr>
          <p:cNvSpPr txBox="1"/>
          <p:nvPr/>
        </p:nvSpPr>
        <p:spPr>
          <a:xfrm>
            <a:off x="0" y="2393169"/>
            <a:ext cx="8991600" cy="830997"/>
          </a:xfrm>
          <a:prstGeom prst="rect">
            <a:avLst/>
          </a:prstGeom>
          <a:noFill/>
        </p:spPr>
        <p:txBody>
          <a:bodyPr wrap="square">
            <a:spAutoFit/>
          </a:bodyPr>
          <a:lstStyle/>
          <a:p>
            <a:pPr algn="just"/>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Giữ</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gìn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tài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nguyên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rừng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đất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rừng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hiện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có</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đồng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tạo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điều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kiện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thuận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lợi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để</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rừng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phát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triển</a:t>
            </a:r>
            <a:r>
              <a:rPr lang="en-US" sz="2400" b="1" dirty="0">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6035432C-7514-1323-973F-01CF7E083534}"/>
              </a:ext>
            </a:extLst>
          </p:cNvPr>
          <p:cNvSpPr txBox="1"/>
          <p:nvPr/>
        </p:nvSpPr>
        <p:spPr>
          <a:xfrm>
            <a:off x="0" y="1969459"/>
            <a:ext cx="2438398" cy="461665"/>
          </a:xfrm>
          <a:prstGeom prst="rect">
            <a:avLst/>
          </a:prstGeom>
          <a:noFill/>
        </p:spPr>
        <p:txBody>
          <a:bodyPr wrap="square">
            <a:spAutoFit/>
          </a:bodyPr>
          <a:lstStyle/>
          <a:p>
            <a:r>
              <a:rPr lang="en-US" sz="2400" b="1" dirty="0">
                <a:latin typeface="Times New Roman" panose="02020603050405020304" pitchFamily="18" charset="0"/>
                <a:cs typeface="Times New Roman" panose="02020603050405020304" pitchFamily="18" charset="0"/>
              </a:rPr>
              <a:t>3.1. </a:t>
            </a:r>
            <a:r>
              <a:rPr lang="en-US" sz="2400" b="1" dirty="0" err="1">
                <a:latin typeface="Times New Roman" panose="02020603050405020304" pitchFamily="18" charset="0"/>
                <a:cs typeface="Times New Roman" panose="02020603050405020304" pitchFamily="18" charset="0"/>
              </a:rPr>
              <a:t>Mục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đích</a:t>
            </a:r>
            <a:endParaRPr lang="en-US" sz="24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58E04494-0EF3-5A5C-2CA7-84072960E6AA}"/>
              </a:ext>
            </a:extLst>
          </p:cNvPr>
          <p:cNvSpPr txBox="1"/>
          <p:nvPr/>
        </p:nvSpPr>
        <p:spPr>
          <a:xfrm>
            <a:off x="185226" y="3429000"/>
            <a:ext cx="2710374" cy="584775"/>
          </a:xfrm>
          <a:prstGeom prst="rect">
            <a:avLst/>
          </a:prstGeom>
          <a:noFill/>
        </p:spPr>
        <p:txBody>
          <a:bodyPr wrap="square">
            <a:spAutoFit/>
          </a:bodyPr>
          <a:lstStyle/>
          <a:p>
            <a:r>
              <a:rPr lang="en-US" sz="3200" b="1" dirty="0">
                <a:latin typeface="Times New Roman" panose="02020603050405020304" pitchFamily="18" charset="0"/>
                <a:cs typeface="Times New Roman" panose="02020603050405020304" pitchFamily="18" charset="0"/>
              </a:rPr>
              <a:t>3.2. </a:t>
            </a:r>
            <a:r>
              <a:rPr lang="en-US" sz="3200" b="1" dirty="0" err="1">
                <a:latin typeface="Times New Roman" panose="02020603050405020304" pitchFamily="18" charset="0"/>
                <a:cs typeface="Times New Roman" panose="02020603050405020304" pitchFamily="18" charset="0"/>
              </a:rPr>
              <a:t>Biện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pháp</a:t>
            </a:r>
            <a:endParaRPr lang="en-US" sz="3200"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064B871D-0737-1B20-2AB0-775E1DE6F07E}"/>
              </a:ext>
            </a:extLst>
          </p:cNvPr>
          <p:cNvSpPr txBox="1"/>
          <p:nvPr/>
        </p:nvSpPr>
        <p:spPr>
          <a:xfrm>
            <a:off x="150661" y="4013775"/>
            <a:ext cx="8425374" cy="2308324"/>
          </a:xfrm>
          <a:prstGeom prst="rect">
            <a:avLst/>
          </a:prstGeom>
          <a:noFill/>
        </p:spPr>
        <p:txBody>
          <a:bodyPr wrap="square">
            <a:spAutoFit/>
          </a:bodyPr>
          <a:lstStyle/>
          <a:p>
            <a:pPr algn="just"/>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Ngăn</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chặn</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nghiêm</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cấm</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phá</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hoại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nguyên</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kinh</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doanh</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phép</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hòng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cháy</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3600" b="1"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58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3149"/>
            <a:ext cx="8229600" cy="685800"/>
          </a:xfrm>
        </p:spPr>
        <p:txBody>
          <a:bodyPr>
            <a:normAutofit/>
          </a:bodyPr>
          <a:lstStyle/>
          <a:p>
            <a:r>
              <a:rPr lang="en-US" sz="2800" b="1">
                <a:solidFill>
                  <a:srgbClr val="FF0000"/>
                </a:solidFill>
                <a:latin typeface="Arial" pitchFamily="34" charset="0"/>
                <a:cs typeface="Arial" pitchFamily="34" charset="0"/>
              </a:rPr>
              <a:t>LUYỆN TẬP</a:t>
            </a:r>
          </a:p>
        </p:txBody>
      </p:sp>
      <p:sp>
        <p:nvSpPr>
          <p:cNvPr id="3" name="Rectangle 2"/>
          <p:cNvSpPr/>
          <p:nvPr/>
        </p:nvSpPr>
        <p:spPr>
          <a:xfrm>
            <a:off x="457200" y="685800"/>
            <a:ext cx="8382000" cy="1200329"/>
          </a:xfrm>
          <a:prstGeom prst="rect">
            <a:avLst/>
          </a:prstGeom>
        </p:spPr>
        <p:txBody>
          <a:bodyPr wrap="square">
            <a:spAutoFit/>
          </a:bodyPr>
          <a:lstStyle/>
          <a:p>
            <a:r>
              <a:rPr lang="en-US" sz="2400" b="1">
                <a:solidFill>
                  <a:srgbClr val="0000FF"/>
                </a:solidFill>
                <a:latin typeface="Arial" pitchFamily="34" charset="0"/>
                <a:cs typeface="Arial" pitchFamily="34" charset="0"/>
              </a:rPr>
              <a:t>Trong các hoạt động ở Hình 7.5, hoạt động nào bảo vệ rừng, hoạt động nào làm suy giảm tài nguyên rừng? Vì sao?</a:t>
            </a:r>
          </a:p>
        </p:txBody>
      </p:sp>
      <p:pic>
        <p:nvPicPr>
          <p:cNvPr id="4" name="Picture 3" descr="C:\Users\USER\Desktop\screenshot-2022-06-28-162314.png"/>
          <p:cNvPicPr/>
          <p:nvPr/>
        </p:nvPicPr>
        <p:blipFill>
          <a:blip r:embed="rId2">
            <a:extLst>
              <a:ext uri="{28A0092B-C50C-407E-A947-70E740481C1C}">
                <a14:useLocalDpi xmlns:a14="http://schemas.microsoft.com/office/drawing/2010/main" val="0"/>
              </a:ext>
            </a:extLst>
          </a:blip>
          <a:srcRect/>
          <a:stretch>
            <a:fillRect/>
          </a:stretch>
        </p:blipFill>
        <p:spPr bwMode="auto">
          <a:xfrm>
            <a:off x="685800" y="2062162"/>
            <a:ext cx="7848599" cy="4567238"/>
          </a:xfrm>
          <a:prstGeom prst="rect">
            <a:avLst/>
          </a:prstGeom>
          <a:noFill/>
          <a:ln>
            <a:noFill/>
          </a:ln>
        </p:spPr>
      </p:pic>
    </p:spTree>
    <p:extLst>
      <p:ext uri="{BB962C8B-B14F-4D97-AF65-F5344CB8AC3E}">
        <p14:creationId xmlns:p14="http://schemas.microsoft.com/office/powerpoint/2010/main" val="3014788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281FF-E6C0-829F-FD59-8E662C8CA5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88F6DB-A32B-A661-2959-1CF94A546788}"/>
              </a:ext>
            </a:extLst>
          </p:cNvPr>
          <p:cNvSpPr>
            <a:spLocks noGrp="1"/>
          </p:cNvSpPr>
          <p:nvPr>
            <p:ph type="title"/>
          </p:nvPr>
        </p:nvSpPr>
        <p:spPr>
          <a:xfrm>
            <a:off x="304800" y="-23149"/>
            <a:ext cx="8229600" cy="685800"/>
          </a:xfrm>
        </p:spPr>
        <p:txBody>
          <a:bodyPr>
            <a:normAutofit/>
          </a:bodyPr>
          <a:lstStyle/>
          <a:p>
            <a:r>
              <a:rPr lang="en-US" sz="2800" b="1">
                <a:solidFill>
                  <a:srgbClr val="FF0000"/>
                </a:solidFill>
                <a:latin typeface="Arial" pitchFamily="34" charset="0"/>
                <a:cs typeface="Arial" pitchFamily="34" charset="0"/>
              </a:rPr>
              <a:t>LUYỆN TẬP</a:t>
            </a:r>
          </a:p>
        </p:txBody>
      </p:sp>
      <p:sp>
        <p:nvSpPr>
          <p:cNvPr id="3" name="Rectangle 2">
            <a:extLst>
              <a:ext uri="{FF2B5EF4-FFF2-40B4-BE49-F238E27FC236}">
                <a16:creationId xmlns:a16="http://schemas.microsoft.com/office/drawing/2014/main" id="{46F3A0D9-817A-3658-45A1-B61D821F5887}"/>
              </a:ext>
            </a:extLst>
          </p:cNvPr>
          <p:cNvSpPr/>
          <p:nvPr/>
        </p:nvSpPr>
        <p:spPr>
          <a:xfrm>
            <a:off x="457200" y="685800"/>
            <a:ext cx="8382000" cy="1384995"/>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Trong </a:t>
            </a:r>
            <a:r>
              <a:rPr lang="en-US" sz="2800" b="1" dirty="0" err="1">
                <a:solidFill>
                  <a:srgbClr val="0000FF"/>
                </a:solidFill>
                <a:latin typeface="Times New Roman" panose="02020603050405020304" pitchFamily="18" charset="0"/>
                <a:cs typeface="Times New Roman" panose="02020603050405020304" pitchFamily="18" charset="0"/>
              </a:rPr>
              <a:t>các</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cs typeface="Times New Roman" panose="02020603050405020304" pitchFamily="18" charset="0"/>
              </a:rPr>
              <a:t> ở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7.5, </a:t>
            </a:r>
            <a:r>
              <a:rPr lang="en-US" sz="2800" b="1" dirty="0" err="1">
                <a:solidFill>
                  <a:srgbClr val="0000FF"/>
                </a:solidFill>
                <a:latin typeface="Times New Roman" panose="02020603050405020304" pitchFamily="18" charset="0"/>
                <a:cs typeface="Times New Roman" panose="02020603050405020304" pitchFamily="18" charset="0"/>
              </a:rPr>
              <a:t>hoạt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nào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bảo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vệ</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rừng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nào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làm</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suy</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giảm</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tài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nguyên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rừng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Vì</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sao</a:t>
            </a:r>
            <a:r>
              <a:rPr lang="en-US" sz="2800" b="1" dirty="0">
                <a:solidFill>
                  <a:srgbClr val="0000FF"/>
                </a:solidFill>
                <a:latin typeface="Times New Roman" panose="02020603050405020304" pitchFamily="18" charset="0"/>
                <a:cs typeface="Times New Roman" panose="02020603050405020304" pitchFamily="18" charset="0"/>
              </a:rPr>
              <a:t>?</a:t>
            </a:r>
          </a:p>
        </p:txBody>
      </p:sp>
      <p:pic>
        <p:nvPicPr>
          <p:cNvPr id="4" name="Picture 3" descr="C:\Users\USER\Desktop\screenshot-2022-06-28-162314.png">
            <a:extLst>
              <a:ext uri="{FF2B5EF4-FFF2-40B4-BE49-F238E27FC236}">
                <a16:creationId xmlns:a16="http://schemas.microsoft.com/office/drawing/2014/main" id="{D5313688-368E-B02B-27B2-F4E45028CA8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04801" y="2062162"/>
            <a:ext cx="3505199" cy="4567238"/>
          </a:xfrm>
          <a:prstGeom prst="rect">
            <a:avLst/>
          </a:prstGeom>
          <a:noFill/>
          <a:ln>
            <a:noFill/>
          </a:ln>
        </p:spPr>
      </p:pic>
      <p:sp>
        <p:nvSpPr>
          <p:cNvPr id="5" name="Rectangle 4">
            <a:extLst>
              <a:ext uri="{FF2B5EF4-FFF2-40B4-BE49-F238E27FC236}">
                <a16:creationId xmlns:a16="http://schemas.microsoft.com/office/drawing/2014/main" id="{6085F00F-96B0-47E7-9B8F-822CE3E069F7}"/>
              </a:ext>
            </a:extLst>
          </p:cNvPr>
          <p:cNvSpPr/>
          <p:nvPr/>
        </p:nvSpPr>
        <p:spPr>
          <a:xfrm>
            <a:off x="4114800" y="1853625"/>
            <a:ext cx="4800599" cy="584775"/>
          </a:xfrm>
          <a:prstGeom prst="rect">
            <a:avLst/>
          </a:prstGeom>
        </p:spPr>
        <p:txBody>
          <a:bodyPr wrap="square">
            <a:spAutoFit/>
          </a:bodyPr>
          <a:lstStyle/>
          <a:p>
            <a:r>
              <a:rPr lang="vi-VN" sz="3200" b="1" dirty="0">
                <a:solidFill>
                  <a:srgbClr val="FF0000"/>
                </a:solidFill>
                <a:latin typeface="Times New Roman" panose="02020603050405020304" pitchFamily="18" charset="0"/>
                <a:cs typeface="Times New Roman" panose="02020603050405020304" pitchFamily="18" charset="0"/>
              </a:rPr>
              <a:t>- Hoạt động bảo vệ rừng: </a:t>
            </a:r>
          </a:p>
        </p:txBody>
      </p:sp>
      <p:sp>
        <p:nvSpPr>
          <p:cNvPr id="6" name="Rectangle 5">
            <a:extLst>
              <a:ext uri="{FF2B5EF4-FFF2-40B4-BE49-F238E27FC236}">
                <a16:creationId xmlns:a16="http://schemas.microsoft.com/office/drawing/2014/main" id="{0321D849-EF09-CA91-4CC2-1AFEA8426134}"/>
              </a:ext>
            </a:extLst>
          </p:cNvPr>
          <p:cNvSpPr/>
          <p:nvPr/>
        </p:nvSpPr>
        <p:spPr>
          <a:xfrm>
            <a:off x="4114800" y="2514600"/>
            <a:ext cx="4953000" cy="4031873"/>
          </a:xfrm>
          <a:prstGeom prst="rect">
            <a:avLst/>
          </a:prstGeom>
        </p:spPr>
        <p:txBody>
          <a:bodyPr wrap="square">
            <a:spAutoFit/>
          </a:bodyPr>
          <a:lstStyle/>
          <a:p>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Times New Roman" panose="02020603050405020304" pitchFamily="18" charset="0"/>
                <a:cs typeface="Times New Roman" panose="02020603050405020304" pitchFamily="18" charset="0"/>
              </a:rPr>
              <a:t>Hình a: Kiểm lâm đang đi tuần tra rừng</a:t>
            </a:r>
          </a:p>
          <a:p>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Times New Roman" panose="02020603050405020304" pitchFamily="18" charset="0"/>
                <a:cs typeface="Times New Roman" panose="02020603050405020304" pitchFamily="18" charset="0"/>
              </a:rPr>
              <a:t>Hình c: Có treo biển Nghiêm cấm chặt phá, phá hoại rừng</a:t>
            </a:r>
          </a:p>
          <a:p>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Times New Roman" panose="02020603050405020304" pitchFamily="18" charset="0"/>
                <a:cs typeface="Times New Roman" panose="02020603050405020304" pitchFamily="18" charset="0"/>
              </a:rPr>
              <a:t>Hình g: Tổ chức tập huấn nâng cao nhận thức bảo vệ rừng cho người dân</a:t>
            </a:r>
          </a:p>
        </p:txBody>
      </p:sp>
    </p:spTree>
    <p:extLst>
      <p:ext uri="{BB962C8B-B14F-4D97-AF65-F5344CB8AC3E}">
        <p14:creationId xmlns:p14="http://schemas.microsoft.com/office/powerpoint/2010/main" val="85427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p:cNvSpPr/>
          <p:nvPr/>
        </p:nvSpPr>
        <p:spPr>
          <a:xfrm>
            <a:off x="333233" y="5638800"/>
            <a:ext cx="8534400" cy="1200329"/>
          </a:xfrm>
          <a:prstGeom prst="rect">
            <a:avLst/>
          </a:prstGeom>
        </p:spPr>
        <p:txBody>
          <a:bodyPr wrap="square">
            <a:spAutoFit/>
          </a:bodyPr>
          <a:lstStyle/>
          <a:p>
            <a:pPr algn="ctr"/>
            <a:r>
              <a:rPr lang="en-US" sz="3600" b="1" dirty="0" err="1">
                <a:solidFill>
                  <a:srgbClr val="0000FF"/>
                </a:solidFill>
                <a:latin typeface="Times New Roman" panose="02020603050405020304" pitchFamily="18" charset="0"/>
                <a:cs typeface="Times New Roman" panose="02020603050405020304" pitchFamily="18" charset="0"/>
              </a:rPr>
              <a:t>Các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hình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ảnh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trong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Hình</a:t>
            </a:r>
            <a:r>
              <a:rPr lang="en-US" sz="3600" b="1" dirty="0">
                <a:solidFill>
                  <a:srgbClr val="0000FF"/>
                </a:solidFill>
                <a:latin typeface="Times New Roman" panose="02020603050405020304" pitchFamily="18" charset="0"/>
                <a:cs typeface="Times New Roman" panose="02020603050405020304" pitchFamily="18" charset="0"/>
              </a:rPr>
              <a:t> 7.1 </a:t>
            </a:r>
            <a:r>
              <a:rPr lang="en-US" sz="3600" b="1" dirty="0" err="1">
                <a:solidFill>
                  <a:srgbClr val="0000FF"/>
                </a:solidFill>
                <a:latin typeface="Times New Roman" panose="02020603050405020304" pitchFamily="18" charset="0"/>
                <a:cs typeface="Times New Roman" panose="02020603050405020304" pitchFamily="18" charset="0"/>
              </a:rPr>
              <a:t>có</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liên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quan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gì</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đến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việc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mất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rừng</a:t>
            </a:r>
            <a:r>
              <a:rPr lang="en-US" sz="3600" b="1" dirty="0">
                <a:solidFill>
                  <a:srgbClr val="0000FF"/>
                </a:solidFill>
                <a:latin typeface="Times New Roman" panose="02020603050405020304" pitchFamily="18" charset="0"/>
                <a:cs typeface="Times New Roman" panose="02020603050405020304" pitchFamily="18" charset="0"/>
              </a:rPr>
              <a:t>?</a:t>
            </a:r>
          </a:p>
        </p:txBody>
      </p:sp>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333232" y="457200"/>
            <a:ext cx="8353567" cy="5181600"/>
          </a:xfrm>
          <a:prstGeom prst="rect">
            <a:avLst/>
          </a:prstGeom>
          <a:noFill/>
          <a:ln>
            <a:noFill/>
          </a:ln>
        </p:spPr>
      </p:pic>
    </p:spTree>
    <p:extLst>
      <p:ext uri="{BB962C8B-B14F-4D97-AF65-F5344CB8AC3E}">
        <p14:creationId xmlns:p14="http://schemas.microsoft.com/office/powerpoint/2010/main" val="199000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3149"/>
            <a:ext cx="8229600" cy="685800"/>
          </a:xfrm>
        </p:spPr>
        <p:txBody>
          <a:bodyPr>
            <a:normAutofit/>
          </a:bodyPr>
          <a:lstStyle/>
          <a:p>
            <a:r>
              <a:rPr lang="en-US" sz="2800" b="1">
                <a:solidFill>
                  <a:srgbClr val="FF0000"/>
                </a:solidFill>
                <a:latin typeface="Arial" pitchFamily="34" charset="0"/>
                <a:cs typeface="Arial" pitchFamily="34" charset="0"/>
              </a:rPr>
              <a:t>LUYỆN TẬP</a:t>
            </a:r>
          </a:p>
        </p:txBody>
      </p:sp>
      <p:sp>
        <p:nvSpPr>
          <p:cNvPr id="3" name="Rectangle 2"/>
          <p:cNvSpPr/>
          <p:nvPr/>
        </p:nvSpPr>
        <p:spPr>
          <a:xfrm>
            <a:off x="457200" y="685800"/>
            <a:ext cx="8382000" cy="1384995"/>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Trong </a:t>
            </a:r>
            <a:r>
              <a:rPr lang="en-US" sz="2800" b="1" dirty="0" err="1">
                <a:solidFill>
                  <a:srgbClr val="0000FF"/>
                </a:solidFill>
                <a:latin typeface="Times New Roman" panose="02020603050405020304" pitchFamily="18" charset="0"/>
                <a:cs typeface="Times New Roman" panose="02020603050405020304" pitchFamily="18" charset="0"/>
              </a:rPr>
              <a:t>các</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cs typeface="Times New Roman" panose="02020603050405020304" pitchFamily="18" charset="0"/>
              </a:rPr>
              <a:t> ở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7.5, </a:t>
            </a:r>
            <a:r>
              <a:rPr lang="en-US" sz="2800" b="1" dirty="0" err="1">
                <a:solidFill>
                  <a:srgbClr val="0000FF"/>
                </a:solidFill>
                <a:latin typeface="Times New Roman" panose="02020603050405020304" pitchFamily="18" charset="0"/>
                <a:cs typeface="Times New Roman" panose="02020603050405020304" pitchFamily="18" charset="0"/>
              </a:rPr>
              <a:t>hoạt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nào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bảo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vệ</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rừng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nào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làm</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suy</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giảm</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tài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nguyên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rừng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Vì</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sao</a:t>
            </a:r>
            <a:r>
              <a:rPr lang="en-US" sz="2800" b="1" dirty="0">
                <a:solidFill>
                  <a:srgbClr val="0000FF"/>
                </a:solidFill>
                <a:latin typeface="Times New Roman" panose="02020603050405020304" pitchFamily="18" charset="0"/>
                <a:cs typeface="Times New Roman" panose="02020603050405020304" pitchFamily="18" charset="0"/>
              </a:rPr>
              <a:t>?</a:t>
            </a:r>
          </a:p>
        </p:txBody>
      </p:sp>
      <p:pic>
        <p:nvPicPr>
          <p:cNvPr id="4" name="Picture 3" descr="C:\Users\USER\Desktop\screenshot-2022-06-28-162314.png"/>
          <p:cNvPicPr/>
          <p:nvPr/>
        </p:nvPicPr>
        <p:blipFill>
          <a:blip r:embed="rId2">
            <a:extLst>
              <a:ext uri="{28A0092B-C50C-407E-A947-70E740481C1C}">
                <a14:useLocalDpi xmlns:a14="http://schemas.microsoft.com/office/drawing/2010/main" val="0"/>
              </a:ext>
            </a:extLst>
          </a:blip>
          <a:srcRect/>
          <a:stretch>
            <a:fillRect/>
          </a:stretch>
        </p:blipFill>
        <p:spPr bwMode="auto">
          <a:xfrm>
            <a:off x="304801" y="2062162"/>
            <a:ext cx="3428999" cy="4567238"/>
          </a:xfrm>
          <a:prstGeom prst="rect">
            <a:avLst/>
          </a:prstGeom>
          <a:noFill/>
          <a:ln>
            <a:noFill/>
          </a:ln>
        </p:spPr>
      </p:pic>
      <p:sp>
        <p:nvSpPr>
          <p:cNvPr id="5" name="Rectangle 4"/>
          <p:cNvSpPr/>
          <p:nvPr/>
        </p:nvSpPr>
        <p:spPr>
          <a:xfrm>
            <a:off x="3886200" y="3014008"/>
            <a:ext cx="5105400" cy="3231654"/>
          </a:xfrm>
          <a:prstGeom prst="rect">
            <a:avLst/>
          </a:prstGeom>
        </p:spPr>
        <p:txBody>
          <a:bodyPr wrap="square">
            <a:spAutoFit/>
          </a:bodyPr>
          <a:lstStyle/>
          <a:p>
            <a:r>
              <a:rPr lang="en-US" sz="3400" b="1" dirty="0">
                <a:solidFill>
                  <a:srgbClr val="FF0000"/>
                </a:solidFill>
                <a:latin typeface="Times New Roman" panose="02020603050405020304" pitchFamily="18" charset="0"/>
                <a:cs typeface="Times New Roman" panose="02020603050405020304" pitchFamily="18" charset="0"/>
              </a:rPr>
              <a:t>+ </a:t>
            </a:r>
            <a:r>
              <a:rPr lang="vi-VN" sz="3400" b="1" dirty="0">
                <a:solidFill>
                  <a:srgbClr val="FF0000"/>
                </a:solidFill>
                <a:latin typeface="Times New Roman" panose="02020603050405020304" pitchFamily="18" charset="0"/>
                <a:cs typeface="Times New Roman" panose="02020603050405020304" pitchFamily="18" charset="0"/>
              </a:rPr>
              <a:t>Hình b: Chặt phá rừng bừa bãi</a:t>
            </a:r>
          </a:p>
          <a:p>
            <a:r>
              <a:rPr lang="en-US" sz="3400" b="1" dirty="0">
                <a:solidFill>
                  <a:srgbClr val="FF0000"/>
                </a:solidFill>
                <a:latin typeface="Times New Roman" panose="02020603050405020304" pitchFamily="18" charset="0"/>
                <a:cs typeface="Times New Roman" panose="02020603050405020304" pitchFamily="18" charset="0"/>
              </a:rPr>
              <a:t>+ </a:t>
            </a:r>
            <a:r>
              <a:rPr lang="vi-VN" sz="3400" b="1" dirty="0">
                <a:solidFill>
                  <a:srgbClr val="FF0000"/>
                </a:solidFill>
                <a:latin typeface="Times New Roman" panose="02020603050405020304" pitchFamily="18" charset="0"/>
                <a:cs typeface="Times New Roman" panose="02020603050405020304" pitchFamily="18" charset="0"/>
              </a:rPr>
              <a:t>Hình d: Săn bắt, nuôi nhốt thú rừng</a:t>
            </a:r>
          </a:p>
          <a:p>
            <a:r>
              <a:rPr lang="en-US" sz="3400" b="1" dirty="0">
                <a:solidFill>
                  <a:srgbClr val="FF0000"/>
                </a:solidFill>
                <a:latin typeface="Times New Roman" panose="02020603050405020304" pitchFamily="18" charset="0"/>
                <a:cs typeface="Times New Roman" panose="02020603050405020304" pitchFamily="18" charset="0"/>
              </a:rPr>
              <a:t>+ </a:t>
            </a:r>
            <a:r>
              <a:rPr lang="vi-VN" sz="3400" b="1" dirty="0">
                <a:solidFill>
                  <a:srgbClr val="FF0000"/>
                </a:solidFill>
                <a:latin typeface="Times New Roman" panose="02020603050405020304" pitchFamily="18" charset="0"/>
                <a:cs typeface="Times New Roman" panose="02020603050405020304" pitchFamily="18" charset="0"/>
              </a:rPr>
              <a:t>Hình e: Đốt rừng, cháy rừng</a:t>
            </a:r>
          </a:p>
        </p:txBody>
      </p:sp>
      <p:sp>
        <p:nvSpPr>
          <p:cNvPr id="6" name="Rectangle 5">
            <a:extLst>
              <a:ext uri="{FF2B5EF4-FFF2-40B4-BE49-F238E27FC236}">
                <a16:creationId xmlns:a16="http://schemas.microsoft.com/office/drawing/2014/main" id="{6E778C4D-E02A-8403-6E25-F27A646BAC23}"/>
              </a:ext>
            </a:extLst>
          </p:cNvPr>
          <p:cNvSpPr/>
          <p:nvPr/>
        </p:nvSpPr>
        <p:spPr>
          <a:xfrm>
            <a:off x="4114800" y="1853625"/>
            <a:ext cx="4800599" cy="1138773"/>
          </a:xfrm>
          <a:prstGeom prst="rect">
            <a:avLst/>
          </a:prstGeom>
        </p:spPr>
        <p:txBody>
          <a:bodyPr wrap="square">
            <a:spAutoFit/>
          </a:bodyPr>
          <a:lstStyle/>
          <a:p>
            <a:r>
              <a:rPr lang="vi-VN" sz="3400" b="1" dirty="0">
                <a:solidFill>
                  <a:srgbClr val="FF0000"/>
                </a:solidFill>
                <a:latin typeface="Times New Roman" panose="02020603050405020304" pitchFamily="18" charset="0"/>
                <a:cs typeface="Times New Roman" panose="02020603050405020304" pitchFamily="18" charset="0"/>
              </a:rPr>
              <a:t>- Hoạt động làm suy giảm tài nguyên rừng: </a:t>
            </a:r>
          </a:p>
        </p:txBody>
      </p:sp>
    </p:spTree>
    <p:extLst>
      <p:ext uri="{BB962C8B-B14F-4D97-AF65-F5344CB8AC3E}">
        <p14:creationId xmlns:p14="http://schemas.microsoft.com/office/powerpoint/2010/main" val="69339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3149"/>
            <a:ext cx="8229600" cy="685800"/>
          </a:xfrm>
        </p:spPr>
        <p:txBody>
          <a:bodyPr>
            <a:normAutofit/>
          </a:bodyPr>
          <a:lstStyle/>
          <a:p>
            <a:r>
              <a:rPr lang="en-US" sz="2800" b="1">
                <a:solidFill>
                  <a:srgbClr val="FF0000"/>
                </a:solidFill>
                <a:latin typeface="Arial" pitchFamily="34" charset="0"/>
                <a:cs typeface="Arial" pitchFamily="34" charset="0"/>
              </a:rPr>
              <a:t>VẬN DỤNG</a:t>
            </a:r>
          </a:p>
        </p:txBody>
      </p:sp>
      <p:sp>
        <p:nvSpPr>
          <p:cNvPr id="6" name="Rectangle 5"/>
          <p:cNvSpPr/>
          <p:nvPr/>
        </p:nvSpPr>
        <p:spPr>
          <a:xfrm>
            <a:off x="406078" y="609600"/>
            <a:ext cx="8534400" cy="2862322"/>
          </a:xfrm>
          <a:prstGeom prst="rect">
            <a:avLst/>
          </a:prstGeom>
        </p:spPr>
        <p:txBody>
          <a:bodyPr wrap="square">
            <a:spAutoFit/>
          </a:bodyPr>
          <a:lstStyle/>
          <a:p>
            <a:r>
              <a:rPr lang="nl-NL" sz="3600" b="1" dirty="0">
                <a:solidFill>
                  <a:srgbClr val="000099"/>
                </a:solidFill>
                <a:latin typeface="Times New Roman" panose="02020603050405020304" pitchFamily="18" charset="0"/>
                <a:cs typeface="Times New Roman" panose="02020603050405020304" pitchFamily="18" charset="0"/>
              </a:rPr>
              <a:t>1. </a:t>
            </a:r>
            <a:r>
              <a:rPr lang="en-US" sz="3600" b="1" dirty="0">
                <a:solidFill>
                  <a:srgbClr val="000099"/>
                </a:solidFill>
                <a:latin typeface="Times New Roman" panose="02020603050405020304" pitchFamily="18" charset="0"/>
                <a:cs typeface="Times New Roman" panose="02020603050405020304" pitchFamily="18" charset="0"/>
              </a:rPr>
              <a:t>Em </a:t>
            </a:r>
            <a:r>
              <a:rPr lang="en-US" sz="3600" b="1" dirty="0" err="1">
                <a:solidFill>
                  <a:srgbClr val="000099"/>
                </a:solidFill>
                <a:latin typeface="Times New Roman" panose="02020603050405020304" pitchFamily="18" charset="0"/>
                <a:cs typeface="Times New Roman" panose="02020603050405020304" pitchFamily="18" charset="0"/>
              </a:rPr>
              <a:t>sẽ</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làm</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gì</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để</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góp</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phần</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giảm</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thiểu</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thiên</a:t>
            </a:r>
            <a:r>
              <a:rPr lang="en-US" sz="3600" b="1" dirty="0">
                <a:solidFill>
                  <a:srgbClr val="000099"/>
                </a:solidFill>
                <a:latin typeface="Times New Roman" panose="02020603050405020304" pitchFamily="18" charset="0"/>
                <a:cs typeface="Times New Roman" panose="02020603050405020304" pitchFamily="18" charset="0"/>
              </a:rPr>
              <a:t> tai (</a:t>
            </a:r>
            <a:r>
              <a:rPr lang="en-US" sz="3600" b="1" dirty="0" err="1">
                <a:solidFill>
                  <a:srgbClr val="000099"/>
                </a:solidFill>
                <a:latin typeface="Times New Roman" panose="02020603050405020304" pitchFamily="18" charset="0"/>
                <a:cs typeface="Times New Roman" panose="02020603050405020304" pitchFamily="18" charset="0"/>
              </a:rPr>
              <a:t>lũ</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lụt</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hạn</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hán</a:t>
            </a:r>
            <a:r>
              <a:rPr lang="en-US" sz="3600" b="1" dirty="0">
                <a:solidFill>
                  <a:srgbClr val="000099"/>
                </a:solidFill>
                <a:latin typeface="Times New Roman" panose="02020603050405020304" pitchFamily="18" charset="0"/>
                <a:cs typeface="Times New Roman" panose="02020603050405020304" pitchFamily="18" charset="0"/>
              </a:rPr>
              <a:t>, …)</a:t>
            </a:r>
            <a:br>
              <a:rPr lang="en-US" sz="3600" b="1" dirty="0">
                <a:solidFill>
                  <a:srgbClr val="000099"/>
                </a:solidFill>
                <a:latin typeface="Times New Roman" panose="02020603050405020304" pitchFamily="18" charset="0"/>
                <a:cs typeface="Times New Roman" panose="02020603050405020304" pitchFamily="18" charset="0"/>
              </a:rPr>
            </a:br>
            <a:r>
              <a:rPr lang="en-US" sz="3600" b="1" dirty="0">
                <a:solidFill>
                  <a:srgbClr val="000099"/>
                </a:solidFill>
                <a:latin typeface="Times New Roman" panose="02020603050405020304" pitchFamily="18" charset="0"/>
                <a:cs typeface="Times New Roman" panose="02020603050405020304" pitchFamily="18" charset="0"/>
              </a:rPr>
              <a:t>2. </a:t>
            </a:r>
            <a:r>
              <a:rPr lang="en-US" sz="3600" b="1" dirty="0" err="1">
                <a:solidFill>
                  <a:srgbClr val="000099"/>
                </a:solidFill>
                <a:latin typeface="Times New Roman" panose="02020603050405020304" pitchFamily="18" charset="0"/>
                <a:cs typeface="Times New Roman" panose="02020603050405020304" pitchFamily="18" charset="0"/>
              </a:rPr>
              <a:t>Liệt</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kê</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các</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hoạt</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động</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em</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sẽ</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làm</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để</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bảo</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vệ</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cây</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xanh</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bảo</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vệ</a:t>
            </a:r>
            <a:r>
              <a:rPr lang="en-US" sz="3600" b="1" dirty="0">
                <a:solidFill>
                  <a:srgbClr val="000099"/>
                </a:solidFill>
                <a:latin typeface="Times New Roman" panose="02020603050405020304" pitchFamily="18" charset="0"/>
                <a:cs typeface="Times New Roman" panose="02020603050405020304" pitchFamily="18" charset="0"/>
              </a:rPr>
              <a:t> </a:t>
            </a:r>
            <a:r>
              <a:rPr lang="en-US" sz="3600" b="1" dirty="0" err="1">
                <a:solidFill>
                  <a:srgbClr val="000099"/>
                </a:solidFill>
                <a:latin typeface="Times New Roman" panose="02020603050405020304" pitchFamily="18" charset="0"/>
                <a:cs typeface="Times New Roman" panose="02020603050405020304" pitchFamily="18" charset="0"/>
              </a:rPr>
              <a:t>rừng</a:t>
            </a:r>
            <a:r>
              <a:rPr lang="en-US" sz="3600" b="1" dirty="0">
                <a:solidFill>
                  <a:srgbClr val="000099"/>
                </a:solidFill>
                <a:latin typeface="Times New Roman" panose="02020603050405020304" pitchFamily="18" charset="0"/>
                <a:cs typeface="Times New Roman" panose="02020603050405020304" pitchFamily="18" charset="0"/>
              </a:rPr>
              <a:t>.</a:t>
            </a:r>
            <a:br>
              <a:rPr lang="en-US" sz="3600" b="1" dirty="0">
                <a:solidFill>
                  <a:srgbClr val="000099"/>
                </a:solidFill>
                <a:latin typeface="Times New Roman" panose="02020603050405020304" pitchFamily="18" charset="0"/>
                <a:cs typeface="Times New Roman" panose="02020603050405020304" pitchFamily="18" charset="0"/>
              </a:rPr>
            </a:br>
            <a:r>
              <a:rPr lang="vi-VN" sz="3600" b="1" dirty="0">
                <a:solidFill>
                  <a:srgbClr val="000099"/>
                </a:solidFill>
                <a:latin typeface="Times New Roman" panose="02020603050405020304" pitchFamily="18" charset="0"/>
                <a:cs typeface="Times New Roman" panose="02020603050405020304" pitchFamily="18" charset="0"/>
              </a:rPr>
              <a:t>Ghi trên giấy A4. Giờ sau nộp </a:t>
            </a:r>
            <a:r>
              <a:rPr lang="en-US" sz="3600" b="1" dirty="0">
                <a:solidFill>
                  <a:srgbClr val="000099"/>
                </a:solidFill>
                <a:latin typeface="Times New Roman" panose="02020603050405020304" pitchFamily="18" charset="0"/>
                <a:cs typeface="Times New Roman" panose="02020603050405020304" pitchFamily="18" charset="0"/>
              </a:rPr>
              <a:t>GV</a:t>
            </a:r>
          </a:p>
        </p:txBody>
      </p:sp>
    </p:spTree>
    <p:extLst>
      <p:ext uri="{BB962C8B-B14F-4D97-AF65-F5344CB8AC3E}">
        <p14:creationId xmlns:p14="http://schemas.microsoft.com/office/powerpoint/2010/main" val="147571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p:cNvSpPr/>
          <p:nvPr/>
        </p:nvSpPr>
        <p:spPr>
          <a:xfrm>
            <a:off x="333233" y="5638800"/>
            <a:ext cx="8124967" cy="1077218"/>
          </a:xfrm>
          <a:prstGeom prst="rect">
            <a:avLst/>
          </a:prstGeom>
        </p:spPr>
        <p:txBody>
          <a:bodyPr wrap="square">
            <a:spAutoFit/>
          </a:bodyPr>
          <a:lstStyle/>
          <a:p>
            <a:r>
              <a:rPr lang="en-US" sz="3200" b="1" dirty="0" err="1">
                <a:solidFill>
                  <a:srgbClr val="0000FF"/>
                </a:solidFill>
                <a:latin typeface="Times New Roman" panose="02020603050405020304" pitchFamily="18" charset="0"/>
                <a:cs typeface="Times New Roman" panose="02020603050405020304" pitchFamily="18" charset="0"/>
              </a:rPr>
              <a:t>Các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ảnh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trong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7.1 </a:t>
            </a:r>
            <a:r>
              <a:rPr lang="en-US" sz="3200" b="1" dirty="0" err="1">
                <a:solidFill>
                  <a:srgbClr val="0000FF"/>
                </a:solidFill>
                <a:latin typeface="Times New Roman" panose="02020603050405020304" pitchFamily="18" charset="0"/>
                <a:cs typeface="Times New Roman" panose="02020603050405020304" pitchFamily="18" charset="0"/>
              </a:rPr>
              <a:t>có</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liên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quan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gì</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đến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việc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mất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rừng</a:t>
            </a:r>
            <a:r>
              <a:rPr lang="en-US" sz="3200" b="1" dirty="0">
                <a:solidFill>
                  <a:srgbClr val="0000FF"/>
                </a:solidFill>
                <a:latin typeface="Times New Roman" panose="02020603050405020304" pitchFamily="18" charset="0"/>
                <a:cs typeface="Times New Roman" panose="02020603050405020304" pitchFamily="18" charset="0"/>
              </a:rPr>
              <a:t>?</a:t>
            </a:r>
          </a:p>
        </p:txBody>
      </p:sp>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333233" y="457200"/>
            <a:ext cx="5305567" cy="5181600"/>
          </a:xfrm>
          <a:prstGeom prst="rect">
            <a:avLst/>
          </a:prstGeom>
          <a:noFill/>
          <a:ln>
            <a:noFill/>
          </a:ln>
        </p:spPr>
      </p:pic>
      <p:sp>
        <p:nvSpPr>
          <p:cNvPr id="3" name="Rectangle 2"/>
          <p:cNvSpPr/>
          <p:nvPr/>
        </p:nvSpPr>
        <p:spPr>
          <a:xfrm>
            <a:off x="6324600" y="990600"/>
            <a:ext cx="2286000" cy="4524315"/>
          </a:xfrm>
          <a:prstGeom prst="rect">
            <a:avLst/>
          </a:prstGeom>
        </p:spPr>
        <p:txBody>
          <a:bodyPr wrap="square">
            <a:spAutoFit/>
          </a:bodyPr>
          <a:lstStyle/>
          <a:p>
            <a:r>
              <a:rPr lang="en-US" sz="3600" b="1" dirty="0">
                <a:solidFill>
                  <a:srgbClr val="FF0000"/>
                </a:solidFill>
                <a:latin typeface="Times New Roman" panose="02020603050405020304" pitchFamily="18" charset="0"/>
                <a:cs typeface="Times New Roman" panose="02020603050405020304" pitchFamily="18" charset="0"/>
              </a:rPr>
              <a:t>Đ</a:t>
            </a:r>
            <a:r>
              <a:rPr lang="vi-VN" sz="3600" b="1" dirty="0">
                <a:solidFill>
                  <a:srgbClr val="FF0000"/>
                </a:solidFill>
                <a:latin typeface="Times New Roman" panose="02020603050405020304" pitchFamily="18" charset="0"/>
                <a:cs typeface="Times New Roman" panose="02020603050405020304" pitchFamily="18" charset="0"/>
              </a:rPr>
              <a:t>ất khô hạn, nứt nẻ; sạt lở đất, lũ lụt hạn hán xảy ra</a:t>
            </a:r>
            <a:r>
              <a:rPr lang="en-US" sz="3600" b="1" dirty="0">
                <a:solidFill>
                  <a:srgbClr val="FF0000"/>
                </a:solidFill>
                <a:latin typeface="Times New Roman" panose="02020603050405020304" pitchFamily="18" charset="0"/>
                <a:cs typeface="Times New Roman" panose="02020603050405020304" pitchFamily="18" charset="0"/>
              </a:rPr>
              <a:t> do </a:t>
            </a:r>
            <a:r>
              <a:rPr lang="en-US" sz="3600" b="1" dirty="0" err="1">
                <a:solidFill>
                  <a:srgbClr val="FF0000"/>
                </a:solidFill>
                <a:latin typeface="Times New Roman" panose="02020603050405020304" pitchFamily="18" charset="0"/>
                <a:cs typeface="Times New Roman" panose="02020603050405020304" pitchFamily="18" charset="0"/>
              </a:rPr>
              <a:t>bị</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mất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rừng</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23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52400"/>
            <a:ext cx="8458200" cy="954107"/>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Quan </a:t>
            </a:r>
            <a:r>
              <a:rPr lang="en-US" sz="2800" b="1" dirty="0" err="1">
                <a:solidFill>
                  <a:srgbClr val="0000FF"/>
                </a:solidFill>
                <a:latin typeface="Times New Roman" panose="02020603050405020304" pitchFamily="18" charset="0"/>
                <a:cs typeface="Times New Roman" panose="02020603050405020304" pitchFamily="18" charset="0"/>
              </a:rPr>
              <a:t>sát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7.2 </a:t>
            </a:r>
            <a:r>
              <a:rPr lang="en-US" sz="2800" b="1" dirty="0" err="1">
                <a:solidFill>
                  <a:srgbClr val="0000FF"/>
                </a:solidFill>
                <a:latin typeface="Times New Roman" panose="02020603050405020304" pitchFamily="18" charset="0"/>
                <a:cs typeface="Times New Roman" panose="02020603050405020304" pitchFamily="18" charset="0"/>
              </a:rPr>
              <a:t>và</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cho</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biết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rừng</a:t>
            </a:r>
            <a:r>
              <a:rPr lang="en-US" sz="2800" b="1" dirty="0">
                <a:solidFill>
                  <a:srgbClr val="0000FF"/>
                </a:solidFill>
                <a:latin typeface="Times New Roman" panose="02020603050405020304" pitchFamily="18" charset="0"/>
                <a:cs typeface="Times New Roman" panose="02020603050405020304" pitchFamily="18" charset="0"/>
              </a:rPr>
              <a:t> ở </a:t>
            </a:r>
            <a:r>
              <a:rPr lang="en-US" sz="2800" b="1" dirty="0" err="1">
                <a:solidFill>
                  <a:srgbClr val="0000FF"/>
                </a:solidFill>
                <a:latin typeface="Times New Roman" panose="02020603050405020304" pitchFamily="18" charset="0"/>
                <a:cs typeface="Times New Roman" panose="02020603050405020304" pitchFamily="18" charset="0"/>
              </a:rPr>
              <a:t>nước</a:t>
            </a:r>
            <a:r>
              <a:rPr lang="en-US" sz="2800" b="1" dirty="0">
                <a:solidFill>
                  <a:srgbClr val="0000FF"/>
                </a:solidFill>
                <a:latin typeface="Times New Roman" panose="02020603050405020304" pitchFamily="18" charset="0"/>
                <a:cs typeface="Times New Roman" panose="02020603050405020304" pitchFamily="18" charset="0"/>
              </a:rPr>
              <a:t> ta </a:t>
            </a:r>
            <a:r>
              <a:rPr lang="en-US" sz="2800" b="1" dirty="0" err="1">
                <a:solidFill>
                  <a:srgbClr val="0000FF"/>
                </a:solidFill>
                <a:latin typeface="Times New Roman" panose="02020603050405020304" pitchFamily="18" charset="0"/>
                <a:cs typeface="Times New Roman" panose="02020603050405020304" pitchFamily="18" charset="0"/>
              </a:rPr>
              <a:t>diễn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biến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như</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thế</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nào</a:t>
            </a:r>
            <a:r>
              <a:rPr lang="en-US" sz="2800" b="1" dirty="0">
                <a:solidFill>
                  <a:srgbClr val="0000FF"/>
                </a:solidFill>
                <a:latin typeface="Times New Roman" panose="02020603050405020304" pitchFamily="18" charset="0"/>
                <a:cs typeface="Times New Roman" panose="02020603050405020304" pitchFamily="18" charset="0"/>
              </a:rPr>
              <a:t>?</a:t>
            </a:r>
            <a:endParaRPr lang="vi-VN" sz="2800" b="1" dirty="0">
              <a:solidFill>
                <a:srgbClr val="0000FF"/>
              </a:solidFill>
              <a:latin typeface="Times New Roman" panose="02020603050405020304" pitchFamily="18" charset="0"/>
              <a:cs typeface="Times New Roman" panose="02020603050405020304" pitchFamily="18"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066800"/>
            <a:ext cx="8458199"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742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1000"/>
                                        <p:tgtEl>
                                          <p:spTgt spid="1027"/>
                                        </p:tgtEl>
                                      </p:cBhvr>
                                    </p:animEffect>
                                    <p:anim calcmode="lin" valueType="num">
                                      <p:cBhvr>
                                        <p:cTn id="13" dur="1000" fill="hold"/>
                                        <p:tgtEl>
                                          <p:spTgt spid="1027"/>
                                        </p:tgtEl>
                                        <p:attrNameLst>
                                          <p:attrName>ppt_x</p:attrName>
                                        </p:attrNameLst>
                                      </p:cBhvr>
                                      <p:tavLst>
                                        <p:tav tm="0">
                                          <p:val>
                                            <p:strVal val="#ppt_x"/>
                                          </p:val>
                                        </p:tav>
                                        <p:tav tm="100000">
                                          <p:val>
                                            <p:strVal val="#ppt_x"/>
                                          </p:val>
                                        </p:tav>
                                      </p:tavLst>
                                    </p:anim>
                                    <p:anim calcmode="lin" valueType="num">
                                      <p:cBhvr>
                                        <p:cTn id="14"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52400"/>
            <a:ext cx="8458200" cy="830997"/>
          </a:xfrm>
          <a:prstGeom prst="rect">
            <a:avLst/>
          </a:prstGeom>
        </p:spPr>
        <p:txBody>
          <a:bodyPr wrap="square">
            <a:spAutoFit/>
          </a:bodyPr>
          <a:lstStyle/>
          <a:p>
            <a:r>
              <a:rPr lang="en-US" sz="2400" b="1">
                <a:solidFill>
                  <a:srgbClr val="0000FF"/>
                </a:solidFill>
                <a:latin typeface="Arial" pitchFamily="34" charset="0"/>
                <a:cs typeface="Arial" pitchFamily="34" charset="0"/>
              </a:rPr>
              <a:t>Quan sát Hình 7.2 và cho biết tình hình rừng ở nước ta diễn biến như thế nào?</a:t>
            </a:r>
            <a:endParaRPr lang="vi-VN" sz="2400" b="1">
              <a:solidFill>
                <a:srgbClr val="0000FF"/>
              </a:solidFill>
              <a:latin typeface="Arial" pitchFamily="34" charset="0"/>
              <a:cs typeface="Arial"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1" y="1066800"/>
            <a:ext cx="3886199"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419600" y="885885"/>
            <a:ext cx="4495800" cy="5262979"/>
          </a:xfrm>
          <a:prstGeom prst="rect">
            <a:avLst/>
          </a:prstGeom>
        </p:spPr>
        <p:txBody>
          <a:bodyPr wrap="square">
            <a:spAutoFit/>
          </a:bodyPr>
          <a:lstStyle/>
          <a:p>
            <a:r>
              <a:rPr lang="vi-VN" sz="2800" b="1" dirty="0">
                <a:solidFill>
                  <a:srgbClr val="FF0000"/>
                </a:solidFill>
                <a:latin typeface="Times New Roman" panose="02020603050405020304" pitchFamily="18" charset="0"/>
                <a:cs typeface="Times New Roman" panose="02020603050405020304" pitchFamily="18" charset="0"/>
              </a:rPr>
              <a:t>Tình hình rừng ở nước ta diễn biến từ năm 1943 đến năm 2019</a:t>
            </a:r>
            <a:r>
              <a:rPr lang="en-US" sz="2800" b="1" dirty="0">
                <a:solidFill>
                  <a:srgbClr val="FF0000"/>
                </a:solidFill>
                <a:latin typeface="Times New Roman" panose="02020603050405020304" pitchFamily="18" charset="0"/>
                <a:cs typeface="Times New Roman" panose="02020603050405020304" pitchFamily="18" charset="0"/>
              </a:rPr>
              <a:t>:</a:t>
            </a:r>
            <a:r>
              <a:rPr lang="vi-VN" sz="2800" b="1" dirty="0">
                <a:solidFill>
                  <a:srgbClr val="FF0000"/>
                </a:solidFill>
                <a:latin typeface="Times New Roman" panose="02020603050405020304" pitchFamily="18" charset="0"/>
                <a:cs typeface="Times New Roman" panose="02020603050405020304" pitchFamily="18" charset="0"/>
              </a:rPr>
              <a:t> rừng tự nhiên có xu hướng giảm, độ che phủ rừng không ổn định.</a:t>
            </a:r>
          </a:p>
          <a:p>
            <a:r>
              <a:rPr lang="vi-VN" sz="2800" b="1" dirty="0">
                <a:solidFill>
                  <a:srgbClr val="FF0000"/>
                </a:solidFill>
                <a:latin typeface="Times New Roman" panose="02020603050405020304" pitchFamily="18" charset="0"/>
                <a:cs typeface="Times New Roman" panose="02020603050405020304" pitchFamily="18" charset="0"/>
              </a:rPr>
              <a:t>=&gt; Rừng ở nước ta đang bị tàn phá nghiêm trọng, diện tích rừng tự nhiên ngày càng bị thu hẹp, diện tích độ che phủ của rừng giảm nhanh, diện tích đồi trọc, đất hoang ngày càng tăng.</a:t>
            </a:r>
          </a:p>
        </p:txBody>
      </p:sp>
    </p:spTree>
    <p:extLst>
      <p:ext uri="{BB962C8B-B14F-4D97-AF65-F5344CB8AC3E}">
        <p14:creationId xmlns:p14="http://schemas.microsoft.com/office/powerpoint/2010/main" val="257084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7327" y="2263676"/>
            <a:ext cx="7947073" cy="2862322"/>
          </a:xfrm>
          <a:prstGeom prst="rect">
            <a:avLst/>
          </a:prstGeom>
        </p:spPr>
        <p:txBody>
          <a:bodyPr wrap="square">
            <a:spAutoFit/>
          </a:bodyPr>
          <a:lstStyle/>
          <a:p>
            <a:pPr algn="just"/>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Rừng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nước</a:t>
            </a:r>
            <a:r>
              <a:rPr lang="en-US" sz="3600" b="1" dirty="0">
                <a:latin typeface="Times New Roman" panose="02020603050405020304" pitchFamily="18" charset="0"/>
                <a:cs typeface="Times New Roman" panose="02020603050405020304" pitchFamily="18" charset="0"/>
              </a:rPr>
              <a:t> ta </a:t>
            </a:r>
            <a:r>
              <a:rPr lang="en-US" sz="3600" b="1" dirty="0" err="1">
                <a:latin typeface="Times New Roman" panose="02020603050405020304" pitchFamily="18" charset="0"/>
                <a:cs typeface="Times New Roman" panose="02020603050405020304" pitchFamily="18" charset="0"/>
              </a:rPr>
              <a:t>trong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thời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gian</a:t>
            </a:r>
            <a:r>
              <a:rPr lang="en-US" sz="3600" b="1" dirty="0">
                <a:latin typeface="Times New Roman" panose="02020603050405020304" pitchFamily="18" charset="0"/>
                <a:cs typeface="Times New Roman" panose="02020603050405020304" pitchFamily="18" charset="0"/>
              </a:rPr>
              <a:t> qua </a:t>
            </a:r>
            <a:r>
              <a:rPr lang="en-US" sz="3600" b="1" dirty="0" err="1">
                <a:latin typeface="Times New Roman" panose="02020603050405020304" pitchFamily="18" charset="0"/>
                <a:cs typeface="Times New Roman" panose="02020603050405020304" pitchFamily="18" charset="0"/>
              </a:rPr>
              <a:t>bị</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tàn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phá</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nghiêm</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trọng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diện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tích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và</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độ</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che</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phủ</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của</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rừng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giảm</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nhanh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dẫn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đến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diện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tích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đồi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núi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trọc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đất</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hoang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ngày</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càng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tăng</a:t>
            </a:r>
            <a:r>
              <a:rPr lang="en-US" sz="3600" b="1" dirty="0">
                <a:latin typeface="Times New Roman" panose="02020603050405020304" pitchFamily="18" charset="0"/>
                <a:cs typeface="Times New Roman" panose="02020603050405020304" pitchFamily="18" charset="0"/>
              </a:rPr>
              <a:t>.</a:t>
            </a:r>
          </a:p>
        </p:txBody>
      </p:sp>
      <p:sp>
        <p:nvSpPr>
          <p:cNvPr id="4" name="Rectangle 3"/>
          <p:cNvSpPr/>
          <p:nvPr/>
        </p:nvSpPr>
        <p:spPr>
          <a:xfrm>
            <a:off x="342900" y="452735"/>
            <a:ext cx="8382000" cy="584775"/>
          </a:xfrm>
          <a:prstGeom prst="rect">
            <a:avLst/>
          </a:prstGeom>
        </p:spPr>
        <p:txBody>
          <a:bodyPr wrap="square">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TIẾT 18. BÀI 7. BẢO VỆ RỪNG</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84BE494-EBA9-A35B-CC8D-BFAA1CDA3084}"/>
              </a:ext>
            </a:extLst>
          </p:cNvPr>
          <p:cNvSpPr txBox="1"/>
          <p:nvPr/>
        </p:nvSpPr>
        <p:spPr>
          <a:xfrm>
            <a:off x="255564" y="1214735"/>
            <a:ext cx="6602436" cy="584775"/>
          </a:xfrm>
          <a:prstGeom prst="rect">
            <a:avLst/>
          </a:prstGeom>
          <a:noFill/>
        </p:spPr>
        <p:txBody>
          <a:bodyPr wrap="square">
            <a:spAutoFit/>
          </a:bodyPr>
          <a:lstStyle/>
          <a:p>
            <a:r>
              <a:rPr lang="en-US" sz="3200" b="1" u="sng" dirty="0">
                <a:latin typeface="Times New Roman" panose="02020603050405020304" pitchFamily="18" charset="0"/>
                <a:cs typeface="Times New Roman" panose="02020603050405020304" pitchFamily="18" charset="0"/>
              </a:rPr>
              <a:t>1. </a:t>
            </a:r>
            <a:r>
              <a:rPr lang="en-US" sz="3200" b="1" u="sng" dirty="0" err="1">
                <a:latin typeface="Times New Roman" panose="02020603050405020304" pitchFamily="18" charset="0"/>
                <a:cs typeface="Times New Roman" panose="02020603050405020304" pitchFamily="18" charset="0"/>
              </a:rPr>
              <a:t>Tình</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hình</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rừng</a:t>
            </a:r>
            <a:r>
              <a:rPr lang="en-US" sz="3200" b="1" u="sng" dirty="0">
                <a:latin typeface="Times New Roman" panose="02020603050405020304" pitchFamily="18" charset="0"/>
                <a:cs typeface="Times New Roman" panose="02020603050405020304" pitchFamily="18" charset="0"/>
              </a:rPr>
              <a:t> ở </a:t>
            </a:r>
            <a:r>
              <a:rPr lang="en-US" sz="3200" b="1" u="sng" dirty="0" err="1">
                <a:latin typeface="Times New Roman" panose="02020603050405020304" pitchFamily="18" charset="0"/>
                <a:cs typeface="Times New Roman" panose="02020603050405020304" pitchFamily="18" charset="0"/>
              </a:rPr>
              <a:t>Việt</a:t>
            </a:r>
            <a:r>
              <a:rPr lang="en-US" sz="3200" b="1" u="sng" dirty="0">
                <a:latin typeface="Times New Roman" panose="02020603050405020304" pitchFamily="18" charset="0"/>
                <a:cs typeface="Times New Roman" panose="02020603050405020304" pitchFamily="18" charset="0"/>
              </a:rPr>
              <a:t> Nam</a:t>
            </a:r>
          </a:p>
        </p:txBody>
      </p:sp>
    </p:spTree>
    <p:extLst>
      <p:ext uri="{BB962C8B-B14F-4D97-AF65-F5344CB8AC3E}">
        <p14:creationId xmlns:p14="http://schemas.microsoft.com/office/powerpoint/2010/main" val="3411708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228600"/>
            <a:ext cx="8153400" cy="954107"/>
          </a:xfrm>
          <a:prstGeom prst="rect">
            <a:avLst/>
          </a:prstGeom>
        </p:spPr>
        <p:txBody>
          <a:bodyPr wrap="square">
            <a:spAutoFit/>
          </a:bodyPr>
          <a:lstStyle/>
          <a:p>
            <a:r>
              <a:rPr lang="vi-VN" sz="2800" b="1" dirty="0">
                <a:solidFill>
                  <a:srgbClr val="0000FF"/>
                </a:solidFill>
                <a:latin typeface="Times New Roman" panose="02020603050405020304" pitchFamily="18" charset="0"/>
                <a:cs typeface="Times New Roman" panose="02020603050405020304" pitchFamily="18" charset="0"/>
              </a:rPr>
              <a:t>1.Dựa vào Hình 7.3, em hãy nêu nguyên nhân, hậu quả của việc mất rừng ở nước</a:t>
            </a:r>
            <a:r>
              <a:rPr lang="en-US" sz="2800" b="1" dirty="0">
                <a:solidFill>
                  <a:srgbClr val="0000FF"/>
                </a:solidFill>
                <a:latin typeface="Times New Roman" panose="02020603050405020304" pitchFamily="18" charset="0"/>
                <a:cs typeface="Times New Roman" panose="02020603050405020304" pitchFamily="18" charset="0"/>
              </a:rPr>
              <a:t> ta?</a:t>
            </a:r>
            <a:endParaRPr lang="vi-VN" sz="2800" b="1" dirty="0">
              <a:solidFill>
                <a:srgbClr val="0000FF"/>
              </a:solidFill>
              <a:latin typeface="Times New Roman" panose="02020603050405020304" pitchFamily="18" charset="0"/>
              <a:cs typeface="Times New Roman" panose="02020603050405020304" pitchFamily="18" charset="0"/>
            </a:endParaRPr>
          </a:p>
        </p:txBody>
      </p:sp>
      <p:pic>
        <p:nvPicPr>
          <p:cNvPr id="2050" name="Picture 2" descr="C:\Users\USER\Desktop\screenshot-2022-06-28-16222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83058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22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228600"/>
            <a:ext cx="8153400" cy="830997"/>
          </a:xfrm>
          <a:prstGeom prst="rect">
            <a:avLst/>
          </a:prstGeom>
        </p:spPr>
        <p:txBody>
          <a:bodyPr wrap="square">
            <a:spAutoFit/>
          </a:bodyPr>
          <a:lstStyle/>
          <a:p>
            <a:r>
              <a:rPr lang="vi-VN" sz="2400" b="1" dirty="0">
                <a:solidFill>
                  <a:srgbClr val="0000FF"/>
                </a:solidFill>
              </a:rPr>
              <a:t>1.Dựa vào Hình 7.3, em hãy nêu nguyên nhân, hậu quả của việc mất rừng ở nước</a:t>
            </a:r>
            <a:r>
              <a:rPr lang="en-US" sz="2400" b="1" dirty="0">
                <a:solidFill>
                  <a:srgbClr val="0000FF"/>
                </a:solidFill>
              </a:rPr>
              <a:t> ta?</a:t>
            </a:r>
            <a:endParaRPr lang="vi-VN" sz="2400" b="1" dirty="0">
              <a:solidFill>
                <a:srgbClr val="0000FF"/>
              </a:solidFill>
            </a:endParaRPr>
          </a:p>
        </p:txBody>
      </p:sp>
      <p:pic>
        <p:nvPicPr>
          <p:cNvPr id="2050" name="Picture 2" descr="C:\Users\USER\Desktop\screenshot-2022-06-28-16222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59597"/>
            <a:ext cx="3810000" cy="556980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343400" y="3312855"/>
            <a:ext cx="4572000" cy="2554545"/>
          </a:xfrm>
          <a:prstGeom prst="rect">
            <a:avLst/>
          </a:prstGeom>
        </p:spPr>
        <p:txBody>
          <a:bodyPr>
            <a:spAutoFit/>
          </a:bodyPr>
          <a:lstStyle/>
          <a:p>
            <a:r>
              <a:rPr lang="vi-VN" sz="3200" b="1" dirty="0">
                <a:solidFill>
                  <a:schemeClr val="tx2"/>
                </a:solidFill>
                <a:latin typeface="Times New Roman" panose="02020603050405020304" pitchFamily="18" charset="0"/>
                <a:cs typeface="Times New Roman" panose="02020603050405020304" pitchFamily="18" charset="0"/>
              </a:rPr>
              <a:t>Hình a: Nạn cháy rừng</a:t>
            </a:r>
          </a:p>
          <a:p>
            <a:r>
              <a:rPr lang="vi-VN" sz="3200" b="1" dirty="0">
                <a:solidFill>
                  <a:schemeClr val="tx2"/>
                </a:solidFill>
                <a:latin typeface="Times New Roman" panose="02020603050405020304" pitchFamily="18" charset="0"/>
                <a:cs typeface="Times New Roman" panose="02020603050405020304" pitchFamily="18" charset="0"/>
              </a:rPr>
              <a:t>Hình d: Săn bắt, nuôi nhốt động vật hoang d</a:t>
            </a:r>
            <a:r>
              <a:rPr lang="en-US" sz="3200" b="1" dirty="0">
                <a:solidFill>
                  <a:schemeClr val="tx2"/>
                </a:solidFill>
                <a:latin typeface="Times New Roman" panose="02020603050405020304" pitchFamily="18" charset="0"/>
                <a:cs typeface="Times New Roman" panose="02020603050405020304" pitchFamily="18" charset="0"/>
              </a:rPr>
              <a:t>ã</a:t>
            </a:r>
            <a:endParaRPr lang="vi-VN" sz="3200" b="1" dirty="0">
              <a:solidFill>
                <a:schemeClr val="tx2"/>
              </a:solidFill>
              <a:latin typeface="Times New Roman" panose="02020603050405020304" pitchFamily="18" charset="0"/>
              <a:cs typeface="Times New Roman" panose="02020603050405020304" pitchFamily="18" charset="0"/>
            </a:endParaRPr>
          </a:p>
          <a:p>
            <a:r>
              <a:rPr lang="vi-VN" sz="3200" b="1" dirty="0">
                <a:solidFill>
                  <a:schemeClr val="tx2"/>
                </a:solidFill>
                <a:latin typeface="Times New Roman" panose="02020603050405020304" pitchFamily="18" charset="0"/>
                <a:cs typeface="Times New Roman" panose="02020603050405020304" pitchFamily="18" charset="0"/>
              </a:rPr>
              <a:t>Hình g: Khai thác lâm sản tự do bừa bãi</a:t>
            </a:r>
          </a:p>
        </p:txBody>
      </p:sp>
      <p:sp>
        <p:nvSpPr>
          <p:cNvPr id="3" name="Rectangle 2">
            <a:extLst>
              <a:ext uri="{FF2B5EF4-FFF2-40B4-BE49-F238E27FC236}">
                <a16:creationId xmlns:a16="http://schemas.microsoft.com/office/drawing/2014/main" id="{B0765334-2783-7EB1-E5A5-4DA98E2509BB}"/>
              </a:ext>
            </a:extLst>
          </p:cNvPr>
          <p:cNvSpPr/>
          <p:nvPr/>
        </p:nvSpPr>
        <p:spPr>
          <a:xfrm>
            <a:off x="4495800" y="1408093"/>
            <a:ext cx="4572000" cy="1754326"/>
          </a:xfrm>
          <a:prstGeom prst="rect">
            <a:avLst/>
          </a:prstGeom>
        </p:spPr>
        <p:txBody>
          <a:bodyPr>
            <a:spAutoFit/>
          </a:bodyPr>
          <a:lstStyle/>
          <a:p>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Nêu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nguyên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nhân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dẫn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đến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làm</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mất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rừng</a:t>
            </a:r>
            <a:r>
              <a:rPr lang="en-US" sz="3600" b="1" dirty="0">
                <a:solidFill>
                  <a:srgbClr val="FF0000"/>
                </a:solidFill>
                <a:latin typeface="Times New Roman" panose="02020603050405020304" pitchFamily="18" charset="0"/>
                <a:cs typeface="Times New Roman" panose="02020603050405020304" pitchFamily="18" charset="0"/>
              </a:rPr>
              <a:t>:</a:t>
            </a:r>
            <a:endParaRPr lang="vi-VN"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291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A3869-F5C3-B436-07A3-DAB5032DEB9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997BC95-8925-5C71-4192-51455744F220}"/>
              </a:ext>
            </a:extLst>
          </p:cNvPr>
          <p:cNvSpPr/>
          <p:nvPr/>
        </p:nvSpPr>
        <p:spPr>
          <a:xfrm>
            <a:off x="609600" y="228600"/>
            <a:ext cx="8153400" cy="954107"/>
          </a:xfrm>
          <a:prstGeom prst="rect">
            <a:avLst/>
          </a:prstGeom>
        </p:spPr>
        <p:txBody>
          <a:bodyPr wrap="square">
            <a:spAutoFit/>
          </a:bodyPr>
          <a:lstStyle/>
          <a:p>
            <a:r>
              <a:rPr lang="vi-VN" sz="2800" b="1">
                <a:solidFill>
                  <a:srgbClr val="0000FF"/>
                </a:solidFill>
                <a:latin typeface="Times New Roman" panose="02020603050405020304" pitchFamily="18" charset="0"/>
                <a:cs typeface="Times New Roman" panose="02020603050405020304" pitchFamily="18" charset="0"/>
              </a:rPr>
              <a:t>1.Dựa vào Hình 7.3, em hãy nêu nguyên nhân, hậu quả của việc mất rừng ở nước</a:t>
            </a:r>
          </a:p>
        </p:txBody>
      </p:sp>
      <p:pic>
        <p:nvPicPr>
          <p:cNvPr id="2050" name="Picture 2" descr="C:\Users\USER\Desktop\screenshot-2022-06-28-162228.png">
            <a:extLst>
              <a:ext uri="{FF2B5EF4-FFF2-40B4-BE49-F238E27FC236}">
                <a16:creationId xmlns:a16="http://schemas.microsoft.com/office/drawing/2014/main" id="{B27B1684-FCE7-71C8-CD83-D770F47EAE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59597"/>
            <a:ext cx="3810000" cy="556980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6F2E293-5196-0115-D500-6D0F43770688}"/>
              </a:ext>
            </a:extLst>
          </p:cNvPr>
          <p:cNvSpPr/>
          <p:nvPr/>
        </p:nvSpPr>
        <p:spPr>
          <a:xfrm>
            <a:off x="4343400" y="2133600"/>
            <a:ext cx="4724400" cy="4832092"/>
          </a:xfrm>
          <a:prstGeom prst="rect">
            <a:avLst/>
          </a:prstGeom>
        </p:spPr>
        <p:txBody>
          <a:bodyPr wrap="square">
            <a:spAutoFit/>
          </a:bodyPr>
          <a:lstStyle/>
          <a:p>
            <a:r>
              <a:rPr lang="vi-VN" sz="2800" b="1" dirty="0">
                <a:solidFill>
                  <a:schemeClr val="tx2"/>
                </a:solidFill>
                <a:latin typeface="Times New Roman" panose="02020603050405020304" pitchFamily="18" charset="0"/>
                <a:cs typeface="Times New Roman" panose="02020603050405020304" pitchFamily="18" charset="0"/>
              </a:rPr>
              <a:t>Hậu quả của việc mất rừng:</a:t>
            </a:r>
          </a:p>
          <a:p>
            <a:r>
              <a:rPr lang="vi-VN" sz="2800" b="1" dirty="0">
                <a:solidFill>
                  <a:schemeClr val="tx2"/>
                </a:solidFill>
                <a:latin typeface="Times New Roman" panose="02020603050405020304" pitchFamily="18" charset="0"/>
                <a:cs typeface="Times New Roman" panose="02020603050405020304" pitchFamily="18" charset="0"/>
              </a:rPr>
              <a:t>Hình b</a:t>
            </a:r>
            <a:r>
              <a:rPr lang="en-US" sz="2800" b="1" dirty="0">
                <a:solidFill>
                  <a:schemeClr val="tx2"/>
                </a:solidFill>
                <a:latin typeface="Times New Roman" panose="02020603050405020304" pitchFamily="18" charset="0"/>
                <a:cs typeface="Times New Roman" panose="02020603050405020304" pitchFamily="18" charset="0"/>
              </a:rPr>
              <a:t>.</a:t>
            </a:r>
            <a:r>
              <a:rPr lang="vi-VN" sz="2800" b="1" dirty="0">
                <a:solidFill>
                  <a:schemeClr val="tx2"/>
                </a:solidFill>
                <a:latin typeface="Times New Roman" panose="02020603050405020304" pitchFamily="18" charset="0"/>
                <a:cs typeface="Times New Roman" panose="02020603050405020304" pitchFamily="18" charset="0"/>
              </a:rPr>
              <a:t> Đất đai bị xói mòn</a:t>
            </a:r>
          </a:p>
          <a:p>
            <a:r>
              <a:rPr lang="vi-VN" sz="2800" b="1" dirty="0">
                <a:solidFill>
                  <a:schemeClr val="tx2"/>
                </a:solidFill>
                <a:latin typeface="Times New Roman" panose="02020603050405020304" pitchFamily="18" charset="0"/>
                <a:cs typeface="Times New Roman" panose="02020603050405020304" pitchFamily="18" charset="0"/>
              </a:rPr>
              <a:t>Hình c: Gây ra lũ lụt</a:t>
            </a:r>
          </a:p>
          <a:p>
            <a:r>
              <a:rPr lang="vi-VN" sz="2800" b="1" dirty="0">
                <a:solidFill>
                  <a:schemeClr val="tx2"/>
                </a:solidFill>
                <a:latin typeface="Times New Roman" panose="02020603050405020304" pitchFamily="18" charset="0"/>
                <a:cs typeface="Times New Roman" panose="02020603050405020304" pitchFamily="18" charset="0"/>
              </a:rPr>
              <a:t>Hình e: Gây ra hạn hán, thiếu nước trầm trọng </a:t>
            </a:r>
            <a:endParaRPr lang="en-US" sz="2800" b="1" dirty="0">
              <a:solidFill>
                <a:schemeClr val="tx2"/>
              </a:solidFill>
              <a:latin typeface="Times New Roman" panose="02020603050405020304" pitchFamily="18" charset="0"/>
              <a:cs typeface="Times New Roman" panose="02020603050405020304" pitchFamily="18" charset="0"/>
            </a:endParaRPr>
          </a:p>
          <a:p>
            <a:r>
              <a:rPr lang="vi-VN" sz="2800" b="1" dirty="0">
                <a:solidFill>
                  <a:schemeClr val="tx2"/>
                </a:solidFill>
                <a:latin typeface="Times New Roman" panose="02020603050405020304" pitchFamily="18" charset="0"/>
                <a:cs typeface="Times New Roman" panose="02020603050405020304" pitchFamily="18" charset="0"/>
              </a:rPr>
              <a:t>=&gt; Hậu quả: tình trạng biến đổi khí hậu, hiệu ứng nhà kính làm trái đất ấm dần lên, hạn hán, nước biển dâng cao, ô nhiễm môi sinh, đói kém…</a:t>
            </a:r>
            <a:br>
              <a:rPr lang="vi-VN" sz="2800" b="1" dirty="0">
                <a:solidFill>
                  <a:schemeClr val="tx2"/>
                </a:solidFill>
                <a:latin typeface="Times New Roman" panose="02020603050405020304" pitchFamily="18" charset="0"/>
                <a:cs typeface="Times New Roman" panose="02020603050405020304" pitchFamily="18" charset="0"/>
              </a:rPr>
            </a:br>
            <a:endParaRPr lang="vi-VN" sz="2800" b="1" dirty="0">
              <a:solidFill>
                <a:schemeClr val="tx2"/>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C7D8DE0F-8ABE-78CA-D58B-E00FC6C690CA}"/>
              </a:ext>
            </a:extLst>
          </p:cNvPr>
          <p:cNvSpPr/>
          <p:nvPr/>
        </p:nvSpPr>
        <p:spPr>
          <a:xfrm>
            <a:off x="4495800" y="1179493"/>
            <a:ext cx="4572000" cy="954107"/>
          </a:xfrm>
          <a:prstGeom prst="rect">
            <a:avLst/>
          </a:prstGeom>
        </p:spPr>
        <p:txBody>
          <a:bodyPr>
            <a:spAutoFit/>
          </a:bodyPr>
          <a:lstStyle/>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hậu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quả</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việc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làm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mất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rừng</a:t>
            </a:r>
            <a:r>
              <a:rPr lang="en-US" sz="2800" b="1" dirty="0">
                <a:solidFill>
                  <a:srgbClr val="FF0000"/>
                </a:solidFill>
                <a:latin typeface="Times New Roman" panose="02020603050405020304" pitchFamily="18" charset="0"/>
                <a:cs typeface="Times New Roman" panose="02020603050405020304" pitchFamily="18" charset="0"/>
              </a:rPr>
              <a:t>:</a:t>
            </a:r>
            <a:endParaRPr lang="vi-VN"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791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3042</TotalTime>
  <Words>1211</Words>
  <Application>Microsoft Office PowerPoint</Application>
  <PresentationFormat>On-screen Show (4:3)</PresentationFormat>
  <Paragraphs>83</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LUYỆN TẬP</vt:lpstr>
      <vt:lpstr>LUYỆN TẬP</vt:lpstr>
      <vt:lpstr>VẬN DỤNG</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Admin</cp:lastModifiedBy>
  <cp:revision>31</cp:revision>
  <dcterms:created xsi:type="dcterms:W3CDTF">2022-07-15T07:39:46Z</dcterms:created>
  <dcterms:modified xsi:type="dcterms:W3CDTF">2025-01-09T03:15:33Z</dcterms:modified>
</cp:coreProperties>
</file>