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92" r:id="rId3"/>
    <p:sldId id="257" r:id="rId4"/>
    <p:sldId id="258" r:id="rId5"/>
    <p:sldId id="264" r:id="rId6"/>
    <p:sldId id="265" r:id="rId7"/>
    <p:sldId id="266" r:id="rId8"/>
    <p:sldId id="267" r:id="rId9"/>
    <p:sldId id="268" r:id="rId10"/>
    <p:sldId id="270" r:id="rId11"/>
    <p:sldId id="293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5" r:id="rId26"/>
    <p:sldId id="287" r:id="rId27"/>
    <p:sldId id="288" r:id="rId28"/>
    <p:sldId id="289" r:id="rId29"/>
  </p:sldIdLst>
  <p:sldSz cx="12192000" cy="6858000"/>
  <p:notesSz cx="6858000" cy="9144000"/>
  <p:embeddedFontLst>
    <p:embeddedFont>
      <p:font typeface="Open Sans" panose="020B060402020202020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gL4ECClP7gXQEvalc1+elVuHq8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4A4E897-EA73-47A1-8AB5-7918F643007C}">
  <a:tblStyle styleId="{24A4E897-EA73-47A1-8AB5-7918F643007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8" name="Google Shape;28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6" name="Google Shape;316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1" name="Google Shape;331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2" name="Google Shape;362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6" name="Google Shape;396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0" name="Google Shape;43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4" name="Google Shape;464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8" name="Google Shape;49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499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2" name="Google Shape;532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4" name="Google Shape;55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1" name="Google Shape;601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6" name="Google Shape;636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9" name="Google Shape;65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0" name="Google Shape;660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0" name="Google Shape;67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4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1" y="9144"/>
            <a:ext cx="9143999" cy="6839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5"/>
          <p:cNvSpPr txBox="1"/>
          <p:nvPr/>
        </p:nvSpPr>
        <p:spPr>
          <a:xfrm>
            <a:off x="1042458" y="1357587"/>
            <a:ext cx="335210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Listen and read.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15"/>
          <p:cNvSpPr/>
          <p:nvPr/>
        </p:nvSpPr>
        <p:spPr>
          <a:xfrm>
            <a:off x="487067" y="1357587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15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55" name="Google Shape;255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15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8" name="Google Shape;258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87419" y="1860193"/>
            <a:ext cx="5597614" cy="42622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5775" y="0"/>
            <a:ext cx="10715627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Mark: Let's go to the cinema tonight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Good idea! What shall we see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A Nightmare is on at Sao Mai Cinema tonight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Is it a fantasy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No, it's a horror film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That's too scary for me. Look! An Old Pier is on at Town Cinema. It's a documentary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 don't really like documentaries. They're often boring. What about Our Holiday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What kind of film is it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It's a comedy. 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And who stars in it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Kate Harrison and Lily Collins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Um, they're pretty good. What's it about? 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It's about two women living in different countries and they decide to exchange houses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What are the reviews like? 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Well, although a few people say it's a bit silly, most say it's funny and interesting. </a:t>
            </a:r>
          </a:p>
        </p:txBody>
      </p:sp>
    </p:spTree>
    <p:extLst>
      <p:ext uri="{BB962C8B-B14F-4D97-AF65-F5344CB8AC3E}">
        <p14:creationId xmlns:p14="http://schemas.microsoft.com/office/powerpoint/2010/main" val="1883342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"/>
          <p:cNvSpPr txBox="1"/>
          <p:nvPr/>
        </p:nvSpPr>
        <p:spPr>
          <a:xfrm>
            <a:off x="1131588" y="1225557"/>
            <a:ext cx="1033824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the conversation again and choose the correct answer to each question. </a:t>
            </a:r>
            <a:endParaRPr/>
          </a:p>
        </p:txBody>
      </p:sp>
      <p:sp>
        <p:nvSpPr>
          <p:cNvPr id="265" name="Google Shape;265;p16"/>
          <p:cNvSpPr/>
          <p:nvPr/>
        </p:nvSpPr>
        <p:spPr>
          <a:xfrm>
            <a:off x="576197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6"/>
          <p:cNvSpPr txBox="1"/>
          <p:nvPr/>
        </p:nvSpPr>
        <p:spPr>
          <a:xfrm>
            <a:off x="628982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267" name="Google Shape;26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16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28156" y="2265556"/>
            <a:ext cx="5962650" cy="33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7"/>
          <p:cNvSpPr txBox="1"/>
          <p:nvPr/>
        </p:nvSpPr>
        <p:spPr>
          <a:xfrm>
            <a:off x="1172112" y="1188331"/>
            <a:ext cx="1033824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the conversation again and choose the correct answer to each question. </a:t>
            </a:r>
            <a:endParaRPr/>
          </a:p>
        </p:txBody>
      </p:sp>
      <p:sp>
        <p:nvSpPr>
          <p:cNvPr id="277" name="Google Shape;277;p17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17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279" name="Google Shape;279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7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17"/>
          <p:cNvSpPr/>
          <p:nvPr/>
        </p:nvSpPr>
        <p:spPr>
          <a:xfrm>
            <a:off x="731521" y="2179191"/>
            <a:ext cx="7107786" cy="2677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26649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does Mark suggest doing tonight?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>
                <a:solidFill>
                  <a:srgbClr val="00AAA5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Watching a TV show.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>
                <a:solidFill>
                  <a:srgbClr val="00AAA5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Watching a film.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>
                <a:solidFill>
                  <a:srgbClr val="00AAA5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Staying at home.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282" name="Google Shape;282;p17"/>
          <p:cNvSpPr/>
          <p:nvPr/>
        </p:nvSpPr>
        <p:spPr>
          <a:xfrm>
            <a:off x="731521" y="5103068"/>
            <a:ext cx="6309280" cy="1315425"/>
          </a:xfrm>
          <a:prstGeom prst="rect">
            <a:avLst/>
          </a:prstGeom>
          <a:solidFill>
            <a:srgbClr val="FFDA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Mark: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Let’s go to the cinema tonight!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1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Hoa: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Good idea! What shall we see?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cxnSp>
        <p:nvCxnSpPr>
          <p:cNvPr id="283" name="Google Shape;283;p17"/>
          <p:cNvCxnSpPr/>
          <p:nvPr/>
        </p:nvCxnSpPr>
        <p:spPr>
          <a:xfrm rot="10800000" flipH="1">
            <a:off x="1892830" y="5608424"/>
            <a:ext cx="4727100" cy="10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4" name="Google Shape;284;p17"/>
          <p:cNvSpPr/>
          <p:nvPr/>
        </p:nvSpPr>
        <p:spPr>
          <a:xfrm>
            <a:off x="676106" y="3502328"/>
            <a:ext cx="495900" cy="4959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5" name="Google Shape;28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65649" y="1978726"/>
            <a:ext cx="4038015" cy="4344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8"/>
          <p:cNvSpPr txBox="1"/>
          <p:nvPr/>
        </p:nvSpPr>
        <p:spPr>
          <a:xfrm>
            <a:off x="1131589" y="1188331"/>
            <a:ext cx="1033824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the conversation again and choose the correct answer to each question. </a:t>
            </a:r>
            <a:endParaRPr/>
          </a:p>
        </p:txBody>
      </p:sp>
      <p:sp>
        <p:nvSpPr>
          <p:cNvPr id="292" name="Google Shape;292;p18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8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294" name="Google Shape;29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8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18"/>
          <p:cNvSpPr/>
          <p:nvPr/>
        </p:nvSpPr>
        <p:spPr>
          <a:xfrm>
            <a:off x="279853" y="4734482"/>
            <a:ext cx="7734609" cy="1815882"/>
          </a:xfrm>
          <a:prstGeom prst="rect">
            <a:avLst/>
          </a:prstGeom>
          <a:solidFill>
            <a:srgbClr val="FFDA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Hoa: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That’s too frightening for me. Look! </a:t>
            </a:r>
            <a:r>
              <a:rPr lang="en-US" sz="2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Old Pier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on at the Town Cinema. It’s a documentary.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Mark: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 don’t really like documentaries. They’re often boring. What about </a:t>
            </a:r>
            <a:r>
              <a:rPr lang="en-US" sz="2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Holiday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</a:t>
            </a:r>
            <a:endParaRPr/>
          </a:p>
        </p:txBody>
      </p:sp>
      <p:sp>
        <p:nvSpPr>
          <p:cNvPr id="297" name="Google Shape;297;p18"/>
          <p:cNvSpPr/>
          <p:nvPr/>
        </p:nvSpPr>
        <p:spPr>
          <a:xfrm>
            <a:off x="628966" y="2845623"/>
            <a:ext cx="495900" cy="4959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8"/>
          <p:cNvSpPr/>
          <p:nvPr/>
        </p:nvSpPr>
        <p:spPr>
          <a:xfrm>
            <a:off x="628986" y="2109913"/>
            <a:ext cx="8176500" cy="26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26649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 doesn’t Mark want to see An Old Pier?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>
                <a:solidFill>
                  <a:srgbClr val="00AAA5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doesn’t like that type of film.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>
                <a:solidFill>
                  <a:srgbClr val="00AAA5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It’s not on at a convenient time.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>
                <a:solidFill>
                  <a:srgbClr val="00AAA5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saw it last week.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cxnSp>
        <p:nvCxnSpPr>
          <p:cNvPr id="299" name="Google Shape;299;p18"/>
          <p:cNvCxnSpPr/>
          <p:nvPr/>
        </p:nvCxnSpPr>
        <p:spPr>
          <a:xfrm rot="10800000" flipH="1">
            <a:off x="1347009" y="6043613"/>
            <a:ext cx="4677554" cy="12469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00" name="Google Shape;300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97854" y="2424836"/>
            <a:ext cx="3764127" cy="23067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9"/>
          <p:cNvSpPr txBox="1"/>
          <p:nvPr/>
        </p:nvSpPr>
        <p:spPr>
          <a:xfrm>
            <a:off x="1131589" y="1200526"/>
            <a:ext cx="1033824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the conversation again and choose the correct answer to each question. </a:t>
            </a:r>
            <a:endParaRPr/>
          </a:p>
        </p:txBody>
      </p:sp>
      <p:sp>
        <p:nvSpPr>
          <p:cNvPr id="307" name="Google Shape;307;p19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19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309" name="Google Shape;309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9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19"/>
          <p:cNvSpPr/>
          <p:nvPr/>
        </p:nvSpPr>
        <p:spPr>
          <a:xfrm>
            <a:off x="628983" y="2199539"/>
            <a:ext cx="6126493" cy="325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26649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word </a:t>
            </a:r>
            <a:r>
              <a:rPr lang="en-US" sz="2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“reviews” </a:t>
            </a: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 the conversation mostly means </a:t>
            </a:r>
            <a:r>
              <a:rPr lang="en-US" sz="2800">
                <a:solidFill>
                  <a:srgbClr val="939598"/>
                </a:solidFill>
                <a:latin typeface="Calibri"/>
                <a:ea typeface="Calibri"/>
                <a:cs typeface="Calibri"/>
                <a:sym typeface="Calibri"/>
              </a:rPr>
              <a:t>______</a:t>
            </a: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rgbClr val="00AAA5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people’s opinions about the film</a:t>
            </a:r>
            <a:b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rgbClr val="00AAA5"/>
                </a:solidFill>
                <a:latin typeface="Calibri"/>
                <a:ea typeface="Calibri"/>
                <a:cs typeface="Calibri"/>
                <a:sym typeface="Calibri"/>
              </a:rPr>
              <a:t>b. </a:t>
            </a: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interesting scenes in the film</a:t>
            </a:r>
            <a:b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rgbClr val="00AAA5"/>
                </a:solidFill>
                <a:latin typeface="Calibri"/>
                <a:ea typeface="Calibri"/>
                <a:cs typeface="Calibri"/>
                <a:sym typeface="Calibri"/>
              </a:rPr>
              <a:t>c. </a:t>
            </a: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people don’t like about the film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312" name="Google Shape;312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62076" y="1896217"/>
            <a:ext cx="3678354" cy="3863818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19"/>
          <p:cNvSpPr/>
          <p:nvPr/>
        </p:nvSpPr>
        <p:spPr>
          <a:xfrm>
            <a:off x="604737" y="3550369"/>
            <a:ext cx="445500" cy="467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0"/>
          <p:cNvSpPr txBox="1"/>
          <p:nvPr/>
        </p:nvSpPr>
        <p:spPr>
          <a:xfrm>
            <a:off x="1172112" y="1188331"/>
            <a:ext cx="1033824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the conversation again and choose the correct answer to each question. </a:t>
            </a:r>
            <a:endParaRPr/>
          </a:p>
        </p:txBody>
      </p:sp>
      <p:sp>
        <p:nvSpPr>
          <p:cNvPr id="320" name="Google Shape;320;p20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20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322" name="Google Shape;322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2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20"/>
          <p:cNvSpPr/>
          <p:nvPr/>
        </p:nvSpPr>
        <p:spPr>
          <a:xfrm>
            <a:off x="449682" y="5201035"/>
            <a:ext cx="6530981" cy="1384995"/>
          </a:xfrm>
          <a:prstGeom prst="rect">
            <a:avLst/>
          </a:prstGeom>
          <a:solidFill>
            <a:srgbClr val="FFDA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Hoa: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are the reviews like?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Mark: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Well, although a few people say it’s a bit silly, most say it’s funny and interesting. </a:t>
            </a:r>
            <a:endParaRPr/>
          </a:p>
        </p:txBody>
      </p:sp>
      <p:cxnSp>
        <p:nvCxnSpPr>
          <p:cNvPr id="325" name="Google Shape;325;p20"/>
          <p:cNvCxnSpPr/>
          <p:nvPr/>
        </p:nvCxnSpPr>
        <p:spPr>
          <a:xfrm>
            <a:off x="1708150" y="6535739"/>
            <a:ext cx="4973638" cy="7936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26" name="Google Shape;326;p20"/>
          <p:cNvSpPr/>
          <p:nvPr/>
        </p:nvSpPr>
        <p:spPr>
          <a:xfrm>
            <a:off x="449682" y="4173977"/>
            <a:ext cx="496006" cy="496006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20"/>
          <p:cNvSpPr/>
          <p:nvPr/>
        </p:nvSpPr>
        <p:spPr>
          <a:xfrm>
            <a:off x="487067" y="2172449"/>
            <a:ext cx="6780900" cy="26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26649"/>
                </a:solidFill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do people think of Our Holiday?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>
                <a:solidFill>
                  <a:srgbClr val="00AAA5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Everyone likes it.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>
                <a:solidFill>
                  <a:srgbClr val="00AAA5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 one likes it.</a:t>
            </a:r>
            <a:b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>
                <a:solidFill>
                  <a:srgbClr val="00AAA5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Most people like it.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328" name="Google Shape;328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69594" y="2375945"/>
            <a:ext cx="4579862" cy="2809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1"/>
          <p:cNvSpPr txBox="1"/>
          <p:nvPr/>
        </p:nvSpPr>
        <p:spPr>
          <a:xfrm>
            <a:off x="1131589" y="1188331"/>
            <a:ext cx="1081531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Choose the correct word or phrase to complete each of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following sentences.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21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21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pic>
        <p:nvPicPr>
          <p:cNvPr id="337" name="Google Shape;337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21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39" name="Google Shape;339;p21"/>
          <p:cNvGrpSpPr/>
          <p:nvPr/>
        </p:nvGrpSpPr>
        <p:grpSpPr>
          <a:xfrm>
            <a:off x="6304176" y="1709123"/>
            <a:ext cx="4856992" cy="5092255"/>
            <a:chOff x="1446636" y="0"/>
            <a:chExt cx="4856992" cy="5092255"/>
          </a:xfrm>
        </p:grpSpPr>
        <p:sp>
          <p:nvSpPr>
            <p:cNvPr id="340" name="Google Shape;340;p21"/>
            <p:cNvSpPr/>
            <p:nvPr/>
          </p:nvSpPr>
          <p:spPr>
            <a:xfrm>
              <a:off x="2830879" y="1642761"/>
              <a:ext cx="2088021" cy="1806223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FCAE9"/>
                </a:gs>
                <a:gs pos="50000">
                  <a:srgbClr val="A0C1E4"/>
                </a:gs>
                <a:gs pos="100000">
                  <a:srgbClr val="8FB8E4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1"/>
            <p:cNvSpPr txBox="1"/>
            <p:nvPr/>
          </p:nvSpPr>
          <p:spPr>
            <a:xfrm>
              <a:off x="3176893" y="1942078"/>
              <a:ext cx="1395993" cy="1207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Types of films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21"/>
            <p:cNvSpPr/>
            <p:nvPr/>
          </p:nvSpPr>
          <p:spPr>
            <a:xfrm>
              <a:off x="4138382" y="778605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1"/>
            <p:cNvSpPr/>
            <p:nvPr/>
          </p:nvSpPr>
          <p:spPr>
            <a:xfrm>
              <a:off x="3023216" y="0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1"/>
            <p:cNvSpPr txBox="1"/>
            <p:nvPr/>
          </p:nvSpPr>
          <p:spPr>
            <a:xfrm>
              <a:off x="3306785" y="245320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comedy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21"/>
            <p:cNvSpPr/>
            <p:nvPr/>
          </p:nvSpPr>
          <p:spPr>
            <a:xfrm>
              <a:off x="5057810" y="2047596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1"/>
            <p:cNvSpPr/>
            <p:nvPr/>
          </p:nvSpPr>
          <p:spPr>
            <a:xfrm>
              <a:off x="4592510" y="910495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D1D1D1"/>
                </a:gs>
                <a:gs pos="50000">
                  <a:srgbClr val="C7C7C7"/>
                </a:gs>
                <a:gs pos="100000">
                  <a:srgbClr val="C0C0C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1"/>
            <p:cNvSpPr txBox="1"/>
            <p:nvPr/>
          </p:nvSpPr>
          <p:spPr>
            <a:xfrm>
              <a:off x="4876079" y="1155815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science fiction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21"/>
            <p:cNvSpPr/>
            <p:nvPr/>
          </p:nvSpPr>
          <p:spPr>
            <a:xfrm>
              <a:off x="4419116" y="3480047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1"/>
            <p:cNvSpPr/>
            <p:nvPr/>
          </p:nvSpPr>
          <p:spPr>
            <a:xfrm>
              <a:off x="4592510" y="2700423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FDC9B"/>
                </a:gs>
                <a:gs pos="50000">
                  <a:srgbClr val="FFD68D"/>
                </a:gs>
                <a:gs pos="100000">
                  <a:srgbClr val="FFD47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1"/>
            <p:cNvSpPr txBox="1"/>
            <p:nvPr/>
          </p:nvSpPr>
          <p:spPr>
            <a:xfrm>
              <a:off x="4876079" y="2945743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docu-mentary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21"/>
            <p:cNvSpPr/>
            <p:nvPr/>
          </p:nvSpPr>
          <p:spPr>
            <a:xfrm>
              <a:off x="2834764" y="3628741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1"/>
            <p:cNvSpPr/>
            <p:nvPr/>
          </p:nvSpPr>
          <p:spPr>
            <a:xfrm>
              <a:off x="3023216" y="3611937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6B6DE"/>
                </a:gs>
                <a:gs pos="50000">
                  <a:srgbClr val="97AAD8"/>
                </a:gs>
                <a:gs pos="100000">
                  <a:srgbClr val="859CD6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1"/>
            <p:cNvSpPr txBox="1"/>
            <p:nvPr/>
          </p:nvSpPr>
          <p:spPr>
            <a:xfrm>
              <a:off x="3306785" y="3857257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cartoon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21"/>
            <p:cNvSpPr/>
            <p:nvPr/>
          </p:nvSpPr>
          <p:spPr>
            <a:xfrm>
              <a:off x="1900279" y="2360260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1"/>
            <p:cNvSpPr/>
            <p:nvPr/>
          </p:nvSpPr>
          <p:spPr>
            <a:xfrm>
              <a:off x="1446636" y="2701441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1"/>
            <p:cNvSpPr txBox="1"/>
            <p:nvPr/>
          </p:nvSpPr>
          <p:spPr>
            <a:xfrm>
              <a:off x="1730205" y="2946761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horror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21"/>
            <p:cNvSpPr/>
            <p:nvPr/>
          </p:nvSpPr>
          <p:spPr>
            <a:xfrm>
              <a:off x="1446636" y="908458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1"/>
            <p:cNvSpPr txBox="1"/>
            <p:nvPr/>
          </p:nvSpPr>
          <p:spPr>
            <a:xfrm>
              <a:off x="1730205" y="1153778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fantasy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2"/>
          <p:cNvSpPr txBox="1"/>
          <p:nvPr/>
        </p:nvSpPr>
        <p:spPr>
          <a:xfrm>
            <a:off x="1131589" y="1188331"/>
            <a:ext cx="1081531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Choose the correct word or phrase to complete each of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following sentences.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22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22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pic>
        <p:nvPicPr>
          <p:cNvPr id="368" name="Google Shape;368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22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22"/>
          <p:cNvSpPr txBox="1"/>
          <p:nvPr/>
        </p:nvSpPr>
        <p:spPr>
          <a:xfrm>
            <a:off x="687185" y="2172393"/>
            <a:ext cx="481036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Game: Who is faster?</a:t>
            </a:r>
            <a:endParaRPr sz="3600" b="1" i="1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22"/>
          <p:cNvSpPr txBox="1"/>
          <p:nvPr/>
        </p:nvSpPr>
        <p:spPr>
          <a:xfrm>
            <a:off x="723864" y="2861415"/>
            <a:ext cx="408089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Slap the correct types of films.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22"/>
          <p:cNvSpPr/>
          <p:nvPr/>
        </p:nvSpPr>
        <p:spPr>
          <a:xfrm>
            <a:off x="4882342" y="2749718"/>
            <a:ext cx="809106" cy="68505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7941E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3" name="Google Shape;373;p22"/>
          <p:cNvGrpSpPr/>
          <p:nvPr/>
        </p:nvGrpSpPr>
        <p:grpSpPr>
          <a:xfrm>
            <a:off x="6304176" y="1709123"/>
            <a:ext cx="4856992" cy="5092255"/>
            <a:chOff x="1446636" y="0"/>
            <a:chExt cx="4856992" cy="5092255"/>
          </a:xfrm>
        </p:grpSpPr>
        <p:sp>
          <p:nvSpPr>
            <p:cNvPr id="374" name="Google Shape;374;p22"/>
            <p:cNvSpPr/>
            <p:nvPr/>
          </p:nvSpPr>
          <p:spPr>
            <a:xfrm>
              <a:off x="2830879" y="1642761"/>
              <a:ext cx="2088021" cy="1806223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FCAE9"/>
                </a:gs>
                <a:gs pos="50000">
                  <a:srgbClr val="A0C1E4"/>
                </a:gs>
                <a:gs pos="100000">
                  <a:srgbClr val="8FB8E4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2"/>
            <p:cNvSpPr txBox="1"/>
            <p:nvPr/>
          </p:nvSpPr>
          <p:spPr>
            <a:xfrm>
              <a:off x="3176893" y="1942078"/>
              <a:ext cx="1395993" cy="1207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Types of films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22"/>
            <p:cNvSpPr/>
            <p:nvPr/>
          </p:nvSpPr>
          <p:spPr>
            <a:xfrm>
              <a:off x="4138382" y="778605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2"/>
            <p:cNvSpPr/>
            <p:nvPr/>
          </p:nvSpPr>
          <p:spPr>
            <a:xfrm>
              <a:off x="3023216" y="0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2"/>
            <p:cNvSpPr txBox="1"/>
            <p:nvPr/>
          </p:nvSpPr>
          <p:spPr>
            <a:xfrm>
              <a:off x="3306785" y="245320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comedy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22"/>
            <p:cNvSpPr/>
            <p:nvPr/>
          </p:nvSpPr>
          <p:spPr>
            <a:xfrm>
              <a:off x="5057810" y="2047596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2"/>
            <p:cNvSpPr/>
            <p:nvPr/>
          </p:nvSpPr>
          <p:spPr>
            <a:xfrm>
              <a:off x="4592510" y="910495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D1D1D1"/>
                </a:gs>
                <a:gs pos="50000">
                  <a:srgbClr val="C7C7C7"/>
                </a:gs>
                <a:gs pos="100000">
                  <a:srgbClr val="C0C0C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2"/>
            <p:cNvSpPr txBox="1"/>
            <p:nvPr/>
          </p:nvSpPr>
          <p:spPr>
            <a:xfrm>
              <a:off x="4876079" y="1155815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science fiction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22"/>
            <p:cNvSpPr/>
            <p:nvPr/>
          </p:nvSpPr>
          <p:spPr>
            <a:xfrm>
              <a:off x="4419116" y="3480047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2"/>
            <p:cNvSpPr/>
            <p:nvPr/>
          </p:nvSpPr>
          <p:spPr>
            <a:xfrm>
              <a:off x="4592510" y="2700423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FDC9B"/>
                </a:gs>
                <a:gs pos="50000">
                  <a:srgbClr val="FFD68D"/>
                </a:gs>
                <a:gs pos="100000">
                  <a:srgbClr val="FFD47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2"/>
            <p:cNvSpPr txBox="1"/>
            <p:nvPr/>
          </p:nvSpPr>
          <p:spPr>
            <a:xfrm>
              <a:off x="4876079" y="2945743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docu-mentary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22"/>
            <p:cNvSpPr/>
            <p:nvPr/>
          </p:nvSpPr>
          <p:spPr>
            <a:xfrm>
              <a:off x="2834764" y="3628741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2"/>
            <p:cNvSpPr/>
            <p:nvPr/>
          </p:nvSpPr>
          <p:spPr>
            <a:xfrm>
              <a:off x="3023216" y="3611937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6B6DE"/>
                </a:gs>
                <a:gs pos="50000">
                  <a:srgbClr val="97AAD8"/>
                </a:gs>
                <a:gs pos="100000">
                  <a:srgbClr val="859CD6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2"/>
            <p:cNvSpPr txBox="1"/>
            <p:nvPr/>
          </p:nvSpPr>
          <p:spPr>
            <a:xfrm>
              <a:off x="3306785" y="3857257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cartoon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22"/>
            <p:cNvSpPr/>
            <p:nvPr/>
          </p:nvSpPr>
          <p:spPr>
            <a:xfrm>
              <a:off x="1900279" y="2360260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2"/>
            <p:cNvSpPr/>
            <p:nvPr/>
          </p:nvSpPr>
          <p:spPr>
            <a:xfrm>
              <a:off x="1446636" y="2701441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2"/>
            <p:cNvSpPr txBox="1"/>
            <p:nvPr/>
          </p:nvSpPr>
          <p:spPr>
            <a:xfrm>
              <a:off x="1730205" y="2946761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horror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22"/>
            <p:cNvSpPr/>
            <p:nvPr/>
          </p:nvSpPr>
          <p:spPr>
            <a:xfrm>
              <a:off x="1446636" y="908458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2"/>
            <p:cNvSpPr txBox="1"/>
            <p:nvPr/>
          </p:nvSpPr>
          <p:spPr>
            <a:xfrm>
              <a:off x="1730205" y="1153778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fantasy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3" name="Google Shape;393;p22"/>
          <p:cNvSpPr/>
          <p:nvPr/>
        </p:nvSpPr>
        <p:spPr>
          <a:xfrm>
            <a:off x="576198" y="4060593"/>
            <a:ext cx="4967584" cy="1384995"/>
          </a:xfrm>
          <a:prstGeom prst="rect">
            <a:avLst/>
          </a:prstGeom>
          <a:solidFill>
            <a:srgbClr val="FFDA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0A9A5"/>
                </a:solidFill>
                <a:latin typeface="Calibri"/>
                <a:ea typeface="Calibri"/>
                <a:cs typeface="Calibri"/>
                <a:sym typeface="Calibri"/>
              </a:rPr>
              <a:t>1. </a:t>
            </a: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film that tries to make the audience laugh is a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………………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3"/>
          <p:cNvSpPr txBox="1"/>
          <p:nvPr/>
        </p:nvSpPr>
        <p:spPr>
          <a:xfrm>
            <a:off x="1131589" y="1188331"/>
            <a:ext cx="1081531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Choose the correct word or phrase to complete each of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following sentences.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23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23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pic>
        <p:nvPicPr>
          <p:cNvPr id="402" name="Google Shape;402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23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23"/>
          <p:cNvSpPr txBox="1"/>
          <p:nvPr/>
        </p:nvSpPr>
        <p:spPr>
          <a:xfrm>
            <a:off x="687185" y="2172393"/>
            <a:ext cx="477691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Game: Who is faster?</a:t>
            </a:r>
            <a:endParaRPr sz="3600" b="1" i="1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23"/>
          <p:cNvSpPr txBox="1"/>
          <p:nvPr/>
        </p:nvSpPr>
        <p:spPr>
          <a:xfrm>
            <a:off x="723864" y="2861415"/>
            <a:ext cx="408089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Slap the correct types of films.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23"/>
          <p:cNvSpPr/>
          <p:nvPr/>
        </p:nvSpPr>
        <p:spPr>
          <a:xfrm>
            <a:off x="4882342" y="2749718"/>
            <a:ext cx="809106" cy="68505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7941E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7" name="Google Shape;407;p23"/>
          <p:cNvGrpSpPr/>
          <p:nvPr/>
        </p:nvGrpSpPr>
        <p:grpSpPr>
          <a:xfrm>
            <a:off x="6304176" y="1709123"/>
            <a:ext cx="4856992" cy="5092255"/>
            <a:chOff x="1446636" y="0"/>
            <a:chExt cx="4856992" cy="5092255"/>
          </a:xfrm>
        </p:grpSpPr>
        <p:sp>
          <p:nvSpPr>
            <p:cNvPr id="408" name="Google Shape;408;p23"/>
            <p:cNvSpPr/>
            <p:nvPr/>
          </p:nvSpPr>
          <p:spPr>
            <a:xfrm>
              <a:off x="2830879" y="1642761"/>
              <a:ext cx="2088021" cy="1806223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FCAE9"/>
                </a:gs>
                <a:gs pos="50000">
                  <a:srgbClr val="A0C1E4"/>
                </a:gs>
                <a:gs pos="100000">
                  <a:srgbClr val="8FB8E4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3"/>
            <p:cNvSpPr txBox="1"/>
            <p:nvPr/>
          </p:nvSpPr>
          <p:spPr>
            <a:xfrm>
              <a:off x="3176893" y="1942078"/>
              <a:ext cx="1395993" cy="1207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Types of films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23"/>
            <p:cNvSpPr/>
            <p:nvPr/>
          </p:nvSpPr>
          <p:spPr>
            <a:xfrm>
              <a:off x="4138382" y="778605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3"/>
            <p:cNvSpPr/>
            <p:nvPr/>
          </p:nvSpPr>
          <p:spPr>
            <a:xfrm>
              <a:off x="3023216" y="0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3"/>
            <p:cNvSpPr txBox="1"/>
            <p:nvPr/>
          </p:nvSpPr>
          <p:spPr>
            <a:xfrm>
              <a:off x="3306785" y="245320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comedy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23"/>
            <p:cNvSpPr/>
            <p:nvPr/>
          </p:nvSpPr>
          <p:spPr>
            <a:xfrm>
              <a:off x="5057810" y="2047596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3"/>
            <p:cNvSpPr/>
            <p:nvPr/>
          </p:nvSpPr>
          <p:spPr>
            <a:xfrm>
              <a:off x="4592510" y="910495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D1D1D1"/>
                </a:gs>
                <a:gs pos="50000">
                  <a:srgbClr val="C7C7C7"/>
                </a:gs>
                <a:gs pos="100000">
                  <a:srgbClr val="C0C0C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3"/>
            <p:cNvSpPr txBox="1"/>
            <p:nvPr/>
          </p:nvSpPr>
          <p:spPr>
            <a:xfrm>
              <a:off x="4876079" y="1155815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science fiction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23"/>
            <p:cNvSpPr/>
            <p:nvPr/>
          </p:nvSpPr>
          <p:spPr>
            <a:xfrm>
              <a:off x="4419116" y="3480047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3"/>
            <p:cNvSpPr/>
            <p:nvPr/>
          </p:nvSpPr>
          <p:spPr>
            <a:xfrm>
              <a:off x="4592510" y="2700423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FDC9B"/>
                </a:gs>
                <a:gs pos="50000">
                  <a:srgbClr val="FFD68D"/>
                </a:gs>
                <a:gs pos="100000">
                  <a:srgbClr val="FFD47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3"/>
            <p:cNvSpPr txBox="1"/>
            <p:nvPr/>
          </p:nvSpPr>
          <p:spPr>
            <a:xfrm>
              <a:off x="4876079" y="2945743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docu-mentary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23"/>
            <p:cNvSpPr/>
            <p:nvPr/>
          </p:nvSpPr>
          <p:spPr>
            <a:xfrm>
              <a:off x="2834764" y="3628741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3"/>
            <p:cNvSpPr/>
            <p:nvPr/>
          </p:nvSpPr>
          <p:spPr>
            <a:xfrm>
              <a:off x="3023216" y="3611937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6B6DE"/>
                </a:gs>
                <a:gs pos="50000">
                  <a:srgbClr val="97AAD8"/>
                </a:gs>
                <a:gs pos="100000">
                  <a:srgbClr val="859CD6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3"/>
            <p:cNvSpPr txBox="1"/>
            <p:nvPr/>
          </p:nvSpPr>
          <p:spPr>
            <a:xfrm>
              <a:off x="3306785" y="3857257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cartoon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23"/>
            <p:cNvSpPr/>
            <p:nvPr/>
          </p:nvSpPr>
          <p:spPr>
            <a:xfrm>
              <a:off x="1900279" y="2360260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3"/>
            <p:cNvSpPr/>
            <p:nvPr/>
          </p:nvSpPr>
          <p:spPr>
            <a:xfrm>
              <a:off x="1446636" y="2701441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3"/>
            <p:cNvSpPr txBox="1"/>
            <p:nvPr/>
          </p:nvSpPr>
          <p:spPr>
            <a:xfrm>
              <a:off x="1730205" y="2946761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horror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23"/>
            <p:cNvSpPr/>
            <p:nvPr/>
          </p:nvSpPr>
          <p:spPr>
            <a:xfrm>
              <a:off x="1446636" y="908458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3"/>
            <p:cNvSpPr txBox="1"/>
            <p:nvPr/>
          </p:nvSpPr>
          <p:spPr>
            <a:xfrm>
              <a:off x="1730205" y="1153778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fantasy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7" name="Google Shape;427;p23"/>
          <p:cNvSpPr/>
          <p:nvPr/>
        </p:nvSpPr>
        <p:spPr>
          <a:xfrm>
            <a:off x="487067" y="4060593"/>
            <a:ext cx="5670176" cy="1384995"/>
          </a:xfrm>
          <a:prstGeom prst="rect">
            <a:avLst/>
          </a:prstGeom>
          <a:solidFill>
            <a:srgbClr val="FFDA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0A9A5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film that is based only on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imagination, not on real facts, is a ……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ừ Chiến Thắng Điện Biên Phủ Đến Hiệp định Genève 1954 | TVP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31" y="1161651"/>
            <a:ext cx="3304633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4376" y="1153231"/>
            <a:ext cx="3446584" cy="37282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8922" y="1153231"/>
            <a:ext cx="3685735" cy="384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6668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4"/>
          <p:cNvSpPr txBox="1"/>
          <p:nvPr/>
        </p:nvSpPr>
        <p:spPr>
          <a:xfrm>
            <a:off x="1131589" y="1188331"/>
            <a:ext cx="1081531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Choose the correct word or phrase to complete each of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following sentences.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24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24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pic>
        <p:nvPicPr>
          <p:cNvPr id="436" name="Google Shape;436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24"/>
          <p:cNvSpPr txBox="1"/>
          <p:nvPr/>
        </p:nvSpPr>
        <p:spPr>
          <a:xfrm>
            <a:off x="687185" y="2172393"/>
            <a:ext cx="477691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Game: Who is faster?</a:t>
            </a:r>
            <a:endParaRPr sz="3600" b="1" i="1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24"/>
          <p:cNvSpPr txBox="1"/>
          <p:nvPr/>
        </p:nvSpPr>
        <p:spPr>
          <a:xfrm>
            <a:off x="723864" y="2861415"/>
            <a:ext cx="408089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Slap the correct types of films.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24"/>
          <p:cNvSpPr/>
          <p:nvPr/>
        </p:nvSpPr>
        <p:spPr>
          <a:xfrm>
            <a:off x="4882342" y="2749718"/>
            <a:ext cx="809106" cy="68505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7941E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1" name="Google Shape;441;p24"/>
          <p:cNvGrpSpPr/>
          <p:nvPr/>
        </p:nvGrpSpPr>
        <p:grpSpPr>
          <a:xfrm>
            <a:off x="6304176" y="1709123"/>
            <a:ext cx="4856992" cy="5092255"/>
            <a:chOff x="1446636" y="0"/>
            <a:chExt cx="4856992" cy="5092255"/>
          </a:xfrm>
        </p:grpSpPr>
        <p:sp>
          <p:nvSpPr>
            <p:cNvPr id="442" name="Google Shape;442;p24"/>
            <p:cNvSpPr/>
            <p:nvPr/>
          </p:nvSpPr>
          <p:spPr>
            <a:xfrm>
              <a:off x="2830879" y="1642761"/>
              <a:ext cx="2088021" cy="1806223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FCAE9"/>
                </a:gs>
                <a:gs pos="50000">
                  <a:srgbClr val="A0C1E4"/>
                </a:gs>
                <a:gs pos="100000">
                  <a:srgbClr val="8FB8E4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4"/>
            <p:cNvSpPr txBox="1"/>
            <p:nvPr/>
          </p:nvSpPr>
          <p:spPr>
            <a:xfrm>
              <a:off x="3176893" y="1942078"/>
              <a:ext cx="1395993" cy="1207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Types of films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24"/>
            <p:cNvSpPr/>
            <p:nvPr/>
          </p:nvSpPr>
          <p:spPr>
            <a:xfrm>
              <a:off x="4138382" y="778605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4"/>
            <p:cNvSpPr/>
            <p:nvPr/>
          </p:nvSpPr>
          <p:spPr>
            <a:xfrm>
              <a:off x="3023216" y="0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4"/>
            <p:cNvSpPr txBox="1"/>
            <p:nvPr/>
          </p:nvSpPr>
          <p:spPr>
            <a:xfrm>
              <a:off x="3306785" y="245320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comedy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24"/>
            <p:cNvSpPr/>
            <p:nvPr/>
          </p:nvSpPr>
          <p:spPr>
            <a:xfrm>
              <a:off x="5057810" y="2047596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4"/>
            <p:cNvSpPr/>
            <p:nvPr/>
          </p:nvSpPr>
          <p:spPr>
            <a:xfrm>
              <a:off x="4592510" y="910495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D1D1D1"/>
                </a:gs>
                <a:gs pos="50000">
                  <a:srgbClr val="C7C7C7"/>
                </a:gs>
                <a:gs pos="100000">
                  <a:srgbClr val="C0C0C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4"/>
            <p:cNvSpPr txBox="1"/>
            <p:nvPr/>
          </p:nvSpPr>
          <p:spPr>
            <a:xfrm>
              <a:off x="4876079" y="1155815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science fiction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24"/>
            <p:cNvSpPr/>
            <p:nvPr/>
          </p:nvSpPr>
          <p:spPr>
            <a:xfrm>
              <a:off x="4419116" y="3480047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4"/>
            <p:cNvSpPr/>
            <p:nvPr/>
          </p:nvSpPr>
          <p:spPr>
            <a:xfrm>
              <a:off x="4592510" y="2700423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FDC9B"/>
                </a:gs>
                <a:gs pos="50000">
                  <a:srgbClr val="FFD68D"/>
                </a:gs>
                <a:gs pos="100000">
                  <a:srgbClr val="FFD47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4"/>
            <p:cNvSpPr txBox="1"/>
            <p:nvPr/>
          </p:nvSpPr>
          <p:spPr>
            <a:xfrm>
              <a:off x="4876079" y="2945743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docu-mentary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24"/>
            <p:cNvSpPr/>
            <p:nvPr/>
          </p:nvSpPr>
          <p:spPr>
            <a:xfrm>
              <a:off x="2834764" y="3628741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4"/>
            <p:cNvSpPr/>
            <p:nvPr/>
          </p:nvSpPr>
          <p:spPr>
            <a:xfrm>
              <a:off x="3023216" y="3611937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6B6DE"/>
                </a:gs>
                <a:gs pos="50000">
                  <a:srgbClr val="97AAD8"/>
                </a:gs>
                <a:gs pos="100000">
                  <a:srgbClr val="859CD6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4"/>
            <p:cNvSpPr txBox="1"/>
            <p:nvPr/>
          </p:nvSpPr>
          <p:spPr>
            <a:xfrm>
              <a:off x="3306785" y="3857257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cartoon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1900279" y="2360260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4"/>
            <p:cNvSpPr/>
            <p:nvPr/>
          </p:nvSpPr>
          <p:spPr>
            <a:xfrm>
              <a:off x="1446636" y="2701441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4"/>
            <p:cNvSpPr txBox="1"/>
            <p:nvPr/>
          </p:nvSpPr>
          <p:spPr>
            <a:xfrm>
              <a:off x="1730205" y="2946761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horror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59;p24"/>
            <p:cNvSpPr/>
            <p:nvPr/>
          </p:nvSpPr>
          <p:spPr>
            <a:xfrm>
              <a:off x="1446636" y="908458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4"/>
            <p:cNvSpPr txBox="1"/>
            <p:nvPr/>
          </p:nvSpPr>
          <p:spPr>
            <a:xfrm>
              <a:off x="1730205" y="1153778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fantasy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1" name="Google Shape;461;p24"/>
          <p:cNvSpPr/>
          <p:nvPr/>
        </p:nvSpPr>
        <p:spPr>
          <a:xfrm>
            <a:off x="576198" y="4012101"/>
            <a:ext cx="5161547" cy="1318181"/>
          </a:xfrm>
          <a:prstGeom prst="rect">
            <a:avLst/>
          </a:prstGeom>
          <a:solidFill>
            <a:srgbClr val="FFDA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0A9A5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film that shows real life events or stories is a ……………..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5"/>
          <p:cNvSpPr txBox="1"/>
          <p:nvPr/>
        </p:nvSpPr>
        <p:spPr>
          <a:xfrm>
            <a:off x="1131589" y="1196940"/>
            <a:ext cx="1081531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Choose the correct word or phrase to complete each of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following sentences.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25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25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pic>
        <p:nvPicPr>
          <p:cNvPr id="470" name="Google Shape;470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25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25"/>
          <p:cNvSpPr txBox="1"/>
          <p:nvPr/>
        </p:nvSpPr>
        <p:spPr>
          <a:xfrm>
            <a:off x="687185" y="2172393"/>
            <a:ext cx="474345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Game: Who is faster?</a:t>
            </a:r>
            <a:endParaRPr sz="3600" b="1" i="1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25"/>
          <p:cNvSpPr txBox="1"/>
          <p:nvPr/>
        </p:nvSpPr>
        <p:spPr>
          <a:xfrm>
            <a:off x="723864" y="2861415"/>
            <a:ext cx="408089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Slap the correct types of films.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25"/>
          <p:cNvSpPr/>
          <p:nvPr/>
        </p:nvSpPr>
        <p:spPr>
          <a:xfrm>
            <a:off x="4882342" y="2749718"/>
            <a:ext cx="809106" cy="68505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7941E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5" name="Google Shape;475;p25"/>
          <p:cNvGrpSpPr/>
          <p:nvPr/>
        </p:nvGrpSpPr>
        <p:grpSpPr>
          <a:xfrm>
            <a:off x="6304176" y="1709123"/>
            <a:ext cx="4856992" cy="5092255"/>
            <a:chOff x="1446636" y="0"/>
            <a:chExt cx="4856992" cy="5092255"/>
          </a:xfrm>
        </p:grpSpPr>
        <p:sp>
          <p:nvSpPr>
            <p:cNvPr id="476" name="Google Shape;476;p25"/>
            <p:cNvSpPr/>
            <p:nvPr/>
          </p:nvSpPr>
          <p:spPr>
            <a:xfrm>
              <a:off x="2830879" y="1642761"/>
              <a:ext cx="2088021" cy="1806223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FCAE9"/>
                </a:gs>
                <a:gs pos="50000">
                  <a:srgbClr val="A0C1E4"/>
                </a:gs>
                <a:gs pos="100000">
                  <a:srgbClr val="8FB8E4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5"/>
            <p:cNvSpPr txBox="1"/>
            <p:nvPr/>
          </p:nvSpPr>
          <p:spPr>
            <a:xfrm>
              <a:off x="3176893" y="1942078"/>
              <a:ext cx="1395993" cy="1207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Types of films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25"/>
            <p:cNvSpPr/>
            <p:nvPr/>
          </p:nvSpPr>
          <p:spPr>
            <a:xfrm>
              <a:off x="4138382" y="778605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5"/>
            <p:cNvSpPr/>
            <p:nvPr/>
          </p:nvSpPr>
          <p:spPr>
            <a:xfrm>
              <a:off x="3023216" y="0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5"/>
            <p:cNvSpPr txBox="1"/>
            <p:nvPr/>
          </p:nvSpPr>
          <p:spPr>
            <a:xfrm>
              <a:off x="3306785" y="245320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comedy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25"/>
            <p:cNvSpPr/>
            <p:nvPr/>
          </p:nvSpPr>
          <p:spPr>
            <a:xfrm>
              <a:off x="5057810" y="2047596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5"/>
            <p:cNvSpPr/>
            <p:nvPr/>
          </p:nvSpPr>
          <p:spPr>
            <a:xfrm>
              <a:off x="4592510" y="910495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D1D1D1"/>
                </a:gs>
                <a:gs pos="50000">
                  <a:srgbClr val="C7C7C7"/>
                </a:gs>
                <a:gs pos="100000">
                  <a:srgbClr val="C0C0C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5"/>
            <p:cNvSpPr txBox="1"/>
            <p:nvPr/>
          </p:nvSpPr>
          <p:spPr>
            <a:xfrm>
              <a:off x="4876079" y="1155815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science fiction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25"/>
            <p:cNvSpPr/>
            <p:nvPr/>
          </p:nvSpPr>
          <p:spPr>
            <a:xfrm>
              <a:off x="4419116" y="3480047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5"/>
            <p:cNvSpPr/>
            <p:nvPr/>
          </p:nvSpPr>
          <p:spPr>
            <a:xfrm>
              <a:off x="4592510" y="2700423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FDC9B"/>
                </a:gs>
                <a:gs pos="50000">
                  <a:srgbClr val="FFD68D"/>
                </a:gs>
                <a:gs pos="100000">
                  <a:srgbClr val="FFD47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5"/>
            <p:cNvSpPr txBox="1"/>
            <p:nvPr/>
          </p:nvSpPr>
          <p:spPr>
            <a:xfrm>
              <a:off x="4876079" y="2945743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docu-mentary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25"/>
            <p:cNvSpPr/>
            <p:nvPr/>
          </p:nvSpPr>
          <p:spPr>
            <a:xfrm>
              <a:off x="2834764" y="3628741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5"/>
            <p:cNvSpPr/>
            <p:nvPr/>
          </p:nvSpPr>
          <p:spPr>
            <a:xfrm>
              <a:off x="3023216" y="3611937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6B6DE"/>
                </a:gs>
                <a:gs pos="50000">
                  <a:srgbClr val="97AAD8"/>
                </a:gs>
                <a:gs pos="100000">
                  <a:srgbClr val="859CD6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5"/>
            <p:cNvSpPr txBox="1"/>
            <p:nvPr/>
          </p:nvSpPr>
          <p:spPr>
            <a:xfrm>
              <a:off x="3306785" y="3857257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cartoon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25"/>
            <p:cNvSpPr/>
            <p:nvPr/>
          </p:nvSpPr>
          <p:spPr>
            <a:xfrm>
              <a:off x="1900279" y="2360260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5"/>
            <p:cNvSpPr/>
            <p:nvPr/>
          </p:nvSpPr>
          <p:spPr>
            <a:xfrm>
              <a:off x="1446636" y="2701441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5"/>
            <p:cNvSpPr txBox="1"/>
            <p:nvPr/>
          </p:nvSpPr>
          <p:spPr>
            <a:xfrm>
              <a:off x="1730205" y="2946761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horror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25"/>
            <p:cNvSpPr/>
            <p:nvPr/>
          </p:nvSpPr>
          <p:spPr>
            <a:xfrm>
              <a:off x="1446636" y="908458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25"/>
            <p:cNvSpPr txBox="1"/>
            <p:nvPr/>
          </p:nvSpPr>
          <p:spPr>
            <a:xfrm>
              <a:off x="1730205" y="1153778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fantasy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5" name="Google Shape;495;p25"/>
          <p:cNvSpPr/>
          <p:nvPr/>
        </p:nvSpPr>
        <p:spPr>
          <a:xfrm>
            <a:off x="576198" y="4060593"/>
            <a:ext cx="5161547" cy="1318181"/>
          </a:xfrm>
          <a:prstGeom prst="rect">
            <a:avLst/>
          </a:prstGeom>
          <a:solidFill>
            <a:srgbClr val="FFDA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0A9A5"/>
                </a:solidFill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film that is set in the future, often about science, is a …………..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6"/>
          <p:cNvSpPr txBox="1"/>
          <p:nvPr/>
        </p:nvSpPr>
        <p:spPr>
          <a:xfrm>
            <a:off x="1131589" y="1188331"/>
            <a:ext cx="1081531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Choose the correct word or phrase to complete each of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following sentences.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26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pic>
        <p:nvPicPr>
          <p:cNvPr id="504" name="Google Shape;504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Google Shape;505;p26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26"/>
          <p:cNvSpPr txBox="1"/>
          <p:nvPr/>
        </p:nvSpPr>
        <p:spPr>
          <a:xfrm>
            <a:off x="687185" y="2172393"/>
            <a:ext cx="462079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Game: Who is faster?</a:t>
            </a:r>
            <a:endParaRPr sz="3600" b="1" i="1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26"/>
          <p:cNvSpPr txBox="1"/>
          <p:nvPr/>
        </p:nvSpPr>
        <p:spPr>
          <a:xfrm>
            <a:off x="723864" y="2861415"/>
            <a:ext cx="408089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Slap the correct types of films.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p26"/>
          <p:cNvSpPr/>
          <p:nvPr/>
        </p:nvSpPr>
        <p:spPr>
          <a:xfrm>
            <a:off x="4882342" y="2749718"/>
            <a:ext cx="809106" cy="68505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7941E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9" name="Google Shape;509;p26"/>
          <p:cNvGrpSpPr/>
          <p:nvPr/>
        </p:nvGrpSpPr>
        <p:grpSpPr>
          <a:xfrm>
            <a:off x="6304176" y="1709123"/>
            <a:ext cx="4856992" cy="5092255"/>
            <a:chOff x="1446636" y="0"/>
            <a:chExt cx="4856992" cy="5092255"/>
          </a:xfrm>
        </p:grpSpPr>
        <p:sp>
          <p:nvSpPr>
            <p:cNvPr id="510" name="Google Shape;510;p26"/>
            <p:cNvSpPr/>
            <p:nvPr/>
          </p:nvSpPr>
          <p:spPr>
            <a:xfrm>
              <a:off x="2830879" y="1642761"/>
              <a:ext cx="2088021" cy="1806223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FCAE9"/>
                </a:gs>
                <a:gs pos="50000">
                  <a:srgbClr val="A0C1E4"/>
                </a:gs>
                <a:gs pos="100000">
                  <a:srgbClr val="8FB8E4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26"/>
            <p:cNvSpPr txBox="1"/>
            <p:nvPr/>
          </p:nvSpPr>
          <p:spPr>
            <a:xfrm>
              <a:off x="3176893" y="1942078"/>
              <a:ext cx="1395993" cy="1207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Types of films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26"/>
            <p:cNvSpPr/>
            <p:nvPr/>
          </p:nvSpPr>
          <p:spPr>
            <a:xfrm>
              <a:off x="4138382" y="778605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26"/>
            <p:cNvSpPr/>
            <p:nvPr/>
          </p:nvSpPr>
          <p:spPr>
            <a:xfrm>
              <a:off x="3023216" y="0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26"/>
            <p:cNvSpPr txBox="1"/>
            <p:nvPr/>
          </p:nvSpPr>
          <p:spPr>
            <a:xfrm>
              <a:off x="3306785" y="245320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comedy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5" name="Google Shape;515;p26"/>
            <p:cNvSpPr/>
            <p:nvPr/>
          </p:nvSpPr>
          <p:spPr>
            <a:xfrm>
              <a:off x="5057810" y="2047596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6"/>
            <p:cNvSpPr/>
            <p:nvPr/>
          </p:nvSpPr>
          <p:spPr>
            <a:xfrm>
              <a:off x="4592510" y="910495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D1D1D1"/>
                </a:gs>
                <a:gs pos="50000">
                  <a:srgbClr val="C7C7C7"/>
                </a:gs>
                <a:gs pos="100000">
                  <a:srgbClr val="C0C0C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26"/>
            <p:cNvSpPr txBox="1"/>
            <p:nvPr/>
          </p:nvSpPr>
          <p:spPr>
            <a:xfrm>
              <a:off x="4876079" y="1155815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science fiction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" name="Google Shape;518;p26"/>
            <p:cNvSpPr/>
            <p:nvPr/>
          </p:nvSpPr>
          <p:spPr>
            <a:xfrm>
              <a:off x="4419116" y="3480047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26"/>
            <p:cNvSpPr/>
            <p:nvPr/>
          </p:nvSpPr>
          <p:spPr>
            <a:xfrm>
              <a:off x="4592510" y="2700423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FDC9B"/>
                </a:gs>
                <a:gs pos="50000">
                  <a:srgbClr val="FFD68D"/>
                </a:gs>
                <a:gs pos="100000">
                  <a:srgbClr val="FFD47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26"/>
            <p:cNvSpPr txBox="1"/>
            <p:nvPr/>
          </p:nvSpPr>
          <p:spPr>
            <a:xfrm>
              <a:off x="4876079" y="2945743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docu-mentary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26"/>
            <p:cNvSpPr/>
            <p:nvPr/>
          </p:nvSpPr>
          <p:spPr>
            <a:xfrm>
              <a:off x="2834764" y="3628741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6"/>
            <p:cNvSpPr/>
            <p:nvPr/>
          </p:nvSpPr>
          <p:spPr>
            <a:xfrm>
              <a:off x="3023216" y="3611937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A6B6DE"/>
                </a:gs>
                <a:gs pos="50000">
                  <a:srgbClr val="97AAD8"/>
                </a:gs>
                <a:gs pos="100000">
                  <a:srgbClr val="859CD6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6"/>
            <p:cNvSpPr txBox="1"/>
            <p:nvPr/>
          </p:nvSpPr>
          <p:spPr>
            <a:xfrm>
              <a:off x="3306785" y="3857257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cartoon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26"/>
            <p:cNvSpPr/>
            <p:nvPr/>
          </p:nvSpPr>
          <p:spPr>
            <a:xfrm>
              <a:off x="1900279" y="2360260"/>
              <a:ext cx="787804" cy="67879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F7D5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6"/>
            <p:cNvSpPr/>
            <p:nvPr/>
          </p:nvSpPr>
          <p:spPr>
            <a:xfrm>
              <a:off x="1446636" y="2701441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26"/>
            <p:cNvSpPr txBox="1"/>
            <p:nvPr/>
          </p:nvSpPr>
          <p:spPr>
            <a:xfrm>
              <a:off x="1730205" y="2946761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horror film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26"/>
            <p:cNvSpPr/>
            <p:nvPr/>
          </p:nvSpPr>
          <p:spPr>
            <a:xfrm>
              <a:off x="1446636" y="908458"/>
              <a:ext cx="1711118" cy="1480318"/>
            </a:xfrm>
            <a:prstGeom prst="hexagon">
              <a:avLst>
                <a:gd name="adj" fmla="val 28570"/>
                <a:gd name="vf" fmla="val 11547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26"/>
            <p:cNvSpPr txBox="1"/>
            <p:nvPr/>
          </p:nvSpPr>
          <p:spPr>
            <a:xfrm>
              <a:off x="1730205" y="1153778"/>
              <a:ext cx="1143980" cy="989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fantasy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9" name="Google Shape;529;p26"/>
          <p:cNvSpPr/>
          <p:nvPr/>
        </p:nvSpPr>
        <p:spPr>
          <a:xfrm>
            <a:off x="576198" y="4060593"/>
            <a:ext cx="5558665" cy="1384995"/>
          </a:xfrm>
          <a:prstGeom prst="rect">
            <a:avLst/>
          </a:prstGeom>
          <a:solidFill>
            <a:srgbClr val="FFDA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0A9A5"/>
                </a:solidFill>
                <a:latin typeface="Calibri"/>
                <a:ea typeface="Calibri"/>
                <a:cs typeface="Calibri"/>
                <a:sym typeface="Calibri"/>
              </a:rPr>
              <a:t>5.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film in which strange and frightening things happen is a ………..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7"/>
          <p:cNvSpPr txBox="1"/>
          <p:nvPr/>
        </p:nvSpPr>
        <p:spPr>
          <a:xfrm>
            <a:off x="1131589" y="1285868"/>
            <a:ext cx="1081531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 the following sentences with the words in the box.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p27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p27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/>
          </a:p>
        </p:txBody>
      </p:sp>
      <p:pic>
        <p:nvPicPr>
          <p:cNvPr id="538" name="Google Shape;538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27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1" name="Google Shape;541;p27"/>
          <p:cNvGrpSpPr/>
          <p:nvPr/>
        </p:nvGrpSpPr>
        <p:grpSpPr>
          <a:xfrm>
            <a:off x="5148754" y="2484332"/>
            <a:ext cx="6433783" cy="2613724"/>
            <a:chOff x="0" y="690755"/>
            <a:chExt cx="6433783" cy="2613724"/>
          </a:xfrm>
        </p:grpSpPr>
        <p:sp>
          <p:nvSpPr>
            <p:cNvPr id="542" name="Google Shape;542;p27"/>
            <p:cNvSpPr/>
            <p:nvPr/>
          </p:nvSpPr>
          <p:spPr>
            <a:xfrm>
              <a:off x="0" y="690755"/>
              <a:ext cx="2010557" cy="1206334"/>
            </a:xfrm>
            <a:prstGeom prst="rect">
              <a:avLst/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7"/>
            <p:cNvSpPr txBox="1"/>
            <p:nvPr/>
          </p:nvSpPr>
          <p:spPr>
            <a:xfrm>
              <a:off x="0" y="690755"/>
              <a:ext cx="2010557" cy="12063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8100" tIns="118100" rIns="118100" bIns="1181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funny</a:t>
              </a:r>
              <a:endParaRPr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27"/>
            <p:cNvSpPr/>
            <p:nvPr/>
          </p:nvSpPr>
          <p:spPr>
            <a:xfrm>
              <a:off x="2211613" y="690755"/>
              <a:ext cx="2010557" cy="1206334"/>
            </a:xfrm>
            <a:prstGeom prst="rect">
              <a:avLst/>
            </a:prstGeom>
            <a:gradFill>
              <a:gsLst>
                <a:gs pos="0">
                  <a:srgbClr val="D1D1D1"/>
                </a:gs>
                <a:gs pos="50000">
                  <a:srgbClr val="C7C7C7"/>
                </a:gs>
                <a:gs pos="100000">
                  <a:srgbClr val="C0C0C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7"/>
            <p:cNvSpPr txBox="1"/>
            <p:nvPr/>
          </p:nvSpPr>
          <p:spPr>
            <a:xfrm>
              <a:off x="2211613" y="690755"/>
              <a:ext cx="2010557" cy="12063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8100" tIns="118100" rIns="118100" bIns="1181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boring</a:t>
              </a:r>
              <a:endParaRPr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27"/>
            <p:cNvSpPr/>
            <p:nvPr/>
          </p:nvSpPr>
          <p:spPr>
            <a:xfrm>
              <a:off x="4423226" y="690755"/>
              <a:ext cx="2010557" cy="1206334"/>
            </a:xfrm>
            <a:prstGeom prst="rect">
              <a:avLst/>
            </a:prstGeom>
            <a:gradFill>
              <a:gsLst>
                <a:gs pos="0">
                  <a:srgbClr val="FFDC9B"/>
                </a:gs>
                <a:gs pos="50000">
                  <a:srgbClr val="FFD68D"/>
                </a:gs>
                <a:gs pos="100000">
                  <a:srgbClr val="FFD47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7"/>
            <p:cNvSpPr txBox="1"/>
            <p:nvPr/>
          </p:nvSpPr>
          <p:spPr>
            <a:xfrm>
              <a:off x="4423226" y="690755"/>
              <a:ext cx="2010557" cy="12063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8100" tIns="118100" rIns="118100" bIns="1181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frightening</a:t>
              </a:r>
              <a:endParaRPr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27"/>
            <p:cNvSpPr/>
            <p:nvPr/>
          </p:nvSpPr>
          <p:spPr>
            <a:xfrm>
              <a:off x="1105806" y="2098145"/>
              <a:ext cx="2010557" cy="1206334"/>
            </a:xfrm>
            <a:prstGeom prst="rect">
              <a:avLst/>
            </a:prstGeom>
            <a:gradFill>
              <a:gsLst>
                <a:gs pos="0">
                  <a:srgbClr val="A6B6DE"/>
                </a:gs>
                <a:gs pos="50000">
                  <a:srgbClr val="97AAD8"/>
                </a:gs>
                <a:gs pos="100000">
                  <a:srgbClr val="859CD6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27"/>
            <p:cNvSpPr txBox="1"/>
            <p:nvPr/>
          </p:nvSpPr>
          <p:spPr>
            <a:xfrm>
              <a:off x="1105806" y="2098145"/>
              <a:ext cx="2010557" cy="12063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8100" tIns="118100" rIns="118100" bIns="1181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moving</a:t>
              </a:r>
              <a:endParaRPr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27"/>
            <p:cNvSpPr/>
            <p:nvPr/>
          </p:nvSpPr>
          <p:spPr>
            <a:xfrm>
              <a:off x="3317419" y="2098145"/>
              <a:ext cx="2010557" cy="1206334"/>
            </a:xfrm>
            <a:prstGeom prst="rect">
              <a:avLst/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7"/>
            <p:cNvSpPr txBox="1"/>
            <p:nvPr/>
          </p:nvSpPr>
          <p:spPr>
            <a:xfrm>
              <a:off x="3317419" y="2098145"/>
              <a:ext cx="2010557" cy="12063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8100" tIns="118100" rIns="118100" bIns="1181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boring</a:t>
              </a:r>
              <a:endParaRPr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28"/>
          <p:cNvSpPr txBox="1"/>
          <p:nvPr/>
        </p:nvSpPr>
        <p:spPr>
          <a:xfrm>
            <a:off x="1131589" y="1287084"/>
            <a:ext cx="1081531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 the following sentences with the words in the box.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28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28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/>
          </a:p>
        </p:txBody>
      </p:sp>
      <p:pic>
        <p:nvPicPr>
          <p:cNvPr id="560" name="Google Shape;560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28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62" name="Google Shape;562;p28"/>
          <p:cNvGrpSpPr/>
          <p:nvPr/>
        </p:nvGrpSpPr>
        <p:grpSpPr>
          <a:xfrm>
            <a:off x="1481472" y="1989970"/>
            <a:ext cx="9184720" cy="985527"/>
            <a:chOff x="289981" y="457"/>
            <a:chExt cx="9184720" cy="985527"/>
          </a:xfrm>
        </p:grpSpPr>
        <p:sp>
          <p:nvSpPr>
            <p:cNvPr id="563" name="Google Shape;563;p28"/>
            <p:cNvSpPr/>
            <p:nvPr/>
          </p:nvSpPr>
          <p:spPr>
            <a:xfrm>
              <a:off x="289981" y="457"/>
              <a:ext cx="1642545" cy="985527"/>
            </a:xfrm>
            <a:prstGeom prst="rect">
              <a:avLst/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28"/>
            <p:cNvSpPr txBox="1"/>
            <p:nvPr/>
          </p:nvSpPr>
          <p:spPr>
            <a:xfrm>
              <a:off x="289981" y="457"/>
              <a:ext cx="1642545" cy="985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funny</a:t>
              </a: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5" name="Google Shape;565;p28"/>
            <p:cNvSpPr/>
            <p:nvPr/>
          </p:nvSpPr>
          <p:spPr>
            <a:xfrm>
              <a:off x="2096781" y="457"/>
              <a:ext cx="1777661" cy="985527"/>
            </a:xfrm>
            <a:prstGeom prst="rect">
              <a:avLst/>
            </a:prstGeom>
            <a:gradFill>
              <a:gsLst>
                <a:gs pos="0">
                  <a:srgbClr val="D1D1D1"/>
                </a:gs>
                <a:gs pos="50000">
                  <a:srgbClr val="C7C7C7"/>
                </a:gs>
                <a:gs pos="100000">
                  <a:srgbClr val="C0C0C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28"/>
            <p:cNvSpPr txBox="1"/>
            <p:nvPr/>
          </p:nvSpPr>
          <p:spPr>
            <a:xfrm>
              <a:off x="2096781" y="457"/>
              <a:ext cx="1777661" cy="985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interesting</a:t>
              </a: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28"/>
            <p:cNvSpPr/>
            <p:nvPr/>
          </p:nvSpPr>
          <p:spPr>
            <a:xfrm>
              <a:off x="4038697" y="457"/>
              <a:ext cx="1822404" cy="985527"/>
            </a:xfrm>
            <a:prstGeom prst="rect">
              <a:avLst/>
            </a:prstGeom>
            <a:gradFill>
              <a:gsLst>
                <a:gs pos="0">
                  <a:srgbClr val="FFDC9B"/>
                </a:gs>
                <a:gs pos="50000">
                  <a:srgbClr val="FFD68D"/>
                </a:gs>
                <a:gs pos="100000">
                  <a:srgbClr val="FFD47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28"/>
            <p:cNvSpPr txBox="1"/>
            <p:nvPr/>
          </p:nvSpPr>
          <p:spPr>
            <a:xfrm>
              <a:off x="4038697" y="457"/>
              <a:ext cx="1822404" cy="985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frightening</a:t>
              </a: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28"/>
            <p:cNvSpPr/>
            <p:nvPr/>
          </p:nvSpPr>
          <p:spPr>
            <a:xfrm>
              <a:off x="6025356" y="457"/>
              <a:ext cx="1642545" cy="985527"/>
            </a:xfrm>
            <a:prstGeom prst="rect">
              <a:avLst/>
            </a:prstGeom>
            <a:gradFill>
              <a:gsLst>
                <a:gs pos="0">
                  <a:srgbClr val="A6B6DE"/>
                </a:gs>
                <a:gs pos="50000">
                  <a:srgbClr val="97AAD8"/>
                </a:gs>
                <a:gs pos="100000">
                  <a:srgbClr val="859CD6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28"/>
            <p:cNvSpPr txBox="1"/>
            <p:nvPr/>
          </p:nvSpPr>
          <p:spPr>
            <a:xfrm>
              <a:off x="6025356" y="457"/>
              <a:ext cx="1642545" cy="985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moving</a:t>
              </a: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28"/>
            <p:cNvSpPr/>
            <p:nvPr/>
          </p:nvSpPr>
          <p:spPr>
            <a:xfrm>
              <a:off x="7832156" y="457"/>
              <a:ext cx="1642545" cy="985527"/>
            </a:xfrm>
            <a:prstGeom prst="rect">
              <a:avLst/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28"/>
            <p:cNvSpPr txBox="1"/>
            <p:nvPr/>
          </p:nvSpPr>
          <p:spPr>
            <a:xfrm>
              <a:off x="7832156" y="457"/>
              <a:ext cx="1642545" cy="985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boring</a:t>
              </a: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73" name="Google Shape;573;p28"/>
          <p:cNvSpPr/>
          <p:nvPr/>
        </p:nvSpPr>
        <p:spPr>
          <a:xfrm>
            <a:off x="700038" y="3499718"/>
            <a:ext cx="11246866" cy="309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F26649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Going to the hospital can be</a:t>
            </a: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>
                <a:solidFill>
                  <a:srgbClr val="939598"/>
                </a:solidFill>
                <a:latin typeface="Arial"/>
                <a:ea typeface="Arial"/>
                <a:cs typeface="Arial"/>
                <a:sym typeface="Arial"/>
              </a:rPr>
              <a:t>_________________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a child.</a:t>
            </a:r>
            <a:b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>
                <a:solidFill>
                  <a:srgbClr val="F26649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film was so </a:t>
            </a:r>
            <a:r>
              <a:rPr lang="en-US" sz="1600">
                <a:solidFill>
                  <a:srgbClr val="939598"/>
                </a:solidFill>
                <a:latin typeface="Arial"/>
                <a:ea typeface="Arial"/>
                <a:cs typeface="Arial"/>
                <a:sym typeface="Arial"/>
              </a:rPr>
              <a:t>_______________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that the audience couldn’t stop laughing.</a:t>
            </a:r>
            <a:b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>
                <a:solidFill>
                  <a:srgbClr val="F26649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Many people cried when they saw the </a:t>
            </a:r>
            <a:r>
              <a:rPr lang="en-US" sz="1600">
                <a:solidFill>
                  <a:srgbClr val="939598"/>
                </a:solidFill>
                <a:latin typeface="Arial"/>
                <a:ea typeface="Arial"/>
                <a:cs typeface="Arial"/>
                <a:sym typeface="Arial"/>
              </a:rPr>
              <a:t>_______________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scenes of the film.</a:t>
            </a:r>
            <a:b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>
                <a:solidFill>
                  <a:srgbClr val="F26649"/>
                </a:solidFill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film last night was so </a:t>
            </a:r>
            <a:r>
              <a:rPr lang="en-US" sz="1600">
                <a:solidFill>
                  <a:srgbClr val="939598"/>
                </a:solidFill>
                <a:latin typeface="Arial"/>
                <a:ea typeface="Arial"/>
                <a:cs typeface="Arial"/>
                <a:sym typeface="Arial"/>
              </a:rPr>
              <a:t>_______________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that we fell asleep.</a:t>
            </a:r>
            <a:b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>
                <a:solidFill>
                  <a:srgbClr val="F26649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 book is </a:t>
            </a:r>
            <a:r>
              <a:rPr lang="en-US" sz="1600">
                <a:solidFill>
                  <a:srgbClr val="939598"/>
                </a:solidFill>
                <a:latin typeface="Arial"/>
                <a:ea typeface="Arial"/>
                <a:cs typeface="Arial"/>
                <a:sym typeface="Arial"/>
              </a:rPr>
              <a:t>________________</a:t>
            </a: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 got a lot of useful information from it.</a:t>
            </a:r>
            <a:r>
              <a:rPr lang="en-US"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574" name="Google Shape;574;p28"/>
          <p:cNvSpPr/>
          <p:nvPr/>
        </p:nvSpPr>
        <p:spPr>
          <a:xfrm>
            <a:off x="5367618" y="3458364"/>
            <a:ext cx="18183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frightening</a:t>
            </a:r>
            <a:endParaRPr/>
          </a:p>
        </p:txBody>
      </p:sp>
      <p:sp>
        <p:nvSpPr>
          <p:cNvPr id="575" name="Google Shape;575;p28"/>
          <p:cNvSpPr/>
          <p:nvPr/>
        </p:nvSpPr>
        <p:spPr>
          <a:xfrm>
            <a:off x="3830202" y="4042016"/>
            <a:ext cx="1038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funny</a:t>
            </a:r>
            <a:endParaRPr sz="2400" b="1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28"/>
          <p:cNvSpPr/>
          <p:nvPr/>
        </p:nvSpPr>
        <p:spPr>
          <a:xfrm>
            <a:off x="7041233" y="4641641"/>
            <a:ext cx="12882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moving</a:t>
            </a:r>
            <a:endParaRPr sz="2400" b="1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28"/>
          <p:cNvSpPr/>
          <p:nvPr/>
        </p:nvSpPr>
        <p:spPr>
          <a:xfrm>
            <a:off x="5230186" y="5239968"/>
            <a:ext cx="1148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boring</a:t>
            </a:r>
            <a:endParaRPr sz="2400" b="1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28"/>
          <p:cNvSpPr/>
          <p:nvPr/>
        </p:nvSpPr>
        <p:spPr>
          <a:xfrm>
            <a:off x="3000362" y="5836263"/>
            <a:ext cx="17832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interesting</a:t>
            </a:r>
            <a:endParaRPr sz="2400" b="1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30"/>
          <p:cNvSpPr txBox="1"/>
          <p:nvPr/>
        </p:nvSpPr>
        <p:spPr>
          <a:xfrm>
            <a:off x="1183196" y="1188331"/>
            <a:ext cx="1019918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in pairs. ask and answer about a type of film. Use some of the adjectives in Task 4.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30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6" name="Google Shape;606;p30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endParaRPr/>
          </a:p>
        </p:txBody>
      </p:sp>
      <p:pic>
        <p:nvPicPr>
          <p:cNvPr id="607" name="Google Shape;607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3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9" name="Google Shape;609;p30"/>
          <p:cNvSpPr/>
          <p:nvPr/>
        </p:nvSpPr>
        <p:spPr>
          <a:xfrm>
            <a:off x="6096000" y="2675182"/>
            <a:ext cx="5713141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4594D0"/>
                </a:solidFill>
                <a:latin typeface="Calibri"/>
                <a:ea typeface="Calibri"/>
                <a:cs typeface="Calibri"/>
                <a:sym typeface="Calibri"/>
              </a:rPr>
              <a:t>Example:</a:t>
            </a:r>
            <a:r>
              <a:rPr lang="en-US" sz="3200">
                <a:solidFill>
                  <a:srgbClr val="4594D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200">
                <a:solidFill>
                  <a:srgbClr val="4594D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A: Do you like </a:t>
            </a:r>
            <a:r>
              <a:rPr lang="en-US" sz="32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documentaries</a:t>
            </a:r>
            <a: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b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B: No, I don’t.</a:t>
            </a:r>
            <a:b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A: Why not?</a:t>
            </a:r>
            <a:b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B: I think they’re </a:t>
            </a:r>
            <a:r>
              <a:rPr lang="en-US" sz="32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boring</a:t>
            </a:r>
            <a: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610" name="Google Shape;610;p30" descr="Free photo School Education Teaching Students Classroom - Max Pixe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3195" y="2675182"/>
            <a:ext cx="4085415" cy="3420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2"/>
          <p:cNvSpPr txBox="1"/>
          <p:nvPr/>
        </p:nvSpPr>
        <p:spPr>
          <a:xfrm>
            <a:off x="1131589" y="1301135"/>
            <a:ext cx="1081531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32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Google Shape;641;p32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/>
          </a:p>
        </p:txBody>
      </p:sp>
      <p:pic>
        <p:nvPicPr>
          <p:cNvPr id="642" name="Google Shape;64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643" name="Google Shape;643;p32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4" name="Google Shape;644;p32"/>
          <p:cNvGrpSpPr/>
          <p:nvPr/>
        </p:nvGrpSpPr>
        <p:grpSpPr>
          <a:xfrm>
            <a:off x="1753230" y="2044670"/>
            <a:ext cx="8889370" cy="4262200"/>
            <a:chOff x="0" y="2485"/>
            <a:chExt cx="8889370" cy="4262200"/>
          </a:xfrm>
        </p:grpSpPr>
        <p:sp>
          <p:nvSpPr>
            <p:cNvPr id="645" name="Google Shape;645;p32"/>
            <p:cNvSpPr/>
            <p:nvPr/>
          </p:nvSpPr>
          <p:spPr>
            <a:xfrm>
              <a:off x="0" y="2300676"/>
              <a:ext cx="8889370" cy="1964009"/>
            </a:xfrm>
            <a:prstGeom prst="roundRect">
              <a:avLst>
                <a:gd name="adj" fmla="val 10000"/>
              </a:avLst>
            </a:prstGeom>
            <a:solidFill>
              <a:srgbClr val="FFE8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2"/>
            <p:cNvSpPr txBox="1"/>
            <p:nvPr/>
          </p:nvSpPr>
          <p:spPr>
            <a:xfrm>
              <a:off x="0" y="2300676"/>
              <a:ext cx="2666811" cy="19640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6025" tIns="256025" rIns="256025" bIns="2560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Vocabulary</a:t>
              </a:r>
              <a:endPara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32"/>
            <p:cNvSpPr/>
            <p:nvPr/>
          </p:nvSpPr>
          <p:spPr>
            <a:xfrm>
              <a:off x="0" y="2485"/>
              <a:ext cx="8889370" cy="1964009"/>
            </a:xfrm>
            <a:prstGeom prst="roundRect">
              <a:avLst>
                <a:gd name="adj" fmla="val 10000"/>
              </a:avLst>
            </a:prstGeom>
            <a:solidFill>
              <a:srgbClr val="FFE8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32"/>
            <p:cNvSpPr txBox="1"/>
            <p:nvPr/>
          </p:nvSpPr>
          <p:spPr>
            <a:xfrm>
              <a:off x="0" y="2485"/>
              <a:ext cx="2666811" cy="19640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84475" tIns="284475" rIns="284475" bIns="284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Topic of the unit</a:t>
              </a:r>
              <a:endParaRPr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p32"/>
            <p:cNvSpPr/>
            <p:nvPr/>
          </p:nvSpPr>
          <p:spPr>
            <a:xfrm>
              <a:off x="4436013" y="169576"/>
              <a:ext cx="2506366" cy="1670910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2"/>
            <p:cNvSpPr txBox="1"/>
            <p:nvPr/>
          </p:nvSpPr>
          <p:spPr>
            <a:xfrm>
              <a:off x="4484952" y="218515"/>
              <a:ext cx="2408488" cy="15730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FILMS</a:t>
              </a:r>
              <a:endParaRPr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32"/>
            <p:cNvSpPr/>
            <p:nvPr/>
          </p:nvSpPr>
          <p:spPr>
            <a:xfrm>
              <a:off x="4060058" y="1840487"/>
              <a:ext cx="1629138" cy="66836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652" name="Google Shape;652;p32"/>
            <p:cNvSpPr/>
            <p:nvPr/>
          </p:nvSpPr>
          <p:spPr>
            <a:xfrm>
              <a:off x="2806875" y="2508851"/>
              <a:ext cx="2506366" cy="1670910"/>
            </a:xfrm>
            <a:prstGeom prst="roundRect">
              <a:avLst>
                <a:gd name="adj" fmla="val 1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2"/>
            <p:cNvSpPr txBox="1"/>
            <p:nvPr/>
          </p:nvSpPr>
          <p:spPr>
            <a:xfrm>
              <a:off x="2855814" y="2557790"/>
              <a:ext cx="2408488" cy="15730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Types of films</a:t>
              </a:r>
              <a:endParaRPr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32"/>
            <p:cNvSpPr/>
            <p:nvPr/>
          </p:nvSpPr>
          <p:spPr>
            <a:xfrm>
              <a:off x="5689196" y="1840487"/>
              <a:ext cx="1629138" cy="66836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655" name="Google Shape;655;p32"/>
            <p:cNvSpPr/>
            <p:nvPr/>
          </p:nvSpPr>
          <p:spPr>
            <a:xfrm>
              <a:off x="6065151" y="2508851"/>
              <a:ext cx="2506366" cy="1670910"/>
            </a:xfrm>
            <a:prstGeom prst="roundRect">
              <a:avLst>
                <a:gd name="adj" fmla="val 10000"/>
              </a:avLst>
            </a:prstGeom>
            <a:solidFill>
              <a:schemeClr val="accent6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2"/>
            <p:cNvSpPr txBox="1"/>
            <p:nvPr/>
          </p:nvSpPr>
          <p:spPr>
            <a:xfrm>
              <a:off x="6114090" y="2557790"/>
              <a:ext cx="2408488" cy="15730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8100" tIns="118100" rIns="118100" bIns="1181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Adjectives describing films</a:t>
              </a:r>
              <a:endParaRPr sz="3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33"/>
          <p:cNvSpPr txBox="1"/>
          <p:nvPr/>
        </p:nvSpPr>
        <p:spPr>
          <a:xfrm>
            <a:off x="1131589" y="1270357"/>
            <a:ext cx="1081531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Home assignments</a:t>
            </a:r>
            <a:endParaRPr sz="28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3" name="Google Shape;663;p33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4" name="Google Shape;664;p33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665" name="Google Shape;665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p33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" name="Google Shape;667;p33"/>
          <p:cNvSpPr txBox="1"/>
          <p:nvPr/>
        </p:nvSpPr>
        <p:spPr>
          <a:xfrm>
            <a:off x="1451956" y="2272146"/>
            <a:ext cx="7747462" cy="1668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Noto Sans Symbols"/>
              <a:buChar char="⮚"/>
            </a:pPr>
            <a:r>
              <a:rPr lang="en-US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Think about your </a:t>
            </a:r>
            <a:r>
              <a:rPr lang="en-US" sz="3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favourite</a:t>
            </a:r>
            <a:r>
              <a:rPr lang="en-US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film.</a:t>
            </a:r>
            <a:endParaRPr dirty="0"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Noto Sans Symbols"/>
              <a:buChar char="⮚"/>
            </a:pPr>
            <a:r>
              <a:rPr lang="en-US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at least 3 adjectives to describe it.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" name="Google Shape;672;p3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524001" y="7553"/>
            <a:ext cx="9143999" cy="6839711"/>
          </a:xfrm>
          <a:prstGeom prst="rect">
            <a:avLst/>
          </a:prstGeom>
          <a:noFill/>
          <a:ln>
            <a:noFill/>
          </a:ln>
        </p:spPr>
      </p:pic>
      <p:sp>
        <p:nvSpPr>
          <p:cNvPr id="673" name="Google Shape;673;p34"/>
          <p:cNvSpPr txBox="1"/>
          <p:nvPr/>
        </p:nvSpPr>
        <p:spPr>
          <a:xfrm>
            <a:off x="2875947" y="6085150"/>
            <a:ext cx="65535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Website: </a:t>
            </a:r>
            <a:r>
              <a:rPr lang="en-US" sz="1800" b="1" i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sachmem.vn</a:t>
            </a:r>
            <a:endParaRPr sz="1800" b="1" i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Fanpage: facebook.com/sachmem.vn/</a:t>
            </a:r>
            <a:endParaRPr sz="1800" b="1" i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94" name="Google Shape;94;p2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HOBBIES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80778" y="1303957"/>
            <a:ext cx="1344559" cy="127769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"/>
          <p:cNvSpPr txBox="1"/>
          <p:nvPr/>
        </p:nvSpPr>
        <p:spPr>
          <a:xfrm>
            <a:off x="3441174" y="2532546"/>
            <a:ext cx="563639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Let’s go to the cinema tonight!</a:t>
            </a:r>
            <a:endParaRPr sz="3200" b="1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LESSON 1: GETTING STARTED</a:t>
            </a:r>
            <a:endParaRPr sz="24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0"/>
            <a:ext cx="12192000" cy="1303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68547" y="172218"/>
            <a:ext cx="855823" cy="848808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"/>
          <p:cNvSpPr txBox="1"/>
          <p:nvPr/>
        </p:nvSpPr>
        <p:spPr>
          <a:xfrm>
            <a:off x="534650" y="237700"/>
            <a:ext cx="1428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102" name="Google Shape;102;p2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FILMS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8</a:t>
            </a:r>
            <a:endParaRPr/>
          </a:p>
        </p:txBody>
      </p:sp>
      <p:pic>
        <p:nvPicPr>
          <p:cNvPr id="104" name="Google Shape;104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72567" y="3117321"/>
            <a:ext cx="5020836" cy="3665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/>
          <p:nvPr/>
        </p:nvSpPr>
        <p:spPr>
          <a:xfrm>
            <a:off x="3427102" y="587387"/>
            <a:ext cx="4958616" cy="884574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4791560" y="706508"/>
            <a:ext cx="331537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OBJECTIVES</a:t>
            </a:r>
            <a:endParaRPr/>
          </a:p>
        </p:txBody>
      </p:sp>
      <p:pic>
        <p:nvPicPr>
          <p:cNvPr id="111" name="Google Shape;111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92320" y="144696"/>
            <a:ext cx="1515332" cy="1583743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"/>
          <p:cNvSpPr txBox="1"/>
          <p:nvPr/>
        </p:nvSpPr>
        <p:spPr>
          <a:xfrm>
            <a:off x="1794683" y="1847560"/>
            <a:ext cx="9770226" cy="390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the end of the lesson, students will be able to: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topic of the unit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lexical items:</a:t>
            </a:r>
            <a:endParaRPr/>
          </a:p>
          <a:p>
            <a:pPr marL="45720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types of films</a:t>
            </a:r>
            <a:endParaRPr/>
          </a:p>
          <a:p>
            <a:pPr marL="45720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adjectives describing films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language features that are covered in the unit.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9"/>
          <p:cNvSpPr txBox="1"/>
          <p:nvPr/>
        </p:nvSpPr>
        <p:spPr>
          <a:xfrm>
            <a:off x="864872" y="1588819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7941E"/>
              </a:buClr>
              <a:buSzPts val="6000"/>
              <a:buFont typeface="Arial"/>
              <a:buNone/>
            </a:pPr>
            <a:r>
              <a:rPr lang="en-US" sz="6000" b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fantasy </a:t>
            </a:r>
            <a:r>
              <a:rPr lang="en-US" sz="4400" b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(n)</a:t>
            </a:r>
            <a:endParaRPr sz="4800" b="1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9"/>
          <p:cNvSpPr/>
          <p:nvPr/>
        </p:nvSpPr>
        <p:spPr>
          <a:xfrm>
            <a:off x="1378085" y="4076709"/>
            <a:ext cx="405089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phim viễn tưởng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9"/>
          <p:cNvSpPr/>
          <p:nvPr/>
        </p:nvSpPr>
        <p:spPr>
          <a:xfrm>
            <a:off x="2226221" y="3067425"/>
            <a:ext cx="235462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/ˈfæntəsi / </a:t>
            </a:r>
            <a:endParaRPr/>
          </a:p>
        </p:txBody>
      </p:sp>
      <p:pic>
        <p:nvPicPr>
          <p:cNvPr id="186" name="Google Shape;18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053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9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chemeClr val="dk1"/>
                </a:solidFill>
              </a:rPr>
              <a:t>VOCABUALRY</a:t>
            </a:r>
            <a:endParaRPr sz="36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9" descr="Harry Potter and the Chamber of Secrets (film) | Books turn Movies Wikia |  Fandom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04108" y="1293569"/>
            <a:ext cx="3226916" cy="484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0"/>
          <p:cNvSpPr txBox="1"/>
          <p:nvPr/>
        </p:nvSpPr>
        <p:spPr>
          <a:xfrm>
            <a:off x="970243" y="1748009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7941E"/>
              </a:buClr>
              <a:buSzPts val="6000"/>
              <a:buFont typeface="Arial"/>
              <a:buNone/>
            </a:pPr>
            <a:r>
              <a:rPr lang="en-US" sz="6000" b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horror film </a:t>
            </a:r>
            <a:r>
              <a:rPr lang="en-US" sz="4400" b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(n)</a:t>
            </a:r>
            <a:endParaRPr sz="4800" b="1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0"/>
          <p:cNvSpPr/>
          <p:nvPr/>
        </p:nvSpPr>
        <p:spPr>
          <a:xfrm>
            <a:off x="1378084" y="4299734"/>
            <a:ext cx="405089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phim kinh dị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10"/>
          <p:cNvSpPr/>
          <p:nvPr/>
        </p:nvSpPr>
        <p:spPr>
          <a:xfrm>
            <a:off x="2115357" y="3252092"/>
            <a:ext cx="257634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/'hɒrə fɪlm/ </a:t>
            </a:r>
            <a:endParaRPr/>
          </a:p>
        </p:txBody>
      </p:sp>
      <p:pic>
        <p:nvPicPr>
          <p:cNvPr id="197" name="Google Shape;197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053"/>
            <a:ext cx="12192000" cy="1083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0" descr="Ghostface | Horror movies, Scream movie, Horror movie icon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0000" y="1513177"/>
            <a:ext cx="3164117" cy="47461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"/>
          <p:cNvSpPr txBox="1"/>
          <p:nvPr/>
        </p:nvSpPr>
        <p:spPr>
          <a:xfrm>
            <a:off x="787966" y="1524646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7941E"/>
              </a:buClr>
              <a:buSzPts val="6000"/>
              <a:buFont typeface="Arial"/>
              <a:buNone/>
            </a:pPr>
            <a:r>
              <a:rPr lang="en-US" sz="6000" b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documentary </a:t>
            </a:r>
            <a:r>
              <a:rPr lang="en-US" sz="4400" b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(n)</a:t>
            </a:r>
            <a:endParaRPr sz="4800" b="1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1"/>
          <p:cNvSpPr/>
          <p:nvPr/>
        </p:nvSpPr>
        <p:spPr>
          <a:xfrm>
            <a:off x="971767" y="4015153"/>
            <a:ext cx="405089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phim tài liệu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1"/>
          <p:cNvSpPr/>
          <p:nvPr/>
        </p:nvSpPr>
        <p:spPr>
          <a:xfrm>
            <a:off x="1378085" y="2967875"/>
            <a:ext cx="344729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/dɒkjʊˈmentəri/ </a:t>
            </a:r>
            <a:endParaRPr sz="3600" b="1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053"/>
            <a:ext cx="12192000" cy="1083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11" descr="The History of Documentary Film Making | DocumentaryTub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86488" y="2967875"/>
            <a:ext cx="6658072" cy="2663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2"/>
          <p:cNvSpPr txBox="1"/>
          <p:nvPr/>
        </p:nvSpPr>
        <p:spPr>
          <a:xfrm>
            <a:off x="970243" y="1523999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7941E"/>
              </a:buClr>
              <a:buSzPts val="6600"/>
              <a:buFont typeface="Arial"/>
              <a:buNone/>
            </a:pPr>
            <a:r>
              <a:rPr lang="en-US" sz="6600" b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comedy </a:t>
            </a:r>
            <a:r>
              <a:rPr lang="en-US" sz="4800" b="1">
                <a:solidFill>
                  <a:srgbClr val="F7941E"/>
                </a:solidFill>
                <a:latin typeface="Calibri"/>
                <a:ea typeface="Calibri"/>
                <a:cs typeface="Calibri"/>
                <a:sym typeface="Calibri"/>
              </a:rPr>
              <a:t>(n)</a:t>
            </a:r>
            <a:endParaRPr sz="5400" b="1">
              <a:solidFill>
                <a:srgbClr val="F794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12"/>
          <p:cNvSpPr/>
          <p:nvPr/>
        </p:nvSpPr>
        <p:spPr>
          <a:xfrm>
            <a:off x="1378085" y="3940549"/>
            <a:ext cx="405089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phim hài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12"/>
          <p:cNvSpPr/>
          <p:nvPr/>
        </p:nvSpPr>
        <p:spPr>
          <a:xfrm>
            <a:off x="2274055" y="2968522"/>
            <a:ext cx="225895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/ˈkɒmədi/ </a:t>
            </a:r>
            <a:endParaRPr/>
          </a:p>
        </p:txBody>
      </p:sp>
      <p:pic>
        <p:nvPicPr>
          <p:cNvPr id="219" name="Google Shape;219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053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2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PREENTATION</a:t>
            </a:r>
            <a:endParaRPr sz="36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1" name="Google Shape;221;p12" descr="Online Comedy Club cho Android - Tải về APK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6263" y="1523999"/>
            <a:ext cx="2982929" cy="483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" name="Google Shape;227;p13"/>
          <p:cNvGraphicFramePr/>
          <p:nvPr/>
        </p:nvGraphicFramePr>
        <p:xfrm>
          <a:off x="1396032" y="1402823"/>
          <a:ext cx="9399925" cy="5119125"/>
        </p:xfrm>
        <a:graphic>
          <a:graphicData uri="http://schemas.openxmlformats.org/drawingml/2006/table">
            <a:tbl>
              <a:tblPr firstRow="1" bandRow="1">
                <a:noFill/>
                <a:tableStyleId>{24A4E897-EA73-47A1-8AB5-7918F643007C}</a:tableStyleId>
              </a:tblPr>
              <a:tblGrid>
                <a:gridCol w="302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76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4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500" b="1" u="none" strike="noStrike" cap="none">
                          <a:solidFill>
                            <a:srgbClr val="0070C0"/>
                          </a:solidFill>
                        </a:rPr>
                        <a:t>New words</a:t>
                      </a:r>
                      <a:endParaRPr sz="2500" b="1" u="none" strike="noStrike" cap="none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500" b="1" u="none" strike="noStrike" cap="none">
                          <a:solidFill>
                            <a:srgbClr val="0070C0"/>
                          </a:solidFill>
                        </a:rPr>
                        <a:t>Pronunciation</a:t>
                      </a:r>
                      <a:endParaRPr sz="2500" b="1" u="none" strike="noStrike" cap="none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500" b="1" u="none" strike="noStrike" cap="none">
                          <a:solidFill>
                            <a:srgbClr val="0070C0"/>
                          </a:solidFill>
                        </a:rPr>
                        <a:t>Meaning</a:t>
                      </a:r>
                      <a:endParaRPr sz="2500" b="1" u="none" strike="noStrike" cap="none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6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horror film</a:t>
                      </a:r>
                      <a:endParaRPr sz="28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/'hɒrə fɪlm/ 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phim kinh dị</a:t>
                      </a:r>
                      <a:endParaRPr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4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documentary</a:t>
                      </a:r>
                      <a:endParaRPr sz="28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/dɒkjuˈmentri/</a:t>
                      </a:r>
                      <a:endParaRPr sz="2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phim tài liệu</a:t>
                      </a:r>
                      <a:endParaRPr sz="2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62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comedy</a:t>
                      </a:r>
                      <a:endParaRPr sz="28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/ˈkɒmədi/ 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phim hài</a:t>
                      </a:r>
                      <a:endParaRPr sz="2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778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fantasy</a:t>
                      </a:r>
                      <a:endParaRPr sz="28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/ˈfæntəsi / 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phim viễn tưởng</a:t>
                      </a:r>
                      <a:endParaRPr sz="2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28" name="Google Shape;22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13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777</Words>
  <Application>Microsoft Office PowerPoint</Application>
  <PresentationFormat>Widescreen</PresentationFormat>
  <Paragraphs>228</Paragraphs>
  <Slides>28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Noto Sans Symbols</vt:lpstr>
      <vt:lpstr>Open Sans</vt:lpstr>
      <vt:lpstr>Calibri</vt:lpstr>
      <vt:lpstr>Arial</vt:lpstr>
      <vt:lpstr>Times New Roman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DUNG</cp:lastModifiedBy>
  <cp:revision>2</cp:revision>
  <dcterms:created xsi:type="dcterms:W3CDTF">2020-12-09T02:04:09Z</dcterms:created>
  <dcterms:modified xsi:type="dcterms:W3CDTF">2025-02-05T15:05:24Z</dcterms:modified>
</cp:coreProperties>
</file>