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90" r:id="rId4"/>
  </p:sldMasterIdLst>
  <p:notesMasterIdLst>
    <p:notesMasterId r:id="rId34"/>
  </p:notesMasterIdLst>
  <p:handoutMasterIdLst>
    <p:handoutMasterId r:id="rId35"/>
  </p:handoutMasterIdLst>
  <p:sldIdLst>
    <p:sldId id="337" r:id="rId5"/>
    <p:sldId id="410" r:id="rId6"/>
    <p:sldId id="256" r:id="rId7"/>
    <p:sldId id="344" r:id="rId8"/>
    <p:sldId id="394" r:id="rId9"/>
    <p:sldId id="347" r:id="rId10"/>
    <p:sldId id="395" r:id="rId11"/>
    <p:sldId id="409" r:id="rId12"/>
    <p:sldId id="396" r:id="rId13"/>
    <p:sldId id="397" r:id="rId14"/>
    <p:sldId id="384" r:id="rId15"/>
    <p:sldId id="388" r:id="rId16"/>
    <p:sldId id="398" r:id="rId17"/>
    <p:sldId id="399" r:id="rId18"/>
    <p:sldId id="400" r:id="rId19"/>
    <p:sldId id="401" r:id="rId20"/>
    <p:sldId id="402" r:id="rId21"/>
    <p:sldId id="414" r:id="rId22"/>
    <p:sldId id="406" r:id="rId23"/>
    <p:sldId id="370" r:id="rId24"/>
    <p:sldId id="368" r:id="rId25"/>
    <p:sldId id="367" r:id="rId26"/>
    <p:sldId id="371" r:id="rId27"/>
    <p:sldId id="383" r:id="rId28"/>
    <p:sldId id="375" r:id="rId29"/>
    <p:sldId id="408" r:id="rId30"/>
    <p:sldId id="377" r:id="rId31"/>
    <p:sldId id="378" r:id="rId32"/>
    <p:sldId id="379" r:id="rId33"/>
  </p:sldIdLst>
  <p:sldSz cx="9144000" cy="5143500" type="screen16x9"/>
  <p:notesSz cx="6858000" cy="9144000"/>
  <p:embeddedFontLst>
    <p:embeddedFont>
      <p:font typeface="Lato" panose="020B0604020202020204" charset="0"/>
      <p:regular r:id="rId36"/>
      <p:bold r:id="rId37"/>
      <p:italic r:id="rId38"/>
      <p:boldItalic r:id="rId39"/>
    </p:embeddedFont>
    <p:embeddedFont>
      <p:font typeface="Bitter" panose="020B0604020202020204" charset="0"/>
      <p:regular r:id="rId40"/>
      <p:bold r:id="rId41"/>
      <p:italic r:id="rId42"/>
      <p:boldItalic r:id="rId43"/>
    </p:embeddedFont>
    <p:embeddedFont>
      <p:font typeface="Webdings" panose="05030102010509060703" pitchFamily="18" charset="2"/>
      <p:regular r:id="rId44"/>
    </p:embeddedFont>
    <p:embeddedFont>
      <p:font typeface="Merriweather Sans" panose="020B0604020202020204" charset="0"/>
      <p:regular r:id="rId45"/>
      <p:bold r:id="rId46"/>
      <p:italic r:id="rId47"/>
      <p:boldItalic r:id="rId48"/>
    </p:embeddedFont>
    <p:embeddedFont>
      <p:font typeface="Bebas Neue" panose="020B0604020202020204" charset="0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625D355D-1F8F-4293-8AB0-96AB53EA4FA3}">
          <p14:sldIdLst>
            <p14:sldId id="337"/>
            <p14:sldId id="410"/>
            <p14:sldId id="256"/>
          </p14:sldIdLst>
        </p14:section>
        <p14:section name="Câu chuyện STEM" id="{497BE015-6E69-43CE-9A1E-2538D22C5EB2}">
          <p14:sldIdLst>
            <p14:sldId id="344"/>
            <p14:sldId id="394"/>
          </p14:sldIdLst>
        </p14:section>
        <p14:section name="Thử thách STEM" id="{AE313CB2-34E1-43B1-A980-139C21AF096C}">
          <p14:sldIdLst>
            <p14:sldId id="347"/>
            <p14:sldId id="395"/>
            <p14:sldId id="409"/>
          </p14:sldIdLst>
        </p14:section>
        <p14:section name="Kiến thức STEM" id="{8362B019-6FDB-4A50-8613-8571FEAEFC1C}">
          <p14:sldIdLst>
            <p14:sldId id="396"/>
            <p14:sldId id="397"/>
            <p14:sldId id="384"/>
            <p14:sldId id="388"/>
            <p14:sldId id="398"/>
            <p14:sldId id="399"/>
            <p14:sldId id="400"/>
            <p14:sldId id="401"/>
            <p14:sldId id="402"/>
            <p14:sldId id="414"/>
            <p14:sldId id="406"/>
            <p14:sldId id="370"/>
            <p14:sldId id="368"/>
            <p14:sldId id="367"/>
            <p14:sldId id="371"/>
            <p14:sldId id="383"/>
            <p14:sldId id="375"/>
            <p14:sldId id="408"/>
          </p14:sldIdLst>
        </p14:section>
        <p14:section name="STEM và cuộc sống" id="{2A8192BA-3114-481B-A0C5-A2931EFC18D5}">
          <p14:sldIdLst>
            <p14:sldId id="377"/>
            <p14:sldId id="378"/>
            <p14:sldId id="3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240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85"/>
    <a:srgbClr val="0000FF"/>
    <a:srgbClr val="FFFFFF"/>
    <a:srgbClr val="34679A"/>
    <a:srgbClr val="000000"/>
    <a:srgbClr val="E573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7DCD41A-B48D-4C79-81DD-2719912F821C}">
  <a:tblStyle styleId="{D7DCD41A-B48D-4C79-81DD-2719912F821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5097" autoAdjust="0"/>
  </p:normalViewPr>
  <p:slideViewPr>
    <p:cSldViewPr snapToGrid="0">
      <p:cViewPr varScale="1">
        <p:scale>
          <a:sx n="152" d="100"/>
          <a:sy n="152" d="100"/>
        </p:scale>
        <p:origin x="480" y="138"/>
      </p:cViewPr>
      <p:guideLst>
        <p:guide orient="horz" pos="32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6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6.fntdata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8F1E705-3B95-B2B7-EA4F-5C5C838BC8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105708-F300-3B94-8A3C-1553EE61C1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1DB92-268A-479C-AC9D-A08C4C52BEF1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429DED-CFE9-34AB-F886-941824CC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A0AECD-0A9D-95C4-B667-82F67306B9A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B56E7-4095-4761-9233-A365FA463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0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slide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slides. 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995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phiếu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555795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R: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20 </a:t>
            </a:r>
            <a:r>
              <a:rPr lang="en-US" dirty="0" err="1"/>
              <a:t>phút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5323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R: </a:t>
            </a:r>
            <a:r>
              <a:rPr lang="en-US" dirty="0" err="1"/>
              <a:t>Làm</a:t>
            </a:r>
            <a:r>
              <a:rPr lang="en-US" dirty="0"/>
              <a:t> check list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endParaRPr lang="en-US" dirty="0"/>
          </a:p>
          <a:p>
            <a:pPr marL="158750" indent="0">
              <a:buNone/>
            </a:pP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checklist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684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92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118f7183b11_0_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118f7183b11_0_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0454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118f7183b11_0_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118f7183b11_0_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2808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g5540b6adc3_2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4" name="Google Shape;1404;g5540b6adc3_2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Chúc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48646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e6042aa838_1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e6042aa838_1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nổi</a:t>
            </a:r>
            <a:r>
              <a:rPr lang="en-US" dirty="0"/>
              <a:t> </a:t>
            </a:r>
            <a:r>
              <a:rPr lang="en-US" dirty="0" err="1"/>
              <a:t>bật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trưng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gấp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so </a:t>
            </a:r>
            <a:r>
              <a:rPr lang="en-US" dirty="0" err="1"/>
              <a:t>sánh</a:t>
            </a:r>
            <a:r>
              <a:rPr lang="en-US" dirty="0"/>
              <a:t> vs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thường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520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giọng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GV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STEM.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88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Chưa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vào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: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,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 (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video </a:t>
            </a:r>
            <a:r>
              <a:rPr lang="en-US" dirty="0" err="1"/>
              <a:t>trong</a:t>
            </a:r>
            <a:r>
              <a:rPr lang="en-US" dirty="0"/>
              <a:t> SGV)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7712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giọng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GV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STEM.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2396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Chưa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vào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: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,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 (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video </a:t>
            </a:r>
            <a:r>
              <a:rPr lang="en-US" dirty="0" err="1"/>
              <a:t>trong</a:t>
            </a:r>
            <a:r>
              <a:rPr lang="en-US" dirty="0"/>
              <a:t> SGV)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1632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e5e6172f83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e5e6172f83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R: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giọng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GV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STEM.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4308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201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54503" y="268253"/>
            <a:ext cx="8511300" cy="4594800"/>
            <a:chOff x="254503" y="268253"/>
            <a:chExt cx="8511300" cy="4594800"/>
          </a:xfrm>
        </p:grpSpPr>
        <p:sp>
          <p:nvSpPr>
            <p:cNvPr id="10" name="Google Shape;10;p2"/>
            <p:cNvSpPr/>
            <p:nvPr/>
          </p:nvSpPr>
          <p:spPr>
            <a:xfrm rot="10800000" flipH="1">
              <a:off x="254503" y="268253"/>
              <a:ext cx="8511300" cy="4594800"/>
            </a:xfrm>
            <a:prstGeom prst="snip1Rect">
              <a:avLst>
                <a:gd name="adj" fmla="val 17909"/>
              </a:avLst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95250" dir="30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rot="5400000">
              <a:off x="7940200" y="4038225"/>
              <a:ext cx="825900" cy="821100"/>
            </a:xfrm>
            <a:prstGeom prst="rtTriangle">
              <a:avLst/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327775" y="1148463"/>
            <a:ext cx="6488400" cy="181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5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27800" y="2965875"/>
            <a:ext cx="6488400" cy="61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000" b="1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" name="Google Shape;14;p2"/>
          <p:cNvSpPr txBox="1"/>
          <p:nvPr/>
        </p:nvSpPr>
        <p:spPr>
          <a:xfrm>
            <a:off x="7423500" y="280950"/>
            <a:ext cx="1228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Bitter"/>
              <a:ea typeface="Bitter"/>
              <a:cs typeface="Bitter"/>
              <a:sym typeface="Bitter"/>
            </a:endParaRPr>
          </a:p>
        </p:txBody>
      </p:sp>
      <p:sp>
        <p:nvSpPr>
          <p:cNvPr id="15" name="Google Shape;15;p2"/>
          <p:cNvSpPr txBox="1">
            <a:spLocks noGrp="1"/>
          </p:cNvSpPr>
          <p:nvPr>
            <p:ph type="title" idx="2"/>
          </p:nvPr>
        </p:nvSpPr>
        <p:spPr>
          <a:xfrm>
            <a:off x="6829600" y="175525"/>
            <a:ext cx="1995900" cy="616500"/>
          </a:xfrm>
          <a:prstGeom prst="rect">
            <a:avLst/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95250" dir="30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17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rot="10800000" flipH="1">
            <a:off x="376575" y="762465"/>
            <a:ext cx="8270700" cy="4048200"/>
          </a:xfrm>
          <a:prstGeom prst="snip1Rect">
            <a:avLst>
              <a:gd name="adj" fmla="val 0"/>
            </a:avLst>
          </a:prstGeom>
          <a:solidFill>
            <a:schemeClr val="l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95250" dir="30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solidFill>
            <a:schemeClr val="accent3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95250" dir="30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998875" y="1423650"/>
            <a:ext cx="3731400" cy="29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solidFill>
            <a:schemeClr val="accent3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95250" dir="30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3_1">
    <p:bg>
      <p:bgPr>
        <a:solidFill>
          <a:schemeClr val="accent3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oogle Shape;118;p20"/>
          <p:cNvGrpSpPr/>
          <p:nvPr/>
        </p:nvGrpSpPr>
        <p:grpSpPr>
          <a:xfrm>
            <a:off x="566158" y="537180"/>
            <a:ext cx="8011687" cy="4069155"/>
            <a:chOff x="254503" y="268253"/>
            <a:chExt cx="8511300" cy="4594800"/>
          </a:xfrm>
        </p:grpSpPr>
        <p:sp>
          <p:nvSpPr>
            <p:cNvPr id="119" name="Google Shape;119;p20"/>
            <p:cNvSpPr/>
            <p:nvPr/>
          </p:nvSpPr>
          <p:spPr>
            <a:xfrm rot="10800000" flipH="1">
              <a:off x="254503" y="268253"/>
              <a:ext cx="8511300" cy="4594800"/>
            </a:xfrm>
            <a:prstGeom prst="snip1Rect">
              <a:avLst>
                <a:gd name="adj" fmla="val 17909"/>
              </a:avLst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95250" dir="30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0"/>
            <p:cNvSpPr/>
            <p:nvPr/>
          </p:nvSpPr>
          <p:spPr>
            <a:xfrm rot="5400000">
              <a:off x="7962550" y="4060577"/>
              <a:ext cx="825900" cy="776400"/>
            </a:xfrm>
            <a:prstGeom prst="rtTriangle">
              <a:avLst/>
            </a:prstGeom>
            <a:solidFill>
              <a:schemeClr val="l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3578850" y="1453900"/>
            <a:ext cx="4392300" cy="841800"/>
          </a:xfrm>
          <a:prstGeom prst="rect">
            <a:avLst/>
          </a:pr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95250" dir="3000000" algn="bl" rotWithShape="0">
              <a:schemeClr val="lt1">
                <a:alpha val="52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2" name="Google Shape;122;p20"/>
          <p:cNvSpPr txBox="1">
            <a:spLocks noGrp="1"/>
          </p:cNvSpPr>
          <p:nvPr>
            <p:ph type="subTitle" idx="1"/>
          </p:nvPr>
        </p:nvSpPr>
        <p:spPr>
          <a:xfrm>
            <a:off x="3578861" y="2514500"/>
            <a:ext cx="4392300" cy="117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accent3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/>
          <p:nvPr/>
        </p:nvSpPr>
        <p:spPr>
          <a:xfrm>
            <a:off x="5652281" y="1286845"/>
            <a:ext cx="3108300" cy="3108300"/>
          </a:xfrm>
          <a:prstGeom prst="ellipse">
            <a:avLst/>
          </a:prstGeom>
          <a:solidFill>
            <a:srgbClr val="FFFFFF">
              <a:alpha val="8039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45CA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2"/>
          <p:cNvSpPr txBox="1">
            <a:spLocks noGrp="1"/>
          </p:cNvSpPr>
          <p:nvPr>
            <p:ph type="ctrTitle"/>
          </p:nvPr>
        </p:nvSpPr>
        <p:spPr>
          <a:xfrm flipH="1">
            <a:off x="3348275" y="2117550"/>
            <a:ext cx="7716300" cy="6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6000"/>
              <a:buNone/>
              <a:defRPr sz="6000">
                <a:solidFill>
                  <a:srgbClr val="645CA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subTitle" idx="1"/>
          </p:nvPr>
        </p:nvSpPr>
        <p:spPr>
          <a:xfrm flipH="1">
            <a:off x="5897899" y="2788050"/>
            <a:ext cx="26169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656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pos="5306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  <a:defRPr sz="3000" b="1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8" r:id="rId4"/>
    <p:sldLayoutId id="2147483666" r:id="rId5"/>
    <p:sldLayoutId id="2147483686" r:id="rId6"/>
    <p:sldLayoutId id="2147483687" r:id="rId7"/>
    <p:sldLayoutId id="214748369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5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microsoft.com/office/2007/relationships/hdphoto" Target="../media/hdphoto7.wdp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8" y="0"/>
            <a:ext cx="906534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0869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0" r="22125" b="11818"/>
          <a:stretch/>
        </p:blipFill>
        <p:spPr>
          <a:xfrm>
            <a:off x="4830553" y="756256"/>
            <a:ext cx="3878319" cy="4036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594" y="869768"/>
            <a:ext cx="43323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con,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815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6581" y="1052052"/>
            <a:ext cx="7570838" cy="132343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6581" y="2964425"/>
            <a:ext cx="7570838" cy="1323439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</p:spTree>
    <p:extLst>
      <p:ext uri="{BB962C8B-B14F-4D97-AF65-F5344CB8AC3E}">
        <p14:creationId xmlns:p14="http://schemas.microsoft.com/office/powerpoint/2010/main" val="71175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1951" y="1688396"/>
            <a:ext cx="7500771" cy="171066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480"/>
              </a:spcBef>
              <a:tabLst>
                <a:tab pos="439420" algn="l"/>
              </a:tabLst>
            </a:pPr>
            <a:r>
              <a:rPr lang="en-US" sz="44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4400" b="1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4400" b="1" i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480"/>
              </a:spcBef>
              <a:tabLst>
                <a:tab pos="439420" algn="l"/>
              </a:tabLst>
            </a:pPr>
            <a:r>
              <a:rPr lang="en-US" sz="44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4400" b="1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4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4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4503" y="3549445"/>
            <a:ext cx="59091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2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321614"/>
              </p:ext>
            </p:extLst>
          </p:nvPr>
        </p:nvGraphicFramePr>
        <p:xfrm>
          <a:off x="393291" y="941640"/>
          <a:ext cx="6802457" cy="2733367"/>
        </p:xfrm>
        <a:graphic>
          <a:graphicData uri="http://schemas.openxmlformats.org/drawingml/2006/table">
            <a:tbl>
              <a:tblPr firstRow="1" firstCol="1" bandRow="1">
                <a:tableStyleId>{D7DCD41A-B48D-4C79-81DD-2719912F821C}</a:tableStyleId>
              </a:tblPr>
              <a:tblGrid>
                <a:gridCol w="2432071">
                  <a:extLst>
                    <a:ext uri="{9D8B030D-6E8A-4147-A177-3AD203B41FA5}">
                      <a16:colId xmlns:a16="http://schemas.microsoft.com/office/drawing/2014/main" val="3889894560"/>
                    </a:ext>
                  </a:extLst>
                </a:gridCol>
                <a:gridCol w="2432071">
                  <a:extLst>
                    <a:ext uri="{9D8B030D-6E8A-4147-A177-3AD203B41FA5}">
                      <a16:colId xmlns:a16="http://schemas.microsoft.com/office/drawing/2014/main" val="4161222918"/>
                    </a:ext>
                  </a:extLst>
                </a:gridCol>
                <a:gridCol w="1938315">
                  <a:extLst>
                    <a:ext uri="{9D8B030D-6E8A-4147-A177-3AD203B41FA5}">
                      <a16:colId xmlns:a16="http://schemas.microsoft.com/office/drawing/2014/main" val="3351265795"/>
                    </a:ext>
                  </a:extLst>
                </a:gridCol>
              </a:tblGrid>
              <a:tr h="558207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Thế hệ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Thành viên trong gia đình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Tên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9832389"/>
                  </a:ext>
                </a:extLst>
              </a:tr>
              <a:tr h="271895">
                <a:tc row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Thứ nhất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Ông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587048"/>
                  </a:ext>
                </a:extLst>
              </a:tr>
              <a:tr h="271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Bà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9830182"/>
                  </a:ext>
                </a:extLst>
              </a:tr>
              <a:tr h="271895">
                <a:tc row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Thứ hai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Bố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9735452"/>
                  </a:ext>
                </a:extLst>
              </a:tr>
              <a:tr h="271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Mẹ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0604534"/>
                  </a:ext>
                </a:extLst>
              </a:tr>
              <a:tr h="271895">
                <a:tc rowSpan="4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Thứ ba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Anh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của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4943728"/>
                  </a:ext>
                </a:extLst>
              </a:tr>
              <a:tr h="271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Chị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của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8547134"/>
                  </a:ext>
                </a:extLst>
              </a:tr>
              <a:tr h="271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7061012"/>
                  </a:ext>
                </a:extLst>
              </a:tr>
              <a:tr h="271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Em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của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em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3660444"/>
                  </a:ext>
                </a:extLst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3291" y="-76943"/>
            <a:ext cx="8847804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5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152900" algn="l"/>
              </a:tabLst>
            </a:pP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ai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ô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trống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điền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dirty="0">
              <a:latin typeface="Webdings" panose="05030102010509060703" pitchFamily="18" charset="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lang="en-US" altLang="en-US" sz="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152900" algn="l"/>
              </a:tabLst>
            </a:pP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mấy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altLang="en-US" sz="1600" dirty="0" smtClean="0">
                <a:latin typeface="Webdings" panose="05030102010509060703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n-US" altLang="en-US" sz="1600" dirty="0" smtClean="0">
                <a:latin typeface="Webdings" panose="05030102010509060703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en-US" altLang="en-US" sz="1600" dirty="0" smtClean="0">
                <a:latin typeface="Webdings" panose="05030102010509060703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altLang="en-US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Bốn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52900" algn="l"/>
              </a:tabLst>
            </a:pP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91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8090" y="1786719"/>
            <a:ext cx="7669161" cy="94006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480"/>
              </a:spcBef>
              <a:tabLst>
                <a:tab pos="439420" algn="l"/>
              </a:tabLst>
            </a:pP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 – 3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3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56"/>
          <p:cNvSpPr txBox="1">
            <a:spLocks noGrp="1"/>
          </p:cNvSpPr>
          <p:nvPr>
            <p:ph type="title"/>
          </p:nvPr>
        </p:nvSpPr>
        <p:spPr>
          <a:xfrm>
            <a:off x="729832" y="383457"/>
            <a:ext cx="7704000" cy="45916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 smtClean="0">
                <a:latin typeface="UTM Colossalis" panose="02040603050506020204" pitchFamily="18" charset="0"/>
              </a:rPr>
              <a:t>LUYỆN TẬP VÀ VẬN DỤNG</a:t>
            </a:r>
            <a:endParaRPr sz="7200" dirty="0">
              <a:solidFill>
                <a:schemeClr val="lt1"/>
              </a:solidFill>
              <a:latin typeface="UTM Colossalis" panose="02040603050506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76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47034">
        <p159:morph option="byObject"/>
      </p:transition>
    </mc:Choice>
    <mc:Fallback>
      <p:transition spd="slow" advTm="470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988" y="0"/>
            <a:ext cx="8839200" cy="20944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nhận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10cm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dính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10.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nhở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dính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rách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88" y="2094419"/>
            <a:ext cx="8839200" cy="286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58761" y="154564"/>
            <a:ext cx="7669161" cy="395429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480"/>
              </a:spcBef>
              <a:tabLst>
                <a:tab pos="439420" algn="l"/>
              </a:tabLst>
            </a:pPr>
            <a:r>
              <a:rPr lang="en-US" sz="1800" dirty="0" smtClean="0"/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endParaRPr lang="en-US" sz="1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3341" y="816078"/>
            <a:ext cx="4070554" cy="37380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26127" y="969319"/>
            <a:ext cx="392307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-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27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20" b="35872" l="55916" r="90600">
                        <a14:backgroundMark x1="76823" y1="24649" x2="84279" y2="24850"/>
                      </a14:backgroundRemoval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890" t="19706" r="10932" b="70374"/>
          <a:stretch/>
        </p:blipFill>
        <p:spPr>
          <a:xfrm>
            <a:off x="6969902" y="1183045"/>
            <a:ext cx="1349221" cy="402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58" b="42943" l="22977" r="53978"/>
                    </a14:imgEffect>
                  </a14:imgLayer>
                </a14:imgProps>
              </a:ext>
            </a:extLst>
          </a:blip>
          <a:srcRect l="24679" t="10283" r="46186" b="59637"/>
          <a:stretch/>
        </p:blipFill>
        <p:spPr>
          <a:xfrm>
            <a:off x="2678809" y="1181020"/>
            <a:ext cx="2589733" cy="12213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497" b="94589" l="4214" r="38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38" t="47735" r="60856" b="21716"/>
          <a:stretch/>
        </p:blipFill>
        <p:spPr>
          <a:xfrm>
            <a:off x="1143864" y="2694182"/>
            <a:ext cx="2915850" cy="12405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3232" y="1183045"/>
            <a:ext cx="1499746" cy="12193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12" b="89980" l="2431" r="899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53" t="49054" r="10160" b="19360"/>
          <a:stretch/>
        </p:blipFill>
        <p:spPr>
          <a:xfrm>
            <a:off x="5543952" y="2494592"/>
            <a:ext cx="2666467" cy="8440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836" b="36273" l="56726" r="73744">
                        <a14:foregroundMark x1="58671" y1="27856" x2="58671" y2="28657"/>
                        <a14:backgroundMark x1="60292" y1="27455" x2="63371" y2="28457"/>
                        <a14:backgroundMark x1="58995" y1="28257" x2="59481" y2="28858"/>
                      </a14:backgroundRemoval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041" t="15769" r="26038" b="61241"/>
          <a:stretch/>
        </p:blipFill>
        <p:spPr>
          <a:xfrm>
            <a:off x="5424374" y="1056716"/>
            <a:ext cx="1681729" cy="9335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9375" y="2317861"/>
            <a:ext cx="122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( 2)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22978" y="2368127"/>
            <a:ext cx="296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)(4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9837" y="1962672"/>
            <a:ext cx="192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cm( 10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sợi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5462" y="3386170"/>
            <a:ext cx="2468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860" y="3956316"/>
            <a:ext cx="2539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( 1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6571" y="4311019"/>
            <a:ext cx="5001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keo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sáp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679771" y="164423"/>
            <a:ext cx="7704000" cy="489709"/>
          </a:xfrm>
        </p:spPr>
        <p:txBody>
          <a:bodyPr/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Vật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cần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dùng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0699" y="883241"/>
            <a:ext cx="1221332" cy="30777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8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290008" y="274712"/>
            <a:ext cx="2612048" cy="461196"/>
          </a:xfrm>
        </p:spPr>
        <p:txBody>
          <a:bodyPr/>
          <a:lstStyle/>
          <a:p>
            <a:r>
              <a:rPr lang="en-US" dirty="0"/>
              <a:t>EM SÁNG TẠO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407" y="-63842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6" y="227121"/>
            <a:ext cx="5736238" cy="397771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90008" y="4261837"/>
            <a:ext cx="719739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lnSpc>
                <a:spcPct val="120000"/>
              </a:lnSpc>
              <a:spcBef>
                <a:spcPts val="480"/>
              </a:spcBef>
            </a:pP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ý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tưởng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hiện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9934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4043" y="0"/>
            <a:ext cx="2959879" cy="646331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3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ÂY GIA ĐÌ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70020"/>
            <a:ext cx="9144000" cy="437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</p:spPr>
        <p:txBody>
          <a:bodyPr/>
          <a:lstStyle/>
          <a:p>
            <a:r>
              <a:rPr 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EM SÁNG TẠO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3E4158-A5BA-980E-D38E-B953956AC261}"/>
              </a:ext>
            </a:extLst>
          </p:cNvPr>
          <p:cNvSpPr txBox="1"/>
          <p:nvPr/>
        </p:nvSpPr>
        <p:spPr>
          <a:xfrm>
            <a:off x="1325547" y="498853"/>
            <a:ext cx="2612048" cy="558664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50362" y="1203472"/>
            <a:ext cx="7275871" cy="2862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xưng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Treo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...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1145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  <a:scene3d>
            <a:camera prst="obliqueBottomRight"/>
            <a:lightRig rig="threePt" dir="t"/>
          </a:scene3d>
        </p:spPr>
        <p:txBody>
          <a:bodyPr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</a:rPr>
              <a:t>EM SÁNG TẠO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3E4158-A5BA-980E-D38E-B953956AC261}"/>
              </a:ext>
            </a:extLst>
          </p:cNvPr>
          <p:cNvSpPr txBox="1"/>
          <p:nvPr/>
        </p:nvSpPr>
        <p:spPr>
          <a:xfrm>
            <a:off x="1122505" y="498853"/>
            <a:ext cx="3546140" cy="592503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r Sans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r San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34064" y="1337187"/>
            <a:ext cx="765932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xưng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3600" dirty="0">
              <a:solidFill>
                <a:srgbClr val="C00000"/>
              </a:solidFill>
            </a:endParaRPr>
          </a:p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973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</p:spPr>
        <p:txBody>
          <a:bodyPr/>
          <a:lstStyle/>
          <a:p>
            <a:r>
              <a:rPr lang="en-US" dirty="0"/>
              <a:t>EM SÁNG TẠO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CDA2B8C-3EED-FF6A-3E63-D777989036E5}"/>
              </a:ext>
            </a:extLst>
          </p:cNvPr>
          <p:cNvSpPr txBox="1"/>
          <p:nvPr/>
        </p:nvSpPr>
        <p:spPr>
          <a:xfrm>
            <a:off x="1211021" y="1095323"/>
            <a:ext cx="7765339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000" dirty="0">
              <a:effectLst/>
              <a:latin typeface="Merriweather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73C5F-AD16-EB07-00AF-0BDA01D45EBE}"/>
              </a:ext>
            </a:extLst>
          </p:cNvPr>
          <p:cNvSpPr txBox="1"/>
          <p:nvPr/>
        </p:nvSpPr>
        <p:spPr>
          <a:xfrm>
            <a:off x="1325547" y="498853"/>
            <a:ext cx="3343098" cy="55866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US" sz="2800" dirty="0">
              <a:effectLst/>
              <a:latin typeface="Merriweather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" b="15909"/>
          <a:stretch/>
        </p:blipFill>
        <p:spPr bwMode="auto">
          <a:xfrm>
            <a:off x="393290" y="1606101"/>
            <a:ext cx="8082116" cy="28205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7348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</p:spPr>
        <p:txBody>
          <a:bodyPr/>
          <a:lstStyle/>
          <a:p>
            <a:r>
              <a:rPr lang="en-US" dirty="0"/>
              <a:t>EM SÁNG TẠO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A73C5F-AD16-EB07-00AF-0BDA01D45EBE}"/>
              </a:ext>
            </a:extLst>
          </p:cNvPr>
          <p:cNvSpPr txBox="1"/>
          <p:nvPr/>
        </p:nvSpPr>
        <p:spPr>
          <a:xfrm>
            <a:off x="1325547" y="498853"/>
            <a:ext cx="2972133" cy="55866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endParaRPr lang="en-US" sz="2800" dirty="0">
              <a:effectLst/>
              <a:latin typeface="Merriweather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DB136AF-030F-C012-65F9-83E1C0437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1049" y="1881410"/>
            <a:ext cx="758214" cy="105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7D658D6-9BAF-CFC9-F0A6-C7859CF030DD}"/>
              </a:ext>
            </a:extLst>
          </p:cNvPr>
          <p:cNvSpPr txBox="1"/>
          <p:nvPr/>
        </p:nvSpPr>
        <p:spPr>
          <a:xfrm>
            <a:off x="1367628" y="1898110"/>
            <a:ext cx="6994205" cy="891166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kéo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000" dirty="0">
              <a:effectLst/>
              <a:latin typeface="Merriweather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751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</p:spPr>
        <p:txBody>
          <a:bodyPr/>
          <a:lstStyle/>
          <a:p>
            <a:r>
              <a:rPr lang="en-US" dirty="0"/>
              <a:t>EM SÁNG TẠO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A73C5F-AD16-EB07-00AF-0BDA01D45EBE}"/>
              </a:ext>
            </a:extLst>
          </p:cNvPr>
          <p:cNvSpPr txBox="1"/>
          <p:nvPr/>
        </p:nvSpPr>
        <p:spPr>
          <a:xfrm>
            <a:off x="1345074" y="375294"/>
            <a:ext cx="2240613" cy="55866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kiểm</a:t>
            </a:r>
            <a:r>
              <a:rPr lang="en-US" sz="2400" dirty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tra</a:t>
            </a:r>
            <a:endParaRPr lang="en-US" sz="2800" dirty="0">
              <a:effectLst/>
              <a:latin typeface="Merriweather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471E33-6594-9084-D0CC-FAAA44117AC5}"/>
              </a:ext>
            </a:extLst>
          </p:cNvPr>
          <p:cNvSpPr txBox="1"/>
          <p:nvPr/>
        </p:nvSpPr>
        <p:spPr>
          <a:xfrm>
            <a:off x="1187994" y="857053"/>
            <a:ext cx="7590246" cy="91940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</a:t>
            </a:r>
            <a:r>
              <a:rPr lang="vi-V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ãy kiểm tra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của </a:t>
            </a:r>
            <a:r>
              <a:rPr lang="vi-V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nhóm </a:t>
            </a:r>
            <a:r>
              <a:rPr lang="en-GB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đúng yêu cầu chưa. Nếu chưa, em hãy tìm cách sửa lại nhé.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D658D6-9BAF-CFC9-F0A6-C7859CF030DD}"/>
              </a:ext>
            </a:extLst>
          </p:cNvPr>
          <p:cNvSpPr txBox="1"/>
          <p:nvPr/>
        </p:nvSpPr>
        <p:spPr>
          <a:xfrm>
            <a:off x="1187994" y="3677642"/>
            <a:ext cx="6746331" cy="161554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latin typeface="Merriweather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9BF523B-682D-0147-144C-C0444727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53" y="995161"/>
            <a:ext cx="600068" cy="5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126EBF0-9DB9-6291-61E1-FF94CC45C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57" y="3923726"/>
            <a:ext cx="600068" cy="5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13978"/>
              </p:ext>
            </p:extLst>
          </p:nvPr>
        </p:nvGraphicFramePr>
        <p:xfrm>
          <a:off x="652357" y="1805373"/>
          <a:ext cx="8000030" cy="1537908"/>
        </p:xfrm>
        <a:graphic>
          <a:graphicData uri="http://schemas.openxmlformats.org/drawingml/2006/table">
            <a:tbl>
              <a:tblPr firstRow="1" firstCol="1" bandRow="1">
                <a:tableStyleId>{D7DCD41A-B48D-4C79-81DD-2719912F821C}</a:tableStyleId>
              </a:tblPr>
              <a:tblGrid>
                <a:gridCol w="3999624">
                  <a:extLst>
                    <a:ext uri="{9D8B030D-6E8A-4147-A177-3AD203B41FA5}">
                      <a16:colId xmlns:a16="http://schemas.microsoft.com/office/drawing/2014/main" val="3392939497"/>
                    </a:ext>
                  </a:extLst>
                </a:gridCol>
                <a:gridCol w="4000406">
                  <a:extLst>
                    <a:ext uri="{9D8B030D-6E8A-4147-A177-3AD203B41FA5}">
                      <a16:colId xmlns:a16="http://schemas.microsoft.com/office/drawing/2014/main" val="18558715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 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</a:t>
                      </a:r>
                      <a:r>
                        <a:rPr lang="en-US" sz="1200" dirty="0">
                          <a:effectLst/>
                        </a:rPr>
                        <a:t>                      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7205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                   </a:t>
                      </a:r>
                      <a:r>
                        <a:rPr lang="en-US" sz="1200" dirty="0">
                          <a:effectLst/>
                          <a:latin typeface="Webdings" panose="05030102010509060703" pitchFamily="18" charset="2"/>
                        </a:rPr>
                        <a:t> </a:t>
                      </a: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015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nhánh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>
                          <a:effectLst/>
                        </a:rPr>
                        <a:t>                   </a:t>
                      </a:r>
                      <a:r>
                        <a:rPr lang="en-US" sz="1200" dirty="0" smtClean="0">
                          <a:effectLst/>
                        </a:rPr>
                        <a:t>  </a:t>
                      </a: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707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                    </a:t>
                      </a:r>
                      <a:endParaRPr lang="en-US" sz="1100" dirty="0">
                        <a:effectLst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152900" algn="l"/>
                        </a:tabLst>
                      </a:pPr>
                      <a:r>
                        <a:rPr lang="en-US" sz="1400" dirty="0">
                          <a:effectLst/>
                          <a:latin typeface="Webdings" panose="05030102010509060703" pitchFamily="18" charset="2"/>
                        </a:rPr>
                        <a:t>c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886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8683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2C83DB-3AA4-54CA-3593-BEE4697C9B2F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667703" y="200329"/>
            <a:ext cx="2612048" cy="461196"/>
          </a:xfrm>
        </p:spPr>
        <p:txBody>
          <a:bodyPr/>
          <a:lstStyle/>
          <a:p>
            <a:r>
              <a:rPr lang="en-US" dirty="0"/>
              <a:t>EM SÁNG TẠO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73520391-FF02-A9C3-145A-00ABEA49E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33" y="-25476"/>
            <a:ext cx="1071201" cy="9655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A73C5F-AD16-EB07-00AF-0BDA01D45EBE}"/>
              </a:ext>
            </a:extLst>
          </p:cNvPr>
          <p:cNvSpPr txBox="1"/>
          <p:nvPr/>
        </p:nvSpPr>
        <p:spPr>
          <a:xfrm>
            <a:off x="1741757" y="465807"/>
            <a:ext cx="2443813" cy="558664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9BF523B-682D-0147-144C-C0444727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53" y="1387417"/>
            <a:ext cx="600068" cy="5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17B4AAE7-423B-EF15-4E70-937182B48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98" y="3008758"/>
            <a:ext cx="600068" cy="5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553497" y="1387417"/>
            <a:ext cx="6272736" cy="123110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mối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04335" y="3065826"/>
            <a:ext cx="6321898" cy="123110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374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0941" y="1062093"/>
            <a:ext cx="7973961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lnSpc>
                <a:spcPct val="120000"/>
              </a:lnSpc>
              <a:spcBef>
                <a:spcPts val="480"/>
              </a:spcBef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indent="270510" algn="just">
              <a:lnSpc>
                <a:spcPct val="120000"/>
              </a:lnSpc>
              <a:spcBef>
                <a:spcPts val="480"/>
              </a:spcBef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70510" algn="just">
              <a:lnSpc>
                <a:spcPct val="120000"/>
              </a:lnSpc>
              <a:spcBef>
                <a:spcPts val="480"/>
              </a:spcBef>
            </a:pP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heart and stars on a pink background&#10;&#10;Description automatically generated"/>
          <p:cNvPicPr/>
          <p:nvPr/>
        </p:nvPicPr>
        <p:blipFill rotWithShape="1">
          <a:blip r:embed="rId2"/>
          <a:srcRect t="2001"/>
          <a:stretch/>
        </p:blipFill>
        <p:spPr bwMode="auto">
          <a:xfrm>
            <a:off x="1262963" y="2289287"/>
            <a:ext cx="6106795" cy="21774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709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52"/>
          <p:cNvSpPr txBox="1">
            <a:spLocks noGrp="1"/>
          </p:cNvSpPr>
          <p:nvPr>
            <p:ph type="title"/>
          </p:nvPr>
        </p:nvSpPr>
        <p:spPr>
          <a:xfrm>
            <a:off x="3578850" y="834898"/>
            <a:ext cx="489459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STEM VÀ CUỘC SỐNG </a:t>
            </a:r>
            <a:endParaRPr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CDAEF77-957A-136A-EBCA-9D6AD46B2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33" y="210699"/>
            <a:ext cx="1824037" cy="189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0986" y="2153181"/>
            <a:ext cx="7423355" cy="206210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25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52"/>
          <p:cNvSpPr txBox="1">
            <a:spLocks noGrp="1"/>
          </p:cNvSpPr>
          <p:nvPr>
            <p:ph type="title"/>
          </p:nvPr>
        </p:nvSpPr>
        <p:spPr>
          <a:xfrm>
            <a:off x="4653279" y="312328"/>
            <a:ext cx="4193231" cy="6484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STEM VÀ CUỘC SỐNG </a:t>
            </a:r>
            <a:endParaRPr sz="24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CDAEF77-957A-136A-EBCA-9D6AD46B2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125" y="-121920"/>
            <a:ext cx="1223749" cy="127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Google Shape;279;p46">
            <a:extLst>
              <a:ext uri="{FF2B5EF4-FFF2-40B4-BE49-F238E27FC236}">
                <a16:creationId xmlns:a16="http://schemas.microsoft.com/office/drawing/2014/main" id="{1EF5387A-1F3E-6F80-DC23-4EE21F37C71E}"/>
              </a:ext>
            </a:extLst>
          </p:cNvPr>
          <p:cNvSpPr txBox="1">
            <a:spLocks/>
          </p:cNvSpPr>
          <p:nvPr/>
        </p:nvSpPr>
        <p:spPr>
          <a:xfrm>
            <a:off x="631885" y="1086788"/>
            <a:ext cx="8042787" cy="6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/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Cây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phả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hệ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lớn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nhất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từ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trước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đến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 nay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UTM Colossalis" panose="02040603050506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65" y="1703288"/>
            <a:ext cx="7492180" cy="262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28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p57"/>
          <p:cNvSpPr txBox="1">
            <a:spLocks noGrp="1"/>
          </p:cNvSpPr>
          <p:nvPr>
            <p:ph type="ctrTitle"/>
          </p:nvPr>
        </p:nvSpPr>
        <p:spPr>
          <a:xfrm flipH="1">
            <a:off x="6171920" y="2408971"/>
            <a:ext cx="2103120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A96DB9-A448-A0E9-2771-A848762C2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957" y="358061"/>
            <a:ext cx="777146" cy="77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066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12706">
        <p159:morph option="byObject"/>
      </p:transition>
    </mc:Choice>
    <mc:Fallback>
      <p:transition spd="slow" advTm="127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9;p46">
            <a:extLst>
              <a:ext uri="{FF2B5EF4-FFF2-40B4-BE49-F238E27FC236}">
                <a16:creationId xmlns:a16="http://schemas.microsoft.com/office/drawing/2014/main" id="{921DADF6-74FE-D8D8-AD26-9D0041AEBF95}"/>
              </a:ext>
            </a:extLst>
          </p:cNvPr>
          <p:cNvSpPr txBox="1">
            <a:spLocks/>
          </p:cNvSpPr>
          <p:nvPr/>
        </p:nvSpPr>
        <p:spPr>
          <a:xfrm>
            <a:off x="1327800" y="1907748"/>
            <a:ext cx="6488400" cy="6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None/>
              <a:defRPr sz="1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/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  <a:latin typeface="UTM Colossalis" panose="02040603050506020204" pitchFamily="18" charset="0"/>
              </a:rPr>
              <a:t>CÂY GIA ĐÌNH</a:t>
            </a:r>
            <a:endParaRPr lang="en-US" sz="6000" dirty="0">
              <a:solidFill>
                <a:schemeClr val="accent2">
                  <a:lumMod val="75000"/>
                </a:schemeClr>
              </a:solidFill>
              <a:latin typeface="UTM Colossalis" panose="02040603050506020204" pitchFamily="18" charset="0"/>
            </a:endParaRPr>
          </a:p>
        </p:txBody>
      </p:sp>
      <p:sp>
        <p:nvSpPr>
          <p:cNvPr id="280" name="Google Shape;280;p46"/>
          <p:cNvSpPr txBox="1">
            <a:spLocks noGrp="1"/>
          </p:cNvSpPr>
          <p:nvPr>
            <p:ph type="title" idx="2"/>
          </p:nvPr>
        </p:nvSpPr>
        <p:spPr>
          <a:xfrm>
            <a:off x="2637591" y="511796"/>
            <a:ext cx="3868818" cy="11983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BÀI HỌC STEM</a:t>
            </a:r>
            <a:endParaRPr sz="4000" dirty="0"/>
          </a:p>
        </p:txBody>
      </p:sp>
      <p:pic>
        <p:nvPicPr>
          <p:cNvPr id="11" name="Picture 10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2B54DC1A-56C9-827D-3454-D146E23706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726" b="37043"/>
          <a:stretch/>
        </p:blipFill>
        <p:spPr>
          <a:xfrm>
            <a:off x="262102" y="272898"/>
            <a:ext cx="2704639" cy="20537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143" y="2812026"/>
            <a:ext cx="2625212" cy="1742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>
                <a:latin typeface="UTM Colossalis" panose="02040603050506020204" pitchFamily="18" charset="0"/>
              </a:rPr>
              <a:t>CÂU CHUYỆN STEM</a:t>
            </a:r>
            <a:endParaRPr dirty="0">
              <a:solidFill>
                <a:schemeClr val="lt1"/>
              </a:solidFill>
              <a:latin typeface="UTM Colossalis" panose="020406030505060202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9263BDB-3A29-5E4C-1242-CC1F922BB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1" y="1265639"/>
            <a:ext cx="2948940" cy="26129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19B1D4-3414-144A-03A7-122E3464C4A0}"/>
              </a:ext>
            </a:extLst>
          </p:cNvPr>
          <p:cNvSpPr/>
          <p:nvPr/>
        </p:nvSpPr>
        <p:spPr>
          <a:xfrm>
            <a:off x="719999" y="1212300"/>
            <a:ext cx="7775071" cy="3727394"/>
          </a:xfrm>
          <a:prstGeom prst="rect">
            <a:avLst/>
          </a:prstGeom>
          <a:solidFill>
            <a:srgbClr val="FFFFFF"/>
          </a:solidFill>
          <a:ln>
            <a:solidFill>
              <a:srgbClr val="346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ngai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7670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3147" y="-82726"/>
            <a:ext cx="8524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7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59" y="1116198"/>
            <a:ext cx="6653050" cy="39661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40494"/>
            <a:ext cx="9200756" cy="400110"/>
          </a:xfrm>
          <a:prstGeom prst="rect">
            <a:avLst/>
          </a:prstGeom>
          <a:solidFill>
            <a:srgbClr val="FFE285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4717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47034">
        <p159:morph option="byObject"/>
      </p:transition>
    </mc:Choice>
    <mc:Fallback>
      <p:transition spd="slow" advTm="470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56"/>
          <p:cNvSpPr txBox="1">
            <a:spLocks noGrp="1"/>
          </p:cNvSpPr>
          <p:nvPr>
            <p:ph type="title"/>
          </p:nvPr>
        </p:nvSpPr>
        <p:spPr>
          <a:xfrm>
            <a:off x="749497" y="6910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THỬ THÁCH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 (HS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dirty="0">
              <a:solidFill>
                <a:schemeClr val="l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19B1D4-3414-144A-03A7-122E3464C4A0}"/>
              </a:ext>
            </a:extLst>
          </p:cNvPr>
          <p:cNvSpPr/>
          <p:nvPr/>
        </p:nvSpPr>
        <p:spPr>
          <a:xfrm>
            <a:off x="0" y="789276"/>
            <a:ext cx="9129252" cy="4354224"/>
          </a:xfrm>
          <a:prstGeom prst="rect">
            <a:avLst/>
          </a:prstGeom>
          <a:noFill/>
          <a:ln>
            <a:solidFill>
              <a:srgbClr val="346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làm một cây gia đình với các yêu cầu: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Cây có một thân và nhiều nhánh.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nhánh có kích thước khác nhau, gắn vào thân cây để thể hiện các thế hệ trong gia đình.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thành viên cùng thế hệ được sắp xếp vào nhánh có cùng kích thước.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Mỗi thành viên có hình minh họa (kèm cách xưng hô phù hợp) và gắn vào một nhánh.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Cây gia đình được trang trí đẹp.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1181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56"/>
          <p:cNvSpPr txBox="1">
            <a:spLocks noGrp="1"/>
          </p:cNvSpPr>
          <p:nvPr>
            <p:ph type="title"/>
          </p:nvPr>
        </p:nvSpPr>
        <p:spPr>
          <a:xfrm>
            <a:off x="729832" y="383457"/>
            <a:ext cx="7704000" cy="45916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dirty="0" smtClean="0">
                <a:latin typeface="UTM Colossalis" panose="02040603050506020204" pitchFamily="18" charset="0"/>
              </a:rPr>
              <a:t>KIẾN THỨC STEM</a:t>
            </a:r>
            <a:endParaRPr sz="7200" dirty="0">
              <a:solidFill>
                <a:schemeClr val="lt1"/>
              </a:solidFill>
              <a:latin typeface="UTM Colossalis" panose="02040603050506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20566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47034">
        <p159:morph option="byObject"/>
      </p:transition>
    </mc:Choice>
    <mc:Fallback>
      <p:transition spd="slow" advTm="470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56"/>
          <p:cNvSpPr txBox="1">
            <a:spLocks noGrp="1"/>
          </p:cNvSpPr>
          <p:nvPr>
            <p:ph type="title"/>
          </p:nvPr>
        </p:nvSpPr>
        <p:spPr>
          <a:xfrm>
            <a:off x="749497" y="6910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>
                <a:latin typeface="UTM Colossalis" panose="02040603050506020204" pitchFamily="18" charset="0"/>
              </a:rPr>
              <a:t>THỬ THÁCH </a:t>
            </a:r>
            <a:r>
              <a:rPr lang="en-US" dirty="0" smtClean="0">
                <a:latin typeface="UTM Colossalis" panose="02040603050506020204" pitchFamily="18" charset="0"/>
              </a:rPr>
              <a:t>STEM (HS </a:t>
            </a:r>
            <a:r>
              <a:rPr lang="en-US" dirty="0" err="1" smtClean="0">
                <a:latin typeface="UTM Colossalis" panose="02040603050506020204" pitchFamily="18" charset="0"/>
              </a:rPr>
              <a:t>đọc</a:t>
            </a:r>
            <a:r>
              <a:rPr lang="en-US" dirty="0" smtClean="0">
                <a:latin typeface="UTM Colossalis" panose="02040603050506020204" pitchFamily="18" charset="0"/>
              </a:rPr>
              <a:t>)</a:t>
            </a:r>
            <a:endParaRPr dirty="0">
              <a:solidFill>
                <a:schemeClr val="lt1"/>
              </a:solidFill>
              <a:latin typeface="UTM Colossalis" panose="020406030505060202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19B1D4-3414-144A-03A7-122E3464C4A0}"/>
              </a:ext>
            </a:extLst>
          </p:cNvPr>
          <p:cNvSpPr/>
          <p:nvPr/>
        </p:nvSpPr>
        <p:spPr>
          <a:xfrm>
            <a:off x="34414" y="735285"/>
            <a:ext cx="9055510" cy="4354224"/>
          </a:xfrm>
          <a:prstGeom prst="rect">
            <a:avLst/>
          </a:prstGeom>
          <a:solidFill>
            <a:srgbClr val="FFFFFF"/>
          </a:solidFill>
          <a:ln>
            <a:solidFill>
              <a:srgbClr val="346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làm một cây gia đình với các yêu cầu: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Cây có một thân và nhiều nhánh.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nhánh có kích thước khác nhau, gắn vào thân cây để thể hiện các thế hệ trong gia đình.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thành viên cùng thế hệ được sắp xếp vào nhánh có cùng kích thước.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Mỗi thành viên có hình minh họa (kèm cách xưng hô phù hợp) và gắn vào một nhánh.</a:t>
            </a:r>
          </a:p>
          <a:p>
            <a:pPr algn="just"/>
            <a:r>
              <a:rPr lang="vi-V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Cây gia đình được trang trí đẹp.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9582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3740" y="1024290"/>
            <a:ext cx="7954296" cy="3220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Mai ở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8, 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Mai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  <a:p>
            <a:pPr algn="just">
              <a:lnSpc>
                <a:spcPct val="120000"/>
              </a:lnSpc>
              <a:spcBef>
                <a:spcPts val="480"/>
              </a:spcBef>
            </a:pP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Lưu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ý: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xếp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171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0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0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0|2.5"/>
</p:tagLst>
</file>

<file path=ppt/theme/theme1.xml><?xml version="1.0" encoding="utf-8"?>
<a:theme xmlns:a="http://schemas.openxmlformats.org/drawingml/2006/main" name="Math Subject for Elementary -4th Grade: Practice Standards by Slidesgo">
  <a:themeElements>
    <a:clrScheme name="Simple Light">
      <a:dk1>
        <a:srgbClr val="143E63"/>
      </a:dk1>
      <a:lt1>
        <a:srgbClr val="34679A"/>
      </a:lt1>
      <a:dk2>
        <a:srgbClr val="D0F3FF"/>
      </a:dk2>
      <a:lt2>
        <a:srgbClr val="F8F3DE"/>
      </a:lt2>
      <a:accent1>
        <a:srgbClr val="340931"/>
      </a:accent1>
      <a:accent2>
        <a:srgbClr val="E5739A"/>
      </a:accent2>
      <a:accent3>
        <a:srgbClr val="ECB8CA"/>
      </a:accent3>
      <a:accent4>
        <a:srgbClr val="FFDB48"/>
      </a:accent4>
      <a:accent5>
        <a:srgbClr val="B2ADAD"/>
      </a:accent5>
      <a:accent6>
        <a:srgbClr val="E5DADB"/>
      </a:accent6>
      <a:hlink>
        <a:srgbClr val="143E6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C0B66E247B434CA8A201CE2E57B899" ma:contentTypeVersion="11" ma:contentTypeDescription="Create a new document." ma:contentTypeScope="" ma:versionID="d1e878577e145af86c7b24f62e0c913a">
  <xsd:schema xmlns:xsd="http://www.w3.org/2001/XMLSchema" xmlns:xs="http://www.w3.org/2001/XMLSchema" xmlns:p="http://schemas.microsoft.com/office/2006/metadata/properties" xmlns:ns3="f3ec041c-a7ab-408d-ae1d-6419b3ddf45d" xmlns:ns4="61a8feae-d971-4f32-bd51-ff36b32c01c8" targetNamespace="http://schemas.microsoft.com/office/2006/metadata/properties" ma:root="true" ma:fieldsID="ca9acc79f8d832bbf8dd25bd6371d20f" ns3:_="" ns4:_="">
    <xsd:import namespace="f3ec041c-a7ab-408d-ae1d-6419b3ddf45d"/>
    <xsd:import namespace="61a8feae-d971-4f32-bd51-ff36b32c01c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ec041c-a7ab-408d-ae1d-6419b3ddf4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8feae-d971-4f32-bd51-ff36b32c01c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3ec041c-a7ab-408d-ae1d-6419b3ddf45d" xsi:nil="true"/>
  </documentManagement>
</p:properties>
</file>

<file path=customXml/itemProps1.xml><?xml version="1.0" encoding="utf-8"?>
<ds:datastoreItem xmlns:ds="http://schemas.openxmlformats.org/officeDocument/2006/customXml" ds:itemID="{EE99D8F6-1C99-4BEC-A20F-C754A605CA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ec041c-a7ab-408d-ae1d-6419b3ddf45d"/>
    <ds:schemaRef ds:uri="61a8feae-d971-4f32-bd51-ff36b32c01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A6A75F-C5DC-434B-9490-FD0E34347B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8B6F99-71B3-4EAF-B4ED-9192766F0BD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1a8feae-d971-4f32-bd51-ff36b32c01c8"/>
    <ds:schemaRef ds:uri="http://purl.org/dc/terms/"/>
    <ds:schemaRef ds:uri="http://schemas.openxmlformats.org/package/2006/metadata/core-properties"/>
    <ds:schemaRef ds:uri="f3ec041c-a7ab-408d-ae1d-6419b3ddf45d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1688</Words>
  <Application>Microsoft Office PowerPoint</Application>
  <PresentationFormat>On-screen Show (16:9)</PresentationFormat>
  <Paragraphs>174</Paragraphs>
  <Slides>29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timer Sans</vt:lpstr>
      <vt:lpstr>UTM Colossalis</vt:lpstr>
      <vt:lpstr>Lato</vt:lpstr>
      <vt:lpstr>Times New Roman</vt:lpstr>
      <vt:lpstr>Bitter</vt:lpstr>
      <vt:lpstr>Arial</vt:lpstr>
      <vt:lpstr>Webdings</vt:lpstr>
      <vt:lpstr>Merriweather Sans</vt:lpstr>
      <vt:lpstr>Bebas Neue</vt:lpstr>
      <vt:lpstr>Calibri</vt:lpstr>
      <vt:lpstr>Math Subject for Elementary -4th Grade: Practice Standards by Slidesgo</vt:lpstr>
      <vt:lpstr>PowerPoint Presentation</vt:lpstr>
      <vt:lpstr>PowerPoint Presentation</vt:lpstr>
      <vt:lpstr>BÀI HỌC STEM</vt:lpstr>
      <vt:lpstr>CÂU CHUYỆN STEM</vt:lpstr>
      <vt:lpstr>PowerPoint Presentation</vt:lpstr>
      <vt:lpstr>THỬ THÁCH STEM (HS đọc)</vt:lpstr>
      <vt:lpstr>KIẾN THỨC STEM</vt:lpstr>
      <vt:lpstr>THỬ THÁCH STEM (HS đọc)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 VÀ VẬN DỤNG</vt:lpstr>
      <vt:lpstr>PowerPoint Presentation</vt:lpstr>
      <vt:lpstr>PowerPoint Presentation</vt:lpstr>
      <vt:lpstr>Vật liệu cần dùng và phương án thực hiện cây gia đình.</vt:lpstr>
      <vt:lpstr>EM SÁNG TẠO</vt:lpstr>
      <vt:lpstr>EM SÁNG TẠO</vt:lpstr>
      <vt:lpstr>EM SÁNG TẠO</vt:lpstr>
      <vt:lpstr>EM SÁNG TẠO</vt:lpstr>
      <vt:lpstr>EM SÁNG TẠO</vt:lpstr>
      <vt:lpstr>EM SÁNG TẠO</vt:lpstr>
      <vt:lpstr>EM SÁNG TẠO</vt:lpstr>
      <vt:lpstr>PowerPoint Presentation</vt:lpstr>
      <vt:lpstr>STEM VÀ CUỘC SỐNG </vt:lpstr>
      <vt:lpstr>STEM VÀ CUỘC SỐNG </vt:lpstr>
      <vt:lpstr>Xin chào và  hẹn gặp lại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Chủ đề 1</dc:title>
  <dc:creator>DELL</dc:creator>
  <cp:lastModifiedBy>Admin</cp:lastModifiedBy>
  <cp:revision>79</cp:revision>
  <dcterms:modified xsi:type="dcterms:W3CDTF">2025-01-13T16:34:00Z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0x0101001FC0B66E247B434CA8A201CE2E57B899</vt:lpwstr>
  </property>
</Properties>
</file>