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B4551-1CCD-47FE-B584-D7FA5046BB21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5BDDF-35DC-4F63-AE55-0BA1885E32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2.wav"/><Relationship Id="rId5" Type="http://schemas.openxmlformats.org/officeDocument/2006/relationships/image" Target="../media/image6.gi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3.wm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5429250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Picture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16670" flipV="1">
            <a:off x="7924800" y="5429250"/>
            <a:ext cx="1695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Picture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0"/>
            <a:ext cx="2362200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Picture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543800" y="0"/>
            <a:ext cx="1981200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57400" y="6096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400" b="1">
              <a:solidFill>
                <a:srgbClr val="0000CC"/>
              </a:solidFill>
              <a:cs typeface="Arial" charset="0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3886200" y="2057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39624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" name="Picture 10" descr="Picture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54864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2" descr="Picture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54864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0" y="714356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smtClean="0">
                <a:solidFill>
                  <a:srgbClr val="800000"/>
                </a:solidFill>
                <a:cs typeface="Arial" charset="0"/>
              </a:rPr>
              <a:t>LUYỆN </a:t>
            </a:r>
            <a:r>
              <a:rPr lang="en-US" sz="3200" b="1" i="1">
                <a:solidFill>
                  <a:srgbClr val="800000"/>
                </a:solidFill>
                <a:cs typeface="Arial" charset="0"/>
              </a:rPr>
              <a:t>TẬP TRÒ CHƠI VỚI CHỮ CÁI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533400" y="3810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cs typeface="Arial" charset="0"/>
            </a:endParaRPr>
          </a:p>
        </p:txBody>
      </p:sp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>
            <a:off x="1600200" y="1828800"/>
            <a:ext cx="5867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chơi rung chuông vàng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" name="Picture 16" descr="C:\Documents and Settings\VU HUONG DUONG\My Documents\My Pictures\33033-Clipart-Illustration-Of-A-Ringing-Golden-Bell-With-A-Red-Bow-Over-Colorful-Flowers-On-A-Blue-Circl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3048000"/>
            <a:ext cx="1868488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8" descr="Picture3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3505200"/>
            <a:ext cx="16764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icture3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44958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1" descr="Picture3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50292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2" descr="Picture3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3857628"/>
            <a:ext cx="1600200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47800" y="2057400"/>
            <a:ext cx="70104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Nét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cong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tròn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khép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kín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( </a:t>
            </a:r>
            <a:r>
              <a:rPr kumimoji="0" 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)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đó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là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chữ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gì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? 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175125" y="3608388"/>
            <a:ext cx="1841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endParaRPr lang="en-US" sz="24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48050" y="3119438"/>
            <a:ext cx="15859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en-US" sz="6000" b="1" dirty="0">
                <a:solidFill>
                  <a:srgbClr val="0000FF"/>
                </a:solidFill>
                <a:cs typeface="Arial" charset="0"/>
              </a:rPr>
              <a:t> o</a:t>
            </a:r>
          </a:p>
          <a:p>
            <a:pPr marL="342900" indent="-342900" algn="ctr"/>
            <a:r>
              <a:rPr lang="en-US" sz="6000" b="1" dirty="0" smtClean="0">
                <a:solidFill>
                  <a:srgbClr val="0000FF"/>
                </a:solidFill>
                <a:cs typeface="Arial" charset="0"/>
              </a:rPr>
              <a:t>2. ơ</a:t>
            </a:r>
          </a:p>
          <a:p>
            <a:pPr marL="342900" indent="-342900" algn="ctr"/>
            <a:r>
              <a:rPr lang="en-US" sz="6000" b="1" dirty="0" smtClean="0">
                <a:solidFill>
                  <a:srgbClr val="0000FF"/>
                </a:solidFill>
                <a:cs typeface="Arial" charset="0"/>
              </a:rPr>
              <a:t>3. ô</a:t>
            </a:r>
            <a:endParaRPr lang="en-US" sz="6000" b="1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0" y="214313"/>
            <a:ext cx="990600" cy="685800"/>
          </a:xfrm>
          <a:prstGeom prst="irregularSeal1">
            <a:avLst/>
          </a:prstGeom>
          <a:gradFill rotWithShape="1">
            <a:gsLst>
              <a:gs pos="0">
                <a:schemeClr val="tx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cs typeface="Arial" charset="0"/>
            </a:endParaRPr>
          </a:p>
        </p:txBody>
      </p:sp>
      <p:pic>
        <p:nvPicPr>
          <p:cNvPr id="10" name="Picture 8" descr="Picture3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038600"/>
            <a:ext cx="16764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Picture3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50292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Picture3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2672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Picture3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4400"/>
            <a:ext cx="1600200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Picture3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6388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Picture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54864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 descr="Picture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4864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1600200" y="609600"/>
            <a:ext cx="57912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514600" y="685800"/>
            <a:ext cx="3810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000" b="1" dirty="0" err="1">
                <a:solidFill>
                  <a:srgbClr val="FFFF00"/>
                </a:solidFill>
                <a:cs typeface="Arial" charset="0"/>
              </a:rPr>
              <a:t>Câu</a:t>
            </a:r>
            <a:r>
              <a:rPr lang="en-US" sz="5000" b="1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5000" b="1" dirty="0" err="1">
                <a:solidFill>
                  <a:srgbClr val="FFFF00"/>
                </a:solidFill>
                <a:cs typeface="Arial" charset="0"/>
              </a:rPr>
              <a:t>hỏi</a:t>
            </a:r>
            <a:r>
              <a:rPr lang="en-US" sz="5000" b="1" dirty="0">
                <a:solidFill>
                  <a:srgbClr val="FFFF00"/>
                </a:solidFill>
                <a:cs typeface="Arial" charset="0"/>
              </a:rPr>
              <a:t> 1:</a:t>
            </a:r>
          </a:p>
        </p:txBody>
      </p:sp>
      <p:pic>
        <p:nvPicPr>
          <p:cNvPr id="25" name="Picture 31" descr="Bellco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0"/>
            <a:ext cx="102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0"/>
          <p:cNvSpPr>
            <a:spLocks noChangeArrowheads="1"/>
          </p:cNvSpPr>
          <p:nvPr/>
        </p:nvSpPr>
        <p:spPr bwMode="auto">
          <a:xfrm>
            <a:off x="3143240" y="3357562"/>
            <a:ext cx="2209800" cy="838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ction Button: Sound 21">
            <a:hlinkClick r:id="" action="ppaction://noaction" highlightClick="1">
              <a:snd r:embed="rId6" name="applause.wav" builtIn="1"/>
            </a:hlinkClick>
          </p:cNvPr>
          <p:cNvSpPr/>
          <p:nvPr/>
        </p:nvSpPr>
        <p:spPr>
          <a:xfrm>
            <a:off x="1643042" y="6286520"/>
            <a:ext cx="714380" cy="5714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ong Dong Ho=conv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61" dur="123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62" dur="123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63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64" dur="123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65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ong Dong Ho=conv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667 0.0937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19600" y="3786188"/>
            <a:ext cx="838200" cy="110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6600" b="1" dirty="0">
                <a:solidFill>
                  <a:srgbClr val="FF3300"/>
                </a:solidFill>
                <a:latin typeface="VNI-Avo" pitchFamily="2" charset="0"/>
                <a:cs typeface="Arial" charset="0"/>
              </a:rPr>
              <a:t>o</a:t>
            </a:r>
            <a:endParaRPr lang="en-US" sz="6600" b="1" dirty="0">
              <a:solidFill>
                <a:srgbClr val="FF3300"/>
              </a:solidFill>
              <a:latin typeface="VNI-Avo" pitchFamily="2" charset="0"/>
              <a:cs typeface="Arial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95800" y="4572000"/>
            <a:ext cx="76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8000" b="1" dirty="0">
                <a:solidFill>
                  <a:srgbClr val="FF3300"/>
                </a:solidFill>
                <a:latin typeface="Tw Cen MT" pitchFamily="34" charset="0"/>
                <a:cs typeface="Arial" charset="0"/>
              </a:rPr>
              <a:t>ô</a:t>
            </a:r>
            <a:endParaRPr lang="en-US" sz="8000" b="1" dirty="0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3800" y="4864100"/>
            <a:ext cx="609600" cy="523875"/>
          </a:xfrm>
          <a:prstGeom prst="actionButtonBlank">
            <a:avLst/>
          </a:prstGeom>
          <a:solidFill>
            <a:srgbClr val="FFFFFF"/>
          </a:solidFill>
          <a:ln w="9525">
            <a:solidFill>
              <a:srgbClr val="99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3300"/>
                </a:solidFill>
                <a:latin typeface=".VnCooperH" pitchFamily="34" charset="0"/>
                <a:cs typeface="Arial" charset="0"/>
              </a:rPr>
              <a:t>2</a:t>
            </a:r>
          </a:p>
        </p:txBody>
      </p:sp>
      <p:sp>
        <p:nvSpPr>
          <p:cNvPr id="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52850" y="4102100"/>
            <a:ext cx="590550" cy="528638"/>
          </a:xfrm>
          <a:prstGeom prst="actionButtonBlank">
            <a:avLst/>
          </a:prstGeom>
          <a:solidFill>
            <a:srgbClr val="FFFFFF"/>
          </a:solidFill>
          <a:ln w="9525">
            <a:solidFill>
              <a:srgbClr val="9933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800" dirty="0">
                <a:solidFill>
                  <a:srgbClr val="FF3300"/>
                </a:solidFill>
                <a:latin typeface=".VnCooperH" pitchFamily="34" charset="0"/>
                <a:cs typeface="Arial" charset="0"/>
              </a:rPr>
              <a:t>1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24000" y="4214813"/>
            <a:ext cx="6934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cs typeface="Arial" charset="0"/>
              </a:rPr>
              <a:t> </a:t>
            </a:r>
            <a:endParaRPr lang="en-US">
              <a:cs typeface="Arial" charset="0"/>
            </a:endParaRP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228600" y="3041650"/>
            <a:ext cx="868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000" b="1">
                <a:solidFill>
                  <a:srgbClr val="000099"/>
                </a:solidFill>
                <a:cs typeface="Arial" charset="0"/>
              </a:rPr>
              <a:t>Trong từ  </a:t>
            </a:r>
            <a:r>
              <a:rPr lang="vi-VN" sz="4800" b="1">
                <a:solidFill>
                  <a:srgbClr val="FF0000"/>
                </a:solidFill>
                <a:latin typeface="Century Gothic" pitchFamily="34" charset="0"/>
                <a:cs typeface="Arial" charset="0"/>
              </a:rPr>
              <a:t>c... giáo  </a:t>
            </a:r>
            <a:r>
              <a:rPr lang="en-US" sz="3000" b="1">
                <a:solidFill>
                  <a:srgbClr val="000099"/>
                </a:solidFill>
                <a:cs typeface="Arial" charset="0"/>
              </a:rPr>
              <a:t>còn thiếu chữ cái gì?</a:t>
            </a:r>
          </a:p>
        </p:txBody>
      </p:sp>
      <p:pic>
        <p:nvPicPr>
          <p:cNvPr id="11" name="Picture 31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0"/>
            <a:ext cx="102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32"/>
          <p:cNvSpPr>
            <a:spLocks noChangeArrowheads="1"/>
          </p:cNvSpPr>
          <p:nvPr/>
        </p:nvSpPr>
        <p:spPr bwMode="auto">
          <a:xfrm>
            <a:off x="152400" y="214313"/>
            <a:ext cx="990600" cy="685800"/>
          </a:xfrm>
          <a:prstGeom prst="irregularSeal1">
            <a:avLst/>
          </a:prstGeom>
          <a:gradFill rotWithShape="1">
            <a:gsLst>
              <a:gs pos="0">
                <a:schemeClr val="tx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495800" y="5357813"/>
            <a:ext cx="70485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6600" b="1" dirty="0">
                <a:solidFill>
                  <a:srgbClr val="FF3300"/>
                </a:solidFill>
                <a:latin typeface="Century Gothic" pitchFamily="34" charset="0"/>
                <a:cs typeface="Arial" charset="0"/>
              </a:rPr>
              <a:t>ơ</a:t>
            </a:r>
            <a:endParaRPr lang="en-US" sz="6600" b="1" dirty="0">
              <a:solidFill>
                <a:srgbClr val="FF3300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3800" y="5673725"/>
            <a:ext cx="590550" cy="528638"/>
          </a:xfrm>
          <a:prstGeom prst="actionButtonBlank">
            <a:avLst/>
          </a:prstGeom>
          <a:solidFill>
            <a:srgbClr val="FFFFFF"/>
          </a:solidFill>
          <a:ln w="9525">
            <a:solidFill>
              <a:srgbClr val="9933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800" dirty="0">
                <a:solidFill>
                  <a:srgbClr val="FF3300"/>
                </a:solidFill>
                <a:latin typeface=".VnCooperH" pitchFamily="34" charset="0"/>
                <a:cs typeface="Arial" charset="0"/>
              </a:rPr>
              <a:t>3</a:t>
            </a:r>
          </a:p>
        </p:txBody>
      </p:sp>
      <p:pic>
        <p:nvPicPr>
          <p:cNvPr id="15" name="Picture 15" descr="Picture3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953000"/>
            <a:ext cx="16764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6" descr="Picture3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5029200"/>
            <a:ext cx="1066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7" descr="Picture3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3000"/>
            <a:ext cx="1600200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8" descr="Picture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51816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9" descr="Picture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864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3276600" y="4724400"/>
            <a:ext cx="2209800" cy="838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6019800" y="1447800"/>
            <a:ext cx="2819400" cy="762000"/>
          </a:xfrm>
          <a:prstGeom prst="flowChartPunchedTape">
            <a:avLst/>
          </a:prstGeom>
          <a:solidFill>
            <a:srgbClr val="FFFF00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9900CC"/>
                </a:solidFill>
                <a:latin typeface=".VnArialH" pitchFamily="34" charset="0"/>
                <a:cs typeface="Arial" charset="0"/>
              </a:rPr>
              <a:t>C</a:t>
            </a:r>
            <a:r>
              <a:rPr lang="en-US" sz="4000" b="1">
                <a:solidFill>
                  <a:srgbClr val="9900CC"/>
                </a:solidFill>
                <a:cs typeface="Arial" charset="0"/>
              </a:rPr>
              <a:t>ÂU HỎI 2:</a:t>
            </a:r>
          </a:p>
        </p:txBody>
      </p:sp>
      <p:pic>
        <p:nvPicPr>
          <p:cNvPr id="22" name="Picture 20" descr="D:\HÌNH LỚP LỚN\IMG_279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0"/>
            <a:ext cx="5029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Action Button: Sound 26">
            <a:hlinkClick r:id="" action="ppaction://noaction" highlightClick="1">
              <a:snd r:embed="rId7" name="applause.wav" builtIn="1"/>
            </a:hlinkClick>
          </p:cNvPr>
          <p:cNvSpPr/>
          <p:nvPr/>
        </p:nvSpPr>
        <p:spPr>
          <a:xfrm>
            <a:off x="1643042" y="6286520"/>
            <a:ext cx="714380" cy="5714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ong Dong Ho=conv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54" dur="123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55" dur="123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56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57" dur="123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5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ong Dong Ho=conv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667 0.0937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19444E-6 L 0.27917 0.6480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3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  <p:bldP spid="7" grpId="0" animBg="1"/>
      <p:bldP spid="8" grpId="0" animBg="1"/>
      <p:bldP spid="9" grpId="0"/>
      <p:bldP spid="10" grpId="0"/>
      <p:bldP spid="12" grpId="0" animBg="1"/>
      <p:bldP spid="13" grpId="0"/>
      <p:bldP spid="14" grpId="0" animBg="1"/>
      <p:bldP spid="20" grpId="0" animBg="1"/>
      <p:bldP spid="20" grpId="1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249" y="76200"/>
            <a:ext cx="9006551" cy="6629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40178" y="381000"/>
            <a:ext cx="853150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40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hỏi 3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Lúc trẻ mình đen mượt mà</a:t>
            </a:r>
          </a:p>
          <a:p>
            <a:pPr algn="ctr"/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 già mình trắng chính là tôi đây.</a:t>
            </a:r>
          </a:p>
          <a:p>
            <a:pPr algn="ctr"/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Là gì?</a:t>
            </a:r>
          </a:p>
          <a:p>
            <a:pPr algn="ctr"/>
            <a:endParaRPr lang="en-US" sz="4000" b="1" u="sng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428992" y="2928934"/>
            <a:ext cx="2571768" cy="16430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800" b="1" dirty="0" smtClean="0">
                <a:solidFill>
                  <a:srgbClr val="C00000"/>
                </a:solidFill>
                <a:latin typeface="+mj-lt"/>
              </a:rPr>
              <a:t>Sợi tóc</a:t>
            </a:r>
            <a:endParaRPr lang="en-US" sz="4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Action Button: Sound 4">
            <a:hlinkClick r:id="" action="ppaction://noaction" highlightClick="1">
              <a:snd r:embed="rId3" name="applause.wav" builtIn="1"/>
            </a:hlinkClick>
          </p:cNvPr>
          <p:cNvSpPr/>
          <p:nvPr/>
        </p:nvSpPr>
        <p:spPr>
          <a:xfrm>
            <a:off x="1643042" y="6286520"/>
            <a:ext cx="714380" cy="5714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Nam</dc:creator>
  <cp:lastModifiedBy>Hoang Nam</cp:lastModifiedBy>
  <cp:revision>4</cp:revision>
  <dcterms:created xsi:type="dcterms:W3CDTF">2023-04-05T05:35:34Z</dcterms:created>
  <dcterms:modified xsi:type="dcterms:W3CDTF">2023-04-05T05:39:28Z</dcterms:modified>
</cp:coreProperties>
</file>