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71" r:id="rId5"/>
    <p:sldId id="259" r:id="rId6"/>
    <p:sldId id="260" r:id="rId7"/>
    <p:sldId id="270" r:id="rId8"/>
    <p:sldId id="261" r:id="rId9"/>
    <p:sldId id="262" r:id="rId10"/>
    <p:sldId id="269"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14/02/2023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4648200"/>
            <a:ext cx="6934200" cy="990600"/>
          </a:xfrm>
        </p:spPr>
        <p:txBody>
          <a:bodyPr>
            <a:normAutofit fontScale="92500" lnSpcReduction="20000"/>
          </a:bodyPr>
          <a:lstStyle/>
          <a:p>
            <a:r>
              <a:rPr lang="en-US" b="1" dirty="0" err="1" smtClean="0">
                <a:solidFill>
                  <a:srgbClr val="002060"/>
                </a:solidFill>
                <a:latin typeface="Times New Roman" panose="02020603050405020304" pitchFamily="18" charset="0"/>
                <a:cs typeface="Times New Roman" panose="02020603050405020304" pitchFamily="18" charset="0"/>
              </a:rPr>
              <a:t>Người</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thực</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hiện</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Nguyễn</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Hồng</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err="1" smtClean="0">
                <a:solidFill>
                  <a:srgbClr val="002060"/>
                </a:solidFill>
                <a:latin typeface="Times New Roman" panose="02020603050405020304" pitchFamily="18" charset="0"/>
                <a:cs typeface="Times New Roman" panose="02020603050405020304" pitchFamily="18" charset="0"/>
              </a:rPr>
              <a:t>Chiêm</a:t>
            </a:r>
            <a:endParaRPr lang="en-US" b="1" dirty="0" smtClean="0">
              <a:solidFill>
                <a:srgbClr val="002060"/>
              </a:solidFill>
              <a:latin typeface="Times New Roman" panose="02020603050405020304" pitchFamily="18" charset="0"/>
              <a:cs typeface="Times New Roman" panose="02020603050405020304" pitchFamily="18" charset="0"/>
            </a:endParaRPr>
          </a:p>
          <a:p>
            <a:r>
              <a:rPr lang="en-US" b="1" dirty="0" smtClean="0">
                <a:solidFill>
                  <a:srgbClr val="002060"/>
                </a:solidFill>
              </a:rPr>
              <a:t>		   </a:t>
            </a:r>
          </a:p>
        </p:txBody>
      </p:sp>
      <p:sp>
        <p:nvSpPr>
          <p:cNvPr id="4" name="Rectangle 3"/>
          <p:cNvSpPr/>
          <p:nvPr/>
        </p:nvSpPr>
        <p:spPr>
          <a:xfrm>
            <a:off x="104502" y="2131874"/>
            <a:ext cx="9004517" cy="1569660"/>
          </a:xfrm>
          <a:prstGeom prst="rect">
            <a:avLst/>
          </a:prstGeom>
          <a:noFill/>
        </p:spPr>
        <p:txBody>
          <a:bodyPr wrap="none" lIns="91440" tIns="45720" rIns="91440" bIns="45720">
            <a:spAutoFit/>
          </a:bodyPr>
          <a:lstStyle/>
          <a:p>
            <a:pPr algn="ctr"/>
            <a:r>
              <a:rPr lang="en-US" sz="4800"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anose="02020603050405020304" pitchFamily="18" charset="0"/>
                <a:cs typeface="Times New Roman" panose="02020603050405020304" pitchFamily="18" charset="0"/>
              </a:rPr>
              <a:t>SINH HOẠT CHUYÊN ĐỀ</a:t>
            </a:r>
          </a:p>
          <a:p>
            <a:pPr algn="ctr"/>
            <a:r>
              <a:rPr lang="en-US" sz="4800"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anose="02020603050405020304" pitchFamily="18" charset="0"/>
                <a:cs typeface="Times New Roman" panose="02020603050405020304" pitchFamily="18" charset="0"/>
              </a:rPr>
              <a:t>ĐỊNH HƯỚNG </a:t>
            </a:r>
            <a:r>
              <a:rPr lang="vi-VN" sz="4800"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anose="02020603050405020304" pitchFamily="18" charset="0"/>
                <a:cs typeface="Times New Roman" panose="02020603050405020304" pitchFamily="18" charset="0"/>
              </a:rPr>
              <a:t>VÀ </a:t>
            </a:r>
            <a:r>
              <a:rPr lang="en-US" sz="4800"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anose="02020603050405020304" pitchFamily="18" charset="0"/>
                <a:cs typeface="Times New Roman" panose="02020603050405020304" pitchFamily="18" charset="0"/>
              </a:rPr>
              <a:t>DI CHUYỂN</a:t>
            </a:r>
            <a:endParaRPr lang="en-US" sz="4800" b="1" cap="none" spc="0"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vi-VN" dirty="0" smtClean="0">
                <a:solidFill>
                  <a:srgbClr val="FF0000"/>
                </a:solidFill>
              </a:rPr>
              <a:t>Thực hành dẫn học sinh khiếm thị.</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vi-VN" sz="3600" dirty="0" smtClean="0">
                <a:latin typeface="+mj-lt"/>
              </a:rPr>
              <a:t>- Các giáo viên lần lượt dẫn học sinh đi.</a:t>
            </a:r>
          </a:p>
          <a:p>
            <a:pPr>
              <a:buFontTx/>
              <a:buChar char="-"/>
            </a:pPr>
            <a:r>
              <a:rPr lang="vi-VN" sz="3600" dirty="0" smtClean="0">
                <a:latin typeface="+mj-lt"/>
              </a:rPr>
              <a:t>Nhận xét của giáo viên khác.</a:t>
            </a:r>
          </a:p>
        </p:txBody>
      </p:sp>
    </p:spTree>
    <p:extLst>
      <p:ext uri="{BB962C8B-B14F-4D97-AF65-F5344CB8AC3E}">
        <p14:creationId xmlns="" xmlns:p14="http://schemas.microsoft.com/office/powerpoint/2010/main" val="271641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vi-VN" b="1" dirty="0" smtClean="0">
                <a:solidFill>
                  <a:srgbClr val="FF0000"/>
                </a:solidFill>
                <a:latin typeface="Times New Roman" panose="02020603050405020304" pitchFamily="18" charset="0"/>
                <a:cs typeface="Times New Roman" panose="02020603050405020304" pitchFamily="18" charset="0"/>
              </a:rPr>
              <a:t>Thực hành dẫn học sinh đi.</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a:t>
            </a:r>
            <a:r>
              <a:rPr lang="vi-VN" sz="3600" dirty="0" smtClean="0">
                <a:latin typeface="Times New Roman" panose="02020603050405020304" pitchFamily="18" charset="0"/>
                <a:cs typeface="Times New Roman" panose="02020603050405020304" pitchFamily="18" charset="0"/>
              </a:rPr>
              <a:t> Các thầy cô trực tiếp dẫn học sinh đi.</a:t>
            </a:r>
            <a:endParaRPr lang="en-US" sz="36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1331640" y="1135923"/>
            <a:ext cx="7032694" cy="1561902"/>
          </a:xfrm>
          <a:prstGeom prst="rect">
            <a:avLst/>
          </a:prstGeom>
        </p:spPr>
        <p:txBody>
          <a:bodyPr wrap="none">
            <a:spAutoFit/>
          </a:bodyPr>
          <a:lstStyle/>
          <a:p>
            <a:pPr algn="ctr">
              <a:lnSpc>
                <a:spcPct val="150000"/>
              </a:lnSpc>
              <a:defRPr/>
            </a:pPr>
            <a:r>
              <a:rPr lang="en-US" sz="4000" b="1" dirty="0">
                <a:ln w="10541" cmpd="sng">
                  <a:solidFill>
                    <a:srgbClr val="4E67C8">
                      <a:shade val="88000"/>
                      <a:satMod val="110000"/>
                    </a:srgbClr>
                  </a:solidFill>
                  <a:prstDash val="solid"/>
                </a:ln>
                <a:solidFill>
                  <a:srgbClr val="FF0000"/>
                </a:solidFill>
              </a:rPr>
              <a:t>XIN TRÂN TRỌNG CẢM ƠN!</a:t>
            </a:r>
          </a:p>
          <a:p>
            <a:pPr algn="ctr">
              <a:lnSpc>
                <a:spcPct val="150000"/>
              </a:lnSpc>
              <a:defRPr/>
            </a:pPr>
            <a:endParaRPr lang="en-US" sz="2700" b="1" dirty="0">
              <a:ln w="10541" cmpd="sng">
                <a:solidFill>
                  <a:srgbClr val="4E67C8">
                    <a:shade val="88000"/>
                    <a:satMod val="110000"/>
                  </a:srgbClr>
                </a:solidFill>
                <a:prstDash val="solid"/>
              </a:ln>
              <a:gradFill>
                <a:gsLst>
                  <a:gs pos="0">
                    <a:srgbClr val="4E67C8">
                      <a:tint val="40000"/>
                      <a:satMod val="250000"/>
                    </a:srgbClr>
                  </a:gs>
                  <a:gs pos="9000">
                    <a:srgbClr val="4E67C8">
                      <a:tint val="52000"/>
                      <a:satMod val="300000"/>
                    </a:srgbClr>
                  </a:gs>
                  <a:gs pos="50000">
                    <a:srgbClr val="4E67C8">
                      <a:shade val="20000"/>
                      <a:satMod val="300000"/>
                    </a:srgbClr>
                  </a:gs>
                  <a:gs pos="79000">
                    <a:srgbClr val="4E67C8">
                      <a:tint val="52000"/>
                      <a:satMod val="300000"/>
                    </a:srgbClr>
                  </a:gs>
                  <a:gs pos="100000">
                    <a:srgbClr val="4E67C8">
                      <a:tint val="40000"/>
                      <a:satMod val="250000"/>
                    </a:srgbClr>
                  </a:gs>
                </a:gsLst>
                <a:lin ang="5400000"/>
              </a:gra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rmAutofit fontScale="90000"/>
          </a:bodyPr>
          <a:lstStyle/>
          <a:p>
            <a:r>
              <a:rPr lang="en-US" b="1" dirty="0" err="1" smtClean="0">
                <a:solidFill>
                  <a:srgbClr val="FF0000"/>
                </a:solidFill>
                <a:latin typeface="Times New Roman" panose="02020603050405020304" pitchFamily="18" charset="0"/>
                <a:cs typeface="Times New Roman" panose="02020603050405020304" pitchFamily="18" charset="0"/>
              </a:rPr>
              <a:t>Kỹ</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thuật</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với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người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dẫn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đường</a:t>
            </a: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endParaRPr lang="en-US" b="1"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pPr marL="0" indent="0">
              <a:buNone/>
            </a:pPr>
            <a:r>
              <a:rPr lang="en-US" sz="4500" dirty="0" smtClean="0">
                <a:latin typeface="Times New Roman" panose="02020603050405020304" pitchFamily="18" charset="0"/>
                <a:cs typeface="Times New Roman" panose="02020603050405020304" pitchFamily="18" charset="0"/>
              </a:rPr>
              <a:t>1.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nắm</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tay</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đúng</a:t>
            </a:r>
            <a:r>
              <a:rPr lang="en-US" sz="4500" dirty="0" smtClean="0">
                <a:latin typeface="Times New Roman" panose="02020603050405020304" pitchFamily="18" charset="0"/>
                <a:cs typeface="Times New Roman" panose="02020603050405020304" pitchFamily="18" charset="0"/>
              </a:rPr>
              <a:t>.</a:t>
            </a:r>
          </a:p>
          <a:p>
            <a:pPr marL="0" indent="0">
              <a:buNone/>
            </a:pPr>
            <a:r>
              <a:rPr lang="en-US" sz="4500" dirty="0">
                <a:latin typeface="Times New Roman" panose="02020603050405020304" pitchFamily="18" charset="0"/>
                <a:cs typeface="Times New Roman" panose="02020603050405020304" pitchFamily="18" charset="0"/>
              </a:rPr>
              <a:t>2</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đổi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bên</a:t>
            </a:r>
            <a:r>
              <a:rPr lang="en-US" sz="4500" dirty="0" smtClean="0">
                <a:latin typeface="Times New Roman" panose="02020603050405020304" pitchFamily="18" charset="0"/>
                <a:cs typeface="Times New Roman" panose="02020603050405020304" pitchFamily="18" charset="0"/>
              </a:rPr>
              <a:t>.</a:t>
            </a:r>
          </a:p>
          <a:p>
            <a:pPr marL="0" indent="0">
              <a:buNone/>
            </a:pPr>
            <a:r>
              <a:rPr lang="en-US" sz="4500" dirty="0">
                <a:latin typeface="Times New Roman" panose="02020603050405020304" pitchFamily="18" charset="0"/>
                <a:cs typeface="Times New Roman" panose="02020603050405020304" pitchFamily="18" charset="0"/>
              </a:rPr>
              <a:t>3</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đổi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hướng</a:t>
            </a:r>
            <a:endParaRPr lang="en-US" sz="4500" dirty="0" smtClean="0">
              <a:latin typeface="Times New Roman" panose="02020603050405020304" pitchFamily="18" charset="0"/>
              <a:cs typeface="Times New Roman" panose="02020603050405020304" pitchFamily="18" charset="0"/>
            </a:endParaRPr>
          </a:p>
          <a:p>
            <a:pPr marL="0" indent="0">
              <a:buNone/>
            </a:pPr>
            <a:r>
              <a:rPr lang="en-US" sz="4500" dirty="0">
                <a:latin typeface="Times New Roman" panose="02020603050405020304" pitchFamily="18" charset="0"/>
                <a:cs typeface="Times New Roman" panose="02020603050405020304" pitchFamily="18" charset="0"/>
              </a:rPr>
              <a:t>4</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x</a:t>
            </a:r>
            <a:r>
              <a:rPr lang="en-US" sz="4500" dirty="0" err="1" smtClean="0">
                <a:latin typeface="Times New Roman" panose="02020603050405020304" pitchFamily="18" charset="0"/>
                <a:cs typeface="Times New Roman" panose="02020603050405020304" pitchFamily="18" charset="0"/>
              </a:rPr>
              <a:t>oay</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ngoài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xoay</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trong</a:t>
            </a:r>
            <a:endParaRPr lang="en-US" sz="4500" dirty="0" smtClean="0">
              <a:latin typeface="Times New Roman" panose="02020603050405020304" pitchFamily="18" charset="0"/>
              <a:cs typeface="Times New Roman" panose="02020603050405020304" pitchFamily="18" charset="0"/>
            </a:endParaRPr>
          </a:p>
          <a:p>
            <a:pPr marL="0" indent="0">
              <a:buNone/>
            </a:pPr>
            <a:r>
              <a:rPr lang="en-US" sz="4500" dirty="0">
                <a:latin typeface="Times New Roman" panose="02020603050405020304" pitchFamily="18" charset="0"/>
                <a:cs typeface="Times New Roman" panose="02020603050405020304" pitchFamily="18" charset="0"/>
              </a:rPr>
              <a:t>5</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ngồi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ghế</a:t>
            </a:r>
            <a:endParaRPr lang="en-US" sz="4500" dirty="0" smtClean="0">
              <a:latin typeface="Times New Roman" panose="02020603050405020304" pitchFamily="18" charset="0"/>
              <a:cs typeface="Times New Roman" panose="02020603050405020304" pitchFamily="18" charset="0"/>
            </a:endParaRPr>
          </a:p>
          <a:p>
            <a:pPr marL="0" indent="0">
              <a:buNone/>
            </a:pPr>
            <a:r>
              <a:rPr lang="en-US" sz="4500" dirty="0">
                <a:latin typeface="Times New Roman" panose="02020603050405020304" pitchFamily="18" charset="0"/>
                <a:cs typeface="Times New Roman" panose="02020603050405020304" pitchFamily="18" charset="0"/>
              </a:rPr>
              <a:t>6</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mở</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đóng</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cửa</a:t>
            </a:r>
            <a:endParaRPr lang="en-US" sz="4500" dirty="0" smtClean="0">
              <a:latin typeface="Times New Roman" panose="02020603050405020304" pitchFamily="18" charset="0"/>
              <a:cs typeface="Times New Roman" panose="02020603050405020304" pitchFamily="18" charset="0"/>
            </a:endParaRPr>
          </a:p>
          <a:p>
            <a:pPr marL="0" indent="0">
              <a:buNone/>
            </a:pPr>
            <a:r>
              <a:rPr lang="en-US" sz="4500" dirty="0">
                <a:latin typeface="Times New Roman" panose="02020603050405020304" pitchFamily="18" charset="0"/>
                <a:cs typeface="Times New Roman" panose="02020603050405020304" pitchFamily="18" charset="0"/>
              </a:rPr>
              <a:t>7</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đi</a:t>
            </a:r>
            <a:r>
              <a:rPr lang="en-US" sz="4500" dirty="0" smtClean="0">
                <a:latin typeface="Times New Roman" panose="02020603050405020304" pitchFamily="18" charset="0"/>
                <a:cs typeface="Times New Roman" panose="02020603050405020304" pitchFamily="18" charset="0"/>
              </a:rPr>
              <a:t> qua </a:t>
            </a:r>
            <a:r>
              <a:rPr lang="en-US" sz="4500" dirty="0" err="1" smtClean="0">
                <a:latin typeface="Times New Roman" panose="02020603050405020304" pitchFamily="18" charset="0"/>
                <a:cs typeface="Times New Roman" panose="02020603050405020304" pitchFamily="18" charset="0"/>
              </a:rPr>
              <a:t>lối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hẹp</a:t>
            </a:r>
            <a:endParaRPr lang="en-US" sz="4500" dirty="0" smtClean="0">
              <a:latin typeface="Times New Roman" panose="02020603050405020304" pitchFamily="18" charset="0"/>
              <a:cs typeface="Times New Roman" panose="02020603050405020304" pitchFamily="18" charset="0"/>
            </a:endParaRPr>
          </a:p>
          <a:p>
            <a:pPr marL="0" indent="0">
              <a:buNone/>
            </a:pPr>
            <a:r>
              <a:rPr lang="en-US" sz="4500" dirty="0">
                <a:latin typeface="Times New Roman" panose="02020603050405020304" pitchFamily="18" charset="0"/>
                <a:cs typeface="Times New Roman" panose="02020603050405020304" pitchFamily="18" charset="0"/>
              </a:rPr>
              <a:t>8</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lên</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cầu</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thang</a:t>
            </a:r>
            <a:endParaRPr lang="en-US" sz="4500" dirty="0" smtClean="0">
              <a:latin typeface="Times New Roman" panose="02020603050405020304" pitchFamily="18" charset="0"/>
              <a:cs typeface="Times New Roman" panose="02020603050405020304" pitchFamily="18" charset="0"/>
            </a:endParaRPr>
          </a:p>
          <a:p>
            <a:pPr marL="0" indent="0">
              <a:buNone/>
            </a:pPr>
            <a:r>
              <a:rPr lang="en-US" sz="4500" dirty="0">
                <a:latin typeface="Times New Roman" panose="02020603050405020304" pitchFamily="18" charset="0"/>
                <a:cs typeface="Times New Roman" panose="02020603050405020304" pitchFamily="18" charset="0"/>
              </a:rPr>
              <a:t>9</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xuống</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cầu</a:t>
            </a:r>
            <a:r>
              <a:rPr lang="en-US" sz="4500" dirty="0" smtClean="0">
                <a:latin typeface="Times New Roman" panose="02020603050405020304" pitchFamily="18" charset="0"/>
                <a:cs typeface="Times New Roman" panose="02020603050405020304" pitchFamily="18" charset="0"/>
              </a:rPr>
              <a:t> thang</a:t>
            </a:r>
            <a:endParaRPr lang="vi-VN" sz="4500" dirty="0" smtClean="0">
              <a:latin typeface="Times New Roman" panose="02020603050405020304" pitchFamily="18" charset="0"/>
              <a:cs typeface="Times New Roman" panose="02020603050405020304" pitchFamily="18" charset="0"/>
            </a:endParaRPr>
          </a:p>
          <a:p>
            <a:pPr marL="0" indent="0">
              <a:buNone/>
            </a:pPr>
            <a:r>
              <a:rPr lang="vi-VN" sz="4500" dirty="0" smtClean="0">
                <a:latin typeface="Times New Roman" panose="02020603050405020304" pitchFamily="18" charset="0"/>
                <a:cs typeface="Times New Roman" panose="02020603050405020304" pitchFamily="18" charset="0"/>
              </a:rPr>
              <a:t>10. Kỹ thuật lên, xuống xe</a:t>
            </a:r>
            <a:endParaRPr lang="en-US" sz="4500" dirty="0" smtClean="0">
              <a:latin typeface="Times New Roman" panose="02020603050405020304" pitchFamily="18" charset="0"/>
              <a:cs typeface="Times New Roman" panose="02020603050405020304" pitchFamily="18" charset="0"/>
            </a:endParaRPr>
          </a:p>
          <a:p>
            <a:pPr marL="0" indent="0">
              <a:buNone/>
            </a:pPr>
            <a:r>
              <a:rPr lang="en-US" sz="4500" dirty="0" smtClean="0">
                <a:latin typeface="Times New Roman" panose="02020603050405020304" pitchFamily="18" charset="0"/>
                <a:cs typeface="Times New Roman" panose="02020603050405020304" pitchFamily="18" charset="0"/>
              </a:rPr>
              <a:t>1</a:t>
            </a:r>
            <a:r>
              <a:rPr lang="vi-VN" sz="4500" dirty="0" smtClean="0">
                <a:latin typeface="Times New Roman" panose="02020603050405020304" pitchFamily="18" charset="0"/>
                <a:cs typeface="Times New Roman" panose="02020603050405020304" pitchFamily="18" charset="0"/>
              </a:rPr>
              <a:t>1</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Kỹ</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thuật</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mang</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theo</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gậy</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khi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đi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với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người</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dẫn</a:t>
            </a:r>
            <a:r>
              <a:rPr lang="en-US" sz="4500" dirty="0" smtClean="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đường</a:t>
            </a:r>
            <a:r>
              <a:rPr lang="en-US" sz="4500" dirty="0" smtClean="0">
                <a:latin typeface="Times New Roman" panose="02020603050405020304" pitchFamily="18" charset="0"/>
                <a:cs typeface="Times New Roman" panose="02020603050405020304" pitchFamily="18" charset="0"/>
              </a:rPr>
              <a:t>.</a:t>
            </a:r>
            <a:endParaRPr lang="vi-VN" sz="4500" dirty="0" smtClean="0">
              <a:latin typeface="Times New Roman" panose="02020603050405020304" pitchFamily="18" charset="0"/>
              <a:cs typeface="Times New Roman" panose="02020603050405020304" pitchFamily="18" charset="0"/>
            </a:endParaRPr>
          </a:p>
          <a:p>
            <a:pPr marL="0" indent="0">
              <a:buNone/>
            </a:pPr>
            <a:r>
              <a:rPr lang="vi-VN"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err="1" smtClean="0">
                <a:solidFill>
                  <a:srgbClr val="FF0000"/>
                </a:solidFill>
                <a:latin typeface="Times New Roman" panose="02020603050405020304" pitchFamily="18" charset="0"/>
                <a:cs typeface="Times New Roman" panose="02020603050405020304" pitchFamily="18" charset="0"/>
              </a:rPr>
              <a:t>Một</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số</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gợi</a:t>
            </a:r>
            <a:r>
              <a:rPr lang="en-US" b="1" dirty="0" smtClean="0">
                <a:solidFill>
                  <a:srgbClr val="FF0000"/>
                </a:solidFill>
                <a:latin typeface="Times New Roman" panose="02020603050405020304" pitchFamily="18" charset="0"/>
                <a:cs typeface="Times New Roman" panose="02020603050405020304" pitchFamily="18" charset="0"/>
              </a:rPr>
              <a:t> ý </a:t>
            </a:r>
            <a:r>
              <a:rPr lang="en-US" b="1" dirty="0" err="1" smtClean="0">
                <a:solidFill>
                  <a:srgbClr val="FF0000"/>
                </a:solidFill>
                <a:latin typeface="Times New Roman" panose="02020603050405020304" pitchFamily="18" charset="0"/>
                <a:cs typeface="Times New Roman" panose="02020603050405020304" pitchFamily="18" charset="0"/>
              </a:rPr>
              <a:t>với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người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dẫn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đường</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khi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giúp</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đỡ</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người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khiếm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thị</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1. </a:t>
            </a:r>
            <a:r>
              <a:rPr lang="en-US" dirty="0" err="1" smtClean="0">
                <a:latin typeface="Times New Roman" panose="02020603050405020304" pitchFamily="18" charset="0"/>
                <a:cs typeface="Times New Roman" panose="02020603050405020304" pitchFamily="18" charset="0"/>
              </a:rPr>
              <a:t>Nói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khiếm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giúp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đỡ</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2. </a:t>
            </a:r>
            <a:r>
              <a:rPr lang="en-US" dirty="0" err="1" smtClean="0">
                <a:latin typeface="Times New Roman" panose="02020603050405020304" pitchFamily="18" charset="0"/>
                <a:cs typeface="Times New Roman" panose="02020603050405020304" pitchFamily="18" charset="0"/>
              </a:rPr>
              <a:t>Hỏi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muốn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đâu</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3.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khiếm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nắm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bạn</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4. </a:t>
            </a:r>
            <a:r>
              <a:rPr lang="en-US" dirty="0" err="1" smtClean="0">
                <a:latin typeface="Times New Roman" panose="02020603050405020304" pitchFamily="18" charset="0"/>
                <a:cs typeface="Times New Roman" panose="02020603050405020304" pitchFamily="18" charset="0"/>
              </a:rPr>
              <a:t>Nói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khiếm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xuống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bậc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nguy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hiểm</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5</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Nói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với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a:t>
            </a:r>
            <a:r>
              <a:rPr lang="en-US" dirty="0" smtClean="0">
                <a:latin typeface="Times New Roman" panose="02020603050405020304" pitchFamily="18" charset="0"/>
                <a:cs typeface="Times New Roman" panose="02020603050405020304" pitchFamily="18" charset="0"/>
              </a:rPr>
              <a:t>.</a:t>
            </a:r>
          </a:p>
          <a:p>
            <a:pPr marL="0" indent="0">
              <a:buNone/>
            </a:pPr>
            <a:endParaRPr lang="en-US" dirty="0" smtClean="0"/>
          </a:p>
          <a:p>
            <a:pPr mar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dirty="0" smtClean="0">
                <a:solidFill>
                  <a:srgbClr val="FF0000"/>
                </a:solidFill>
              </a:rPr>
              <a:t>3 kỹ thuật đi với người dẫn đường</a:t>
            </a:r>
            <a:endParaRPr lang="en-US" dirty="0">
              <a:solidFill>
                <a:srgbClr val="FF0000"/>
              </a:solidFill>
            </a:endParaRPr>
          </a:p>
        </p:txBody>
      </p:sp>
      <p:sp>
        <p:nvSpPr>
          <p:cNvPr id="3" name="Content Placeholder 2"/>
          <p:cNvSpPr>
            <a:spLocks noGrp="1"/>
          </p:cNvSpPr>
          <p:nvPr>
            <p:ph idx="1"/>
          </p:nvPr>
        </p:nvSpPr>
        <p:spPr/>
        <p:txBody>
          <a:bodyPr/>
          <a:lstStyle/>
          <a:p>
            <a:pPr>
              <a:buFontTx/>
              <a:buChar char="-"/>
            </a:pPr>
            <a:r>
              <a:rPr lang="vi-VN" sz="4400" dirty="0" smtClean="0">
                <a:latin typeface="+mj-lt"/>
              </a:rPr>
              <a:t>Kỹ thuật nắm tay đúng.</a:t>
            </a:r>
          </a:p>
          <a:p>
            <a:pPr>
              <a:buFontTx/>
              <a:buChar char="-"/>
            </a:pPr>
            <a:r>
              <a:rPr lang="vi-VN" sz="4400" dirty="0" smtClean="0">
                <a:latin typeface="+mj-lt"/>
              </a:rPr>
              <a:t>Kỹ thuật đổi bên.</a:t>
            </a:r>
          </a:p>
          <a:p>
            <a:pPr>
              <a:buFontTx/>
              <a:buChar char="-"/>
            </a:pPr>
            <a:r>
              <a:rPr lang="vi-VN" sz="4400" dirty="0" smtClean="0">
                <a:latin typeface="+mj-lt"/>
              </a:rPr>
              <a:t>Kỹ thuật đổi hướng</a:t>
            </a:r>
            <a:r>
              <a:rPr lang="vi-VN" dirty="0" smtClean="0"/>
              <a:t>.</a:t>
            </a:r>
            <a:endParaRPr lang="en-US" dirty="0"/>
          </a:p>
        </p:txBody>
      </p:sp>
    </p:spTree>
    <p:extLst>
      <p:ext uri="{BB962C8B-B14F-4D97-AF65-F5344CB8AC3E}">
        <p14:creationId xmlns="" xmlns:p14="http://schemas.microsoft.com/office/powerpoint/2010/main" val="263417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Kỹ</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thuật</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nắm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tay</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đúng</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5059362"/>
          </a:xfrm>
        </p:spPr>
        <p:txBody>
          <a:bodyPr>
            <a:noAutofit/>
          </a:bodyPr>
          <a:lstStyle/>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Dùng</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phải</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trái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trái</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phải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khiếm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thị</a:t>
            </a:r>
            <a:r>
              <a:rPr lang="en-US" sz="2400" dirty="0" smtClean="0">
                <a:latin typeface="Times New Roman" panose="02020603050405020304" pitchFamily="18" charset="0"/>
                <a:cs typeface="Times New Roman" panose="02020603050405020304" pitchFamily="18" charset="0"/>
              </a:rPr>
              <a:t>. </a:t>
            </a: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Nắm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đúng</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khiếm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rà</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dẫn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đường</a:t>
            </a:r>
            <a:r>
              <a:rPr lang="en-US" sz="2400" dirty="0" smtClean="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ngón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phía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ngoài</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ngón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chặt</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phía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Tùy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cầm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a:t>
            </a:r>
            <a:r>
              <a:rPr lang="en-US" sz="2400" dirty="0" smtClean="0">
                <a:latin typeface="Times New Roman" panose="02020603050405020304" pitchFamily="18" charset="0"/>
                <a:cs typeface="Times New Roman" panose="02020603050405020304" pitchFamily="18" charset="0"/>
              </a:rPr>
              <a:t>)</a:t>
            </a:r>
          </a:p>
          <a:p>
            <a:pPr marL="0" indent="0">
              <a:buNone/>
            </a:pPr>
            <a:r>
              <a:rPr lang="vi-VN"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khiếm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phía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khoảng</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cánh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tay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lệch</a:t>
            </a:r>
            <a:r>
              <a:rPr lang="en-US" sz="2400" dirty="0" smtClean="0">
                <a:latin typeface="Times New Roman" panose="02020603050405020304" pitchFamily="18" charset="0"/>
                <a:cs typeface="Times New Roman" panose="02020603050405020304" pitchFamily="18" charset="0"/>
              </a:rPr>
              <a:t> sang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dẫn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đường</a:t>
            </a:r>
            <a:r>
              <a:rPr lang="en-US" sz="2400" dirty="0" smtClean="0">
                <a:latin typeface="Times New Roman" panose="02020603050405020304" pitchFamily="18" charset="0"/>
                <a:cs typeface="Times New Roman" panose="02020603050405020304" pitchFamily="18" charset="0"/>
              </a:rPr>
              <a:t>.</a:t>
            </a:r>
            <a:endParaRPr lang="vi-VN"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khiếm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nắm</a:t>
            </a:r>
            <a:r>
              <a:rPr lang="en-US" sz="2400" dirty="0">
                <a:latin typeface="Times New Roman" panose="02020603050405020304" pitchFamily="18" charset="0"/>
                <a:cs typeface="Times New Roman" panose="02020603050405020304" pitchFamily="18" charset="0"/>
              </a:rPr>
              <a:t> v</a:t>
            </a:r>
            <a:r>
              <a:rPr lang="vi-VN" sz="2400" dirty="0">
                <a:latin typeface="Times New Roman" panose="02020603050405020304" pitchFamily="18" charset="0"/>
                <a:cs typeface="Times New Roman" panose="02020603050405020304" pitchFamily="18" charset="0"/>
              </a:rPr>
              <a:t>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khiếm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đường</a:t>
            </a:r>
            <a:r>
              <a:rPr lang="en-US" sz="2400" dirty="0">
                <a:latin typeface="Times New Roman" panose="02020603050405020304" pitchFamily="18" charset="0"/>
                <a:cs typeface="Times New Roman" panose="02020603050405020304" pitchFamily="18" charset="0"/>
              </a:rPr>
              <a:t>.</a:t>
            </a:r>
          </a:p>
          <a:p>
            <a:pPr>
              <a:buFontTx/>
              <a:buChar char="-"/>
            </a:pPr>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0000"/>
                </a:solidFill>
                <a:latin typeface="Times New Roman" panose="02020603050405020304" pitchFamily="18" charset="0"/>
                <a:cs typeface="Times New Roman" panose="02020603050405020304" pitchFamily="18" charset="0"/>
              </a:rPr>
              <a:t>Kỹ</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thuật</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đổi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bên</a:t>
            </a:r>
            <a:r>
              <a:rPr lang="en-US" b="1" dirty="0" smtClean="0">
                <a:solidFill>
                  <a:srgbClr val="FF0000"/>
                </a:solidFill>
              </a:rPr>
              <a:t>.</a:t>
            </a:r>
            <a:endParaRPr lang="en-US"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vi-VN"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khiếm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nắm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dẫn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đường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đặt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nắm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đúng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đồng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theo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lưng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dẫn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đường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đến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phía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khủy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dẫn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đường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chuyển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nắm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đúng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thực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hiện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động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đổi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bên</a:t>
            </a:r>
            <a:r>
              <a:rPr lang="en-US" dirty="0" smtClean="0">
                <a:latin typeface="Times New Roman" panose="02020603050405020304" pitchFamily="18" charset="0"/>
                <a:cs typeface="Times New Roman" panose="02020603050405020304" pitchFamily="18" charset="0"/>
              </a:rPr>
              <a:t>.</a:t>
            </a:r>
            <a:endParaRPr lang="vi-VN" dirty="0" smtClean="0">
              <a:latin typeface="Times New Roman" panose="02020603050405020304" pitchFamily="18" charset="0"/>
              <a:cs typeface="Times New Roman" panose="02020603050405020304" pitchFamily="18" charset="0"/>
            </a:endParaRPr>
          </a:p>
          <a:p>
            <a:pPr marL="0" indent="0">
              <a:buNone/>
            </a:pPr>
            <a:r>
              <a:rPr lang="vi-VN" dirty="0" smtClean="0">
                <a:latin typeface="Times New Roman" panose="02020603050405020304" pitchFamily="18" charset="0"/>
                <a:cs typeface="Times New Roman" panose="02020603050405020304" pitchFamily="18" charset="0"/>
              </a:rPr>
              <a:t>- Khi nào áp dụng kỹ thuật đổi bên?</a:t>
            </a:r>
            <a:endParaRPr lang="en-US" dirty="0" smtClean="0">
              <a:latin typeface="Times New Roman" panose="02020603050405020304" pitchFamily="18" charset="0"/>
              <a:cs typeface="Times New Roman" panose="02020603050405020304"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rPr>
              <a:t>Kỹ</a:t>
            </a:r>
            <a:r>
              <a:rPr lang="en-US" dirty="0" smtClean="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rPr>
              <a:t> </a:t>
            </a:r>
            <a:r>
              <a:rPr lang="en-US" dirty="0" err="1" smtClean="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rPr>
              <a:t>thuật</a:t>
            </a:r>
            <a:r>
              <a:rPr lang="en-US" dirty="0" smtClean="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rPr>
              <a:t> </a:t>
            </a:r>
            <a:r>
              <a:rPr lang="en-US" dirty="0" err="1" smtClean="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rPr>
              <a:t>đổi</a:t>
            </a:r>
            <a:r>
              <a:rPr lang="en-US" dirty="0" smtClean="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rPr>
              <a:t> </a:t>
            </a:r>
            <a:r>
              <a:rPr lang="en-US" dirty="0" err="1" smtClean="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rPr>
              <a:t>hướng</a:t>
            </a:r>
            <a:endParaRPr lang="en-US" dirty="0">
              <a:solidFill>
                <a:srgbClr val="FF0000"/>
              </a:solidFill>
              <a:latin typeface="Times New Roman" panose="02020603050405020304" pitchFamily="18" charset="0"/>
              <a:ea typeface="Segoe UI Historic" panose="020B0502040204020203" pitchFamily="34" charset="0"/>
              <a:cs typeface="Times New Roman" panose="02020603050405020304" pitchFamily="18" charset="0"/>
            </a:endParaRPr>
          </a:p>
        </p:txBody>
      </p:sp>
      <p:sp>
        <p:nvSpPr>
          <p:cNvPr id="3" name="Content Placeholder 2"/>
          <p:cNvSpPr>
            <a:spLocks noGrp="1"/>
          </p:cNvSpPr>
          <p:nvPr>
            <p:ph idx="1"/>
          </p:nvPr>
        </p:nvSpPr>
        <p:spPr/>
        <p:txBody>
          <a:bodyPr/>
          <a:lstStyle/>
          <a:p>
            <a:pPr>
              <a:buFontTx/>
              <a:buChar char="-"/>
            </a:pPr>
            <a:r>
              <a:rPr lang="vi-VN" dirty="0" smtClean="0">
                <a:latin typeface="Times New Roman" panose="02020603050405020304" pitchFamily="18" charset="0"/>
                <a:cs typeface="Times New Roman" panose="02020603050405020304" pitchFamily="18" charset="0"/>
              </a:rPr>
              <a:t>Khi đang di chuyển người dẫn đường quay mặt đối diện người khiếm thị, nói với người KT đổi hướng.Người khiếm thị dùng tay còn lại( tay phải) nắm vào phía trên khủy tay trái của người dẫn đường đổi hướng và đi như bình thường.</a:t>
            </a:r>
          </a:p>
          <a:p>
            <a:pPr marL="0" indent="0">
              <a:buNone/>
            </a:pPr>
            <a:r>
              <a:rPr lang="vi-VN" dirty="0" smtClean="0">
                <a:latin typeface="Times New Roman" panose="02020603050405020304" pitchFamily="18" charset="0"/>
                <a:cs typeface="Times New Roman" panose="02020603050405020304" pitchFamily="18" charset="0"/>
              </a:rPr>
              <a:t>- Khi nào áp dụng kỹ thuật đổi hướng?</a:t>
            </a:r>
            <a:endParaRPr lang="en-US" dirty="0"/>
          </a:p>
        </p:txBody>
      </p:sp>
    </p:spTree>
    <p:extLst>
      <p:ext uri="{BB962C8B-B14F-4D97-AF65-F5344CB8AC3E}">
        <p14:creationId xmlns="" xmlns:p14="http://schemas.microsoft.com/office/powerpoint/2010/main" val="2507248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vi-VN" b="1" dirty="0" smtClean="0">
                <a:solidFill>
                  <a:srgbClr val="FF0000"/>
                </a:solidFill>
                <a:latin typeface="Times New Roman" panose="02020603050405020304" pitchFamily="18" charset="0"/>
                <a:cs typeface="Times New Roman" panose="02020603050405020304" pitchFamily="18" charset="0"/>
              </a:rPr>
              <a:t>Hướng dẫn học sinh đi lên sân khấu.</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vi-VN" sz="3600" dirty="0" smtClean="0">
                <a:latin typeface="Times New Roman" panose="02020603050405020304" pitchFamily="18" charset="0"/>
                <a:cs typeface="Times New Roman" panose="02020603050405020304" pitchFamily="18" charset="0"/>
              </a:rPr>
              <a:t>GV dạy trực tiếp học sinh lớp 1A.</a:t>
            </a:r>
          </a:p>
          <a:p>
            <a:pPr marL="0" indent="0">
              <a:buNone/>
            </a:pPr>
            <a:r>
              <a:rPr lang="vi-VN" sz="3600" dirty="0" smtClean="0">
                <a:latin typeface="Times New Roman" panose="02020603050405020304" pitchFamily="18" charset="0"/>
                <a:cs typeface="Times New Roman" panose="02020603050405020304" pitchFamily="18" charset="0"/>
              </a:rPr>
              <a:t>- Dẫn 1 học sinh.</a:t>
            </a:r>
          </a:p>
          <a:p>
            <a:pPr marL="0" indent="0">
              <a:buNone/>
            </a:pPr>
            <a:r>
              <a:rPr lang="vi-VN" sz="3600" dirty="0" smtClean="0">
                <a:latin typeface="Times New Roman" panose="02020603050405020304" pitchFamily="18" charset="0"/>
                <a:cs typeface="Times New Roman" panose="02020603050405020304" pitchFamily="18" charset="0"/>
              </a:rPr>
              <a:t>+ Tạo tín hiệu</a:t>
            </a:r>
          </a:p>
          <a:p>
            <a:pPr marL="0" indent="0">
              <a:buNone/>
            </a:pPr>
            <a:r>
              <a:rPr lang="vi-VN" sz="3600" dirty="0" smtClean="0">
                <a:latin typeface="Times New Roman" panose="02020603050405020304" pitchFamily="18" charset="0"/>
                <a:cs typeface="Times New Roman" panose="02020603050405020304" pitchFamily="18" charset="0"/>
              </a:rPr>
              <a:t>+ HD học sinh nắm đúng</a:t>
            </a:r>
          </a:p>
          <a:p>
            <a:pPr marL="0" indent="0">
              <a:buNone/>
            </a:pPr>
            <a:r>
              <a:rPr lang="vi-VN" sz="3600" dirty="0" smtClean="0">
                <a:latin typeface="Times New Roman" panose="02020603050405020304" pitchFamily="18" charset="0"/>
                <a:cs typeface="Times New Roman" panose="02020603050405020304" pitchFamily="18" charset="0"/>
              </a:rPr>
              <a:t>+ Nhắc học sinh khi lên, xuống bậc...</a:t>
            </a:r>
          </a:p>
          <a:p>
            <a:pPr marL="0" indent="0">
              <a:buNone/>
            </a:pPr>
            <a:r>
              <a:rPr lang="vi-VN" sz="3600" dirty="0" smtClean="0">
                <a:latin typeface="Times New Roman" panose="02020603050405020304" pitchFamily="18" charset="0"/>
                <a:cs typeface="Times New Roman" panose="02020603050405020304" pitchFamily="18" charset="0"/>
              </a:rPr>
              <a:t>- Dẫn 2 học sinh.</a:t>
            </a:r>
            <a:endParaRPr lang="en-US" sz="36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3"/>
          </a:xfrm>
        </p:spPr>
        <p:txBody>
          <a:bodyPr/>
          <a:lstStyle/>
          <a:p>
            <a:r>
              <a:rPr lang="vi-VN" b="1" dirty="0" smtClean="0">
                <a:solidFill>
                  <a:srgbClr val="FF0000"/>
                </a:solidFill>
                <a:latin typeface="Times New Roman" panose="02020603050405020304" pitchFamily="18" charset="0"/>
                <a:cs typeface="Times New Roman" panose="02020603050405020304" pitchFamily="18" charset="0"/>
              </a:rPr>
              <a:t>Người dẫn đường không nên</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1143000"/>
            <a:ext cx="8229600" cy="609599"/>
          </a:xfrm>
        </p:spPr>
        <p:txBody>
          <a:bodyPr>
            <a:normAutofit fontScale="25000" lnSpcReduction="20000"/>
          </a:bodyPr>
          <a:lstStyle/>
          <a:p>
            <a:pPr marL="0" indent="0">
              <a:buFontTx/>
              <a:buChar char="-"/>
            </a:pPr>
            <a:r>
              <a:rPr lang="en-US" sz="12800" dirty="0" smtClean="0">
                <a:latin typeface="Times New Roman" panose="02020603050405020304" pitchFamily="18" charset="0"/>
                <a:cs typeface="Times New Roman" panose="02020603050405020304" pitchFamily="18" charset="0"/>
              </a:rPr>
              <a:t> </a:t>
            </a:r>
            <a:r>
              <a:rPr lang="vi-VN" sz="12800" dirty="0" smtClean="0">
                <a:latin typeface="Times New Roman" panose="02020603050405020304" pitchFamily="18" charset="0"/>
                <a:cs typeface="Times New Roman" panose="02020603050405020304" pitchFamily="18" charset="0"/>
              </a:rPr>
              <a:t>Lôi hoặc nắm cổ tay người khiếm thị kéo đi</a:t>
            </a:r>
            <a:r>
              <a:rPr lang="en-US" sz="12800" dirty="0" smtClean="0">
                <a:latin typeface="Times New Roman" panose="02020603050405020304" pitchFamily="18" charset="0"/>
                <a:cs typeface="Times New Roman" panose="02020603050405020304" pitchFamily="18" charset="0"/>
              </a:rPr>
              <a:t>.</a:t>
            </a:r>
          </a:p>
          <a:p>
            <a:pPr marL="0" indent="0">
              <a:buFontTx/>
              <a:buChar char="-"/>
            </a:pPr>
            <a:r>
              <a:rPr lang="en-US" sz="12800" dirty="0" smtClean="0">
                <a:latin typeface="Times New Roman" panose="02020603050405020304" pitchFamily="18" charset="0"/>
                <a:cs typeface="Times New Roman" panose="02020603050405020304" pitchFamily="18" charset="0"/>
              </a:rPr>
              <a:t> </a:t>
            </a:r>
            <a:r>
              <a:rPr lang="vi-VN" sz="12800" dirty="0" smtClean="0">
                <a:latin typeface="Times New Roman" panose="02020603050405020304" pitchFamily="18" charset="0"/>
                <a:cs typeface="Times New Roman" panose="02020603050405020304" pitchFamily="18" charset="0"/>
              </a:rPr>
              <a:t>Đi sau lưng người khiếm thị và đẩy họ đi.</a:t>
            </a:r>
            <a:endParaRPr lang="en-US" sz="12800" dirty="0" smtClean="0">
              <a:latin typeface="Times New Roman" panose="02020603050405020304" pitchFamily="18" charset="0"/>
              <a:cs typeface="Times New Roman" panose="02020603050405020304" pitchFamily="18" charset="0"/>
            </a:endParaRPr>
          </a:p>
          <a:p>
            <a:pPr marL="0" indent="0">
              <a:buFontTx/>
              <a:buChar char="-"/>
            </a:pPr>
            <a:endParaRPr lang="en-US" sz="3600" dirty="0" smtClean="0">
              <a:latin typeface="Times New Roman" panose="02020603050405020304" pitchFamily="18" charset="0"/>
              <a:cs typeface="Times New Roman" panose="02020603050405020304" pitchFamily="18" charset="0"/>
            </a:endParaRPr>
          </a:p>
        </p:txBody>
      </p:sp>
      <p:pic>
        <p:nvPicPr>
          <p:cNvPr id="1028" name="Picture 4"/>
          <p:cNvPicPr>
            <a:picLocks noChangeAspect="1" noChangeArrowheads="1"/>
          </p:cNvPicPr>
          <p:nvPr/>
        </p:nvPicPr>
        <p:blipFill>
          <a:blip r:embed="rId2"/>
          <a:srcRect/>
          <a:stretch>
            <a:fillRect/>
          </a:stretch>
        </p:blipFill>
        <p:spPr bwMode="auto">
          <a:xfrm>
            <a:off x="838200" y="2209800"/>
            <a:ext cx="7162801" cy="426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652</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Kỹ thuật đi với người dẫn đường </vt:lpstr>
      <vt:lpstr>Một số gợi ý với người dẫn đường khi giúp đỡ người khiếm thị.</vt:lpstr>
      <vt:lpstr>3 kỹ thuật đi với người dẫn đường</vt:lpstr>
      <vt:lpstr> Kỹ thuật nắm tay đúng.</vt:lpstr>
      <vt:lpstr>Kỹ thuật đổi bên.</vt:lpstr>
      <vt:lpstr>Kỹ thuật đổi hướng</vt:lpstr>
      <vt:lpstr>Hướng dẫn học sinh đi lên sân khấu.</vt:lpstr>
      <vt:lpstr>Người dẫn đường không nên</vt:lpstr>
      <vt:lpstr>Thực hành dẫn học sinh khiếm thị.</vt:lpstr>
      <vt:lpstr>Thực hành dẫn học sinh đi.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SINH HOẠT CHUYÊN ĐỀ : ĐỊNH HƯỚNG DI CHUYỂN</dc:title>
  <dc:creator>Administrator</dc:creator>
  <cp:lastModifiedBy>MayTinhDucDung</cp:lastModifiedBy>
  <cp:revision>58</cp:revision>
  <dcterms:created xsi:type="dcterms:W3CDTF">2006-08-16T00:00:00Z</dcterms:created>
  <dcterms:modified xsi:type="dcterms:W3CDTF">2023-02-14T11:09:11Z</dcterms:modified>
</cp:coreProperties>
</file>