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  <p:sldMasterId id="2147483694" r:id="rId4"/>
  </p:sldMasterIdLst>
  <p:notesMasterIdLst>
    <p:notesMasterId r:id="rId28"/>
  </p:notesMasterIdLst>
  <p:handoutMasterIdLst>
    <p:handoutMasterId r:id="rId29"/>
  </p:handoutMasterIdLst>
  <p:sldIdLst>
    <p:sldId id="273" r:id="rId5"/>
    <p:sldId id="263" r:id="rId6"/>
    <p:sldId id="257" r:id="rId7"/>
    <p:sldId id="265" r:id="rId8"/>
    <p:sldId id="266" r:id="rId9"/>
    <p:sldId id="27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8" r:id="rId20"/>
    <p:sldId id="272" r:id="rId21"/>
    <p:sldId id="286" r:id="rId22"/>
    <p:sldId id="287" r:id="rId23"/>
    <p:sldId id="288" r:id="rId24"/>
    <p:sldId id="285" r:id="rId25"/>
    <p:sldId id="275" r:id="rId26"/>
    <p:sldId id="260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FE"/>
    <a:srgbClr val="0CC1E0"/>
    <a:srgbClr val="377F85"/>
    <a:srgbClr val="5D8223"/>
    <a:srgbClr val="397B0D"/>
    <a:srgbClr val="6E8F15"/>
    <a:srgbClr val="000000"/>
    <a:srgbClr val="0049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4648" autoAdjust="0"/>
  </p:normalViewPr>
  <p:slideViewPr>
    <p:cSldViewPr>
      <p:cViewPr varScale="1">
        <p:scale>
          <a:sx n="63" d="100"/>
          <a:sy n="63" d="100"/>
        </p:scale>
        <p:origin x="968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0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2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8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9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451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52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09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0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45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500643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644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700996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4940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8134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628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721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64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66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194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0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3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092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DE3227-9013-4938-8C5E-B45A858826E0}"/>
              </a:ext>
            </a:extLst>
          </p:cNvPr>
          <p:cNvGrpSpPr/>
          <p:nvPr userDrawn="1"/>
        </p:nvGrpSpPr>
        <p:grpSpPr>
          <a:xfrm>
            <a:off x="0" y="-31648"/>
            <a:ext cx="3780890" cy="6927454"/>
            <a:chOff x="0" y="-31648"/>
            <a:chExt cx="3780890" cy="69274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5B8CE5-8DE7-4B1E-A438-23286B4532FA}"/>
                </a:ext>
              </a:extLst>
            </p:cNvPr>
            <p:cNvSpPr/>
            <p:nvPr userDrawn="1"/>
          </p:nvSpPr>
          <p:spPr>
            <a:xfrm>
              <a:off x="0" y="0"/>
              <a:ext cx="378089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70290CC-81EF-4E15-9C76-9825C872E73D}"/>
                </a:ext>
              </a:extLst>
            </p:cNvPr>
            <p:cNvSpPr/>
            <p:nvPr userDrawn="1"/>
          </p:nvSpPr>
          <p:spPr>
            <a:xfrm>
              <a:off x="67749" y="2190042"/>
              <a:ext cx="1825371" cy="4705764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CEF7E4-8494-44BA-9495-9F967125937F}"/>
                </a:ext>
              </a:extLst>
            </p:cNvPr>
            <p:cNvSpPr/>
            <p:nvPr userDrawn="1"/>
          </p:nvSpPr>
          <p:spPr>
            <a:xfrm>
              <a:off x="67749" y="4642338"/>
              <a:ext cx="874123" cy="2253468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52FCF1B-F1CF-41E9-84C6-9D8022AAF358}"/>
                </a:ext>
              </a:extLst>
            </p:cNvPr>
            <p:cNvSpPr/>
            <p:nvPr userDrawn="1"/>
          </p:nvSpPr>
          <p:spPr>
            <a:xfrm>
              <a:off x="1394131" y="5094016"/>
              <a:ext cx="698917" cy="180179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A80C23-9532-403F-8276-9AD3849FBC9A}"/>
                </a:ext>
              </a:extLst>
            </p:cNvPr>
            <p:cNvSpPr/>
            <p:nvPr userDrawn="1"/>
          </p:nvSpPr>
          <p:spPr>
            <a:xfrm rot="3600000" flipV="1">
              <a:off x="1481922" y="-359510"/>
              <a:ext cx="1739424" cy="2395147"/>
            </a:xfrm>
            <a:custGeom>
              <a:avLst/>
              <a:gdLst>
                <a:gd name="connsiteX0" fmla="*/ 1077528 w 1739424"/>
                <a:gd name="connsiteY0" fmla="*/ 398319 h 2395147"/>
                <a:gd name="connsiteX1" fmla="*/ 1067918 w 1739424"/>
                <a:gd name="connsiteY1" fmla="*/ 380004 h 2395147"/>
                <a:gd name="connsiteX2" fmla="*/ 1092561 w 1739424"/>
                <a:gd name="connsiteY2" fmla="*/ 411557 h 2395147"/>
                <a:gd name="connsiteX3" fmla="*/ 1093901 w 1739424"/>
                <a:gd name="connsiteY3" fmla="*/ 415398 h 2395147"/>
                <a:gd name="connsiteX4" fmla="*/ 1090150 w 1739424"/>
                <a:gd name="connsiteY4" fmla="*/ 414575 h 2395147"/>
                <a:gd name="connsiteX5" fmla="*/ 1077528 w 1739424"/>
                <a:gd name="connsiteY5" fmla="*/ 398319 h 2395147"/>
                <a:gd name="connsiteX6" fmla="*/ 1064970 w 1739424"/>
                <a:gd name="connsiteY6" fmla="*/ 378632 h 2395147"/>
                <a:gd name="connsiteX7" fmla="*/ 1065239 w 1739424"/>
                <a:gd name="connsiteY7" fmla="*/ 377535 h 2395147"/>
                <a:gd name="connsiteX8" fmla="*/ 1067113 w 1739424"/>
                <a:gd name="connsiteY8" fmla="*/ 379456 h 2395147"/>
                <a:gd name="connsiteX9" fmla="*/ 1064970 w 1739424"/>
                <a:gd name="connsiteY9" fmla="*/ 378632 h 2395147"/>
                <a:gd name="connsiteX10" fmla="*/ 1734633 w 1739424"/>
                <a:gd name="connsiteY10" fmla="*/ 2247062 h 2395147"/>
                <a:gd name="connsiteX11" fmla="*/ 1739424 w 1739424"/>
                <a:gd name="connsiteY11" fmla="*/ 2180709 h 2395147"/>
                <a:gd name="connsiteX12" fmla="*/ 1737481 w 1739424"/>
                <a:gd name="connsiteY12" fmla="*/ 2187429 h 2395147"/>
                <a:gd name="connsiteX13" fmla="*/ 1734633 w 1739424"/>
                <a:gd name="connsiteY13" fmla="*/ 2247062 h 2395147"/>
                <a:gd name="connsiteX14" fmla="*/ 51484 w 1739424"/>
                <a:gd name="connsiteY14" fmla="*/ 1299625 h 2395147"/>
                <a:gd name="connsiteX15" fmla="*/ 225973 w 1739424"/>
                <a:gd name="connsiteY15" fmla="*/ 1500814 h 2395147"/>
                <a:gd name="connsiteX16" fmla="*/ 421792 w 1739424"/>
                <a:gd name="connsiteY16" fmla="*/ 1544987 h 2395147"/>
                <a:gd name="connsiteX17" fmla="*/ 528944 w 1739424"/>
                <a:gd name="connsiteY17" fmla="*/ 1408075 h 2395147"/>
                <a:gd name="connsiteX18" fmla="*/ 515014 w 1739424"/>
                <a:gd name="connsiteY18" fmla="*/ 1396279 h 2395147"/>
                <a:gd name="connsiteX19" fmla="*/ 348661 w 1739424"/>
                <a:gd name="connsiteY19" fmla="*/ 1408350 h 2395147"/>
                <a:gd name="connsiteX20" fmla="*/ 279815 w 1739424"/>
                <a:gd name="connsiteY20" fmla="*/ 1396004 h 2395147"/>
                <a:gd name="connsiteX21" fmla="*/ 319463 w 1739424"/>
                <a:gd name="connsiteY21" fmla="*/ 1397376 h 2395147"/>
                <a:gd name="connsiteX22" fmla="*/ 483940 w 1739424"/>
                <a:gd name="connsiteY22" fmla="*/ 1374603 h 2395147"/>
                <a:gd name="connsiteX23" fmla="*/ 539659 w 1739424"/>
                <a:gd name="connsiteY23" fmla="*/ 1360061 h 2395147"/>
                <a:gd name="connsiteX24" fmla="*/ 725033 w 1739424"/>
                <a:gd name="connsiteY24" fmla="*/ 1297230 h 2395147"/>
                <a:gd name="connsiteX25" fmla="*/ 885491 w 1739424"/>
                <a:gd name="connsiteY25" fmla="*/ 1249489 h 2395147"/>
                <a:gd name="connsiteX26" fmla="*/ 965854 w 1739424"/>
                <a:gd name="connsiteY26" fmla="*/ 1237965 h 2395147"/>
                <a:gd name="connsiteX27" fmla="*/ 1140675 w 1739424"/>
                <a:gd name="connsiteY27" fmla="*/ 1261289 h 2395147"/>
                <a:gd name="connsiteX28" fmla="*/ 1430909 w 1739424"/>
                <a:gd name="connsiteY28" fmla="*/ 1481407 h 2395147"/>
                <a:gd name="connsiteX29" fmla="*/ 1549564 w 1739424"/>
                <a:gd name="connsiteY29" fmla="*/ 1651718 h 2395147"/>
                <a:gd name="connsiteX30" fmla="*/ 1557415 w 1739424"/>
                <a:gd name="connsiteY30" fmla="*/ 1670822 h 2395147"/>
                <a:gd name="connsiteX31" fmla="*/ 1555525 w 1739424"/>
                <a:gd name="connsiteY31" fmla="*/ 1670473 h 2395147"/>
                <a:gd name="connsiteX32" fmla="*/ 1398512 w 1739424"/>
                <a:gd name="connsiteY32" fmla="*/ 1652472 h 2395147"/>
                <a:gd name="connsiteX33" fmla="*/ 1046085 w 1739424"/>
                <a:gd name="connsiteY33" fmla="*/ 1706261 h 2395147"/>
                <a:gd name="connsiteX34" fmla="*/ 1003447 w 1739424"/>
                <a:gd name="connsiteY34" fmla="*/ 1719049 h 2395147"/>
                <a:gd name="connsiteX35" fmla="*/ 1087567 w 1739424"/>
                <a:gd name="connsiteY35" fmla="*/ 1688103 h 2395147"/>
                <a:gd name="connsiteX36" fmla="*/ 1370422 w 1739424"/>
                <a:gd name="connsiteY36" fmla="*/ 1632771 h 2395147"/>
                <a:gd name="connsiteX37" fmla="*/ 1376144 w 1739424"/>
                <a:gd name="connsiteY37" fmla="*/ 1623897 h 2395147"/>
                <a:gd name="connsiteX38" fmla="*/ 1329191 w 1739424"/>
                <a:gd name="connsiteY38" fmla="*/ 1578151 h 2395147"/>
                <a:gd name="connsiteX39" fmla="*/ 1229320 w 1739424"/>
                <a:gd name="connsiteY39" fmla="*/ 1559619 h 2395147"/>
                <a:gd name="connsiteX40" fmla="*/ 996653 w 1739424"/>
                <a:gd name="connsiteY40" fmla="*/ 1626677 h 2395147"/>
                <a:gd name="connsiteX41" fmla="*/ 863114 w 1739424"/>
                <a:gd name="connsiteY41" fmla="*/ 1736938 h 2395147"/>
                <a:gd name="connsiteX42" fmla="*/ 811586 w 1739424"/>
                <a:gd name="connsiteY42" fmla="*/ 1832416 h 2395147"/>
                <a:gd name="connsiteX43" fmla="*/ 807916 w 1739424"/>
                <a:gd name="connsiteY43" fmla="*/ 1845357 h 2395147"/>
                <a:gd name="connsiteX44" fmla="*/ 807963 w 1739424"/>
                <a:gd name="connsiteY44" fmla="*/ 1848892 h 2395147"/>
                <a:gd name="connsiteX45" fmla="*/ 879991 w 1739424"/>
                <a:gd name="connsiteY45" fmla="*/ 1820168 h 2395147"/>
                <a:gd name="connsiteX46" fmla="*/ 1011289 w 1739424"/>
                <a:gd name="connsiteY46" fmla="*/ 1801302 h 2395147"/>
                <a:gd name="connsiteX47" fmla="*/ 1249185 w 1739424"/>
                <a:gd name="connsiteY47" fmla="*/ 1765402 h 2395147"/>
                <a:gd name="connsiteX48" fmla="*/ 1343560 w 1739424"/>
                <a:gd name="connsiteY48" fmla="*/ 1722610 h 2395147"/>
                <a:gd name="connsiteX49" fmla="*/ 1376800 w 1739424"/>
                <a:gd name="connsiteY49" fmla="*/ 1677991 h 2395147"/>
                <a:gd name="connsiteX50" fmla="*/ 1387169 w 1739424"/>
                <a:gd name="connsiteY50" fmla="*/ 1672942 h 2395147"/>
                <a:gd name="connsiteX51" fmla="*/ 1500972 w 1739424"/>
                <a:gd name="connsiteY51" fmla="*/ 1682857 h 2395147"/>
                <a:gd name="connsiteX52" fmla="*/ 1566833 w 1739424"/>
                <a:gd name="connsiteY52" fmla="*/ 1693739 h 2395147"/>
                <a:gd name="connsiteX53" fmla="*/ 1593093 w 1739424"/>
                <a:gd name="connsiteY53" fmla="*/ 1757638 h 2395147"/>
                <a:gd name="connsiteX54" fmla="*/ 1627517 w 1739424"/>
                <a:gd name="connsiteY54" fmla="*/ 1871216 h 2395147"/>
                <a:gd name="connsiteX55" fmla="*/ 1642518 w 1739424"/>
                <a:gd name="connsiteY55" fmla="*/ 1943101 h 2395147"/>
                <a:gd name="connsiteX56" fmla="*/ 1641715 w 1739424"/>
                <a:gd name="connsiteY56" fmla="*/ 2189761 h 2395147"/>
                <a:gd name="connsiteX57" fmla="*/ 1669305 w 1739424"/>
                <a:gd name="connsiteY57" fmla="*/ 2379903 h 2395147"/>
                <a:gd name="connsiteX58" fmla="*/ 1669117 w 1739424"/>
                <a:gd name="connsiteY58" fmla="*/ 2383495 h 2395147"/>
                <a:gd name="connsiteX59" fmla="*/ 1722169 w 1739424"/>
                <a:gd name="connsiteY59" fmla="*/ 2376292 h 2395147"/>
                <a:gd name="connsiteX60" fmla="*/ 1680021 w 1739424"/>
                <a:gd name="connsiteY60" fmla="*/ 2119798 h 2395147"/>
                <a:gd name="connsiteX61" fmla="*/ 1684306 w 1739424"/>
                <a:gd name="connsiteY61" fmla="*/ 1712628 h 2395147"/>
                <a:gd name="connsiteX62" fmla="*/ 1631534 w 1739424"/>
                <a:gd name="connsiteY62" fmla="*/ 1258270 h 2395147"/>
                <a:gd name="connsiteX63" fmla="*/ 1545546 w 1739424"/>
                <a:gd name="connsiteY63" fmla="*/ 1033010 h 2395147"/>
                <a:gd name="connsiteX64" fmla="*/ 1482058 w 1739424"/>
                <a:gd name="connsiteY64" fmla="*/ 912011 h 2395147"/>
                <a:gd name="connsiteX65" fmla="*/ 1482326 w 1739424"/>
                <a:gd name="connsiteY65" fmla="*/ 893903 h 2395147"/>
                <a:gd name="connsiteX66" fmla="*/ 1498131 w 1739424"/>
                <a:gd name="connsiteY66" fmla="*/ 852199 h 2395147"/>
                <a:gd name="connsiteX67" fmla="*/ 1490363 w 1739424"/>
                <a:gd name="connsiteY67" fmla="*/ 758088 h 2395147"/>
                <a:gd name="connsiteX68" fmla="*/ 1392854 w 1739424"/>
                <a:gd name="connsiteY68" fmla="*/ 556701 h 2395147"/>
                <a:gd name="connsiteX69" fmla="*/ 1132209 w 1739424"/>
                <a:gd name="connsiteY69" fmla="*/ 271353 h 2395147"/>
                <a:gd name="connsiteX70" fmla="*/ 813699 w 1739424"/>
                <a:gd name="connsiteY70" fmla="*/ 1097 h 2395147"/>
                <a:gd name="connsiteX71" fmla="*/ 810218 w 1739424"/>
                <a:gd name="connsiteY71" fmla="*/ 0 h 2395147"/>
                <a:gd name="connsiteX72" fmla="*/ 810486 w 1739424"/>
                <a:gd name="connsiteY72" fmla="*/ 4391 h 2395147"/>
                <a:gd name="connsiteX73" fmla="*/ 914155 w 1739424"/>
                <a:gd name="connsiteY73" fmla="*/ 340496 h 2395147"/>
                <a:gd name="connsiteX74" fmla="*/ 1228378 w 1739424"/>
                <a:gd name="connsiteY74" fmla="*/ 826682 h 2395147"/>
                <a:gd name="connsiteX75" fmla="*/ 1341690 w 1739424"/>
                <a:gd name="connsiteY75" fmla="*/ 917499 h 2395147"/>
                <a:gd name="connsiteX76" fmla="*/ 1412410 w 1739424"/>
                <a:gd name="connsiteY76" fmla="*/ 934785 h 2395147"/>
                <a:gd name="connsiteX77" fmla="*/ 1420713 w 1739424"/>
                <a:gd name="connsiteY77" fmla="*/ 920793 h 2395147"/>
                <a:gd name="connsiteX78" fmla="*/ 1351601 w 1739424"/>
                <a:gd name="connsiteY78" fmla="*/ 800342 h 2395147"/>
                <a:gd name="connsiteX79" fmla="*/ 1099795 w 1739424"/>
                <a:gd name="connsiteY79" fmla="*/ 430764 h 2395147"/>
                <a:gd name="connsiteX80" fmla="*/ 1092829 w 1739424"/>
                <a:gd name="connsiteY80" fmla="*/ 418142 h 2395147"/>
                <a:gd name="connsiteX81" fmla="*/ 1101403 w 1739424"/>
                <a:gd name="connsiteY81" fmla="*/ 424179 h 2395147"/>
                <a:gd name="connsiteX82" fmla="*/ 1305794 w 1739424"/>
                <a:gd name="connsiteY82" fmla="*/ 694435 h 2395147"/>
                <a:gd name="connsiteX83" fmla="*/ 1424463 w 1739424"/>
                <a:gd name="connsiteY83" fmla="*/ 872227 h 2395147"/>
                <a:gd name="connsiteX84" fmla="*/ 1500810 w 1739424"/>
                <a:gd name="connsiteY84" fmla="*/ 1008316 h 2395147"/>
                <a:gd name="connsiteX85" fmla="*/ 1610640 w 1739424"/>
                <a:gd name="connsiteY85" fmla="*/ 1310125 h 2395147"/>
                <a:gd name="connsiteX86" fmla="*/ 1646268 w 1739424"/>
                <a:gd name="connsiteY86" fmla="*/ 1762565 h 2395147"/>
                <a:gd name="connsiteX87" fmla="*/ 1643589 w 1739424"/>
                <a:gd name="connsiteY87" fmla="*/ 1766407 h 2395147"/>
                <a:gd name="connsiteX88" fmla="*/ 1637160 w 1739424"/>
                <a:gd name="connsiteY88" fmla="*/ 1747474 h 2395147"/>
                <a:gd name="connsiteX89" fmla="*/ 1480720 w 1739424"/>
                <a:gd name="connsiteY89" fmla="*/ 1478590 h 2395147"/>
                <a:gd name="connsiteX90" fmla="*/ 1140741 w 1739424"/>
                <a:gd name="connsiteY90" fmla="*/ 1210217 h 2395147"/>
                <a:gd name="connsiteX91" fmla="*/ 942550 w 1739424"/>
                <a:gd name="connsiteY91" fmla="*/ 1071697 h 2395147"/>
                <a:gd name="connsiteX92" fmla="*/ 710299 w 1739424"/>
                <a:gd name="connsiteY92" fmla="*/ 861253 h 2395147"/>
                <a:gd name="connsiteX93" fmla="*/ 706012 w 1739424"/>
                <a:gd name="connsiteY93" fmla="*/ 845339 h 2395147"/>
                <a:gd name="connsiteX94" fmla="*/ 722086 w 1739424"/>
                <a:gd name="connsiteY94" fmla="*/ 767417 h 2395147"/>
                <a:gd name="connsiteX95" fmla="*/ 679759 w 1739424"/>
                <a:gd name="connsiteY95" fmla="*/ 625567 h 2395147"/>
                <a:gd name="connsiteX96" fmla="*/ 497603 w 1739424"/>
                <a:gd name="connsiteY96" fmla="*/ 336106 h 2395147"/>
                <a:gd name="connsiteX97" fmla="*/ 396076 w 1739424"/>
                <a:gd name="connsiteY97" fmla="*/ 177244 h 2395147"/>
                <a:gd name="connsiteX98" fmla="*/ 359644 w 1739424"/>
                <a:gd name="connsiteY98" fmla="*/ 72707 h 2395147"/>
                <a:gd name="connsiteX99" fmla="*/ 355893 w 1739424"/>
                <a:gd name="connsiteY99" fmla="*/ 76001 h 2395147"/>
                <a:gd name="connsiteX100" fmla="*/ 345714 w 1739424"/>
                <a:gd name="connsiteY100" fmla="*/ 92187 h 2395147"/>
                <a:gd name="connsiteX101" fmla="*/ 293210 w 1739424"/>
                <a:gd name="connsiteY101" fmla="*/ 237881 h 2395147"/>
                <a:gd name="connsiteX102" fmla="*/ 300978 w 1739424"/>
                <a:gd name="connsiteY102" fmla="*/ 485638 h 2395147"/>
                <a:gd name="connsiteX103" fmla="*/ 445633 w 1739424"/>
                <a:gd name="connsiteY103" fmla="*/ 798970 h 2395147"/>
                <a:gd name="connsiteX104" fmla="*/ 557339 w 1739424"/>
                <a:gd name="connsiteY104" fmla="*/ 888690 h 2395147"/>
                <a:gd name="connsiteX105" fmla="*/ 648686 w 1739424"/>
                <a:gd name="connsiteY105" fmla="*/ 895823 h 2395147"/>
                <a:gd name="connsiteX106" fmla="*/ 652705 w 1739424"/>
                <a:gd name="connsiteY106" fmla="*/ 881283 h 2395147"/>
                <a:gd name="connsiteX107" fmla="*/ 449383 w 1739424"/>
                <a:gd name="connsiteY107" fmla="*/ 525148 h 2395147"/>
                <a:gd name="connsiteX108" fmla="*/ 404113 w 1739424"/>
                <a:gd name="connsiteY108" fmla="*/ 405521 h 2395147"/>
                <a:gd name="connsiteX109" fmla="*/ 430098 w 1739424"/>
                <a:gd name="connsiteY109" fmla="*/ 463414 h 2395147"/>
                <a:gd name="connsiteX110" fmla="*/ 699315 w 1739424"/>
                <a:gd name="connsiteY110" fmla="*/ 892806 h 2395147"/>
                <a:gd name="connsiteX111" fmla="*/ 1003893 w 1739424"/>
                <a:gd name="connsiteY111" fmla="*/ 1157849 h 2395147"/>
                <a:gd name="connsiteX112" fmla="*/ 1056131 w 1739424"/>
                <a:gd name="connsiteY112" fmla="*/ 1196809 h 2395147"/>
                <a:gd name="connsiteX113" fmla="*/ 1026396 w 1739424"/>
                <a:gd name="connsiteY113" fmla="*/ 1194890 h 2395147"/>
                <a:gd name="connsiteX114" fmla="*/ 847988 w 1739424"/>
                <a:gd name="connsiteY114" fmla="*/ 1218760 h 2395147"/>
                <a:gd name="connsiteX115" fmla="*/ 525462 w 1739424"/>
                <a:gd name="connsiteY115" fmla="*/ 1334545 h 2395147"/>
                <a:gd name="connsiteX116" fmla="*/ 506711 w 1739424"/>
                <a:gd name="connsiteY116" fmla="*/ 1327960 h 2395147"/>
                <a:gd name="connsiteX117" fmla="*/ 302050 w 1739424"/>
                <a:gd name="connsiteY117" fmla="*/ 1262933 h 2395147"/>
                <a:gd name="connsiteX118" fmla="*/ 0 w 1739424"/>
                <a:gd name="connsiteY118" fmla="*/ 1208733 h 2395147"/>
                <a:gd name="connsiteX119" fmla="*/ 51484 w 1739424"/>
                <a:gd name="connsiteY119" fmla="*/ 1299625 h 239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39424" h="2395147">
                  <a:moveTo>
                    <a:pt x="1077528" y="398319"/>
                  </a:moveTo>
                  <a:cubicBezTo>
                    <a:pt x="1073409" y="392832"/>
                    <a:pt x="1069793" y="387001"/>
                    <a:pt x="1067918" y="380004"/>
                  </a:cubicBezTo>
                  <a:cubicBezTo>
                    <a:pt x="1077560" y="389333"/>
                    <a:pt x="1085061" y="400308"/>
                    <a:pt x="1092561" y="411557"/>
                  </a:cubicBezTo>
                  <a:cubicBezTo>
                    <a:pt x="1093366" y="412654"/>
                    <a:pt x="1095240" y="413478"/>
                    <a:pt x="1093901" y="415398"/>
                  </a:cubicBezTo>
                  <a:cubicBezTo>
                    <a:pt x="1092295" y="417319"/>
                    <a:pt x="1091222" y="415673"/>
                    <a:pt x="1090150" y="414575"/>
                  </a:cubicBezTo>
                  <a:cubicBezTo>
                    <a:pt x="1086267" y="408951"/>
                    <a:pt x="1081646" y="403807"/>
                    <a:pt x="1077528" y="398319"/>
                  </a:cubicBezTo>
                  <a:close/>
                  <a:moveTo>
                    <a:pt x="1064970" y="378632"/>
                  </a:moveTo>
                  <a:cubicBezTo>
                    <a:pt x="1064970" y="378359"/>
                    <a:pt x="1065239" y="377810"/>
                    <a:pt x="1065239" y="377535"/>
                  </a:cubicBezTo>
                  <a:lnTo>
                    <a:pt x="1067113" y="379456"/>
                  </a:lnTo>
                  <a:cubicBezTo>
                    <a:pt x="1066310" y="380279"/>
                    <a:pt x="1065507" y="380004"/>
                    <a:pt x="1064970" y="378632"/>
                  </a:cubicBezTo>
                  <a:close/>
                  <a:moveTo>
                    <a:pt x="1734633" y="2247062"/>
                  </a:moveTo>
                  <a:lnTo>
                    <a:pt x="1739424" y="2180709"/>
                  </a:lnTo>
                  <a:lnTo>
                    <a:pt x="1737481" y="2187429"/>
                  </a:lnTo>
                  <a:cubicBezTo>
                    <a:pt x="1736531" y="2207307"/>
                    <a:pt x="1735583" y="2227184"/>
                    <a:pt x="1734633" y="2247062"/>
                  </a:cubicBezTo>
                  <a:close/>
                  <a:moveTo>
                    <a:pt x="51484" y="1299625"/>
                  </a:moveTo>
                  <a:cubicBezTo>
                    <a:pt x="107250" y="1386350"/>
                    <a:pt x="173250" y="1458783"/>
                    <a:pt x="225973" y="1500814"/>
                  </a:cubicBezTo>
                  <a:cubicBezTo>
                    <a:pt x="296271" y="1556856"/>
                    <a:pt x="349466" y="1562823"/>
                    <a:pt x="421792" y="1544987"/>
                  </a:cubicBezTo>
                  <a:cubicBezTo>
                    <a:pt x="494924" y="1526879"/>
                    <a:pt x="532962" y="1478041"/>
                    <a:pt x="528944" y="1408075"/>
                  </a:cubicBezTo>
                  <a:cubicBezTo>
                    <a:pt x="528409" y="1397649"/>
                    <a:pt x="526265" y="1394083"/>
                    <a:pt x="515014" y="1396279"/>
                  </a:cubicBezTo>
                  <a:cubicBezTo>
                    <a:pt x="460099" y="1406978"/>
                    <a:pt x="404648" y="1412191"/>
                    <a:pt x="348661" y="1408350"/>
                  </a:cubicBezTo>
                  <a:cubicBezTo>
                    <a:pt x="326160" y="1406978"/>
                    <a:pt x="303657" y="1403412"/>
                    <a:pt x="279815" y="1396004"/>
                  </a:cubicBezTo>
                  <a:cubicBezTo>
                    <a:pt x="294818" y="1392986"/>
                    <a:pt x="307139" y="1396827"/>
                    <a:pt x="319463" y="1397376"/>
                  </a:cubicBezTo>
                  <a:cubicBezTo>
                    <a:pt x="375717" y="1400120"/>
                    <a:pt x="429829" y="1388870"/>
                    <a:pt x="483940" y="1374603"/>
                  </a:cubicBezTo>
                  <a:cubicBezTo>
                    <a:pt x="502424" y="1369665"/>
                    <a:pt x="521443" y="1365549"/>
                    <a:pt x="539659" y="1360061"/>
                  </a:cubicBezTo>
                  <a:cubicBezTo>
                    <a:pt x="602343" y="1341953"/>
                    <a:pt x="663419" y="1318632"/>
                    <a:pt x="725033" y="1297230"/>
                  </a:cubicBezTo>
                  <a:cubicBezTo>
                    <a:pt x="777804" y="1278847"/>
                    <a:pt x="831379" y="1263208"/>
                    <a:pt x="885491" y="1249489"/>
                  </a:cubicBezTo>
                  <a:lnTo>
                    <a:pt x="965854" y="1237965"/>
                  </a:lnTo>
                  <a:cubicBezTo>
                    <a:pt x="1008386" y="1239932"/>
                    <a:pt x="1063167" y="1220715"/>
                    <a:pt x="1140675" y="1261289"/>
                  </a:cubicBezTo>
                  <a:cubicBezTo>
                    <a:pt x="1218186" y="1301862"/>
                    <a:pt x="1362760" y="1416335"/>
                    <a:pt x="1430909" y="1481407"/>
                  </a:cubicBezTo>
                  <a:cubicBezTo>
                    <a:pt x="1499057" y="1546478"/>
                    <a:pt x="1516795" y="1586751"/>
                    <a:pt x="1549564" y="1651718"/>
                  </a:cubicBezTo>
                  <a:lnTo>
                    <a:pt x="1557415" y="1670822"/>
                  </a:lnTo>
                  <a:lnTo>
                    <a:pt x="1555525" y="1670473"/>
                  </a:lnTo>
                  <a:cubicBezTo>
                    <a:pt x="1503614" y="1661478"/>
                    <a:pt x="1446534" y="1653334"/>
                    <a:pt x="1398512" y="1652472"/>
                  </a:cubicBezTo>
                  <a:cubicBezTo>
                    <a:pt x="1277780" y="1650277"/>
                    <a:pt x="1160915" y="1670735"/>
                    <a:pt x="1046085" y="1706261"/>
                  </a:cubicBezTo>
                  <a:cubicBezTo>
                    <a:pt x="1031962" y="1710529"/>
                    <a:pt x="1017823" y="1715069"/>
                    <a:pt x="1003447" y="1719049"/>
                  </a:cubicBezTo>
                  <a:cubicBezTo>
                    <a:pt x="1030832" y="1706926"/>
                    <a:pt x="1059271" y="1697451"/>
                    <a:pt x="1087567" y="1688103"/>
                  </a:cubicBezTo>
                  <a:cubicBezTo>
                    <a:pt x="1179405" y="1657507"/>
                    <a:pt x="1273537" y="1637923"/>
                    <a:pt x="1370422" y="1632771"/>
                  </a:cubicBezTo>
                  <a:cubicBezTo>
                    <a:pt x="1377778" y="1632422"/>
                    <a:pt x="1379106" y="1630739"/>
                    <a:pt x="1376144" y="1623897"/>
                  </a:cubicBezTo>
                  <a:cubicBezTo>
                    <a:pt x="1366655" y="1602111"/>
                    <a:pt x="1350034" y="1587888"/>
                    <a:pt x="1329191" y="1578151"/>
                  </a:cubicBezTo>
                  <a:cubicBezTo>
                    <a:pt x="1297530" y="1563385"/>
                    <a:pt x="1263689" y="1559482"/>
                    <a:pt x="1229320" y="1559619"/>
                  </a:cubicBezTo>
                  <a:cubicBezTo>
                    <a:pt x="1145365" y="1560020"/>
                    <a:pt x="1068453" y="1584359"/>
                    <a:pt x="996653" y="1626677"/>
                  </a:cubicBezTo>
                  <a:cubicBezTo>
                    <a:pt x="946428" y="1656370"/>
                    <a:pt x="899719" y="1690631"/>
                    <a:pt x="863114" y="1736938"/>
                  </a:cubicBezTo>
                  <a:cubicBezTo>
                    <a:pt x="840384" y="1765651"/>
                    <a:pt x="822768" y="1797268"/>
                    <a:pt x="811586" y="1832416"/>
                  </a:cubicBezTo>
                  <a:cubicBezTo>
                    <a:pt x="810229" y="1836675"/>
                    <a:pt x="809000" y="1841079"/>
                    <a:pt x="807916" y="1845357"/>
                  </a:cubicBezTo>
                  <a:cubicBezTo>
                    <a:pt x="807864" y="1846169"/>
                    <a:pt x="807939" y="1847124"/>
                    <a:pt x="807963" y="1848892"/>
                  </a:cubicBezTo>
                  <a:cubicBezTo>
                    <a:pt x="831400" y="1836927"/>
                    <a:pt x="855096" y="1827287"/>
                    <a:pt x="879991" y="1820168"/>
                  </a:cubicBezTo>
                  <a:cubicBezTo>
                    <a:pt x="922865" y="1807938"/>
                    <a:pt x="966993" y="1803800"/>
                    <a:pt x="1011289" y="1801302"/>
                  </a:cubicBezTo>
                  <a:cubicBezTo>
                    <a:pt x="1091805" y="1797289"/>
                    <a:pt x="1171657" y="1788752"/>
                    <a:pt x="1249185" y="1765402"/>
                  </a:cubicBezTo>
                  <a:cubicBezTo>
                    <a:pt x="1282546" y="1755423"/>
                    <a:pt x="1315560" y="1744472"/>
                    <a:pt x="1343560" y="1722610"/>
                  </a:cubicBezTo>
                  <a:cubicBezTo>
                    <a:pt x="1358845" y="1710673"/>
                    <a:pt x="1371004" y="1696638"/>
                    <a:pt x="1376800" y="1677991"/>
                  </a:cubicBezTo>
                  <a:cubicBezTo>
                    <a:pt x="1378851" y="1671330"/>
                    <a:pt x="1382967" y="1672813"/>
                    <a:pt x="1387169" y="1672942"/>
                  </a:cubicBezTo>
                  <a:cubicBezTo>
                    <a:pt x="1424336" y="1673661"/>
                    <a:pt x="1463273" y="1677620"/>
                    <a:pt x="1500972" y="1682857"/>
                  </a:cubicBezTo>
                  <a:lnTo>
                    <a:pt x="1566833" y="1693739"/>
                  </a:lnTo>
                  <a:lnTo>
                    <a:pt x="1593093" y="1757638"/>
                  </a:lnTo>
                  <a:cubicBezTo>
                    <a:pt x="1605907" y="1794995"/>
                    <a:pt x="1617203" y="1833627"/>
                    <a:pt x="1627517" y="1871216"/>
                  </a:cubicBezTo>
                  <a:cubicBezTo>
                    <a:pt x="1633946" y="1894812"/>
                    <a:pt x="1643322" y="1918133"/>
                    <a:pt x="1642518" y="1943101"/>
                  </a:cubicBezTo>
                  <a:cubicBezTo>
                    <a:pt x="1640107" y="2025412"/>
                    <a:pt x="1638499" y="2107725"/>
                    <a:pt x="1641715" y="2189761"/>
                  </a:cubicBezTo>
                  <a:cubicBezTo>
                    <a:pt x="1644125" y="2253964"/>
                    <a:pt x="1644928" y="2318717"/>
                    <a:pt x="1669305" y="2379903"/>
                  </a:cubicBezTo>
                  <a:cubicBezTo>
                    <a:pt x="1669242" y="2381100"/>
                    <a:pt x="1669180" y="2382297"/>
                    <a:pt x="1669117" y="2383495"/>
                  </a:cubicBezTo>
                  <a:cubicBezTo>
                    <a:pt x="1673135" y="2372016"/>
                    <a:pt x="1720350" y="2420240"/>
                    <a:pt x="1722169" y="2376292"/>
                  </a:cubicBezTo>
                  <a:cubicBezTo>
                    <a:pt x="1711719" y="2312911"/>
                    <a:pt x="1681361" y="2183726"/>
                    <a:pt x="1680021" y="2119798"/>
                  </a:cubicBezTo>
                  <a:cubicBezTo>
                    <a:pt x="1677610" y="1983983"/>
                    <a:pt x="1684308" y="1848168"/>
                    <a:pt x="1684306" y="1712628"/>
                  </a:cubicBezTo>
                  <a:cubicBezTo>
                    <a:pt x="1684306" y="1558981"/>
                    <a:pt x="1673055" y="1406703"/>
                    <a:pt x="1631534" y="1258270"/>
                  </a:cubicBezTo>
                  <a:cubicBezTo>
                    <a:pt x="1609835" y="1180348"/>
                    <a:pt x="1581442" y="1105169"/>
                    <a:pt x="1545546" y="1033010"/>
                  </a:cubicBezTo>
                  <a:cubicBezTo>
                    <a:pt x="1520632" y="975301"/>
                    <a:pt x="1492596" y="935197"/>
                    <a:pt x="1482058" y="912011"/>
                  </a:cubicBezTo>
                  <a:cubicBezTo>
                    <a:pt x="1478307" y="905426"/>
                    <a:pt x="1477504" y="900763"/>
                    <a:pt x="1482326" y="893903"/>
                  </a:cubicBezTo>
                  <a:cubicBezTo>
                    <a:pt x="1491434" y="881558"/>
                    <a:pt x="1495452" y="867289"/>
                    <a:pt x="1498131" y="852199"/>
                  </a:cubicBezTo>
                  <a:cubicBezTo>
                    <a:pt x="1504024" y="820097"/>
                    <a:pt x="1498131" y="788819"/>
                    <a:pt x="1490363" y="758088"/>
                  </a:cubicBezTo>
                  <a:cubicBezTo>
                    <a:pt x="1471344" y="684284"/>
                    <a:pt x="1433840" y="619531"/>
                    <a:pt x="1392854" y="556701"/>
                  </a:cubicBezTo>
                  <a:cubicBezTo>
                    <a:pt x="1321331" y="446953"/>
                    <a:pt x="1229715" y="356135"/>
                    <a:pt x="1132209" y="271353"/>
                  </a:cubicBezTo>
                  <a:cubicBezTo>
                    <a:pt x="1027199" y="179713"/>
                    <a:pt x="917637" y="94109"/>
                    <a:pt x="813699" y="1097"/>
                  </a:cubicBezTo>
                  <a:cubicBezTo>
                    <a:pt x="812897" y="275"/>
                    <a:pt x="811557" y="275"/>
                    <a:pt x="810218" y="0"/>
                  </a:cubicBezTo>
                  <a:cubicBezTo>
                    <a:pt x="810218" y="1920"/>
                    <a:pt x="810218" y="3292"/>
                    <a:pt x="810486" y="4391"/>
                  </a:cubicBezTo>
                  <a:cubicBezTo>
                    <a:pt x="830845" y="120998"/>
                    <a:pt x="868080" y="232118"/>
                    <a:pt x="914155" y="340496"/>
                  </a:cubicBezTo>
                  <a:cubicBezTo>
                    <a:pt x="991303" y="521307"/>
                    <a:pt x="1092561" y="685930"/>
                    <a:pt x="1228378" y="826682"/>
                  </a:cubicBezTo>
                  <a:cubicBezTo>
                    <a:pt x="1262397" y="861803"/>
                    <a:pt x="1298293" y="894726"/>
                    <a:pt x="1341690" y="917499"/>
                  </a:cubicBezTo>
                  <a:cubicBezTo>
                    <a:pt x="1363924" y="929022"/>
                    <a:pt x="1387228" y="936431"/>
                    <a:pt x="1412410" y="934785"/>
                  </a:cubicBezTo>
                  <a:cubicBezTo>
                    <a:pt x="1427143" y="933960"/>
                    <a:pt x="1427411" y="933688"/>
                    <a:pt x="1420713" y="920793"/>
                  </a:cubicBezTo>
                  <a:cubicBezTo>
                    <a:pt x="1399015" y="879911"/>
                    <a:pt x="1375709" y="839852"/>
                    <a:pt x="1351601" y="800342"/>
                  </a:cubicBezTo>
                  <a:cubicBezTo>
                    <a:pt x="1273648" y="672759"/>
                    <a:pt x="1185784" y="552310"/>
                    <a:pt x="1099795" y="430764"/>
                  </a:cubicBezTo>
                  <a:cubicBezTo>
                    <a:pt x="1097116" y="426923"/>
                    <a:pt x="1093098" y="423630"/>
                    <a:pt x="1092829" y="418142"/>
                  </a:cubicBezTo>
                  <a:cubicBezTo>
                    <a:pt x="1098455" y="417594"/>
                    <a:pt x="1099527" y="421710"/>
                    <a:pt x="1101403" y="424179"/>
                  </a:cubicBezTo>
                  <a:cubicBezTo>
                    <a:pt x="1170247" y="513625"/>
                    <a:pt x="1239895" y="602520"/>
                    <a:pt x="1305794" y="694435"/>
                  </a:cubicBezTo>
                  <a:cubicBezTo>
                    <a:pt x="1347316" y="752328"/>
                    <a:pt x="1387228" y="811318"/>
                    <a:pt x="1424463" y="872227"/>
                  </a:cubicBezTo>
                  <a:cubicBezTo>
                    <a:pt x="1451519" y="916677"/>
                    <a:pt x="1476165" y="962497"/>
                    <a:pt x="1500810" y="1008316"/>
                  </a:cubicBezTo>
                  <a:cubicBezTo>
                    <a:pt x="1531839" y="1081300"/>
                    <a:pt x="1586397" y="1184417"/>
                    <a:pt x="1610640" y="1310125"/>
                  </a:cubicBezTo>
                  <a:cubicBezTo>
                    <a:pt x="1644660" y="1459110"/>
                    <a:pt x="1650018" y="1610562"/>
                    <a:pt x="1646268" y="1762565"/>
                  </a:cubicBezTo>
                  <a:cubicBezTo>
                    <a:pt x="1646268" y="1763937"/>
                    <a:pt x="1647071" y="1766407"/>
                    <a:pt x="1643589" y="1766407"/>
                  </a:cubicBezTo>
                  <a:lnTo>
                    <a:pt x="1637160" y="1747474"/>
                  </a:lnTo>
                  <a:cubicBezTo>
                    <a:pt x="1602603" y="1647053"/>
                    <a:pt x="1563456" y="1568132"/>
                    <a:pt x="1480720" y="1478590"/>
                  </a:cubicBezTo>
                  <a:cubicBezTo>
                    <a:pt x="1397982" y="1389046"/>
                    <a:pt x="1230435" y="1278034"/>
                    <a:pt x="1140741" y="1210217"/>
                  </a:cubicBezTo>
                  <a:cubicBezTo>
                    <a:pt x="1051045" y="1142403"/>
                    <a:pt x="1014290" y="1129857"/>
                    <a:pt x="942550" y="1071697"/>
                  </a:cubicBezTo>
                  <a:cubicBezTo>
                    <a:pt x="870809" y="1013535"/>
                    <a:pt x="780483" y="939723"/>
                    <a:pt x="710299" y="861253"/>
                  </a:cubicBezTo>
                  <a:cubicBezTo>
                    <a:pt x="706280" y="856863"/>
                    <a:pt x="700922" y="853846"/>
                    <a:pt x="706012" y="845339"/>
                  </a:cubicBezTo>
                  <a:cubicBezTo>
                    <a:pt x="720210" y="821469"/>
                    <a:pt x="723692" y="795129"/>
                    <a:pt x="722086" y="767417"/>
                  </a:cubicBezTo>
                  <a:cubicBezTo>
                    <a:pt x="719139" y="716659"/>
                    <a:pt x="700119" y="670839"/>
                    <a:pt x="679759" y="625567"/>
                  </a:cubicBezTo>
                  <a:cubicBezTo>
                    <a:pt x="632613" y="520209"/>
                    <a:pt x="567787" y="426373"/>
                    <a:pt x="497603" y="336106"/>
                  </a:cubicBezTo>
                  <a:cubicBezTo>
                    <a:pt x="459296" y="286170"/>
                    <a:pt x="422864" y="234862"/>
                    <a:pt x="396076" y="177244"/>
                  </a:cubicBezTo>
                  <a:cubicBezTo>
                    <a:pt x="380539" y="143770"/>
                    <a:pt x="368752" y="109200"/>
                    <a:pt x="359644" y="72707"/>
                  </a:cubicBezTo>
                  <a:cubicBezTo>
                    <a:pt x="357769" y="74354"/>
                    <a:pt x="356698" y="75177"/>
                    <a:pt x="355893" y="76001"/>
                  </a:cubicBezTo>
                  <a:cubicBezTo>
                    <a:pt x="352411" y="81214"/>
                    <a:pt x="348930" y="86702"/>
                    <a:pt x="345714" y="92187"/>
                  </a:cubicBezTo>
                  <a:cubicBezTo>
                    <a:pt x="319195" y="137460"/>
                    <a:pt x="302318" y="186298"/>
                    <a:pt x="293210" y="237881"/>
                  </a:cubicBezTo>
                  <a:cubicBezTo>
                    <a:pt x="278477" y="321014"/>
                    <a:pt x="285709" y="403600"/>
                    <a:pt x="300978" y="485638"/>
                  </a:cubicBezTo>
                  <a:cubicBezTo>
                    <a:pt x="322945" y="602795"/>
                    <a:pt x="368485" y="708427"/>
                    <a:pt x="445633" y="798970"/>
                  </a:cubicBezTo>
                  <a:cubicBezTo>
                    <a:pt x="477244" y="836010"/>
                    <a:pt x="512603" y="868661"/>
                    <a:pt x="557339" y="888690"/>
                  </a:cubicBezTo>
                  <a:cubicBezTo>
                    <a:pt x="586806" y="901860"/>
                    <a:pt x="617075" y="906251"/>
                    <a:pt x="648686" y="895823"/>
                  </a:cubicBezTo>
                  <a:cubicBezTo>
                    <a:pt x="658597" y="892531"/>
                    <a:pt x="659134" y="889513"/>
                    <a:pt x="652705" y="881283"/>
                  </a:cubicBezTo>
                  <a:cubicBezTo>
                    <a:pt x="568590" y="772357"/>
                    <a:pt x="502156" y="652731"/>
                    <a:pt x="449383" y="525148"/>
                  </a:cubicBezTo>
                  <a:cubicBezTo>
                    <a:pt x="433043" y="485913"/>
                    <a:pt x="416703" y="446403"/>
                    <a:pt x="404113" y="405521"/>
                  </a:cubicBezTo>
                  <a:cubicBezTo>
                    <a:pt x="413219" y="424727"/>
                    <a:pt x="421524" y="444207"/>
                    <a:pt x="430098" y="463414"/>
                  </a:cubicBezTo>
                  <a:cubicBezTo>
                    <a:pt x="498942" y="620354"/>
                    <a:pt x="585466" y="765223"/>
                    <a:pt x="699315" y="892806"/>
                  </a:cubicBezTo>
                  <a:cubicBezTo>
                    <a:pt x="789859" y="994324"/>
                    <a:pt x="944425" y="1107182"/>
                    <a:pt x="1003893" y="1157849"/>
                  </a:cubicBezTo>
                  <a:cubicBezTo>
                    <a:pt x="1063363" y="1208516"/>
                    <a:pt x="1052380" y="1190636"/>
                    <a:pt x="1056131" y="1196809"/>
                  </a:cubicBezTo>
                  <a:lnTo>
                    <a:pt x="1026396" y="1194890"/>
                  </a:lnTo>
                  <a:cubicBezTo>
                    <a:pt x="965588" y="1191871"/>
                    <a:pt x="906386" y="1202297"/>
                    <a:pt x="847988" y="1218760"/>
                  </a:cubicBezTo>
                  <a:cubicBezTo>
                    <a:pt x="737889" y="1250038"/>
                    <a:pt x="632344" y="1294212"/>
                    <a:pt x="525462" y="1334545"/>
                  </a:cubicBezTo>
                  <a:cubicBezTo>
                    <a:pt x="516622" y="1337837"/>
                    <a:pt x="511532" y="1338934"/>
                    <a:pt x="506711" y="1327960"/>
                  </a:cubicBezTo>
                  <a:cubicBezTo>
                    <a:pt x="468939" y="1241807"/>
                    <a:pt x="387055" y="1245709"/>
                    <a:pt x="302050" y="1262933"/>
                  </a:cubicBezTo>
                  <a:cubicBezTo>
                    <a:pt x="225689" y="1278407"/>
                    <a:pt x="119549" y="1258220"/>
                    <a:pt x="0" y="1208733"/>
                  </a:cubicBezTo>
                  <a:cubicBezTo>
                    <a:pt x="15444" y="1240221"/>
                    <a:pt x="32896" y="1270717"/>
                    <a:pt x="51484" y="129962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672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11CEBA1-0EDA-4340-A4AD-56B021D0A009}"/>
                </a:ext>
              </a:extLst>
            </p:cNvPr>
            <p:cNvSpPr/>
            <p:nvPr userDrawn="1"/>
          </p:nvSpPr>
          <p:spPr>
            <a:xfrm>
              <a:off x="553627" y="3377149"/>
              <a:ext cx="455455" cy="455455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F2F2F2-DE5A-4BD1-85CE-DD9ECFCBD255}"/>
                </a:ext>
              </a:extLst>
            </p:cNvPr>
            <p:cNvSpPr/>
            <p:nvPr userDrawn="1"/>
          </p:nvSpPr>
          <p:spPr>
            <a:xfrm>
              <a:off x="2433278" y="3595190"/>
              <a:ext cx="464131" cy="4641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2DCE5-2166-4668-B521-0638D75A07ED}"/>
                </a:ext>
              </a:extLst>
            </p:cNvPr>
            <p:cNvSpPr/>
            <p:nvPr userDrawn="1"/>
          </p:nvSpPr>
          <p:spPr>
            <a:xfrm>
              <a:off x="2314576" y="5741793"/>
              <a:ext cx="715838" cy="715838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050765-659D-4573-A04D-668C8D965743}"/>
                </a:ext>
              </a:extLst>
            </p:cNvPr>
            <p:cNvSpPr/>
            <p:nvPr userDrawn="1"/>
          </p:nvSpPr>
          <p:spPr>
            <a:xfrm>
              <a:off x="2771987" y="3611116"/>
              <a:ext cx="826317" cy="82631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7A1F9B-E51F-46C1-928E-641E8940A002}"/>
                </a:ext>
              </a:extLst>
            </p:cNvPr>
            <p:cNvSpPr/>
            <p:nvPr userDrawn="1"/>
          </p:nvSpPr>
          <p:spPr>
            <a:xfrm>
              <a:off x="1352551" y="4688929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2E7F8D1-0943-4483-BBC8-C0EA02399BA2}"/>
                </a:ext>
              </a:extLst>
            </p:cNvPr>
            <p:cNvSpPr/>
            <p:nvPr userDrawn="1"/>
          </p:nvSpPr>
          <p:spPr>
            <a:xfrm>
              <a:off x="820518" y="824946"/>
              <a:ext cx="464131" cy="4641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C29172-A0D3-46ED-9F09-2AB2F89E9419}"/>
                </a:ext>
              </a:extLst>
            </p:cNvPr>
            <p:cNvSpPr/>
            <p:nvPr userDrawn="1"/>
          </p:nvSpPr>
          <p:spPr>
            <a:xfrm>
              <a:off x="245875" y="388836"/>
              <a:ext cx="826317" cy="82631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889500-846F-42F1-99B4-64FC8796EC66}"/>
                </a:ext>
              </a:extLst>
            </p:cNvPr>
            <p:cNvSpPr/>
            <p:nvPr userDrawn="1"/>
          </p:nvSpPr>
          <p:spPr>
            <a:xfrm>
              <a:off x="29855" y="5050411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D4DB23-347B-441F-B307-6A5452DFA1EB}"/>
                </a:ext>
              </a:extLst>
            </p:cNvPr>
            <p:cNvSpPr/>
            <p:nvPr userDrawn="1"/>
          </p:nvSpPr>
          <p:spPr>
            <a:xfrm>
              <a:off x="692606" y="3716895"/>
              <a:ext cx="255823" cy="25582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A81D6F-6D57-49A7-ACE9-4CB76CAB4B5B}"/>
                </a:ext>
              </a:extLst>
            </p:cNvPr>
            <p:cNvSpPr/>
            <p:nvPr userDrawn="1"/>
          </p:nvSpPr>
          <p:spPr>
            <a:xfrm>
              <a:off x="3312555" y="1679029"/>
              <a:ext cx="225712" cy="22571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DB441B-A93D-469C-8F26-6C38E82A4BEC}"/>
                </a:ext>
              </a:extLst>
            </p:cNvPr>
            <p:cNvSpPr/>
            <p:nvPr userDrawn="1"/>
          </p:nvSpPr>
          <p:spPr>
            <a:xfrm>
              <a:off x="2959433" y="163124"/>
              <a:ext cx="122626" cy="12262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244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26651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59661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413942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1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4026651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1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9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903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138227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2648785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16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9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30594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412034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29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089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ftn1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A78003-1860-44BB-9E93-E5FA3F5EC345}"/>
              </a:ext>
            </a:extLst>
          </p:cNvPr>
          <p:cNvSpPr txBox="1"/>
          <p:nvPr/>
        </p:nvSpPr>
        <p:spPr>
          <a:xfrm>
            <a:off x="15240" y="2514600"/>
            <a:ext cx="12115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TẬP HUẤN </a:t>
            </a:r>
            <a:r>
              <a:rPr lang="en-GB" sz="3200" dirty="0" smtClean="0">
                <a:solidFill>
                  <a:srgbClr val="FF0000"/>
                </a:solidFill>
                <a:latin typeface="Arial"/>
              </a:rPr>
              <a:t>ĐÁNH GIÁ MỨC ĐỘ CHUYỂN ĐỔI SỐ CÁC CƠ SỞ GIÁO DỤC THEO QUYẾT ĐỊNH 4725/QĐ-BGDĐT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FF0000"/>
                </a:solidFill>
                <a:latin typeface="Arial"/>
              </a:rPr>
              <a:t>VÀ QUẢN TRỊ CƠ SỞ DỮ LIỆU NGÀNH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948637-2BCD-4CE8-87D6-CF2AFA8E5B2C}"/>
              </a:ext>
            </a:extLst>
          </p:cNvPr>
          <p:cNvSpPr txBox="1">
            <a:spLocks/>
          </p:cNvSpPr>
          <p:nvPr/>
        </p:nvSpPr>
        <p:spPr bwMode="auto">
          <a:xfrm>
            <a:off x="4166496" y="5921424"/>
            <a:ext cx="4148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Ngày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15 </a:t>
            </a:r>
            <a:r>
              <a:rPr kumimoji="0" lang="en-US" alt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tháng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9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năm </a:t>
            </a:r>
            <a:r>
              <a:rPr kumimoji="0" lang="en-US" alt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2023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12F24-A472-4CCF-B36B-20153FA8EFDC}"/>
              </a:ext>
            </a:extLst>
          </p:cNvPr>
          <p:cNvSpPr txBox="1">
            <a:spLocks/>
          </p:cNvSpPr>
          <p:nvPr/>
        </p:nvSpPr>
        <p:spPr>
          <a:xfrm>
            <a:off x="1769807" y="1738667"/>
            <a:ext cx="9144000" cy="1166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5CBE7A"/>
              </a:solidFill>
              <a:effectLst/>
              <a:uLnTx/>
              <a:uFillTx/>
              <a:latin typeface="Arial"/>
              <a:cs typeface="+mj-cs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0" y="2055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ỦY BAN NHÂN DÂN THÀNH PHỐ HẢI PHÒNG</a:t>
            </a:r>
          </a:p>
          <a:p>
            <a:pPr algn="ctr"/>
            <a:r>
              <a:rPr lang="en-US" sz="2000" dirty="0" smtClean="0"/>
              <a:t>SỞ GIÁO DỤC VÀ ĐÀO TẠO</a:t>
            </a:r>
            <a:endParaRPr lang="en-US" sz="2000" dirty="0"/>
          </a:p>
        </p:txBody>
      </p:sp>
      <p:cxnSp>
        <p:nvCxnSpPr>
          <p:cNvPr id="5" name="Đường nối Thẳng 4"/>
          <p:cNvCxnSpPr/>
          <p:nvPr/>
        </p:nvCxnSpPr>
        <p:spPr>
          <a:xfrm>
            <a:off x="4724400" y="9144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3245"/>
              </p:ext>
            </p:extLst>
          </p:nvPr>
        </p:nvGraphicFramePr>
        <p:xfrm>
          <a:off x="0" y="1066798"/>
          <a:ext cx="12192000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3863974092"/>
                    </a:ext>
                  </a:extLst>
                </a:gridCol>
                <a:gridCol w="4728057">
                  <a:extLst>
                    <a:ext uri="{9D8B030D-6E8A-4147-A177-3AD203B41FA5}">
                      <a16:colId xmlns:a16="http://schemas.microsoft.com/office/drawing/2014/main" val="1582150408"/>
                    </a:ext>
                  </a:extLst>
                </a:gridCol>
                <a:gridCol w="875386">
                  <a:extLst>
                    <a:ext uri="{9D8B030D-6E8A-4147-A177-3AD203B41FA5}">
                      <a16:colId xmlns:a16="http://schemas.microsoft.com/office/drawing/2014/main" val="1982245664"/>
                    </a:ext>
                  </a:extLst>
                </a:gridCol>
                <a:gridCol w="2184806">
                  <a:extLst>
                    <a:ext uri="{9D8B030D-6E8A-4147-A177-3AD203B41FA5}">
                      <a16:colId xmlns:a16="http://schemas.microsoft.com/office/drawing/2014/main" val="2105403512"/>
                    </a:ext>
                  </a:extLst>
                </a:gridCol>
                <a:gridCol w="2126285">
                  <a:extLst>
                    <a:ext uri="{9D8B030D-6E8A-4147-A177-3AD203B41FA5}">
                      <a16:colId xmlns:a16="http://schemas.microsoft.com/office/drawing/2014/main" val="1992817268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2822118780"/>
                    </a:ext>
                  </a:extLst>
                </a:gridCol>
              </a:tblGrid>
              <a:tr h="1061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9769614"/>
                  </a:ext>
                </a:extLst>
              </a:tr>
              <a:tr h="25540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tổ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khai thi,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tra,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giá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kết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quả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trên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máy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;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mềm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máy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kết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nối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mạng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LAN (cung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cấp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thông tin: tên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pháp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phần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mềm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đa 15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8 - 14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trên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/văn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khai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384951"/>
                  </a:ext>
                </a:extLst>
              </a:tr>
              <a:tr h="217562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 trên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trao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đa 15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1: dưới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2: từ 8 - 14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3: trên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/văn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khai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67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83040"/>
              </p:ext>
            </p:extLst>
          </p:nvPr>
        </p:nvGraphicFramePr>
        <p:xfrm>
          <a:off x="-76199" y="914400"/>
          <a:ext cx="12268199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225">
                  <a:extLst>
                    <a:ext uri="{9D8B030D-6E8A-4147-A177-3AD203B41FA5}">
                      <a16:colId xmlns:a16="http://schemas.microsoft.com/office/drawing/2014/main" val="3863974092"/>
                    </a:ext>
                  </a:extLst>
                </a:gridCol>
                <a:gridCol w="4757607">
                  <a:extLst>
                    <a:ext uri="{9D8B030D-6E8A-4147-A177-3AD203B41FA5}">
                      <a16:colId xmlns:a16="http://schemas.microsoft.com/office/drawing/2014/main" val="1582150408"/>
                    </a:ext>
                  </a:extLst>
                </a:gridCol>
                <a:gridCol w="880857">
                  <a:extLst>
                    <a:ext uri="{9D8B030D-6E8A-4147-A177-3AD203B41FA5}">
                      <a16:colId xmlns:a16="http://schemas.microsoft.com/office/drawing/2014/main" val="1982245664"/>
                    </a:ext>
                  </a:extLst>
                </a:gridCol>
                <a:gridCol w="2198461">
                  <a:extLst>
                    <a:ext uri="{9D8B030D-6E8A-4147-A177-3AD203B41FA5}">
                      <a16:colId xmlns:a16="http://schemas.microsoft.com/office/drawing/2014/main" val="2105403512"/>
                    </a:ext>
                  </a:extLst>
                </a:gridCol>
                <a:gridCol w="2139574">
                  <a:extLst>
                    <a:ext uri="{9D8B030D-6E8A-4147-A177-3AD203B41FA5}">
                      <a16:colId xmlns:a16="http://schemas.microsoft.com/office/drawing/2014/main" val="1992817268"/>
                    </a:ext>
                  </a:extLst>
                </a:gridCol>
                <a:gridCol w="1668475">
                  <a:extLst>
                    <a:ext uri="{9D8B030D-6E8A-4147-A177-3AD203B41FA5}">
                      <a16:colId xmlns:a16="http://schemas.microsoft.com/office/drawing/2014/main" val="2822118780"/>
                    </a:ext>
                  </a:extLst>
                </a:gridCol>
              </a:tblGrid>
              <a:tr h="618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9769614"/>
                  </a:ext>
                </a:extLst>
              </a:tr>
              <a:tr h="20464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nguồn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nhân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lực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chuyển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đổi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Tỉ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lệ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viên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tài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khoản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trên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bồi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dưỡng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viên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trực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tuyến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bồi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dưỡng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qua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mạng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thường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xuyên theo nhu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cầu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30%: tối đa 2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30%-60%: tối đa 4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tối đa 7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1: dưới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2: từ 8 - 14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3: trên 14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1384951"/>
                  </a:ext>
                </a:extLst>
              </a:tr>
              <a:tr h="163925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Tỉ lệ giáo viên có thể khai thác sử dụng được các phần mềm, công cụ nh</a:t>
                      </a:r>
                      <a:r>
                        <a:rPr lang="en-GB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ằ</a:t>
                      </a: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 đổi mới phương pháp dạy học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30%: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2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30%-60%: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4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7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79474"/>
                  </a:ext>
                </a:extLst>
              </a:tr>
              <a:tr h="1639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Tỉ lệ giáo viên có thể xây dựng được học liệu số, bài giảng điện tử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30%: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2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30%-60%: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4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38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7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51898"/>
              </p:ext>
            </p:extLst>
          </p:nvPr>
        </p:nvGraphicFramePr>
        <p:xfrm>
          <a:off x="0" y="838200"/>
          <a:ext cx="12192000" cy="601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967820405"/>
                    </a:ext>
                  </a:extLst>
                </a:gridCol>
                <a:gridCol w="4728058">
                  <a:extLst>
                    <a:ext uri="{9D8B030D-6E8A-4147-A177-3AD203B41FA5}">
                      <a16:colId xmlns:a16="http://schemas.microsoft.com/office/drawing/2014/main" val="2452457202"/>
                    </a:ext>
                  </a:extLst>
                </a:gridCol>
                <a:gridCol w="875385">
                  <a:extLst>
                    <a:ext uri="{9D8B030D-6E8A-4147-A177-3AD203B41FA5}">
                      <a16:colId xmlns:a16="http://schemas.microsoft.com/office/drawing/2014/main" val="1809434549"/>
                    </a:ext>
                  </a:extLst>
                </a:gridCol>
                <a:gridCol w="2184806">
                  <a:extLst>
                    <a:ext uri="{9D8B030D-6E8A-4147-A177-3AD203B41FA5}">
                      <a16:colId xmlns:a16="http://schemas.microsoft.com/office/drawing/2014/main" val="1129349533"/>
                    </a:ext>
                  </a:extLst>
                </a:gridCol>
                <a:gridCol w="2126285">
                  <a:extLst>
                    <a:ext uri="{9D8B030D-6E8A-4147-A177-3AD203B41FA5}">
                      <a16:colId xmlns:a16="http://schemas.microsoft.com/office/drawing/2014/main" val="911558509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3275887776"/>
                    </a:ext>
                  </a:extLst>
                </a:gridCol>
              </a:tblGrid>
              <a:tr h="819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9850941"/>
                  </a:ext>
                </a:extLst>
              </a:tr>
              <a:tr h="1972452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1.7.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Hạ tầng, thiết bị sử dụng chuyển đổi số dạy, học: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Tỉ lệ phòng học có thiết bị trình chiếu, thiết bị phụ trợ sử dụng dạy-học và kết nối Internet trên tổng số phòng học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 20%: tối đa 2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20%-60%: tối đa 5 điểm;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&gt; 60%: tối đa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1: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dưới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8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8 - 14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3: trên 14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1852375"/>
                  </a:ext>
                </a:extLst>
              </a:tr>
              <a:tr h="1657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đáp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yêu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môn tin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vi-VN" sz="1600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hlinkClick r:id="rId2" action="ppaction://hlinkfile"/>
                        </a:rPr>
                        <a:t>[1</a:t>
                      </a:r>
                      <a:r>
                        <a:rPr lang="vi-VN" sz="1600" u="sng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hlinkClick r:id="rId2" action="ppaction://hlinkfile"/>
                        </a:rPr>
                        <a:t>]</a:t>
                      </a:r>
                      <a:endParaRPr lang="en-US" sz="1600" u="sng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 t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ố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 đa 2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5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;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3: t</a:t>
                      </a:r>
                      <a:r>
                        <a:rPr lang="en-GB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ố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 đa 7 </a:t>
                      </a:r>
                      <a:r>
                        <a:rPr lang="vi-VN" sz="1600" i="1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42659"/>
                  </a:ext>
                </a:extLst>
              </a:tr>
              <a:tr h="15700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phòng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studio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gồm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máy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tính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thiết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bị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phục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trợ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cho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xây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số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iả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điện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tử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Tối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đa 5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893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15867"/>
              </p:ext>
            </p:extLst>
          </p:nvPr>
        </p:nvGraphicFramePr>
        <p:xfrm>
          <a:off x="0" y="990600"/>
          <a:ext cx="12192001" cy="5867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2878421062"/>
                    </a:ext>
                  </a:extLst>
                </a:gridCol>
                <a:gridCol w="4728057">
                  <a:extLst>
                    <a:ext uri="{9D8B030D-6E8A-4147-A177-3AD203B41FA5}">
                      <a16:colId xmlns:a16="http://schemas.microsoft.com/office/drawing/2014/main" val="3416529894"/>
                    </a:ext>
                  </a:extLst>
                </a:gridCol>
                <a:gridCol w="875387">
                  <a:extLst>
                    <a:ext uri="{9D8B030D-6E8A-4147-A177-3AD203B41FA5}">
                      <a16:colId xmlns:a16="http://schemas.microsoft.com/office/drawing/2014/main" val="2477905097"/>
                    </a:ext>
                  </a:extLst>
                </a:gridCol>
                <a:gridCol w="2184805">
                  <a:extLst>
                    <a:ext uri="{9D8B030D-6E8A-4147-A177-3AD203B41FA5}">
                      <a16:colId xmlns:a16="http://schemas.microsoft.com/office/drawing/2014/main" val="1427053305"/>
                    </a:ext>
                  </a:extLst>
                </a:gridCol>
                <a:gridCol w="2126286">
                  <a:extLst>
                    <a:ext uri="{9D8B030D-6E8A-4147-A177-3AD203B41FA5}">
                      <a16:colId xmlns:a16="http://schemas.microsoft.com/office/drawing/2014/main" val="2533728691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1937860252"/>
                    </a:ext>
                  </a:extLst>
                </a:gridCol>
              </a:tblGrid>
              <a:tr h="1164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STT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tối đa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thành ph</a:t>
                      </a:r>
                      <a:r>
                        <a:rPr lang="en-GB" sz="1600">
                          <a:effectLst/>
                        </a:rPr>
                        <a:t>ầ</a:t>
                      </a:r>
                      <a:r>
                        <a:rPr lang="vi-VN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Mức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Ghi ch</a:t>
                      </a:r>
                      <a:r>
                        <a:rPr lang="en-GB" sz="1600">
                          <a:effectLst/>
                        </a:rPr>
                        <a:t>ú</a:t>
                      </a:r>
                      <a:r>
                        <a:rPr lang="vi-VN" sz="1600">
                          <a:effectLst/>
                        </a:rPr>
                        <a:t>, minh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33562"/>
                  </a:ext>
                </a:extLst>
              </a:tr>
              <a:tr h="1164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2.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 err="1">
                          <a:effectLst/>
                        </a:rPr>
                        <a:t>Chuyển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đổi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số</a:t>
                      </a:r>
                      <a:r>
                        <a:rPr lang="vi-VN" sz="1600" b="1" dirty="0">
                          <a:effectLst/>
                        </a:rPr>
                        <a:t> trong </a:t>
                      </a:r>
                      <a:r>
                        <a:rPr lang="vi-VN" sz="1600" b="1" dirty="0" err="1">
                          <a:effectLst/>
                        </a:rPr>
                        <a:t>quản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trị</a:t>
                      </a:r>
                      <a:r>
                        <a:rPr lang="vi-VN" sz="1600" b="1" dirty="0">
                          <a:effectLst/>
                        </a:rPr>
                        <a:t> cơ </a:t>
                      </a:r>
                      <a:r>
                        <a:rPr lang="vi-VN" sz="1600" b="1" dirty="0" err="1">
                          <a:effectLst/>
                        </a:rPr>
                        <a:t>sở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giáo</a:t>
                      </a:r>
                      <a:r>
                        <a:rPr lang="vi-VN" sz="1600" b="1" dirty="0">
                          <a:effectLst/>
                        </a:rPr>
                        <a:t> </a:t>
                      </a:r>
                      <a:r>
                        <a:rPr lang="vi-VN" sz="1600" b="1" dirty="0" err="1">
                          <a:effectLst/>
                        </a:rPr>
                        <a:t>dục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608048"/>
                  </a:ext>
                </a:extLst>
              </a:tr>
              <a:tr h="2372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2.1.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Cơ </a:t>
                      </a:r>
                      <a:r>
                        <a:rPr lang="vi-VN" sz="1600" dirty="0" err="1">
                          <a:effectLst/>
                        </a:rPr>
                        <a:t>sở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giáo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dục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thành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lập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bộ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phận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chỉ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đạo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phụ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trách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triển</a:t>
                      </a:r>
                      <a:r>
                        <a:rPr lang="vi-VN" sz="1600" dirty="0">
                          <a:effectLst/>
                        </a:rPr>
                        <a:t> khai </a:t>
                      </a:r>
                      <a:r>
                        <a:rPr lang="vi-VN" sz="1600" dirty="0" err="1">
                          <a:effectLst/>
                        </a:rPr>
                        <a:t>ứng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dụng</a:t>
                      </a:r>
                      <a:r>
                        <a:rPr lang="vi-VN" sz="1600" dirty="0">
                          <a:effectLst/>
                        </a:rPr>
                        <a:t> CNTT, </a:t>
                      </a:r>
                      <a:r>
                        <a:rPr lang="vi-VN" sz="1600" dirty="0" err="1">
                          <a:effectLst/>
                        </a:rPr>
                        <a:t>chuyển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đổi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số</a:t>
                      </a:r>
                      <a:r>
                        <a:rPr lang="vi-VN" sz="1600" dirty="0">
                          <a:effectLst/>
                        </a:rPr>
                        <a:t> (thông tin: </a:t>
                      </a:r>
                      <a:r>
                        <a:rPr lang="vi-VN" sz="1600" dirty="0" err="1">
                          <a:effectLst/>
                        </a:rPr>
                        <a:t>Họ</a:t>
                      </a:r>
                      <a:r>
                        <a:rPr lang="vi-VN" sz="1600" dirty="0">
                          <a:effectLst/>
                        </a:rPr>
                        <a:t> tên,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vụ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email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điện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thoại</a:t>
                      </a:r>
                      <a:r>
                        <a:rPr lang="vi-VN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Điều kiện bắt buộc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4811791"/>
                  </a:ext>
                </a:extLst>
              </a:tr>
              <a:tr h="1164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2.2.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hoạch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ứng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dụng</a:t>
                      </a:r>
                      <a:r>
                        <a:rPr lang="vi-VN" sz="1600" dirty="0">
                          <a:effectLst/>
                        </a:rPr>
                        <a:t> CNTT, </a:t>
                      </a:r>
                      <a:r>
                        <a:rPr lang="vi-VN" sz="1600" dirty="0" err="1">
                          <a:effectLst/>
                        </a:rPr>
                        <a:t>chuyển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đổi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số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Điều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kiện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bắt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buộc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42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05946"/>
              </p:ext>
            </p:extLst>
          </p:nvPr>
        </p:nvGraphicFramePr>
        <p:xfrm>
          <a:off x="0" y="914400"/>
          <a:ext cx="12192000" cy="594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4">
                  <a:extLst>
                    <a:ext uri="{9D8B030D-6E8A-4147-A177-3AD203B41FA5}">
                      <a16:colId xmlns:a16="http://schemas.microsoft.com/office/drawing/2014/main" val="3010288057"/>
                    </a:ext>
                  </a:extLst>
                </a:gridCol>
                <a:gridCol w="4728057">
                  <a:extLst>
                    <a:ext uri="{9D8B030D-6E8A-4147-A177-3AD203B41FA5}">
                      <a16:colId xmlns:a16="http://schemas.microsoft.com/office/drawing/2014/main" val="1317643248"/>
                    </a:ext>
                  </a:extLst>
                </a:gridCol>
                <a:gridCol w="875386">
                  <a:extLst>
                    <a:ext uri="{9D8B030D-6E8A-4147-A177-3AD203B41FA5}">
                      <a16:colId xmlns:a16="http://schemas.microsoft.com/office/drawing/2014/main" val="2625191521"/>
                    </a:ext>
                  </a:extLst>
                </a:gridCol>
                <a:gridCol w="2184806">
                  <a:extLst>
                    <a:ext uri="{9D8B030D-6E8A-4147-A177-3AD203B41FA5}">
                      <a16:colId xmlns:a16="http://schemas.microsoft.com/office/drawing/2014/main" val="1176013909"/>
                    </a:ext>
                  </a:extLst>
                </a:gridCol>
                <a:gridCol w="2126285">
                  <a:extLst>
                    <a:ext uri="{9D8B030D-6E8A-4147-A177-3AD203B41FA5}">
                      <a16:colId xmlns:a16="http://schemas.microsoft.com/office/drawing/2014/main" val="752194699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1844358752"/>
                    </a:ext>
                  </a:extLst>
                </a:gridCol>
              </a:tblGrid>
              <a:tr h="507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</a:rPr>
                        <a:t>STT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Tiêu chí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Điểm tối đa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Điểm thành ph</a:t>
                      </a:r>
                      <a:r>
                        <a:rPr lang="en-GB" sz="1500">
                          <a:effectLst/>
                        </a:rPr>
                        <a:t>ầ</a:t>
                      </a:r>
                      <a:r>
                        <a:rPr lang="vi-VN" sz="1500">
                          <a:effectLst/>
                        </a:rPr>
                        <a:t>n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Mức độ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Ghi ch</a:t>
                      </a:r>
                      <a:r>
                        <a:rPr lang="en-GB" sz="1500">
                          <a:effectLst/>
                        </a:rPr>
                        <a:t>ú</a:t>
                      </a:r>
                      <a:r>
                        <a:rPr lang="vi-VN" sz="1500">
                          <a:effectLst/>
                        </a:rPr>
                        <a:t>, minh chứng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2970302"/>
                  </a:ext>
                </a:extLst>
              </a:tr>
              <a:tr h="1306479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j-lt"/>
                        </a:rPr>
                        <a:t>2.3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 triển khai phần mềm quản trị nhà trường (cung cấp thông tin: tên giải pháp, tự xây dựng/mua/thuê):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ban hành quy chế sử dụng hệ thống quản trị nhà trường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+mj-lt"/>
                        </a:rPr>
                        <a:t>70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1: dưới 20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2: từ 20-50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3 : trên 50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link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Quy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chế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văn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hướng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dẫn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6861662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học sinh (quản lý hồ sơ, kết quả học tập)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83249"/>
                  </a:ext>
                </a:extLst>
              </a:tr>
              <a:tr h="9837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sổ điểm điện tử, học bạ điện tử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File PDF: tối đa 3 điểm; Áp dụng chứng thư số: tối đa 10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668233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đội ngũ CBVCNV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315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cơ sở vật chất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10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08652"/>
                  </a:ext>
                </a:extLst>
              </a:tr>
              <a:tr h="73777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phân hệ quản lý thông tin y tế trường học, quản lý thông tin về sức khỏe học sinh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5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10 </a:t>
                      </a: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02171"/>
                  </a:ext>
                </a:extLst>
              </a:tr>
              <a:tr h="44069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phân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quản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lý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kế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toán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6 điểm</a:t>
                      </a:r>
                      <a:endParaRPr lang="en-US" sz="15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725591"/>
                  </a:ext>
                </a:extLst>
              </a:tr>
              <a:tr h="49185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mềm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nối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trao đ</a:t>
                      </a:r>
                      <a:r>
                        <a:rPr lang="en-GB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ổ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dữ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liệu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CSDL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ngành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(do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quản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5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lý</a:t>
                      </a:r>
                      <a:r>
                        <a:rPr lang="vi-VN" sz="15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5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6 </a:t>
                      </a:r>
                      <a:r>
                        <a:rPr lang="vi-VN" sz="15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72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0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Bảng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4306"/>
              </p:ext>
            </p:extLst>
          </p:nvPr>
        </p:nvGraphicFramePr>
        <p:xfrm>
          <a:off x="10161" y="914400"/>
          <a:ext cx="12181840" cy="5943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838">
                  <a:extLst>
                    <a:ext uri="{9D8B030D-6E8A-4147-A177-3AD203B41FA5}">
                      <a16:colId xmlns:a16="http://schemas.microsoft.com/office/drawing/2014/main" val="2878421062"/>
                    </a:ext>
                  </a:extLst>
                </a:gridCol>
                <a:gridCol w="4724117">
                  <a:extLst>
                    <a:ext uri="{9D8B030D-6E8A-4147-A177-3AD203B41FA5}">
                      <a16:colId xmlns:a16="http://schemas.microsoft.com/office/drawing/2014/main" val="3416529894"/>
                    </a:ext>
                  </a:extLst>
                </a:gridCol>
                <a:gridCol w="874657">
                  <a:extLst>
                    <a:ext uri="{9D8B030D-6E8A-4147-A177-3AD203B41FA5}">
                      <a16:colId xmlns:a16="http://schemas.microsoft.com/office/drawing/2014/main" val="2477905097"/>
                    </a:ext>
                  </a:extLst>
                </a:gridCol>
                <a:gridCol w="2182984">
                  <a:extLst>
                    <a:ext uri="{9D8B030D-6E8A-4147-A177-3AD203B41FA5}">
                      <a16:colId xmlns:a16="http://schemas.microsoft.com/office/drawing/2014/main" val="1427053305"/>
                    </a:ext>
                  </a:extLst>
                </a:gridCol>
                <a:gridCol w="2124514">
                  <a:extLst>
                    <a:ext uri="{9D8B030D-6E8A-4147-A177-3AD203B41FA5}">
                      <a16:colId xmlns:a16="http://schemas.microsoft.com/office/drawing/2014/main" val="2533728691"/>
                    </a:ext>
                  </a:extLst>
                </a:gridCol>
                <a:gridCol w="1656730">
                  <a:extLst>
                    <a:ext uri="{9D8B030D-6E8A-4147-A177-3AD203B41FA5}">
                      <a16:colId xmlns:a16="http://schemas.microsoft.com/office/drawing/2014/main" val="1937860252"/>
                    </a:ext>
                  </a:extLst>
                </a:gridCol>
              </a:tblGrid>
              <a:tr h="1179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Tiêu chí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Điểm tối đa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Điểm thành ph</a:t>
                      </a:r>
                      <a:r>
                        <a:rPr lang="en-GB" sz="160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>
                          <a:effectLst/>
                          <a:latin typeface="+mj-lt"/>
                        </a:rPr>
                        <a:t>n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Mức độ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>
                          <a:effectLst/>
                          <a:latin typeface="+mj-lt"/>
                        </a:rPr>
                        <a:t>, minh chứng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33562"/>
                  </a:ext>
                </a:extLst>
              </a:tr>
              <a:tr h="240361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2.4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dịch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trực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tuyến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nối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giữa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gia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đình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trường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(thông tin: Qua OTT (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Over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The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Top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hoặc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qua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web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1: dưới 10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</a:t>
                      </a:r>
                      <a:r>
                        <a:rPr lang="en-GB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ộ </a:t>
                      </a: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2: từ 10-18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Mức độ 3: trên 18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link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Quy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chế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/ Văn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bản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4811791"/>
                  </a:ext>
                </a:extLst>
              </a:tr>
              <a:tr h="11799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Có triển khai dịch vụ tuyển sinh đầu cấp trực tuyến: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 đa 12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22591"/>
                  </a:ext>
                </a:extLst>
              </a:tr>
              <a:tr h="11799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khai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dịch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thu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phí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dịch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dục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theo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không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dùng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tiền</a:t>
                      </a: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mặt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đa 10 </a:t>
                      </a:r>
                      <a:r>
                        <a:rPr lang="vi-VN" sz="1600" i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9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chỉ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514600" y="1905001"/>
            <a:ext cx="7696200" cy="4127341"/>
            <a:chOff x="624" y="967"/>
            <a:chExt cx="4416" cy="2737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B8D02DCB-722F-420F-BFA4-502117074A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3C49"/>
                </a:gs>
                <a:gs pos="50000">
                  <a:srgbClr val="85819D"/>
                </a:gs>
                <a:gs pos="100000">
                  <a:srgbClr val="3E3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C0884AB3-B823-4BF8-B656-FB8A418D43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3C49"/>
                </a:gs>
                <a:gs pos="50000">
                  <a:srgbClr val="85819D"/>
                </a:gs>
                <a:gs pos="100000">
                  <a:srgbClr val="3E3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15C5D246-D016-4FB9-AE64-13F66F9002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E3C49"/>
                </a:gs>
                <a:gs pos="50000">
                  <a:srgbClr val="85819D"/>
                </a:gs>
                <a:gs pos="100000">
                  <a:srgbClr val="3E3C4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DE31E9DB-3E10-4A5D-BDED-0601A9C7AF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7" y="1969"/>
              <a:ext cx="58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Mức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3</a:t>
              </a:r>
              <a:endParaRPr lang="en-US" alt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 Box 8">
              <a:extLst>
                <a:ext uri="{FF2B5EF4-FFF2-40B4-BE49-F238E27FC236}">
                  <a16:creationId xmlns:a16="http://schemas.microsoft.com/office/drawing/2014/main" id="{3DFC2D54-72D1-4BCB-8063-9C71AB7711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7" y="2305"/>
              <a:ext cx="58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Mức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2</a:t>
              </a:r>
              <a:endParaRPr lang="en-US" alt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 Box 9">
              <a:extLst>
                <a:ext uri="{FF2B5EF4-FFF2-40B4-BE49-F238E27FC236}">
                  <a16:creationId xmlns:a16="http://schemas.microsoft.com/office/drawing/2014/main" id="{F68519A0-F264-447F-90E8-8D8E710F31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47" y="2641"/>
              <a:ext cx="58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Mức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1</a:t>
              </a:r>
              <a:endParaRPr lang="en-US" alt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rgbClr val="D3D9DD"/>
                </a:gs>
                <a:gs pos="100000">
                  <a:srgbClr val="626466">
                    <a:alpha val="1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  <p:sp>
          <p:nvSpPr>
            <p:cNvPr id="43" name="AutoShape 11">
              <a:extLst>
                <a:ext uri="{FF2B5EF4-FFF2-40B4-BE49-F238E27FC236}">
                  <a16:creationId xmlns:a16="http://schemas.microsoft.com/office/drawing/2014/main" id="{BD09386E-5BC3-4592-AE93-27038E15E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344"/>
              <a:ext cx="1152" cy="196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A4F8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600" kern="0">
                <a:solidFill>
                  <a:srgbClr val="2A4F86"/>
                </a:solidFill>
                <a:latin typeface="Verdana" charset="0"/>
              </a:endParaRPr>
            </a:p>
          </p:txBody>
        </p:sp>
        <p:sp>
          <p:nvSpPr>
            <p:cNvPr id="44" name="Text Box 12">
              <a:extLst>
                <a:ext uri="{FF2B5EF4-FFF2-40B4-BE49-F238E27FC236}">
                  <a16:creationId xmlns:a16="http://schemas.microsoft.com/office/drawing/2014/main" id="{A5F65A40-9A3B-42E4-8F40-F677484D9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488"/>
              <a:ext cx="1102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CĐS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trong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dạy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,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học</a:t>
              </a:r>
              <a:endParaRPr lang="en-US" altLang="en-US" sz="1800" kern="0" dirty="0">
                <a:solidFill>
                  <a:srgbClr val="1B00FE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1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1.1[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1.2</a:t>
              </a:r>
              <a:r>
                <a:rPr lang="en-US" altLang="en-US" sz="1600" kern="0" dirty="0">
                  <a:solidFill>
                    <a:srgbClr val="001D3A"/>
                  </a:solidFill>
                  <a:latin typeface="Verdana" charset="0"/>
                </a:rPr>
                <a:t>[</a:t>
              </a:r>
              <a:r>
                <a:rPr lang="en-US" altLang="en-US" sz="1600" kern="0" dirty="0" err="1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>
                  <a:solidFill>
                    <a:srgbClr val="001D3A"/>
                  </a:solidFill>
                  <a:latin typeface="Verdana" charset="0"/>
                </a:rPr>
                <a:t>]</a:t>
              </a: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1.3[30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1.4[10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1.5[20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1.6[20 đ]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1.7[20 đ]</a:t>
              </a: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latin typeface="Verdana" charset="0"/>
                </a:rPr>
                <a:t>TỔNG 100</a:t>
              </a:r>
              <a:endParaRPr lang="en-US" altLang="en-US" sz="1600" kern="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45" name="AutoShape 13">
              <a:extLst>
                <a:ext uri="{FF2B5EF4-FFF2-40B4-BE49-F238E27FC236}">
                  <a16:creationId xmlns:a16="http://schemas.microsoft.com/office/drawing/2014/main" id="{3031FFCB-FD10-4EC2-B17E-0EE4B1D61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44"/>
              <a:ext cx="1152" cy="196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2A4F8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  <a:latin typeface="Verdana" charset="0"/>
              </a:endParaRPr>
            </a:p>
          </p:txBody>
        </p:sp>
        <p:sp>
          <p:nvSpPr>
            <p:cNvPr id="46" name="Text Box 14">
              <a:extLst>
                <a:ext uri="{FF2B5EF4-FFF2-40B4-BE49-F238E27FC236}">
                  <a16:creationId xmlns:a16="http://schemas.microsoft.com/office/drawing/2014/main" id="{C26F98C0-F69D-4F67-A970-24F8625DB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rgbClr val="A1B6E8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CĐS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trong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quản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trị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cơ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sở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giáo</a:t>
              </a:r>
              <a:r>
                <a:rPr lang="en-US" altLang="en-US" sz="1800" kern="0" dirty="0">
                  <a:solidFill>
                    <a:srgbClr val="1B00FE"/>
                  </a:solidFill>
                  <a:latin typeface="Verdana" charset="0"/>
                </a:rPr>
                <a:t> </a:t>
              </a:r>
              <a:r>
                <a:rPr lang="en-US" altLang="en-US" sz="1800" kern="0" dirty="0" err="1">
                  <a:solidFill>
                    <a:srgbClr val="1B00FE"/>
                  </a:solidFill>
                  <a:latin typeface="Verdana" charset="0"/>
                </a:rPr>
                <a:t>dục</a:t>
              </a:r>
              <a:endParaRPr lang="en-US" altLang="en-US" sz="1800" kern="0" dirty="0">
                <a:solidFill>
                  <a:srgbClr val="1B00FE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2.1[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2.2[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Bắt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buộc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2.3[70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điểm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  <a:endParaRPr lang="en-US" altLang="en-US" sz="1600" kern="0" dirty="0">
                <a:solidFill>
                  <a:srgbClr val="001D3A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2.4[30 </a:t>
              </a:r>
              <a:r>
                <a:rPr lang="en-US" altLang="en-US" sz="1600" kern="0" dirty="0" err="1" smtClean="0">
                  <a:solidFill>
                    <a:srgbClr val="001D3A"/>
                  </a:solidFill>
                  <a:latin typeface="Verdana" charset="0"/>
                </a:rPr>
                <a:t>điểm</a:t>
              </a:r>
              <a:r>
                <a:rPr lang="en-US" altLang="en-US" sz="1600" kern="0" dirty="0" smtClean="0">
                  <a:solidFill>
                    <a:srgbClr val="001D3A"/>
                  </a:solidFill>
                  <a:latin typeface="Verdana" charset="0"/>
                </a:rPr>
                <a:t>]</a:t>
              </a: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endParaRPr lang="en-US" altLang="en-US" sz="1600" kern="0" dirty="0" smtClean="0">
                <a:solidFill>
                  <a:srgbClr val="FF0000"/>
                </a:solidFill>
                <a:latin typeface="Verdana" charset="0"/>
              </a:endParaRPr>
            </a:p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SzPct val="60000"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latin typeface="Verdana" charset="0"/>
                </a:rPr>
                <a:t>TỔNG 100</a:t>
              </a:r>
              <a:endParaRPr lang="en-US" altLang="en-US" sz="1600" kern="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rgbClr val="626466">
                    <a:alpha val="12000"/>
                  </a:srgbClr>
                </a:gs>
                <a:gs pos="100000">
                  <a:srgbClr val="D3D9D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  <p:sp>
          <p:nvSpPr>
            <p:cNvPr id="48" name="AutoShape 16">
              <a:extLst>
                <a:ext uri="{FF2B5EF4-FFF2-40B4-BE49-F238E27FC236}">
                  <a16:creationId xmlns:a16="http://schemas.microsoft.com/office/drawing/2014/main" id="{07ED4DA0-3E5B-4D22-9B14-7A74C6F3B0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rgbClr val="323F65"/>
                </a:gs>
                <a:gs pos="50000">
                  <a:srgbClr val="6C89DA"/>
                </a:gs>
                <a:gs pos="100000">
                  <a:srgbClr val="323F6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49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rgbClr val="D3D9DD"/>
                </a:gs>
                <a:gs pos="100000">
                  <a:srgbClr val="E3E7E9">
                    <a:alpha val="12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  <p:sp>
          <p:nvSpPr>
            <p:cNvPr id="50" name="Text Box 18">
              <a:extLst>
                <a:ext uri="{FF2B5EF4-FFF2-40B4-BE49-F238E27FC236}">
                  <a16:creationId xmlns:a16="http://schemas.microsoft.com/office/drawing/2014/main" id="{D55291EB-F29B-4373-8DCB-1F77D3EEDA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72" y="1051"/>
              <a:ext cx="149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Cấu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trúc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bộ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chỉ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số</a:t>
              </a:r>
              <a:endParaRPr lang="en-US" alt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51" name="AutoShape 19">
              <a:extLst>
                <a:ext uri="{FF2B5EF4-FFF2-40B4-BE49-F238E27FC236}">
                  <a16:creationId xmlns:a16="http://schemas.microsoft.com/office/drawing/2014/main" id="{C72AAA91-1CA4-4D9B-A4FD-5DE29BA308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72" y="3312"/>
              <a:ext cx="1920" cy="381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284F4B"/>
                </a:gs>
                <a:gs pos="50000">
                  <a:srgbClr val="57ABA3"/>
                </a:gs>
                <a:gs pos="100000">
                  <a:srgbClr val="284F4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kern="0">
                <a:solidFill>
                  <a:srgbClr val="2A4F86"/>
                </a:solidFill>
              </a:endParaRPr>
            </a:p>
          </p:txBody>
        </p: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id="{390503D8-CF65-4938-806C-185DA78ECB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7" y="3459"/>
              <a:ext cx="103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auto" hangingPunct="0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en-US" altLang="en-US" sz="1800" kern="0" dirty="0" err="1">
                  <a:solidFill>
                    <a:srgbClr val="FFFFFF"/>
                  </a:solidFill>
                </a:rPr>
                <a:t>Tối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</a:t>
              </a:r>
              <a:r>
                <a:rPr lang="en-US" altLang="en-US" sz="1800" kern="0" dirty="0" err="1">
                  <a:solidFill>
                    <a:srgbClr val="FFFFFF"/>
                  </a:solidFill>
                </a:rPr>
                <a:t>đa</a:t>
              </a:r>
              <a:r>
                <a:rPr lang="en-US" altLang="en-US" sz="1800" kern="0" dirty="0">
                  <a:solidFill>
                    <a:srgbClr val="FFFFFF"/>
                  </a:solidFill>
                </a:rPr>
                <a:t> 200 đ</a:t>
              </a:r>
              <a:endParaRPr lang="en-US" altLang="en-US" sz="1800" kern="0" dirty="0">
                <a:solidFill>
                  <a:srgbClr val="FFFFFF"/>
                </a:solidFill>
              </a:endParaRPr>
            </a:p>
          </p:txBody>
        </p:sp>
        <p:sp>
          <p:nvSpPr>
            <p:cNvPr id="53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E3E7E9">
                    <a:alpha val="12000"/>
                  </a:srgbClr>
                </a:gs>
                <a:gs pos="100000">
                  <a:srgbClr val="D3D9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kern="0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4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8792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Quy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114801" y="1239298"/>
            <a:ext cx="6310313" cy="1778000"/>
            <a:chOff x="1728357" y="1304449"/>
            <a:chExt cx="5477985" cy="1543674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11" name="Picture 345" descr="shadow_1_m"/>
              <p:cNvPicPr>
                <a:picLocks noChangeAspect="1" noChangeArrowheads="1"/>
              </p:cNvPicPr>
              <p:nvPr/>
            </p:nvPicPr>
            <p:blipFill>
              <a:blip r:embed="rId2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286492" y="1456060"/>
                <a:ext cx="4640094" cy="1248722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8" name="Right Triangle 7"/>
              <p:cNvSpPr/>
              <p:nvPr/>
            </p:nvSpPr>
            <p:spPr>
              <a:xfrm flipH="1">
                <a:off x="2114228" y="2473231"/>
                <a:ext cx="172264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ight Triangle 8"/>
              <p:cNvSpPr/>
              <p:nvPr/>
            </p:nvSpPr>
            <p:spPr>
              <a:xfrm flipH="1">
                <a:off x="3449616" y="1304449"/>
                <a:ext cx="172263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Trapezoid 2"/>
              <p:cNvSpPr/>
              <p:nvPr/>
            </p:nvSpPr>
            <p:spPr>
              <a:xfrm rot="19191503">
                <a:off x="1728357" y="1570458"/>
                <a:ext cx="2001014" cy="464480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114801" y="3052223"/>
            <a:ext cx="6310313" cy="1779588"/>
            <a:chOff x="1728357" y="1304449"/>
            <a:chExt cx="5477985" cy="1543674"/>
          </a:xfrm>
        </p:grpSpPr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19" name="Picture 345" descr="shadow_1_m"/>
              <p:cNvPicPr>
                <a:picLocks noChangeAspect="1" noChangeArrowheads="1"/>
              </p:cNvPicPr>
              <p:nvPr/>
            </p:nvPicPr>
            <p:blipFill>
              <a:blip r:embed="rId2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286492" y="1455925"/>
                <a:ext cx="4640094" cy="1248985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16" name="Right Triangle 15"/>
              <p:cNvSpPr/>
              <p:nvPr/>
            </p:nvSpPr>
            <p:spPr>
              <a:xfrm flipH="1">
                <a:off x="2114228" y="2473565"/>
                <a:ext cx="172264" cy="151476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ight Triangle 16"/>
              <p:cNvSpPr/>
              <p:nvPr/>
            </p:nvSpPr>
            <p:spPr>
              <a:xfrm flipH="1">
                <a:off x="3449616" y="1304449"/>
                <a:ext cx="172263" cy="151476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rapezoid 2"/>
              <p:cNvSpPr/>
              <p:nvPr/>
            </p:nvSpPr>
            <p:spPr>
              <a:xfrm rot="19191503">
                <a:off x="1728357" y="1571597"/>
                <a:ext cx="2001014" cy="462689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4114801" y="4857211"/>
            <a:ext cx="6310313" cy="1778000"/>
            <a:chOff x="1728357" y="1304449"/>
            <a:chExt cx="5477985" cy="1543674"/>
          </a:xfrm>
        </p:grpSpPr>
        <p:grpSp>
          <p:nvGrpSpPr>
            <p:cNvPr id="22" name="Group 36"/>
            <p:cNvGrpSpPr>
              <a:grpSpLocks/>
            </p:cNvGrpSpPr>
            <p:nvPr/>
          </p:nvGrpSpPr>
          <p:grpSpPr bwMode="auto">
            <a:xfrm>
              <a:off x="1803761" y="1455420"/>
              <a:ext cx="5402581" cy="1392703"/>
              <a:chOff x="1803761" y="1455420"/>
              <a:chExt cx="5402581" cy="1392703"/>
            </a:xfrm>
          </p:grpSpPr>
          <p:pic>
            <p:nvPicPr>
              <p:cNvPr id="27" name="Picture 345" descr="shadow_1_m"/>
              <p:cNvPicPr>
                <a:picLocks noChangeAspect="1" noChangeArrowheads="1"/>
              </p:cNvPicPr>
              <p:nvPr/>
            </p:nvPicPr>
            <p:blipFill>
              <a:blip r:embed="rId2"/>
              <a:srcRect t="1518" b="2"/>
              <a:stretch>
                <a:fillRect/>
              </a:stretch>
            </p:blipFill>
            <p:spPr bwMode="gray">
              <a:xfrm>
                <a:off x="1803761" y="2535709"/>
                <a:ext cx="5402581" cy="31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286492" y="1456060"/>
                <a:ext cx="4640094" cy="1248722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1728357" y="1304449"/>
              <a:ext cx="2001385" cy="1320641"/>
              <a:chOff x="1728357" y="1304449"/>
              <a:chExt cx="2001385" cy="1320641"/>
            </a:xfrm>
          </p:grpSpPr>
          <p:sp>
            <p:nvSpPr>
              <p:cNvPr id="24" name="Right Triangle 23"/>
              <p:cNvSpPr/>
              <p:nvPr/>
            </p:nvSpPr>
            <p:spPr>
              <a:xfrm flipH="1">
                <a:off x="2114228" y="2473231"/>
                <a:ext cx="172264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ight Triangle 24"/>
              <p:cNvSpPr/>
              <p:nvPr/>
            </p:nvSpPr>
            <p:spPr>
              <a:xfrm flipH="1">
                <a:off x="3449616" y="1304449"/>
                <a:ext cx="172263" cy="151611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Trapezoid 2"/>
              <p:cNvSpPr/>
              <p:nvPr/>
            </p:nvSpPr>
            <p:spPr>
              <a:xfrm rot="19191503">
                <a:off x="1728357" y="1570457"/>
                <a:ext cx="2001014" cy="464481"/>
              </a:xfrm>
              <a:custGeom>
                <a:avLst/>
                <a:gdLst>
                  <a:gd name="connsiteX0" fmla="*/ 0 w 1828800"/>
                  <a:gd name="connsiteY0" fmla="*/ 457200 h 457200"/>
                  <a:gd name="connsiteX1" fmla="*/ 114300 w 1828800"/>
                  <a:gd name="connsiteY1" fmla="*/ 0 h 457200"/>
                  <a:gd name="connsiteX2" fmla="*/ 1714500 w 1828800"/>
                  <a:gd name="connsiteY2" fmla="*/ 0 h 457200"/>
                  <a:gd name="connsiteX3" fmla="*/ 1828800 w 1828800"/>
                  <a:gd name="connsiteY3" fmla="*/ 457200 h 457200"/>
                  <a:gd name="connsiteX4" fmla="*/ 0 w 1828800"/>
                  <a:gd name="connsiteY4" fmla="*/ 457200 h 457200"/>
                  <a:gd name="connsiteX0" fmla="*/ 0 w 1828800"/>
                  <a:gd name="connsiteY0" fmla="*/ 463642 h 463642"/>
                  <a:gd name="connsiteX1" fmla="*/ 402156 w 1828800"/>
                  <a:gd name="connsiteY1" fmla="*/ 0 h 463642"/>
                  <a:gd name="connsiteX2" fmla="*/ 1714500 w 1828800"/>
                  <a:gd name="connsiteY2" fmla="*/ 6442 h 463642"/>
                  <a:gd name="connsiteX3" fmla="*/ 1828800 w 1828800"/>
                  <a:gd name="connsiteY3" fmla="*/ 463642 h 463642"/>
                  <a:gd name="connsiteX4" fmla="*/ 0 w 1828800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714500 w 2001385"/>
                  <a:gd name="connsiteY2" fmla="*/ 6442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  <a:gd name="connsiteX0" fmla="*/ 0 w 2001385"/>
                  <a:gd name="connsiteY0" fmla="*/ 463642 h 463642"/>
                  <a:gd name="connsiteX1" fmla="*/ 402156 w 2001385"/>
                  <a:gd name="connsiteY1" fmla="*/ 0 h 463642"/>
                  <a:gd name="connsiteX2" fmla="*/ 1514076 w 2001385"/>
                  <a:gd name="connsiteY2" fmla="*/ 7706 h 463642"/>
                  <a:gd name="connsiteX3" fmla="*/ 2001385 w 2001385"/>
                  <a:gd name="connsiteY3" fmla="*/ 426441 h 463642"/>
                  <a:gd name="connsiteX4" fmla="*/ 0 w 2001385"/>
                  <a:gd name="connsiteY4" fmla="*/ 463642 h 46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1385" h="463642">
                    <a:moveTo>
                      <a:pt x="0" y="463642"/>
                    </a:moveTo>
                    <a:lnTo>
                      <a:pt x="402156" y="0"/>
                    </a:lnTo>
                    <a:lnTo>
                      <a:pt x="1514076" y="7706"/>
                    </a:lnTo>
                    <a:lnTo>
                      <a:pt x="2001385" y="426441"/>
                    </a:lnTo>
                    <a:lnTo>
                      <a:pt x="0" y="4636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67000"/>
                      <a:lumOff val="33000"/>
                    </a:schemeClr>
                  </a:gs>
                  <a:gs pos="42000">
                    <a:schemeClr val="bg1">
                      <a:shade val="67500"/>
                      <a:satMod val="115000"/>
                      <a:lumMod val="38000"/>
                      <a:lumOff val="62000"/>
                    </a:schemeClr>
                  </a:gs>
                  <a:gs pos="84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3600000" scaled="0"/>
                <a:tileRect/>
              </a:gra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9" name="5-Point Star 28"/>
          <p:cNvSpPr/>
          <p:nvPr/>
        </p:nvSpPr>
        <p:spPr bwMode="auto">
          <a:xfrm>
            <a:off x="9039226" y="3626899"/>
            <a:ext cx="561975" cy="568325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052288" y="5535073"/>
            <a:ext cx="617269" cy="455157"/>
            <a:chOff x="5210175" y="2278856"/>
            <a:chExt cx="235744" cy="173831"/>
          </a:xfrm>
          <a:solidFill>
            <a:schemeClr val="bg1"/>
          </a:solidFill>
        </p:grpSpPr>
        <p:sp>
          <p:nvSpPr>
            <p:cNvPr id="31" name="Frame 30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5726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85726 h 154782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  <a:gd name="connsiteX0" fmla="*/ 66675 w 235744"/>
                <a:gd name="connsiteY0" fmla="*/ 86631 h 155687"/>
                <a:gd name="connsiteX1" fmla="*/ 0 w 235744"/>
                <a:gd name="connsiteY1" fmla="*/ 50912 h 155687"/>
                <a:gd name="connsiteX2" fmla="*/ 80963 w 235744"/>
                <a:gd name="connsiteY2" fmla="*/ 155687 h 155687"/>
                <a:gd name="connsiteX3" fmla="*/ 235744 w 235744"/>
                <a:gd name="connsiteY3" fmla="*/ 905 h 155687"/>
                <a:gd name="connsiteX4" fmla="*/ 66675 w 235744"/>
                <a:gd name="connsiteY4" fmla="*/ 86631 h 155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997951" y="1731146"/>
            <a:ext cx="638779" cy="718295"/>
            <a:chOff x="4290008" y="4767262"/>
            <a:chExt cx="902113" cy="1014412"/>
          </a:xfrm>
          <a:solidFill>
            <a:schemeClr val="bg1"/>
          </a:solidFill>
        </p:grpSpPr>
        <p:sp>
          <p:nvSpPr>
            <p:cNvPr id="34" name="Freeform 33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5905500" y="1767484"/>
            <a:ext cx="3066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nl-NL" sz="1600" b="0" dirty="0">
                <a:solidFill>
                  <a:schemeClr val="bg1"/>
                </a:solidFill>
              </a:rPr>
              <a:t>Các đơn vị thành </a:t>
            </a:r>
            <a:r>
              <a:rPr lang="nl-NL" sz="1600" b="0" dirty="0">
                <a:solidFill>
                  <a:schemeClr val="bg1"/>
                </a:solidFill>
              </a:rPr>
              <a:t>lập Hội đồng tự kiểm tra, đánh giá </a:t>
            </a:r>
            <a:endParaRPr lang="en-US" sz="14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2" name="Rectangle 57"/>
          <p:cNvSpPr>
            <a:spLocks noChangeArrowheads="1"/>
          </p:cNvSpPr>
          <p:nvPr/>
        </p:nvSpPr>
        <p:spPr bwMode="auto">
          <a:xfrm>
            <a:off x="5571477" y="3525132"/>
            <a:ext cx="3485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nl-NL" sz="1600" b="0" dirty="0">
                <a:solidFill>
                  <a:schemeClr val="bg1"/>
                </a:solidFill>
              </a:rPr>
              <a:t>Thực hiện việc tự đánh giá theo quy định (có Biên bản lưu hàng năm)</a:t>
            </a:r>
            <a:endParaRPr lang="en-US" sz="14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3" name="Rectangle 58"/>
          <p:cNvSpPr>
            <a:spLocks noChangeArrowheads="1"/>
          </p:cNvSpPr>
          <p:nvPr/>
        </p:nvSpPr>
        <p:spPr bwMode="auto">
          <a:xfrm>
            <a:off x="5789258" y="5090532"/>
            <a:ext cx="32479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nl-NL" sz="1600" b="0" dirty="0">
                <a:solidFill>
                  <a:schemeClr val="bg1"/>
                </a:solidFill>
              </a:rPr>
              <a:t>Lập hồ sơ, sắp xếp các minh chứng theo từng nhóm tiêu chí; lưu trữ, bảo quản tại đơn vị, phục vụ công tác kiểm tra, thẩm định của cấp trên khi được yêu cầu</a:t>
            </a:r>
            <a:endParaRPr lang="en-US" sz="14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 rot="19126099">
            <a:off x="4384675" y="1604423"/>
            <a:ext cx="1828800" cy="3381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6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dung 01</a:t>
            </a:r>
            <a:endParaRPr lang="en-US" sz="1600" b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rot="19126099">
            <a:off x="4384675" y="3412587"/>
            <a:ext cx="1828800" cy="3397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6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dung 02</a:t>
            </a:r>
          </a:p>
        </p:txBody>
      </p:sp>
      <p:sp>
        <p:nvSpPr>
          <p:cNvPr id="46" name="Rectangle 45"/>
          <p:cNvSpPr/>
          <p:nvPr/>
        </p:nvSpPr>
        <p:spPr>
          <a:xfrm rot="19126099">
            <a:off x="4384675" y="5206462"/>
            <a:ext cx="1828800" cy="33813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600" b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dung 03</a:t>
            </a:r>
          </a:p>
        </p:txBody>
      </p:sp>
    </p:spTree>
    <p:extLst>
      <p:ext uri="{BB962C8B-B14F-4D97-AF65-F5344CB8AC3E}">
        <p14:creationId xmlns:p14="http://schemas.microsoft.com/office/powerpoint/2010/main" val="37278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4" name="Hình ảnh 23"/>
          <p:cNvPicPr/>
          <p:nvPr/>
        </p:nvPicPr>
        <p:blipFill rotWithShape="1">
          <a:blip r:embed="rId2"/>
          <a:srcRect l="8227" t="18689" r="52323" b="9791"/>
          <a:stretch/>
        </p:blipFill>
        <p:spPr bwMode="auto">
          <a:xfrm>
            <a:off x="3352800" y="792480"/>
            <a:ext cx="6019165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36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Hình ảnh 3"/>
          <p:cNvPicPr/>
          <p:nvPr/>
        </p:nvPicPr>
        <p:blipFill rotWithShape="1">
          <a:blip r:embed="rId2"/>
          <a:srcRect l="7465" t="9210" r="51562" b="10328"/>
          <a:stretch/>
        </p:blipFill>
        <p:spPr bwMode="auto">
          <a:xfrm>
            <a:off x="3505200" y="762000"/>
            <a:ext cx="5486400" cy="6059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1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1"/>
          <p:cNvSpPr>
            <a:spLocks noChangeArrowheads="1"/>
          </p:cNvSpPr>
          <p:nvPr/>
        </p:nvSpPr>
        <p:spPr bwMode="gray">
          <a:xfrm>
            <a:off x="4038600" y="24812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3"/>
          <p:cNvSpPr txBox="1">
            <a:spLocks noChangeArrowheads="1"/>
          </p:cNvSpPr>
          <p:nvPr/>
        </p:nvSpPr>
        <p:spPr bwMode="gray">
          <a:xfrm>
            <a:off x="4495800" y="2536826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Mục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đích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AutoShape 76"/>
          <p:cNvSpPr>
            <a:spLocks noChangeArrowheads="1"/>
          </p:cNvSpPr>
          <p:nvPr/>
        </p:nvSpPr>
        <p:spPr bwMode="gray">
          <a:xfrm>
            <a:off x="4038600" y="32432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1"/>
          <p:cNvSpPr>
            <a:spLocks noChangeArrowheads="1"/>
          </p:cNvSpPr>
          <p:nvPr/>
        </p:nvSpPr>
        <p:spPr bwMode="gray">
          <a:xfrm>
            <a:off x="4038600" y="4005263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12700" algn="ctr">
            <a:solidFill>
              <a:schemeClr val="bg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90"/>
          <p:cNvSpPr>
            <a:spLocks noChangeArrowheads="1"/>
          </p:cNvSpPr>
          <p:nvPr/>
        </p:nvSpPr>
        <p:spPr bwMode="gray">
          <a:xfrm>
            <a:off x="4038600" y="48006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gray">
          <a:xfrm>
            <a:off x="4038600" y="5562600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542164" cy="4572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Nội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trình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bày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 Box 73"/>
          <p:cNvSpPr txBox="1">
            <a:spLocks noChangeArrowheads="1"/>
          </p:cNvSpPr>
          <p:nvPr/>
        </p:nvSpPr>
        <p:spPr bwMode="gray">
          <a:xfrm>
            <a:off x="4495800" y="3288507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Đối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tượng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gray">
          <a:xfrm>
            <a:off x="4495800" y="4050507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397B0D"/>
                </a:solidFill>
              </a:rPr>
              <a:t>3. </a:t>
            </a:r>
            <a:r>
              <a:rPr lang="en-US" b="1" dirty="0" err="1" smtClean="0">
                <a:solidFill>
                  <a:srgbClr val="397B0D"/>
                </a:solidFill>
              </a:rPr>
              <a:t>Cấu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trức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Bộ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chỉ</a:t>
            </a:r>
            <a:r>
              <a:rPr lang="en-US" b="1" dirty="0" smtClean="0">
                <a:solidFill>
                  <a:srgbClr val="397B0D"/>
                </a:solidFill>
              </a:rPr>
              <a:t> </a:t>
            </a:r>
            <a:r>
              <a:rPr lang="en-US" b="1" dirty="0" err="1" smtClean="0">
                <a:solidFill>
                  <a:srgbClr val="397B0D"/>
                </a:solidFill>
              </a:rPr>
              <a:t>số</a:t>
            </a:r>
            <a:endParaRPr lang="en-US" b="1" dirty="0">
              <a:solidFill>
                <a:srgbClr val="397B0D"/>
              </a:solidFill>
            </a:endParaRP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gray">
          <a:xfrm>
            <a:off x="4495800" y="4845844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Mức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độ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chuyển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đổi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số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 Box 73"/>
          <p:cNvSpPr txBox="1">
            <a:spLocks noChangeArrowheads="1"/>
          </p:cNvSpPr>
          <p:nvPr/>
        </p:nvSpPr>
        <p:spPr bwMode="gray">
          <a:xfrm>
            <a:off x="4495800" y="5607844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Tự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đánh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giá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nộp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sơ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Hình ảnh 4"/>
          <p:cNvPicPr/>
          <p:nvPr/>
        </p:nvPicPr>
        <p:blipFill rotWithShape="1">
          <a:blip r:embed="rId2"/>
          <a:srcRect l="51489" t="13270" r="7378" b="12510"/>
          <a:stretch/>
        </p:blipFill>
        <p:spPr bwMode="auto">
          <a:xfrm>
            <a:off x="3429000" y="731520"/>
            <a:ext cx="5562600" cy="612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26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8" y="304800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báo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4FD5E1B7-B6E5-4440-BE8D-B30573E675D7}"/>
              </a:ext>
            </a:extLst>
          </p:cNvPr>
          <p:cNvSpPr>
            <a:spLocks/>
          </p:cNvSpPr>
          <p:nvPr/>
        </p:nvSpPr>
        <p:spPr bwMode="gray">
          <a:xfrm>
            <a:off x="6597650" y="12192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b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48" name="AutoShape 4">
            <a:extLst>
              <a:ext uri="{FF2B5EF4-FFF2-40B4-BE49-F238E27FC236}">
                <a16:creationId xmlns:a16="http://schemas.microsoft.com/office/drawing/2014/main" id="{3153B6A1-3760-4FF0-92D2-C99063DA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9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49" name="AutoShape 5">
            <a:extLst>
              <a:ext uri="{FF2B5EF4-FFF2-40B4-BE49-F238E27FC236}">
                <a16:creationId xmlns:a16="http://schemas.microsoft.com/office/drawing/2014/main" id="{290B248A-9AAB-41EF-BB57-B915CAC023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81601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2516C"/>
              </a:gs>
              <a:gs pos="50000">
                <a:schemeClr val="accent2"/>
              </a:gs>
              <a:gs pos="100000">
                <a:srgbClr val="42516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b="0">
              <a:solidFill>
                <a:srgbClr val="2A4F86"/>
              </a:solidFill>
            </a:endParaRPr>
          </a:p>
        </p:txBody>
      </p:sp>
      <p:sp>
        <p:nvSpPr>
          <p:cNvPr id="50" name="AutoShape 6">
            <a:extLst>
              <a:ext uri="{FF2B5EF4-FFF2-40B4-BE49-F238E27FC236}">
                <a16:creationId xmlns:a16="http://schemas.microsoft.com/office/drawing/2014/main" id="{98087FE6-8E5B-4C39-92E9-ED65C486AB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1" y="2590801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1" name="AutoShape 7">
            <a:extLst>
              <a:ext uri="{FF2B5EF4-FFF2-40B4-BE49-F238E27FC236}">
                <a16:creationId xmlns:a16="http://schemas.microsoft.com/office/drawing/2014/main" id="{F3399400-016A-479E-BACF-8E3915EC67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7325" y="2581276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2" name="AutoShape 8">
            <a:extLst>
              <a:ext uri="{FF2B5EF4-FFF2-40B4-BE49-F238E27FC236}">
                <a16:creationId xmlns:a16="http://schemas.microsoft.com/office/drawing/2014/main" id="{31E0F734-6CC1-4757-9114-088FB3F1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076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3" name="AutoShape 9">
            <a:extLst>
              <a:ext uri="{FF2B5EF4-FFF2-40B4-BE49-F238E27FC236}">
                <a16:creationId xmlns:a16="http://schemas.microsoft.com/office/drawing/2014/main" id="{549FD4D4-2C4D-4225-9CAA-FB3B2F870B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73976" y="2008189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84F4B"/>
              </a:gs>
              <a:gs pos="50000">
                <a:schemeClr val="hlink"/>
              </a:gs>
              <a:gs pos="100000">
                <a:srgbClr val="284F4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b="0">
              <a:solidFill>
                <a:srgbClr val="2A4F86"/>
              </a:solidFill>
            </a:endParaRPr>
          </a:p>
        </p:txBody>
      </p:sp>
      <p:sp>
        <p:nvSpPr>
          <p:cNvPr id="54" name="AutoShape 10">
            <a:extLst>
              <a:ext uri="{FF2B5EF4-FFF2-40B4-BE49-F238E27FC236}">
                <a16:creationId xmlns:a16="http://schemas.microsoft.com/office/drawing/2014/main" id="{2AF62659-91EF-4EE2-B5AA-09EF600080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59900" y="2079626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5" name="AutoShape 11">
            <a:extLst>
              <a:ext uri="{FF2B5EF4-FFF2-40B4-BE49-F238E27FC236}">
                <a16:creationId xmlns:a16="http://schemas.microsoft.com/office/drawing/2014/main" id="{5019E98B-F0A8-4F5E-B76F-F819976F87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77164" y="2079626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endParaRPr lang="en-US" altLang="en-US" sz="1800" b="0">
              <a:solidFill>
                <a:srgbClr val="2A4F86"/>
              </a:solidFill>
            </a:endParaRPr>
          </a:p>
        </p:txBody>
      </p:sp>
      <p:sp>
        <p:nvSpPr>
          <p:cNvPr id="56" name="Freeform 12">
            <a:extLst>
              <a:ext uri="{FF2B5EF4-FFF2-40B4-BE49-F238E27FC236}">
                <a16:creationId xmlns:a16="http://schemas.microsoft.com/office/drawing/2014/main" id="{8ADCD93F-F551-47F2-976D-CA75C23306BE}"/>
              </a:ext>
            </a:extLst>
          </p:cNvPr>
          <p:cNvSpPr>
            <a:spLocks/>
          </p:cNvSpPr>
          <p:nvPr/>
        </p:nvSpPr>
        <p:spPr bwMode="gray">
          <a:xfrm>
            <a:off x="4016375" y="17208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b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C1276909-9F73-4AA4-B2F3-504D7AC0A0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47031" y="2486026"/>
            <a:ext cx="8915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400" b="0" dirty="0" err="1">
                <a:solidFill>
                  <a:srgbClr val="FFFFFF"/>
                </a:solidFill>
              </a:rPr>
              <a:t>Biên</a:t>
            </a:r>
            <a:r>
              <a:rPr lang="en-US" altLang="en-US" sz="1400" b="0" dirty="0">
                <a:solidFill>
                  <a:srgbClr val="FFFFFF"/>
                </a:solidFill>
              </a:rPr>
              <a:t> </a:t>
            </a:r>
            <a:r>
              <a:rPr lang="en-US" altLang="en-US" sz="1400" b="0" dirty="0" err="1">
                <a:solidFill>
                  <a:srgbClr val="FFFFFF"/>
                </a:solidFill>
              </a:rPr>
              <a:t>bản</a:t>
            </a:r>
            <a:endParaRPr lang="en-US" altLang="en-US" sz="1400" b="0" dirty="0">
              <a:solidFill>
                <a:srgbClr val="FFFFFF"/>
              </a:solidFill>
            </a:endParaRP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EFEE3C69-8E26-40EB-8FF6-AAA7CCE486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98501" y="1990726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400" b="0" dirty="0" err="1">
                <a:solidFill>
                  <a:srgbClr val="FFFFFF"/>
                </a:solidFill>
              </a:rPr>
              <a:t>Tờ</a:t>
            </a:r>
            <a:r>
              <a:rPr lang="en-US" altLang="en-US" sz="1400" b="0" dirty="0">
                <a:solidFill>
                  <a:srgbClr val="FFFFFF"/>
                </a:solidFill>
              </a:rPr>
              <a:t> </a:t>
            </a:r>
            <a:r>
              <a:rPr lang="en-US" altLang="en-US" sz="1400" b="0" dirty="0" err="1">
                <a:solidFill>
                  <a:srgbClr val="FFFFFF"/>
                </a:solidFill>
              </a:rPr>
              <a:t>trình</a:t>
            </a:r>
            <a:endParaRPr lang="en-US" altLang="en-US" sz="1400" b="0" dirty="0">
              <a:solidFill>
                <a:srgbClr val="FFFFFF"/>
              </a:solidFill>
            </a:endParaRPr>
          </a:p>
        </p:txBody>
      </p:sp>
      <p:grpSp>
        <p:nvGrpSpPr>
          <p:cNvPr id="59" name="Group 15"/>
          <p:cNvGrpSpPr>
            <a:grpSpLocks/>
          </p:cNvGrpSpPr>
          <p:nvPr/>
        </p:nvGrpSpPr>
        <p:grpSpPr bwMode="auto">
          <a:xfrm>
            <a:off x="2438401" y="2914651"/>
            <a:ext cx="2295525" cy="3324225"/>
            <a:chOff x="576" y="1836"/>
            <a:chExt cx="1446" cy="2094"/>
          </a:xfrm>
        </p:grpSpPr>
        <p:sp>
          <p:nvSpPr>
            <p:cNvPr id="60" name="AutoShape 16">
              <a:extLst>
                <a:ext uri="{FF2B5EF4-FFF2-40B4-BE49-F238E27FC236}">
                  <a16:creationId xmlns:a16="http://schemas.microsoft.com/office/drawing/2014/main" id="{3B2FA6C6-5805-4433-8588-2DEA16286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endParaRPr lang="en-US" altLang="en-US" sz="1800" b="0">
                <a:solidFill>
                  <a:srgbClr val="2A4F86"/>
                </a:solidFill>
              </a:endParaRPr>
            </a:p>
          </p:txBody>
        </p:sp>
        <p:sp>
          <p:nvSpPr>
            <p:cNvPr id="61" name="AutoShape 17">
              <a:extLst>
                <a:ext uri="{FF2B5EF4-FFF2-40B4-BE49-F238E27FC236}">
                  <a16:creationId xmlns:a16="http://schemas.microsoft.com/office/drawing/2014/main" id="{64FF0262-E4E4-4191-9501-95B96FCA51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323D"/>
                </a:gs>
                <a:gs pos="50000">
                  <a:schemeClr val="folHlink"/>
                </a:gs>
                <a:gs pos="100000">
                  <a:srgbClr val="34323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b="0">
                <a:solidFill>
                  <a:srgbClr val="2A4F86"/>
                </a:solidFill>
              </a:endParaRPr>
            </a:p>
          </p:txBody>
        </p:sp>
        <p:sp>
          <p:nvSpPr>
            <p:cNvPr id="62" name="AutoShape 18">
              <a:extLst>
                <a:ext uri="{FF2B5EF4-FFF2-40B4-BE49-F238E27FC236}">
                  <a16:creationId xmlns:a16="http://schemas.microsoft.com/office/drawing/2014/main" id="{6D69EC46-FB76-4462-AE75-E44EC14F92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endParaRPr lang="en-US" altLang="en-US" sz="1800" b="0">
                <a:solidFill>
                  <a:srgbClr val="2A4F86"/>
                </a:solidFill>
              </a:endParaRPr>
            </a:p>
          </p:txBody>
        </p:sp>
        <p:sp>
          <p:nvSpPr>
            <p:cNvPr id="63" name="AutoShape 19">
              <a:extLst>
                <a:ext uri="{FF2B5EF4-FFF2-40B4-BE49-F238E27FC236}">
                  <a16:creationId xmlns:a16="http://schemas.microsoft.com/office/drawing/2014/main" id="{2BF43362-425F-4116-9C1E-C1BF24D041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  <a:defRPr/>
              </a:pPr>
              <a:endParaRPr lang="en-US" altLang="en-US" sz="1800" b="0">
                <a:solidFill>
                  <a:srgbClr val="2A4F86"/>
                </a:solidFill>
              </a:endParaRPr>
            </a:p>
          </p:txBody>
        </p:sp>
        <p:sp>
          <p:nvSpPr>
            <p:cNvPr id="64" name="Text Box 20">
              <a:extLst>
                <a:ext uri="{FF2B5EF4-FFF2-40B4-BE49-F238E27FC236}">
                  <a16:creationId xmlns:a16="http://schemas.microsoft.com/office/drawing/2014/main" id="{06305BDC-CC5D-4AE3-BA6C-427DC0918C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32" y="1836"/>
              <a:ext cx="53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ClrTx/>
                <a:buNone/>
                <a:defRPr/>
              </a:pPr>
              <a:r>
                <a:rPr lang="en-US" altLang="en-US" sz="1400" b="0" dirty="0" err="1">
                  <a:solidFill>
                    <a:srgbClr val="FFFFFF"/>
                  </a:solidFill>
                </a:rPr>
                <a:t>Báo</a:t>
              </a:r>
              <a:r>
                <a:rPr lang="en-US" altLang="en-US" sz="1400" b="0" dirty="0">
                  <a:solidFill>
                    <a:srgbClr val="FFFFFF"/>
                  </a:solidFill>
                </a:rPr>
                <a:t> </a:t>
              </a:r>
              <a:r>
                <a:rPr lang="en-US" altLang="en-US" sz="1400" b="0" dirty="0" err="1">
                  <a:solidFill>
                    <a:srgbClr val="FFFFFF"/>
                  </a:solidFill>
                </a:rPr>
                <a:t>cáo</a:t>
              </a:r>
              <a:endParaRPr lang="en-US" altLang="en-US" sz="1400" b="0" dirty="0">
                <a:solidFill>
                  <a:srgbClr val="FFFFFF"/>
                </a:solidFill>
              </a:endParaRPr>
            </a:p>
          </p:txBody>
        </p:sp>
        <p:sp>
          <p:nvSpPr>
            <p:cNvPr id="65" name="Text Box 21">
              <a:extLst>
                <a:ext uri="{FF2B5EF4-FFF2-40B4-BE49-F238E27FC236}">
                  <a16:creationId xmlns:a16="http://schemas.microsoft.com/office/drawing/2014/main" id="{C72748BA-AE04-4861-9723-22343D5A8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None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</a:rPr>
                <a:t>Báo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cáo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kết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quả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đánh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giá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mức</a:t>
              </a:r>
              <a:r>
                <a:rPr lang="en-US" altLang="en-US" sz="180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</a:rPr>
                <a:t>độ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chuyển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đổi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số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trong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nhà</a:t>
              </a:r>
              <a:r>
                <a:rPr lang="en-US" altLang="en-US" sz="1800" b="0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0" dirty="0" err="1">
                  <a:solidFill>
                    <a:srgbClr val="000000"/>
                  </a:solidFill>
                </a:rPr>
                <a:t>trường</a:t>
              </a:r>
              <a:endParaRPr lang="en-US" altLang="en-US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6" name="Text Box 22">
            <a:extLst>
              <a:ext uri="{FF2B5EF4-FFF2-40B4-BE49-F238E27FC236}">
                <a16:creationId xmlns:a16="http://schemas.microsoft.com/office/drawing/2014/main" id="{FD707822-7E30-4F64-B52B-CC803310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86076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Biên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bản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nl-NL" sz="1800" dirty="0">
                <a:solidFill>
                  <a:srgbClr val="000000"/>
                </a:solidFill>
              </a:rPr>
              <a:t>Tự đánh giá mức độ chuyển đổi số trong nhà </a:t>
            </a:r>
            <a:r>
              <a:rPr lang="nl-NL" sz="1800" dirty="0">
                <a:solidFill>
                  <a:srgbClr val="000000"/>
                </a:solidFill>
              </a:rPr>
              <a:t>trường</a:t>
            </a:r>
            <a:endParaRPr lang="en-US" altLang="en-US" sz="1800" b="0" dirty="0">
              <a:solidFill>
                <a:srgbClr val="000000"/>
              </a:solidFill>
            </a:endParaRP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E20058FC-73CF-4555-9596-D4A509B3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352675"/>
            <a:ext cx="2133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None/>
              <a:defRPr/>
            </a:pPr>
            <a:r>
              <a:rPr lang="en-US" altLang="en-US" sz="1800" dirty="0" err="1">
                <a:solidFill>
                  <a:srgbClr val="000000"/>
                </a:solidFill>
              </a:rPr>
              <a:t>Tờ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trình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Về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việc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đề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nghị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Đánh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giá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mức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độ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chuyển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đổi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số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trong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nhà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err="1">
                <a:solidFill>
                  <a:srgbClr val="000000"/>
                </a:solidFill>
              </a:rPr>
              <a:t>trường</a:t>
            </a:r>
            <a:endParaRPr lang="en-GB" sz="18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0"/>
              </a:spcBef>
              <a:buClrTx/>
              <a:buNone/>
              <a:defRPr/>
            </a:pPr>
            <a:endParaRPr lang="en-US" alt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568751" y="302311"/>
            <a:ext cx="4786086" cy="457200"/>
          </a:xfrm>
        </p:spPr>
        <p:txBody>
          <a:bodyPr/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Thời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nộp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sơ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67200" y="1295400"/>
            <a:ext cx="5106988" cy="4260850"/>
          </a:xfrm>
          <a:prstGeom prst="roundRect">
            <a:avLst>
              <a:gd name="adj" fmla="val 10692"/>
            </a:avLst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4476751" y="1500873"/>
            <a:ext cx="4678363" cy="820052"/>
          </a:xfrm>
          <a:prstGeom prst="round2SameRect">
            <a:avLst>
              <a:gd name="adj1" fmla="val 50000"/>
              <a:gd name="adj2" fmla="val 0"/>
            </a:avLst>
          </a:prstGeom>
          <a:pattFill prst="dkVert">
            <a:fgClr>
              <a:schemeClr val="accent2"/>
            </a:fgClr>
            <a:bgClr>
              <a:schemeClr val="accent2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flipV="1">
            <a:off x="4476751" y="2320925"/>
            <a:ext cx="4678363" cy="3098800"/>
          </a:xfrm>
          <a:prstGeom prst="round2SameRect">
            <a:avLst/>
          </a:prstGeom>
          <a:solidFill>
            <a:schemeClr val="tx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 flipV="1">
            <a:off x="4481513" y="2320925"/>
            <a:ext cx="4678362" cy="3005138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4471989" y="2320925"/>
            <a:ext cx="4676775" cy="2844800"/>
          </a:xfrm>
          <a:prstGeom prst="round2Same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4476751" y="2774951"/>
            <a:ext cx="4683125" cy="1882775"/>
            <a:chOff x="2309388" y="2917030"/>
            <a:chExt cx="4682496" cy="188408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30" name="Group 29"/>
            <p:cNvGrpSpPr/>
            <p:nvPr/>
          </p:nvGrpSpPr>
          <p:grpSpPr>
            <a:xfrm>
              <a:off x="2309388" y="2917030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80" name="Rectangle 79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3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4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5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6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7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8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309388" y="3387585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72" name="Rectangle 71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9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10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12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13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14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15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16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309388" y="3859072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17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18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19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20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22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23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24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309388" y="4329627"/>
              <a:ext cx="4682496" cy="471487"/>
              <a:chOff x="2309388" y="2917030"/>
              <a:chExt cx="4518245" cy="471487"/>
            </a:xfrm>
            <a:grpFill/>
          </p:grpSpPr>
          <p:sp>
            <p:nvSpPr>
              <p:cNvPr id="34" name="Rectangle 33"/>
              <p:cNvSpPr/>
              <p:nvPr/>
            </p:nvSpPr>
            <p:spPr>
              <a:xfrm>
                <a:off x="2309388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25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874169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26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43895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27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003730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28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56851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29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13329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30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698071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31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262852" y="2917030"/>
                <a:ext cx="564781" cy="471487"/>
              </a:xfrm>
              <a:prstGeom prst="rect">
                <a:avLst/>
              </a:prstGeom>
              <a:grp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vi-VN" sz="1400" b="0">
                    <a:solidFill>
                      <a:srgbClr val="777777"/>
                    </a:solidFill>
                    <a:latin typeface="Arial" panose="020B0604020202020204" pitchFamily="34" charset="0"/>
                  </a:rPr>
                  <a:t>1</a:t>
                </a:r>
                <a:endParaRPr lang="en-US" sz="1400" b="0">
                  <a:solidFill>
                    <a:srgbClr val="777777"/>
                  </a:solidFill>
                  <a:latin typeface="Arial"/>
                </a:endParaRPr>
              </a:p>
            </p:txBody>
          </p:sp>
        </p:grpSp>
      </p:grpSp>
      <p:sp>
        <p:nvSpPr>
          <p:cNvPr id="93" name="Oval 92"/>
          <p:cNvSpPr/>
          <p:nvPr/>
        </p:nvSpPr>
        <p:spPr>
          <a:xfrm>
            <a:off x="8073033" y="4216181"/>
            <a:ext cx="406400" cy="40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94" name="TextBox 66"/>
          <p:cNvSpPr txBox="1">
            <a:spLocks noChangeArrowheads="1"/>
          </p:cNvSpPr>
          <p:nvPr/>
        </p:nvSpPr>
        <p:spPr bwMode="auto">
          <a:xfrm>
            <a:off x="6086463" y="1500874"/>
            <a:ext cx="1447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Tháng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  <a:endParaRPr lang="en-US" altLang="en-US" sz="4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3" name="TextBox 66"/>
          <p:cNvSpPr txBox="1">
            <a:spLocks noChangeArrowheads="1"/>
          </p:cNvSpPr>
          <p:nvPr/>
        </p:nvSpPr>
        <p:spPr bwMode="auto">
          <a:xfrm>
            <a:off x="6203035" y="4650731"/>
            <a:ext cx="163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dirty="0" err="1">
                <a:solidFill>
                  <a:srgbClr val="FFFFFF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  <a:cs typeface="Arial" panose="020B0604020202020204" pitchFamily="34" charset="0"/>
              </a:rPr>
              <a:t>năm</a:t>
            </a:r>
            <a:endParaRPr lang="en-US" altLang="en-US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990600" y="5791200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vi-VN" dirty="0" err="1" smtClean="0">
                <a:solidFill>
                  <a:srgbClr val="FF0000"/>
                </a:solidFill>
              </a:rPr>
              <a:t>Các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trường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tiểu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học</a:t>
            </a:r>
            <a:r>
              <a:rPr lang="vi-VN" dirty="0">
                <a:solidFill>
                  <a:srgbClr val="FF0000"/>
                </a:solidFill>
              </a:rPr>
              <a:t>, </a:t>
            </a:r>
            <a:r>
              <a:rPr lang="vi-VN" dirty="0" smtClean="0">
                <a:solidFill>
                  <a:srgbClr val="FF0000"/>
                </a:solidFill>
              </a:rPr>
              <a:t>THCS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err="1" smtClean="0">
                <a:solidFill>
                  <a:srgbClr val="FF0000"/>
                </a:solidFill>
              </a:rPr>
              <a:t>nộp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hồ</a:t>
            </a:r>
            <a:r>
              <a:rPr lang="vi-VN" dirty="0">
                <a:solidFill>
                  <a:srgbClr val="FF0000"/>
                </a:solidFill>
              </a:rPr>
              <a:t> sơ </a:t>
            </a:r>
            <a:r>
              <a:rPr lang="vi-VN" dirty="0" err="1">
                <a:solidFill>
                  <a:srgbClr val="FF0000"/>
                </a:solidFill>
              </a:rPr>
              <a:t>về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Phòng</a:t>
            </a:r>
            <a:r>
              <a:rPr lang="vi-VN" dirty="0">
                <a:solidFill>
                  <a:srgbClr val="FF0000"/>
                </a:solidFill>
              </a:rPr>
              <a:t> GDĐT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vi-VN" dirty="0">
                <a:solidFill>
                  <a:srgbClr val="FF0000"/>
                </a:solidFill>
              </a:rPr>
              <a:t>+ </a:t>
            </a:r>
            <a:r>
              <a:rPr lang="vi-VN" dirty="0" err="1">
                <a:solidFill>
                  <a:srgbClr val="FF0000"/>
                </a:solidFill>
              </a:rPr>
              <a:t>Các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trường</a:t>
            </a:r>
            <a:r>
              <a:rPr lang="vi-VN" dirty="0">
                <a:solidFill>
                  <a:srgbClr val="FF0000"/>
                </a:solidFill>
              </a:rPr>
              <a:t> THPT, PT NCH, TT GDTX HP, GDNN-GDTX </a:t>
            </a:r>
            <a:r>
              <a:rPr lang="vi-VN" dirty="0" err="1">
                <a:solidFill>
                  <a:srgbClr val="FF0000"/>
                </a:solidFill>
              </a:rPr>
              <a:t>nộp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hồ</a:t>
            </a:r>
            <a:r>
              <a:rPr lang="vi-VN" dirty="0">
                <a:solidFill>
                  <a:srgbClr val="FF0000"/>
                </a:solidFill>
              </a:rPr>
              <a:t> sơ </a:t>
            </a:r>
            <a:r>
              <a:rPr lang="vi-VN" dirty="0" err="1">
                <a:solidFill>
                  <a:srgbClr val="FF0000"/>
                </a:solidFill>
              </a:rPr>
              <a:t>về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Phòng</a:t>
            </a:r>
            <a:r>
              <a:rPr lang="vi-VN" dirty="0">
                <a:solidFill>
                  <a:srgbClr val="FF0000"/>
                </a:solidFill>
              </a:rPr>
              <a:t> GDTX&amp;ĐH – </a:t>
            </a:r>
            <a:r>
              <a:rPr lang="vi-VN" dirty="0" err="1">
                <a:solidFill>
                  <a:srgbClr val="FF0000"/>
                </a:solidFill>
              </a:rPr>
              <a:t>Sở</a:t>
            </a:r>
            <a:r>
              <a:rPr lang="vi-VN" dirty="0">
                <a:solidFill>
                  <a:srgbClr val="FF0000"/>
                </a:solidFill>
              </a:rPr>
              <a:t> GDĐT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51066" y="5196114"/>
            <a:ext cx="9116934" cy="838200"/>
          </a:xfrm>
        </p:spPr>
        <p:txBody>
          <a:bodyPr/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“TRÂN TRỌNG CẢM ƠN CÁC ĐẠI BIỂU 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ĐÃ LẮNG NGHE!"</a:t>
            </a:r>
          </a:p>
        </p:txBody>
      </p:sp>
    </p:spTree>
    <p:extLst>
      <p:ext uri="{BB962C8B-B14F-4D97-AF65-F5344CB8AC3E}">
        <p14:creationId xmlns:p14="http://schemas.microsoft.com/office/powerpoint/2010/main" val="4279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3672114" y="2079175"/>
            <a:ext cx="5615562" cy="1255441"/>
            <a:chOff x="912" y="1008"/>
            <a:chExt cx="3984" cy="919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238" y="1295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0" name="Text Box 9"/>
            <p:cNvSpPr txBox="1">
              <a:spLocks noChangeArrowheads="1"/>
            </p:cNvSpPr>
            <p:nvPr/>
          </p:nvSpPr>
          <p:spPr bwMode="gray">
            <a:xfrm>
              <a:off x="1872" y="1048"/>
              <a:ext cx="2928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vi-VN" i="1" dirty="0" smtClean="0">
                  <a:solidFill>
                    <a:srgbClr val="5D8223"/>
                  </a:solidFill>
                </a:rPr>
                <a:t>Thúc </a:t>
              </a:r>
              <a:r>
                <a:rPr lang="vi-VN" i="1" dirty="0">
                  <a:solidFill>
                    <a:srgbClr val="5D8223"/>
                  </a:solidFill>
                </a:rPr>
                <a:t>đẩy chuyển đổi số ở các cơ sở giáo dục phổ thông và các trung tâm giáo dục thường xuyên (gọi chung là cơ sở giáo dục</a:t>
              </a:r>
              <a:r>
                <a:rPr lang="vi-VN" i="1" dirty="0" smtClean="0">
                  <a:solidFill>
                    <a:srgbClr val="5D8223"/>
                  </a:solidFill>
                </a:rPr>
                <a:t>)</a:t>
              </a:r>
              <a:endParaRPr lang="en-US" i="1" dirty="0">
                <a:solidFill>
                  <a:srgbClr val="5D8223"/>
                </a:solidFill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3672114" y="3609525"/>
            <a:ext cx="5615562" cy="1245877"/>
            <a:chOff x="912" y="2016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58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gray">
              <a:xfrm>
                <a:off x="1238" y="230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1872" y="2163"/>
              <a:ext cx="2928" cy="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vi-VN" i="1" dirty="0" smtClean="0">
                  <a:solidFill>
                    <a:schemeClr val="accent3">
                      <a:lumMod val="75000"/>
                    </a:schemeClr>
                  </a:solidFill>
                </a:rPr>
                <a:t>Theo </a:t>
              </a:r>
              <a:r>
                <a:rPr lang="vi-VN" i="1" dirty="0">
                  <a:solidFill>
                    <a:schemeClr val="accent3">
                      <a:lumMod val="75000"/>
                    </a:schemeClr>
                  </a:solidFill>
                </a:rPr>
                <a:t>dõi đánh giá khách quan, thực chất, công bằng kết quả chuyển đổi số trong các cơ sở giáo dục</a:t>
              </a:r>
              <a:endParaRPr lang="en-US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3672114" y="5149402"/>
            <a:ext cx="5615562" cy="1251342"/>
            <a:chOff x="912" y="3036"/>
            <a:chExt cx="3984" cy="916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gray">
              <a:xfrm>
                <a:off x="1238" y="3324"/>
                <a:ext cx="27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4" name="Text Box 23"/>
            <p:cNvSpPr txBox="1">
              <a:spLocks noChangeArrowheads="1"/>
            </p:cNvSpPr>
            <p:nvPr/>
          </p:nvSpPr>
          <p:spPr bwMode="gray">
            <a:xfrm>
              <a:off x="1872" y="3073"/>
              <a:ext cx="2928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vi-VN" i="1" dirty="0">
                  <a:solidFill>
                    <a:schemeClr val="accent6">
                      <a:lumMod val="75000"/>
                    </a:schemeClr>
                  </a:solidFill>
                </a:rPr>
                <a:t>Phát hiện các điển hình, mô h</a:t>
              </a:r>
              <a:r>
                <a:rPr lang="en-GB" i="1" dirty="0">
                  <a:solidFill>
                    <a:schemeClr val="accent6">
                      <a:lumMod val="75000"/>
                    </a:schemeClr>
                  </a:solidFill>
                </a:rPr>
                <a:t>ì</a:t>
              </a:r>
              <a:r>
                <a:rPr lang="vi-VN" i="1" dirty="0">
                  <a:solidFill>
                    <a:schemeClr val="accent6">
                      <a:lumMod val="75000"/>
                    </a:schemeClr>
                  </a:solidFill>
                </a:rPr>
                <a:t>nh chuyển đổi số làm tốt để nhân rộng, tạo phong trào thực hiện chuyển đổi số trong toàn </a:t>
              </a:r>
              <a:r>
                <a:rPr lang="vi-VN" i="1" dirty="0" err="1">
                  <a:solidFill>
                    <a:schemeClr val="accent6">
                      <a:lumMod val="75000"/>
                    </a:schemeClr>
                  </a:solidFill>
                </a:rPr>
                <a:t>ngành</a:t>
              </a:r>
              <a:r>
                <a:rPr lang="vi-VN" i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vi-VN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Giáo</a:t>
              </a:r>
              <a:r>
                <a:rPr lang="en-US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dục</a:t>
              </a:r>
              <a:endParaRPr lang="en-US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3097" y="381000"/>
            <a:ext cx="4542164" cy="4572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rgbClr val="FF0000"/>
                </a:solidFill>
              </a:rPr>
              <a:t>Mục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đích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rgbClr val="FF0000"/>
                </a:solidFill>
              </a:rPr>
              <a:t>Đối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tượng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 rot="16200000">
            <a:off x="6053138" y="42864"/>
            <a:ext cx="989013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 rot="5400000" flipH="1">
            <a:off x="8912225" y="1897063"/>
            <a:ext cx="989013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6053138" y="1228726"/>
            <a:ext cx="989012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 rot="5400000" flipH="1">
            <a:off x="8912225" y="3082925"/>
            <a:ext cx="989012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rot="16200000">
            <a:off x="6053932" y="2450308"/>
            <a:ext cx="987425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9" name="Round Same Side Corner Rectangle 28"/>
          <p:cNvSpPr/>
          <p:nvPr/>
        </p:nvSpPr>
        <p:spPr>
          <a:xfrm rot="5400000" flipH="1">
            <a:off x="8913019" y="4304507"/>
            <a:ext cx="987425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16200000">
            <a:off x="6053932" y="3636170"/>
            <a:ext cx="987425" cy="471328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 rot="5400000" flipH="1">
            <a:off x="8913019" y="5490369"/>
            <a:ext cx="987425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9110662" y="2044701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9110662" y="3230564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34" name="TextBox 34"/>
          <p:cNvSpPr txBox="1">
            <a:spLocks noChangeArrowheads="1"/>
          </p:cNvSpPr>
          <p:nvPr/>
        </p:nvSpPr>
        <p:spPr bwMode="auto">
          <a:xfrm>
            <a:off x="9110662" y="4452939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3</a:t>
            </a:r>
          </a:p>
        </p:txBody>
      </p:sp>
      <p:sp>
        <p:nvSpPr>
          <p:cNvPr id="35" name="TextBox 35"/>
          <p:cNvSpPr txBox="1">
            <a:spLocks noChangeArrowheads="1"/>
          </p:cNvSpPr>
          <p:nvPr/>
        </p:nvSpPr>
        <p:spPr bwMode="auto">
          <a:xfrm>
            <a:off x="9110662" y="5638801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4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664076" y="2230438"/>
            <a:ext cx="377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vi-VN" sz="1600" dirty="0">
                <a:solidFill>
                  <a:schemeClr val="bg1"/>
                </a:solidFill>
              </a:rPr>
              <a:t>ở </a:t>
            </a:r>
            <a:r>
              <a:rPr lang="en-US" sz="1600" dirty="0">
                <a:solidFill>
                  <a:schemeClr val="bg1"/>
                </a:solidFill>
              </a:rPr>
              <a:t>G</a:t>
            </a:r>
            <a:r>
              <a:rPr lang="vi-VN" sz="1600" dirty="0">
                <a:solidFill>
                  <a:schemeClr val="bg1"/>
                </a:solidFill>
              </a:rPr>
              <a:t>iáo </a:t>
            </a:r>
            <a:r>
              <a:rPr lang="vi-VN" sz="1600" dirty="0">
                <a:solidFill>
                  <a:schemeClr val="bg1"/>
                </a:solidFill>
              </a:rPr>
              <a:t>dục và </a:t>
            </a:r>
            <a:r>
              <a:rPr lang="en-US" sz="1600" dirty="0">
                <a:solidFill>
                  <a:schemeClr val="bg1"/>
                </a:solidFill>
              </a:rPr>
              <a:t>Đ</a:t>
            </a:r>
            <a:r>
              <a:rPr lang="vi-VN" sz="1600" dirty="0">
                <a:solidFill>
                  <a:schemeClr val="bg1"/>
                </a:solidFill>
              </a:rPr>
              <a:t>ào tạo</a:t>
            </a:r>
            <a:r>
              <a:rPr lang="en-US" sz="1600" b="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664076" y="3416300"/>
            <a:ext cx="377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vi-VN" sz="1600" dirty="0">
                <a:solidFill>
                  <a:schemeClr val="bg1"/>
                </a:solidFill>
              </a:rPr>
              <a:t>ác phòng </a:t>
            </a:r>
            <a:r>
              <a:rPr lang="en-US" sz="1600" dirty="0">
                <a:solidFill>
                  <a:schemeClr val="bg1"/>
                </a:solidFill>
              </a:rPr>
              <a:t>G</a:t>
            </a:r>
            <a:r>
              <a:rPr lang="vi-VN" sz="1600" dirty="0">
                <a:solidFill>
                  <a:schemeClr val="bg1"/>
                </a:solidFill>
              </a:rPr>
              <a:t>iáo </a:t>
            </a:r>
            <a:r>
              <a:rPr lang="vi-VN" sz="1600" dirty="0">
                <a:solidFill>
                  <a:schemeClr val="bg1"/>
                </a:solidFill>
              </a:rPr>
              <a:t>dục và </a:t>
            </a:r>
            <a:r>
              <a:rPr lang="en-US" sz="1600" dirty="0">
                <a:solidFill>
                  <a:schemeClr val="bg1"/>
                </a:solidFill>
              </a:rPr>
              <a:t>Đ</a:t>
            </a:r>
            <a:r>
              <a:rPr lang="vi-VN" sz="1600" dirty="0">
                <a:solidFill>
                  <a:schemeClr val="bg1"/>
                </a:solidFill>
              </a:rPr>
              <a:t>ào </a:t>
            </a:r>
            <a:r>
              <a:rPr lang="vi-VN" sz="1600" dirty="0">
                <a:solidFill>
                  <a:schemeClr val="bg1"/>
                </a:solidFill>
              </a:rPr>
              <a:t>tạo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4664076" y="4638675"/>
            <a:ext cx="3779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Các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vi-VN" sz="1600" dirty="0">
                <a:solidFill>
                  <a:schemeClr val="bg1"/>
                </a:solidFill>
              </a:rPr>
              <a:t>cơ sở giáo dục phổ </a:t>
            </a:r>
            <a:r>
              <a:rPr lang="vi-VN" sz="1600" dirty="0">
                <a:solidFill>
                  <a:schemeClr val="bg1"/>
                </a:solidFill>
              </a:rPr>
              <a:t>thông</a:t>
            </a:r>
            <a:r>
              <a:rPr lang="en-US" sz="1600" b="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4664075" y="5824538"/>
            <a:ext cx="4033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Các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vi-VN" sz="1600" dirty="0">
                <a:solidFill>
                  <a:schemeClr val="bg1"/>
                </a:solidFill>
              </a:rPr>
              <a:t>trung tâm giáo dục thường </a:t>
            </a:r>
            <a:r>
              <a:rPr lang="vi-VN" sz="1600" dirty="0">
                <a:solidFill>
                  <a:schemeClr val="bg1"/>
                </a:solidFill>
              </a:rPr>
              <a:t>xuyên</a:t>
            </a:r>
            <a:r>
              <a:rPr lang="en-US" sz="1600" b="0" dirty="0">
                <a:solidFill>
                  <a:schemeClr val="bg1"/>
                </a:solidFill>
                <a:cs typeface="Arial" charset="0"/>
              </a:rPr>
              <a:t>.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91168" y="381000"/>
            <a:ext cx="4542164" cy="4572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chỉ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8A50F9EA-10F6-4C0F-8B2F-B4E86DB16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A4F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endParaRPr lang="en-US" altLang="en-US" sz="1800" b="0" kern="0">
              <a:solidFill>
                <a:srgbClr val="2A4F86"/>
              </a:solidFill>
              <a:latin typeface="Verdana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9D5CFDC-8028-4752-9FAD-8E3D3E32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2A4F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endParaRPr lang="en-US" altLang="en-US" sz="1800" kern="0" dirty="0">
              <a:solidFill>
                <a:srgbClr val="2A4F86"/>
              </a:solidFill>
              <a:latin typeface="Verdana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D844A88A-3EB6-4511-8EF9-23739055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552826"/>
            <a:ext cx="203835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Nhóm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tiêu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chí</a:t>
            </a:r>
            <a:r>
              <a:rPr lang="en-US" altLang="en-US" sz="1800" kern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Chuyển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đổi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dạy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”</a:t>
            </a:r>
            <a:endParaRPr lang="en-US" altLang="en-US" sz="1400" kern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F873DEF4-ECD7-42B5-AD72-A15D4000D877}"/>
              </a:ext>
            </a:extLst>
          </p:cNvPr>
          <p:cNvSpPr>
            <a:spLocks/>
          </p:cNvSpPr>
          <p:nvPr/>
        </p:nvSpPr>
        <p:spPr bwMode="gray">
          <a:xfrm>
            <a:off x="4746625" y="3255964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1B00FE"/>
              </a:gs>
              <a:gs pos="100000">
                <a:srgbClr val="8FAFE9">
                  <a:gamma/>
                  <a:tint val="63529"/>
                  <a:invGamma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8"/>
          <p:cNvSpPr>
            <a:spLocks noChangeAspect="1" noChangeArrowheads="1" noTextEdit="1"/>
          </p:cNvSpPr>
          <p:nvPr/>
        </p:nvSpPr>
        <p:spPr bwMode="gray">
          <a:xfrm flipH="1">
            <a:off x="6392864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GB" b="0" smtClean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A80360FF-82E6-43A5-AFB5-5D40EB9D5305}"/>
              </a:ext>
            </a:extLst>
          </p:cNvPr>
          <p:cNvSpPr>
            <a:spLocks/>
          </p:cNvSpPr>
          <p:nvPr/>
        </p:nvSpPr>
        <p:spPr bwMode="gray">
          <a:xfrm flipH="1">
            <a:off x="6399214" y="3255964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CC1E0"/>
              </a:gs>
              <a:gs pos="100000">
                <a:srgbClr val="57ABA3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rgbClr val="2A4F86"/>
              </a:solidFill>
              <a:latin typeface="Arial" panose="020B0604020202020204" pitchFamily="34" charset="0"/>
            </a:endParaRPr>
          </a:p>
        </p:txBody>
      </p: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4572000" y="1628775"/>
            <a:ext cx="2998788" cy="1601788"/>
            <a:chOff x="1997" y="1314"/>
            <a:chExt cx="1889" cy="1009"/>
          </a:xfrm>
        </p:grpSpPr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7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57ABA3"/>
                  </a:gs>
                  <a:gs pos="100000">
                    <a:srgbClr val="2A534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None/>
                  <a:defRPr/>
                </a:pPr>
                <a:endParaRPr lang="en-US" altLang="en-US" sz="1800" b="0" kern="0">
                  <a:solidFill>
                    <a:srgbClr val="2A4F86"/>
                  </a:solidFill>
                </a:endParaRPr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B5DAD6"/>
                  </a:gs>
                  <a:gs pos="100000">
                    <a:srgbClr val="57ABA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ClrTx/>
                  <a:buNone/>
                  <a:defRPr/>
                </a:pPr>
                <a:endParaRPr lang="en-US" altLang="en-US" sz="1800" b="0" kern="0">
                  <a:solidFill>
                    <a:srgbClr val="2A4F86"/>
                  </a:solidFill>
                </a:endParaRPr>
              </a:p>
            </p:txBody>
          </p:sp>
        </p:grpSp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323F65"/>
                </a:gs>
                <a:gs pos="100000">
                  <a:srgbClr val="6C89D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6C89DA">
                    <a:alpha val="0"/>
                  </a:srgbClr>
                </a:gs>
                <a:gs pos="100000">
                  <a:srgbClr val="CCD6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566DAD"/>
                </a:gs>
                <a:gs pos="100000">
                  <a:srgbClr val="6C89DA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C89DA">
                    <a:alpha val="37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None/>
                <a:defRPr/>
              </a:pPr>
              <a:endParaRPr lang="en-US" altLang="en-US" sz="1800" b="0" kern="0">
                <a:solidFill>
                  <a:srgbClr val="2A4F86"/>
                </a:solidFill>
              </a:endParaRPr>
            </a:p>
          </p:txBody>
        </p:sp>
      </p:grpSp>
      <p:sp>
        <p:nvSpPr>
          <p:cNvPr id="49" name="Text Box 18">
            <a:extLst>
              <a:ext uri="{FF2B5EF4-FFF2-40B4-BE49-F238E27FC236}">
                <a16:creationId xmlns:a16="http://schemas.microsoft.com/office/drawing/2014/main" id="{17AA2817-3071-47F3-8848-92D33CD1E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535" y="1828801"/>
            <a:ext cx="15680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400" kern="0" dirty="0" err="1">
                <a:solidFill>
                  <a:srgbClr val="000000"/>
                </a:solidFill>
              </a:rPr>
              <a:t>Cấu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trúc</a:t>
            </a:r>
            <a:endParaRPr lang="en-US" altLang="en-US" sz="2400" kern="0" dirty="0">
              <a:solidFill>
                <a:srgbClr val="000000"/>
              </a:solidFill>
            </a:endParaRP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400" kern="0" dirty="0" err="1">
                <a:solidFill>
                  <a:srgbClr val="000000"/>
                </a:solidFill>
              </a:rPr>
              <a:t>Bộ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chỉ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số</a:t>
            </a:r>
            <a:endParaRPr lang="en-US" altLang="en-US" sz="1400" kern="0" dirty="0">
              <a:solidFill>
                <a:srgbClr val="000000"/>
              </a:solidFill>
            </a:endParaRP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81C6AF0A-2992-426F-B01C-F64B3F340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3581400"/>
            <a:ext cx="20383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Nhóm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tiêu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+mn-lt"/>
              </a:rPr>
              <a:t>chí</a:t>
            </a:r>
            <a:r>
              <a:rPr lang="en-US" altLang="en-US" sz="2000" kern="0" dirty="0">
                <a:solidFill>
                  <a:srgbClr val="000000"/>
                </a:solidFill>
                <a:latin typeface="+mn-lt"/>
              </a:rPr>
              <a:t> </a:t>
            </a:r>
            <a:endParaRPr lang="en-US" altLang="en-US" sz="2000" kern="0" dirty="0" smtClean="0">
              <a:solidFill>
                <a:srgbClr val="000000"/>
              </a:solidFill>
              <a:latin typeface="+mn-lt"/>
            </a:endParaRPr>
          </a:p>
          <a:p>
            <a:pPr eaLnBrk="0" fontAlgn="auto" hangingPunct="0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2000" kern="0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Chuyển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đổi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quả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trị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sở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giáo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1800" kern="0" dirty="0" err="1">
                <a:solidFill>
                  <a:srgbClr val="FF0000"/>
                </a:solidFill>
                <a:latin typeface="+mn-lt"/>
              </a:rPr>
              <a:t>dục</a:t>
            </a:r>
            <a:r>
              <a:rPr lang="en-US" altLang="en-US" sz="1800" kern="0" dirty="0">
                <a:solidFill>
                  <a:srgbClr val="FF0000"/>
                </a:solidFill>
                <a:latin typeface="+mn-lt"/>
              </a:rPr>
              <a:t>”</a:t>
            </a:r>
            <a:endParaRPr lang="en-US" altLang="en-US" sz="1400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rgbClr val="FF0000"/>
                </a:solidFill>
              </a:rPr>
              <a:t>Mức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chuyển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8115"/>
              </p:ext>
            </p:extLst>
          </p:nvPr>
        </p:nvGraphicFramePr>
        <p:xfrm>
          <a:off x="457200" y="2514599"/>
          <a:ext cx="115062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439">
                  <a:extLst>
                    <a:ext uri="{9D8B030D-6E8A-4147-A177-3AD203B41FA5}">
                      <a16:colId xmlns:a16="http://schemas.microsoft.com/office/drawing/2014/main" val="1298925091"/>
                    </a:ext>
                  </a:extLst>
                </a:gridCol>
                <a:gridCol w="4710550">
                  <a:extLst>
                    <a:ext uri="{9D8B030D-6E8A-4147-A177-3AD203B41FA5}">
                      <a16:colId xmlns:a16="http://schemas.microsoft.com/office/drawing/2014/main" val="3338193514"/>
                    </a:ext>
                  </a:extLst>
                </a:gridCol>
                <a:gridCol w="5231211">
                  <a:extLst>
                    <a:ext uri="{9D8B030D-6E8A-4147-A177-3AD203B41FA5}">
                      <a16:colId xmlns:a16="http://schemas.microsoft.com/office/drawing/2014/main" val="2474689309"/>
                    </a:ext>
                  </a:extLst>
                </a:gridCol>
              </a:tblGrid>
              <a:tr h="1626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CĐS </a:t>
                      </a:r>
                      <a:r>
                        <a:rPr lang="vi-VN" sz="1600" dirty="0">
                          <a:effectLst/>
                        </a:rPr>
                        <a:t>trong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,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Tối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đa</a:t>
                      </a:r>
                      <a:r>
                        <a:rPr lang="en-US" sz="1600" dirty="0">
                          <a:effectLst/>
                        </a:rPr>
                        <a:t> 100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CĐS</a:t>
                      </a:r>
                      <a:r>
                        <a:rPr lang="vi-VN" sz="1600" dirty="0" smtClean="0">
                          <a:effectLst/>
                        </a:rPr>
                        <a:t> </a:t>
                      </a:r>
                      <a:r>
                        <a:rPr lang="vi-VN" sz="1600" dirty="0">
                          <a:effectLst/>
                        </a:rPr>
                        <a:t>trong quản trị cơ sở giáo dục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Tối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đa</a:t>
                      </a:r>
                      <a:r>
                        <a:rPr lang="en-US" sz="1600" dirty="0">
                          <a:effectLst/>
                        </a:rPr>
                        <a:t> 100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504961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đa</a:t>
                      </a:r>
                      <a:r>
                        <a:rPr lang="en-US" sz="1800" b="1" dirty="0">
                          <a:effectLst/>
                        </a:rPr>
                        <a:t> 50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</a:rPr>
                        <a:t>Tối đa 50 điểm</a:t>
                      </a:r>
                      <a:endParaRPr lang="en-GB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187999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đa</a:t>
                      </a:r>
                      <a:r>
                        <a:rPr lang="en-US" sz="1800" b="1" dirty="0">
                          <a:effectLst/>
                        </a:rPr>
                        <a:t> 75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đa</a:t>
                      </a:r>
                      <a:r>
                        <a:rPr lang="en-US" sz="1800" b="1" dirty="0">
                          <a:effectLst/>
                        </a:rPr>
                        <a:t> 75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4098046"/>
                  </a:ext>
                </a:extLst>
              </a:tr>
              <a:tr h="753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Mức</a:t>
                      </a:r>
                      <a:r>
                        <a:rPr lang="en-US" sz="1800" dirty="0">
                          <a:effectLst/>
                        </a:rPr>
                        <a:t> 3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thiểu</a:t>
                      </a:r>
                      <a:r>
                        <a:rPr lang="en-US" sz="1800" b="1" dirty="0">
                          <a:effectLst/>
                        </a:rPr>
                        <a:t> 76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Tối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thiểu</a:t>
                      </a:r>
                      <a:r>
                        <a:rPr lang="en-US" sz="1800" b="1" dirty="0">
                          <a:effectLst/>
                        </a:rPr>
                        <a:t> 76 </a:t>
                      </a:r>
                      <a:r>
                        <a:rPr lang="en-US" sz="1800" b="1" dirty="0" err="1">
                          <a:effectLst/>
                        </a:rPr>
                        <a:t>điểm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491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3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94368"/>
              </p:ext>
            </p:extLst>
          </p:nvPr>
        </p:nvGraphicFramePr>
        <p:xfrm>
          <a:off x="0" y="1295401"/>
          <a:ext cx="12191999" cy="556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956">
                  <a:extLst>
                    <a:ext uri="{9D8B030D-6E8A-4147-A177-3AD203B41FA5}">
                      <a16:colId xmlns:a16="http://schemas.microsoft.com/office/drawing/2014/main" val="1261650141"/>
                    </a:ext>
                  </a:extLst>
                </a:gridCol>
                <a:gridCol w="4737810">
                  <a:extLst>
                    <a:ext uri="{9D8B030D-6E8A-4147-A177-3AD203B41FA5}">
                      <a16:colId xmlns:a16="http://schemas.microsoft.com/office/drawing/2014/main" val="2745298781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216182070"/>
                    </a:ext>
                  </a:extLst>
                </a:gridCol>
                <a:gridCol w="2201875">
                  <a:extLst>
                    <a:ext uri="{9D8B030D-6E8A-4147-A177-3AD203B41FA5}">
                      <a16:colId xmlns:a16="http://schemas.microsoft.com/office/drawing/2014/main" val="86487620"/>
                    </a:ext>
                  </a:extLst>
                </a:gridCol>
                <a:gridCol w="2136038">
                  <a:extLst>
                    <a:ext uri="{9D8B030D-6E8A-4147-A177-3AD203B41FA5}">
                      <a16:colId xmlns:a16="http://schemas.microsoft.com/office/drawing/2014/main" val="2062859088"/>
                    </a:ext>
                  </a:extLst>
                </a:gridCol>
                <a:gridCol w="1670304">
                  <a:extLst>
                    <a:ext uri="{9D8B030D-6E8A-4147-A177-3AD203B41FA5}">
                      <a16:colId xmlns:a16="http://schemas.microsoft.com/office/drawing/2014/main" val="282201065"/>
                    </a:ext>
                  </a:extLst>
                </a:gridCol>
              </a:tblGrid>
              <a:tr h="1104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STT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tối đa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thành ph</a:t>
                      </a:r>
                      <a:r>
                        <a:rPr lang="en-GB" sz="1600">
                          <a:effectLst/>
                        </a:rPr>
                        <a:t>ầ</a:t>
                      </a:r>
                      <a:r>
                        <a:rPr lang="vi-VN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Ghi ch</a:t>
                      </a:r>
                      <a:r>
                        <a:rPr lang="en-GB" sz="1600">
                          <a:effectLst/>
                        </a:rPr>
                        <a:t>ú</a:t>
                      </a:r>
                      <a:r>
                        <a:rPr lang="vi-VN" sz="1600">
                          <a:effectLst/>
                        </a:rPr>
                        <a:t>, minh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8325809"/>
                  </a:ext>
                </a:extLst>
              </a:tr>
              <a:tr h="531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1.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Chuyển đổi số trong dạy, học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100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063638"/>
                  </a:ext>
                </a:extLst>
              </a:tr>
              <a:tr h="282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1.1.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hoạch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tổ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r>
                        <a:rPr lang="vi-VN" sz="1600" dirty="0">
                          <a:effectLst/>
                        </a:rPr>
                        <a:t> (</a:t>
                      </a:r>
                      <a:r>
                        <a:rPr lang="vi-VN" sz="1600" dirty="0" err="1">
                          <a:effectLst/>
                        </a:rPr>
                        <a:t>kết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hợp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với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tiếp</a:t>
                      </a:r>
                      <a:r>
                        <a:rPr lang="vi-VN" sz="1600" dirty="0">
                          <a:effectLst/>
                        </a:rPr>
                        <a:t>;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riêng </a:t>
                      </a:r>
                      <a:r>
                        <a:rPr lang="vi-VN" sz="1600" dirty="0" err="1">
                          <a:effectLst/>
                        </a:rPr>
                        <a:t>hoặc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lồng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ghép</a:t>
                      </a:r>
                      <a:r>
                        <a:rPr lang="vi-VN" sz="1600" dirty="0">
                          <a:effectLst/>
                        </a:rPr>
                        <a:t> trong </a:t>
                      </a:r>
                      <a:r>
                        <a:rPr lang="vi-VN" sz="1600" dirty="0" err="1">
                          <a:effectLst/>
                        </a:rPr>
                        <a:t>kế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hoạch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tổ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hằng</a:t>
                      </a:r>
                      <a:r>
                        <a:rPr lang="vi-VN" sz="1600" dirty="0">
                          <a:effectLst/>
                        </a:rPr>
                        <a:t> năm)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Điều kiện bắt buộc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2770897"/>
                  </a:ext>
                </a:extLst>
              </a:tr>
              <a:tr h="1104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1.2.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ban </a:t>
                      </a:r>
                      <a:r>
                        <a:rPr lang="vi-VN" sz="1600" dirty="0" err="1">
                          <a:effectLst/>
                        </a:rPr>
                        <a:t>hành</a:t>
                      </a:r>
                      <a:r>
                        <a:rPr lang="vi-VN" sz="1600" dirty="0">
                          <a:effectLst/>
                        </a:rPr>
                        <a:t> quy </a:t>
                      </a:r>
                      <a:r>
                        <a:rPr lang="vi-VN" sz="1600" dirty="0" err="1">
                          <a:effectLst/>
                        </a:rPr>
                        <a:t>chế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tổ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chức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Điều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kiện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bắt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buộc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772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1060"/>
              </p:ext>
            </p:extLst>
          </p:nvPr>
        </p:nvGraphicFramePr>
        <p:xfrm>
          <a:off x="-1" y="1066800"/>
          <a:ext cx="12192002" cy="5527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53">
                  <a:extLst>
                    <a:ext uri="{9D8B030D-6E8A-4147-A177-3AD203B41FA5}">
                      <a16:colId xmlns:a16="http://schemas.microsoft.com/office/drawing/2014/main" val="192172207"/>
                    </a:ext>
                  </a:extLst>
                </a:gridCol>
                <a:gridCol w="4728058">
                  <a:extLst>
                    <a:ext uri="{9D8B030D-6E8A-4147-A177-3AD203B41FA5}">
                      <a16:colId xmlns:a16="http://schemas.microsoft.com/office/drawing/2014/main" val="1664525938"/>
                    </a:ext>
                  </a:extLst>
                </a:gridCol>
                <a:gridCol w="875386">
                  <a:extLst>
                    <a:ext uri="{9D8B030D-6E8A-4147-A177-3AD203B41FA5}">
                      <a16:colId xmlns:a16="http://schemas.microsoft.com/office/drawing/2014/main" val="1220397310"/>
                    </a:ext>
                  </a:extLst>
                </a:gridCol>
                <a:gridCol w="2184807">
                  <a:extLst>
                    <a:ext uri="{9D8B030D-6E8A-4147-A177-3AD203B41FA5}">
                      <a16:colId xmlns:a16="http://schemas.microsoft.com/office/drawing/2014/main" val="3830073677"/>
                    </a:ext>
                  </a:extLst>
                </a:gridCol>
                <a:gridCol w="2126286">
                  <a:extLst>
                    <a:ext uri="{9D8B030D-6E8A-4147-A177-3AD203B41FA5}">
                      <a16:colId xmlns:a16="http://schemas.microsoft.com/office/drawing/2014/main" val="173189470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3675465303"/>
                    </a:ext>
                  </a:extLst>
                </a:gridCol>
              </a:tblGrid>
              <a:tr h="52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STT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Tiêu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tối đa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 thành ph</a:t>
                      </a:r>
                      <a:r>
                        <a:rPr lang="en-GB" sz="1600">
                          <a:effectLst/>
                        </a:rPr>
                        <a:t>ầ</a:t>
                      </a:r>
                      <a:r>
                        <a:rPr lang="vi-VN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Mức độ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Ghi ch</a:t>
                      </a:r>
                      <a:r>
                        <a:rPr lang="en-GB" sz="1600">
                          <a:effectLst/>
                        </a:rPr>
                        <a:t>ú</a:t>
                      </a:r>
                      <a:r>
                        <a:rPr lang="vi-VN" sz="1600">
                          <a:effectLst/>
                        </a:rPr>
                        <a:t>, minh chứng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4515330"/>
                  </a:ext>
                </a:extLst>
              </a:tr>
              <a:tr h="11567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1.3.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Triển</a:t>
                      </a:r>
                      <a:r>
                        <a:rPr lang="vi-VN" sz="1600" dirty="0">
                          <a:effectLst/>
                        </a:rPr>
                        <a:t> khai </a:t>
                      </a:r>
                      <a:r>
                        <a:rPr lang="vi-VN" sz="1600" dirty="0" err="1">
                          <a:effectLst/>
                        </a:rPr>
                        <a:t>phần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mềm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r>
                        <a:rPr lang="vi-VN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 </a:t>
                      </a:r>
                      <a:r>
                        <a:rPr lang="vi-VN" sz="1600" dirty="0" err="1">
                          <a:effectLst/>
                        </a:rPr>
                        <a:t>Có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triển</a:t>
                      </a:r>
                      <a:r>
                        <a:rPr lang="vi-VN" sz="1600" dirty="0">
                          <a:effectLst/>
                        </a:rPr>
                        <a:t> khai </a:t>
                      </a:r>
                      <a:r>
                        <a:rPr lang="vi-VN" sz="1600" dirty="0" err="1">
                          <a:effectLst/>
                        </a:rPr>
                        <a:t>phần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mềm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dạy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học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tuyến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trực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tiếp</a:t>
                      </a:r>
                      <a:r>
                        <a:rPr lang="vi-VN" sz="1600" dirty="0">
                          <a:effectLst/>
                        </a:rPr>
                        <a:t> (ghi tên)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Tối</a:t>
                      </a:r>
                      <a:r>
                        <a:rPr lang="vi-VN" sz="1600" dirty="0">
                          <a:effectLst/>
                        </a:rPr>
                        <a:t> đa 6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r>
                        <a:rPr lang="vi-VN" sz="1600" dirty="0">
                          <a:effectLst/>
                        </a:rPr>
                        <a:t> 1: </a:t>
                      </a:r>
                      <a:r>
                        <a:rPr lang="vi-VN" sz="1600" dirty="0" err="1">
                          <a:effectLst/>
                        </a:rPr>
                        <a:t>dưới</a:t>
                      </a:r>
                      <a:r>
                        <a:rPr lang="vi-VN" sz="1600" dirty="0">
                          <a:effectLst/>
                        </a:rPr>
                        <a:t> 10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r>
                        <a:rPr lang="vi-VN" sz="1600" dirty="0">
                          <a:effectLst/>
                        </a:rPr>
                        <a:t> 2: </a:t>
                      </a:r>
                      <a:r>
                        <a:rPr lang="vi-VN" sz="1600" dirty="0" err="1">
                          <a:effectLst/>
                        </a:rPr>
                        <a:t>từ</a:t>
                      </a:r>
                      <a:r>
                        <a:rPr lang="vi-VN" sz="1600" dirty="0">
                          <a:effectLst/>
                        </a:rPr>
                        <a:t> 10 - 20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Mức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độ</a:t>
                      </a:r>
                      <a:r>
                        <a:rPr lang="vi-VN" sz="1600" dirty="0">
                          <a:effectLst/>
                        </a:rPr>
                        <a:t> 3: trên 20 </a:t>
                      </a:r>
                      <a:r>
                        <a:rPr lang="vi-VN" sz="1600" dirty="0" err="1">
                          <a:effectLst/>
                        </a:rPr>
                        <a:t>điểm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</a:rPr>
                        <a:t>Đường</a:t>
                      </a:r>
                      <a:r>
                        <a:rPr lang="vi-VN" sz="1600" dirty="0">
                          <a:effectLst/>
                        </a:rPr>
                        <a:t> </a:t>
                      </a:r>
                      <a:r>
                        <a:rPr lang="vi-VN" sz="1600" dirty="0" err="1">
                          <a:effectLst/>
                        </a:rPr>
                        <a:t>link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5229072"/>
                  </a:ext>
                </a:extLst>
              </a:tr>
              <a:tr h="384187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khai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trực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tuyến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(LMS)/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lý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trực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tuyến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(LCMS) (cung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cấp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thông tin: Tên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xây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/thuê/mua).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Hệ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thống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LMS/LCMS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khai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năng: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viên giao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viên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câu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hỏi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Tổ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kiểm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tra,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thường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xuyên;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huynh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 tham gia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tập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lang="vi-V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Tối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đa 24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chức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năng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triển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khai t</a:t>
                      </a:r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ố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6 </a:t>
                      </a:r>
                      <a:r>
                        <a:rPr lang="vi-VN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r>
                        <a:rPr lang="vi-VN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318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5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542164" cy="457200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39296"/>
              </p:ext>
            </p:extLst>
          </p:nvPr>
        </p:nvGraphicFramePr>
        <p:xfrm>
          <a:off x="-76199" y="914400"/>
          <a:ext cx="12268199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224">
                  <a:extLst>
                    <a:ext uri="{9D8B030D-6E8A-4147-A177-3AD203B41FA5}">
                      <a16:colId xmlns:a16="http://schemas.microsoft.com/office/drawing/2014/main" val="3911753697"/>
                    </a:ext>
                  </a:extLst>
                </a:gridCol>
                <a:gridCol w="4757609">
                  <a:extLst>
                    <a:ext uri="{9D8B030D-6E8A-4147-A177-3AD203B41FA5}">
                      <a16:colId xmlns:a16="http://schemas.microsoft.com/office/drawing/2014/main" val="3239950376"/>
                    </a:ext>
                  </a:extLst>
                </a:gridCol>
                <a:gridCol w="880856">
                  <a:extLst>
                    <a:ext uri="{9D8B030D-6E8A-4147-A177-3AD203B41FA5}">
                      <a16:colId xmlns:a16="http://schemas.microsoft.com/office/drawing/2014/main" val="2486858198"/>
                    </a:ext>
                  </a:extLst>
                </a:gridCol>
                <a:gridCol w="2198460">
                  <a:extLst>
                    <a:ext uri="{9D8B030D-6E8A-4147-A177-3AD203B41FA5}">
                      <a16:colId xmlns:a16="http://schemas.microsoft.com/office/drawing/2014/main" val="4233371460"/>
                    </a:ext>
                  </a:extLst>
                </a:gridCol>
                <a:gridCol w="2139575">
                  <a:extLst>
                    <a:ext uri="{9D8B030D-6E8A-4147-A177-3AD203B41FA5}">
                      <a16:colId xmlns:a16="http://schemas.microsoft.com/office/drawing/2014/main" val="2182437674"/>
                    </a:ext>
                  </a:extLst>
                </a:gridCol>
                <a:gridCol w="1668475">
                  <a:extLst>
                    <a:ext uri="{9D8B030D-6E8A-4147-A177-3AD203B41FA5}">
                      <a16:colId xmlns:a16="http://schemas.microsoft.com/office/drawing/2014/main" val="673097564"/>
                    </a:ext>
                  </a:extLst>
                </a:gridCol>
              </a:tblGrid>
              <a:tr h="1026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STT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chí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tối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đa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thành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ph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ầ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n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Ghi ch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ú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, minh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chứng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5909969"/>
                  </a:ext>
                </a:extLst>
              </a:tr>
              <a:tr h="4917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1.4.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lượng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học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liệu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hóa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(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đã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tổ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chuyên môn thông qua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người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đứng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đầu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cơ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sở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giáo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dục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phê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duyệt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).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10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- </a:t>
                      </a:r>
                      <a:r>
                        <a:rPr lang="en-GB" sz="1600">
                          <a:effectLst/>
                          <a:latin typeface="+mj-lt"/>
                        </a:rPr>
                        <a:t>Í</a:t>
                      </a:r>
                      <a:r>
                        <a:rPr lang="vi-VN" sz="1600">
                          <a:effectLst/>
                          <a:latin typeface="+mj-lt"/>
                        </a:rPr>
                        <a:t>t hơn 20 học liệu: t</a:t>
                      </a:r>
                      <a:r>
                        <a:rPr lang="en-GB" sz="1600">
                          <a:effectLst/>
                          <a:latin typeface="+mj-lt"/>
                        </a:rPr>
                        <a:t>ố</a:t>
                      </a:r>
                      <a:r>
                        <a:rPr lang="vi-VN" sz="1600">
                          <a:effectLst/>
                          <a:latin typeface="+mj-lt"/>
                        </a:rPr>
                        <a:t>i đa 3 điểm.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- </a:t>
                      </a:r>
                      <a:r>
                        <a:rPr lang="en-GB" sz="1600">
                          <a:effectLst/>
                          <a:latin typeface="+mj-lt"/>
                        </a:rPr>
                        <a:t>Í</a:t>
                      </a:r>
                      <a:r>
                        <a:rPr lang="vi-VN" sz="1600">
                          <a:effectLst/>
                          <a:latin typeface="+mj-lt"/>
                        </a:rPr>
                        <a:t>t hơn 40 học liệu: tối đa 6 điểm.</a:t>
                      </a:r>
                      <a:endParaRPr lang="en-US" sz="160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</a:rPr>
                        <a:t>- Nhiều hơn 40 học liệu: tối đa 10 điểm</a:t>
                      </a:r>
                      <a:endParaRPr lang="en-US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1: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dưới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4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2: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từ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4 - 6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Mức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3: trên 7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điểm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+mj-lt"/>
                        </a:rPr>
                        <a:t>Đường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link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số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lượng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học</a:t>
                      </a:r>
                      <a:r>
                        <a:rPr lang="vi-VN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+mj-lt"/>
                        </a:rPr>
                        <a:t>liệu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68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357</TotalTime>
  <Words>2108</Words>
  <Application>Microsoft Office PowerPoint</Application>
  <PresentationFormat>Màn hình rộng</PresentationFormat>
  <Paragraphs>342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23</vt:i4>
      </vt:variant>
    </vt:vector>
  </HeadingPairs>
  <TitlesOfParts>
    <vt:vector size="34" baseType="lpstr">
      <vt:lpstr>Arial</vt:lpstr>
      <vt:lpstr>Arial Unicode MS</vt:lpstr>
      <vt:lpstr>Calibri</vt:lpstr>
      <vt:lpstr>Comic Sans MS</vt:lpstr>
      <vt:lpstr>Times New Roman</vt:lpstr>
      <vt:lpstr>Verdana</vt:lpstr>
      <vt:lpstr>Wingdings</vt:lpstr>
      <vt:lpstr>template</vt:lpstr>
      <vt:lpstr>Custom Design</vt:lpstr>
      <vt:lpstr>Contents Slide Master</vt:lpstr>
      <vt:lpstr>1_template</vt:lpstr>
      <vt:lpstr>Bản trình bày PowerPoint</vt:lpstr>
      <vt:lpstr>Nội dung trình bày</vt:lpstr>
      <vt:lpstr>Mục đích</vt:lpstr>
      <vt:lpstr>Đối tượng</vt:lpstr>
      <vt:lpstr>Cấu trúc Bộ chỉ số</vt:lpstr>
      <vt:lpstr>Mức độ chuyển đổi số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Các tiêu chí cụ thể</vt:lpstr>
      <vt:lpstr>Cấu trúc Bộ chỉ số</vt:lpstr>
      <vt:lpstr>Quy định việc tự đánh giá</vt:lpstr>
      <vt:lpstr>Nộp hồ sơ, báo cáo</vt:lpstr>
      <vt:lpstr>Nộp hồ sơ, báo cáo</vt:lpstr>
      <vt:lpstr>Nộp hồ sơ, báo cáo</vt:lpstr>
      <vt:lpstr>Nộp hồ sơ, báo cáo</vt:lpstr>
      <vt:lpstr>Thời gian nộp hồ sơ</vt:lpstr>
      <vt:lpstr>“TRÂN TRỌNG CẢM ƠN CÁC ĐẠI BIỂU  ĐÃ LẮNG NGHE!"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CAO THANG</cp:lastModifiedBy>
  <cp:revision>31</cp:revision>
  <dcterms:created xsi:type="dcterms:W3CDTF">2013-04-15T07:54:58Z</dcterms:created>
  <dcterms:modified xsi:type="dcterms:W3CDTF">2023-09-14T12:26:58Z</dcterms:modified>
</cp:coreProperties>
</file>