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30"/>
  </p:notesMasterIdLst>
  <p:sldIdLst>
    <p:sldId id="330" r:id="rId2"/>
    <p:sldId id="346" r:id="rId3"/>
    <p:sldId id="280" r:id="rId4"/>
    <p:sldId id="333" r:id="rId5"/>
    <p:sldId id="347" r:id="rId6"/>
    <p:sldId id="334" r:id="rId7"/>
    <p:sldId id="335" r:id="rId8"/>
    <p:sldId id="338" r:id="rId9"/>
    <p:sldId id="345" r:id="rId10"/>
    <p:sldId id="336" r:id="rId11"/>
    <p:sldId id="363" r:id="rId12"/>
    <p:sldId id="339" r:id="rId13"/>
    <p:sldId id="340" r:id="rId14"/>
    <p:sldId id="369" r:id="rId15"/>
    <p:sldId id="349" r:id="rId16"/>
    <p:sldId id="366" r:id="rId17"/>
    <p:sldId id="351" r:id="rId18"/>
    <p:sldId id="352" r:id="rId19"/>
    <p:sldId id="368" r:id="rId20"/>
    <p:sldId id="354" r:id="rId21"/>
    <p:sldId id="356" r:id="rId22"/>
    <p:sldId id="357" r:id="rId23"/>
    <p:sldId id="362" r:id="rId24"/>
    <p:sldId id="358" r:id="rId25"/>
    <p:sldId id="359" r:id="rId26"/>
    <p:sldId id="360" r:id="rId27"/>
    <p:sldId id="361" r:id="rId28"/>
    <p:sldId id="281" r:id="rId29"/>
  </p:sldIdLst>
  <p:sldSz cx="9144000" cy="5143500" type="screen16x9"/>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FFFFFF"/>
    <a:srgbClr val="FF0000"/>
    <a:srgbClr val="FF9966"/>
    <a:srgbClr val="99FFCC"/>
    <a:srgbClr val="00000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60"/>
  </p:normalViewPr>
  <p:slideViewPr>
    <p:cSldViewPr>
      <p:cViewPr varScale="1">
        <p:scale>
          <a:sx n="90" d="100"/>
          <a:sy n="90" d="100"/>
        </p:scale>
        <p:origin x="816" y="78"/>
      </p:cViewPr>
      <p:guideLst>
        <p:guide orient="horz" pos="162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F4ACFDF-ED7C-4B5F-ADAE-68B794F1A098}" type="slidenum">
              <a:rPr lang="en-US" altLang="en-US"/>
              <a:pPr>
                <a:defRPr/>
              </a:pPr>
              <a:t>‹#›</a:t>
            </a:fld>
            <a:endParaRPr lang="en-US" altLang="en-US"/>
          </a:p>
        </p:txBody>
      </p:sp>
    </p:spTree>
    <p:extLst>
      <p:ext uri="{BB962C8B-B14F-4D97-AF65-F5344CB8AC3E}">
        <p14:creationId xmlns:p14="http://schemas.microsoft.com/office/powerpoint/2010/main" val="4246025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E82DB6-90E9-41C8-9B30-5496CFAB419D}" type="slidenum">
              <a:rPr lang="en-US" altLang="en-US"/>
              <a:pPr>
                <a:defRPr/>
              </a:pPr>
              <a:t>‹#›</a:t>
            </a:fld>
            <a:endParaRPr lang="en-US" altLang="en-US"/>
          </a:p>
        </p:txBody>
      </p:sp>
    </p:spTree>
    <p:extLst>
      <p:ext uri="{BB962C8B-B14F-4D97-AF65-F5344CB8AC3E}">
        <p14:creationId xmlns:p14="http://schemas.microsoft.com/office/powerpoint/2010/main" val="3353042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341C01-7088-495F-9183-6922648F3328}" type="slidenum">
              <a:rPr lang="en-US" altLang="en-US"/>
              <a:pPr>
                <a:defRPr/>
              </a:pPr>
              <a:t>‹#›</a:t>
            </a:fld>
            <a:endParaRPr lang="en-US" altLang="en-US"/>
          </a:p>
        </p:txBody>
      </p:sp>
    </p:spTree>
    <p:extLst>
      <p:ext uri="{BB962C8B-B14F-4D97-AF65-F5344CB8AC3E}">
        <p14:creationId xmlns:p14="http://schemas.microsoft.com/office/powerpoint/2010/main" val="3173719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EF5483-8EDD-4C62-B0F5-02AB0D6FD1B5}" type="slidenum">
              <a:rPr lang="en-US" altLang="en-US"/>
              <a:pPr>
                <a:defRPr/>
              </a:pPr>
              <a:t>‹#›</a:t>
            </a:fld>
            <a:endParaRPr lang="en-US" altLang="en-US"/>
          </a:p>
        </p:txBody>
      </p:sp>
    </p:spTree>
    <p:extLst>
      <p:ext uri="{BB962C8B-B14F-4D97-AF65-F5344CB8AC3E}">
        <p14:creationId xmlns:p14="http://schemas.microsoft.com/office/powerpoint/2010/main" val="613216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861990-8C78-43A7-9ABE-C7E39E24266D}" type="slidenum">
              <a:rPr lang="en-US" altLang="en-US"/>
              <a:pPr>
                <a:defRPr/>
              </a:pPr>
              <a:t>‹#›</a:t>
            </a:fld>
            <a:endParaRPr lang="en-US" altLang="en-US"/>
          </a:p>
        </p:txBody>
      </p:sp>
    </p:spTree>
    <p:extLst>
      <p:ext uri="{BB962C8B-B14F-4D97-AF65-F5344CB8AC3E}">
        <p14:creationId xmlns:p14="http://schemas.microsoft.com/office/powerpoint/2010/main" val="1047657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417888-AD4B-47A2-89AF-60D643138480}" type="slidenum">
              <a:rPr lang="en-US" altLang="en-US"/>
              <a:pPr>
                <a:defRPr/>
              </a:pPr>
              <a:t>‹#›</a:t>
            </a:fld>
            <a:endParaRPr lang="en-US" altLang="en-US"/>
          </a:p>
        </p:txBody>
      </p:sp>
    </p:spTree>
    <p:extLst>
      <p:ext uri="{BB962C8B-B14F-4D97-AF65-F5344CB8AC3E}">
        <p14:creationId xmlns:p14="http://schemas.microsoft.com/office/powerpoint/2010/main" val="1956218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8A69408-F860-4BA2-A715-FEEEF8664077}" type="slidenum">
              <a:rPr lang="en-US" altLang="en-US"/>
              <a:pPr>
                <a:defRPr/>
              </a:pPr>
              <a:t>‹#›</a:t>
            </a:fld>
            <a:endParaRPr lang="en-US" altLang="en-US"/>
          </a:p>
        </p:txBody>
      </p:sp>
    </p:spTree>
    <p:extLst>
      <p:ext uri="{BB962C8B-B14F-4D97-AF65-F5344CB8AC3E}">
        <p14:creationId xmlns:p14="http://schemas.microsoft.com/office/powerpoint/2010/main" val="1584883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A2A070F-65C0-4BC5-8C5F-279955032562}" type="slidenum">
              <a:rPr lang="en-US" altLang="en-US"/>
              <a:pPr>
                <a:defRPr/>
              </a:pPr>
              <a:t>‹#›</a:t>
            </a:fld>
            <a:endParaRPr lang="en-US" altLang="en-US"/>
          </a:p>
        </p:txBody>
      </p:sp>
    </p:spTree>
    <p:extLst>
      <p:ext uri="{BB962C8B-B14F-4D97-AF65-F5344CB8AC3E}">
        <p14:creationId xmlns:p14="http://schemas.microsoft.com/office/powerpoint/2010/main" val="203797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DDE0AA3-A778-4CA8-B63F-3BFBC5E3B0D6}" type="slidenum">
              <a:rPr lang="en-US" altLang="en-US"/>
              <a:pPr>
                <a:defRPr/>
              </a:pPr>
              <a:t>‹#›</a:t>
            </a:fld>
            <a:endParaRPr lang="en-US" altLang="en-US"/>
          </a:p>
        </p:txBody>
      </p:sp>
    </p:spTree>
    <p:extLst>
      <p:ext uri="{BB962C8B-B14F-4D97-AF65-F5344CB8AC3E}">
        <p14:creationId xmlns:p14="http://schemas.microsoft.com/office/powerpoint/2010/main" val="1169174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87B5C67-342C-4E8A-AA9F-49234F361580}" type="slidenum">
              <a:rPr lang="en-US" altLang="en-US"/>
              <a:pPr>
                <a:defRPr/>
              </a:pPr>
              <a:t>‹#›</a:t>
            </a:fld>
            <a:endParaRPr lang="en-US" altLang="en-US"/>
          </a:p>
        </p:txBody>
      </p:sp>
    </p:spTree>
    <p:extLst>
      <p:ext uri="{BB962C8B-B14F-4D97-AF65-F5344CB8AC3E}">
        <p14:creationId xmlns:p14="http://schemas.microsoft.com/office/powerpoint/2010/main" val="384156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D7E0CF-7B1B-49DF-8510-368CAF81B85E}" type="slidenum">
              <a:rPr lang="en-US" altLang="en-US"/>
              <a:pPr>
                <a:defRPr/>
              </a:pPr>
              <a:t>‹#›</a:t>
            </a:fld>
            <a:endParaRPr lang="en-US" altLang="en-US"/>
          </a:p>
        </p:txBody>
      </p:sp>
    </p:spTree>
    <p:extLst>
      <p:ext uri="{BB962C8B-B14F-4D97-AF65-F5344CB8AC3E}">
        <p14:creationId xmlns:p14="http://schemas.microsoft.com/office/powerpoint/2010/main" val="3078248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7C9AC4-0276-49B7-850B-8571A987AA46}" type="slidenum">
              <a:rPr lang="en-US" altLang="en-US"/>
              <a:pPr>
                <a:defRPr/>
              </a:pPr>
              <a:t>‹#›</a:t>
            </a:fld>
            <a:endParaRPr lang="en-US" altLang="en-US"/>
          </a:p>
        </p:txBody>
      </p:sp>
    </p:spTree>
    <p:extLst>
      <p:ext uri="{BB962C8B-B14F-4D97-AF65-F5344CB8AC3E}">
        <p14:creationId xmlns:p14="http://schemas.microsoft.com/office/powerpoint/2010/main" val="1198889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92516" name="Rectangle 4"/>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92517" name="Rectangle 5"/>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92518" name="Rectangle 6"/>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53C0826-BE86-49F7-ADEF-A159BB740CC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7.xml"/><Relationship Id="rId6" Type="http://schemas.openxmlformats.org/officeDocument/2006/relationships/slide" Target="slide22.xml"/><Relationship Id="rId5" Type="http://schemas.openxmlformats.org/officeDocument/2006/relationships/slide" Target="slide26.xml"/><Relationship Id="rId4" Type="http://schemas.openxmlformats.org/officeDocument/2006/relationships/slide" Target="slide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457200" y="28575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b="1">
                <a:solidFill>
                  <a:srgbClr val="0000CC"/>
                </a:solidFill>
                <a:latin typeface="Times New Roman" panose="02020603050405020304" pitchFamily="18" charset="0"/>
              </a:rPr>
              <a:t>CHÀO MỪNG BAN GIÁM KHẢO, QUÝ THẦY CÔ GIÁO </a:t>
            </a:r>
            <a:br>
              <a:rPr lang="en-US" altLang="en-US" sz="2400" b="1">
                <a:solidFill>
                  <a:srgbClr val="0000CC"/>
                </a:solidFill>
                <a:latin typeface="Times New Roman" panose="02020603050405020304" pitchFamily="18" charset="0"/>
              </a:rPr>
            </a:br>
            <a:r>
              <a:rPr lang="en-US" altLang="en-US" sz="2400" b="1">
                <a:solidFill>
                  <a:srgbClr val="0000CC"/>
                </a:solidFill>
                <a:latin typeface="Times New Roman" panose="02020603050405020304" pitchFamily="18" charset="0"/>
              </a:rPr>
              <a:t>VỀ DỰ HỘI THI GIÁO VIÊN DẠY GIỎI</a:t>
            </a:r>
            <a:endParaRPr lang="en-US" altLang="en-US" sz="2400"/>
          </a:p>
        </p:txBody>
      </p:sp>
      <p:sp>
        <p:nvSpPr>
          <p:cNvPr id="5" name="Rectangle 4"/>
          <p:cNvSpPr/>
          <p:nvPr/>
        </p:nvSpPr>
        <p:spPr>
          <a:xfrm>
            <a:off x="2590800" y="1293168"/>
            <a:ext cx="3503780" cy="461665"/>
          </a:xfrm>
          <a:prstGeom prst="rect">
            <a:avLst/>
          </a:prstGeom>
        </p:spPr>
        <p:txBody>
          <a:bodyPr wrap="none">
            <a:spAutoFit/>
          </a:bodyPr>
          <a:lstStyle/>
          <a:p>
            <a:pPr algn="ctr" eaLnBrk="1" hangingPunct="1">
              <a:defRPr/>
            </a:pPr>
            <a:r>
              <a:rPr lang="en-US" b="1" kern="10" dirty="0">
                <a:ln w="9525">
                  <a:solidFill>
                    <a:srgbClr val="000000"/>
                  </a:solidFill>
                  <a:round/>
                  <a:headEnd/>
                  <a:tailEnd/>
                </a:ln>
                <a:solidFill>
                  <a:srgbClr val="FF0000"/>
                </a:solidFill>
                <a:latin typeface="Times New Roman" panose="02020603050405020304" pitchFamily="18" charset="0"/>
                <a:ea typeface="Tahoma" panose="020B0604030504040204" pitchFamily="34" charset="0"/>
                <a:cs typeface="Times New Roman" panose="02020603050405020304" pitchFamily="18" charset="0"/>
              </a:rPr>
              <a:t>PHẦN THUYẾT TRÌNH</a:t>
            </a:r>
          </a:p>
        </p:txBody>
      </p:sp>
      <p:sp>
        <p:nvSpPr>
          <p:cNvPr id="3076" name="Rectangle 5"/>
          <p:cNvSpPr>
            <a:spLocks noChangeArrowheads="1"/>
          </p:cNvSpPr>
          <p:nvPr/>
        </p:nvSpPr>
        <p:spPr bwMode="auto">
          <a:xfrm>
            <a:off x="1090613" y="2070100"/>
            <a:ext cx="7467600"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b="1">
                <a:solidFill>
                  <a:srgbClr val="FF0000"/>
                </a:solidFill>
                <a:latin typeface="Times New Roman" panose="02020603050405020304" pitchFamily="18" charset="0"/>
              </a:rPr>
              <a:t>Báo cáo biện pháp nâng cao chất lượng giáo dục: “</a:t>
            </a:r>
            <a:r>
              <a:rPr lang="en-US" altLang="en-US" sz="2800" b="1">
                <a:solidFill>
                  <a:srgbClr val="FF0000"/>
                </a:solidFill>
                <a:latin typeface="Times New Roman" panose="02020603050405020304" pitchFamily="18" charset="0"/>
                <a:cs typeface="Times New Roman" panose="02020603050405020304" pitchFamily="18" charset="0"/>
              </a:rPr>
              <a:t>Một số biện pháp rèn kĩ năng đọc cho học sinh lớp 2 theo chương trình GDPT 2018”</a:t>
            </a:r>
            <a:endParaRPr lang="en-US" altLang="en-US" sz="2800">
              <a:solidFill>
                <a:srgbClr val="FF0000"/>
              </a:solidFill>
            </a:endParaRPr>
          </a:p>
        </p:txBody>
      </p:sp>
      <p:sp>
        <p:nvSpPr>
          <p:cNvPr id="3077" name="Rectangle 5"/>
          <p:cNvSpPr>
            <a:spLocks noChangeArrowheads="1"/>
          </p:cNvSpPr>
          <p:nvPr/>
        </p:nvSpPr>
        <p:spPr bwMode="auto">
          <a:xfrm>
            <a:off x="1066800" y="4095750"/>
            <a:ext cx="6781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ts val="1800"/>
              </a:spcBef>
              <a:buFontTx/>
              <a:buNone/>
            </a:pPr>
            <a:r>
              <a:rPr lang="en-US" altLang="en-US" sz="2000" b="1" i="1">
                <a:solidFill>
                  <a:srgbClr val="FF0000"/>
                </a:solidFill>
                <a:latin typeface="Times New Roman" panose="02020603050405020304" pitchFamily="18" charset="0"/>
              </a:rPr>
              <a:t>Người thực hiện: Đặng Thị Thủy</a:t>
            </a:r>
            <a:br>
              <a:rPr lang="en-US" altLang="en-US" sz="2000" b="1" i="1">
                <a:solidFill>
                  <a:srgbClr val="FF0000"/>
                </a:solidFill>
                <a:latin typeface="Times New Roman" panose="02020603050405020304" pitchFamily="18" charset="0"/>
              </a:rPr>
            </a:br>
            <a:r>
              <a:rPr lang="en-US" altLang="en-US" sz="2000" b="1" i="1">
                <a:solidFill>
                  <a:srgbClr val="FF0000"/>
                </a:solidFill>
                <a:latin typeface="Times New Roman" panose="02020603050405020304" pitchFamily="18" charset="0"/>
              </a:rPr>
              <a:t>Trường Tiểu học Chiến Thắng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457200" y="285750"/>
            <a:ext cx="8382000" cy="4495800"/>
          </a:xfrm>
        </p:spPr>
        <p:txBody>
          <a:bodyPr/>
          <a:lstStyle/>
          <a:p>
            <a:pPr marL="0" indent="0">
              <a:lnSpc>
                <a:spcPct val="114000"/>
              </a:lnSpc>
              <a:buFontTx/>
              <a:buNone/>
            </a:pPr>
            <a:r>
              <a:rPr lang="en-US" altLang="en-US" sz="2400" b="1" smtClean="0">
                <a:latin typeface="Times New Roman" panose="02020603050405020304" pitchFamily="18" charset="0"/>
                <a:cs typeface="Times New Roman" panose="02020603050405020304" pitchFamily="18" charset="0"/>
              </a:rPr>
              <a:t>3. Nội dung cụ thể của từng biện pháp và cách thức thực hiện</a:t>
            </a:r>
            <a:br>
              <a:rPr lang="en-US" altLang="en-US" sz="2400" b="1" smtClean="0">
                <a:latin typeface="Times New Roman" panose="02020603050405020304" pitchFamily="18" charset="0"/>
                <a:cs typeface="Times New Roman" panose="02020603050405020304" pitchFamily="18" charset="0"/>
              </a:rPr>
            </a:br>
            <a:r>
              <a:rPr lang="en-US" altLang="en-US" sz="1800" b="1" smtClean="0">
                <a:latin typeface="Times New Roman" panose="02020603050405020304" pitchFamily="18" charset="0"/>
                <a:cs typeface="Times New Roman" panose="02020603050405020304" pitchFamily="18" charset="0"/>
              </a:rPr>
              <a:t>Biện pháp 1: Phân loại đối tượng học sinh trong lớp</a:t>
            </a:r>
          </a:p>
          <a:p>
            <a:pPr marL="0" indent="0">
              <a:lnSpc>
                <a:spcPct val="114000"/>
              </a:lnSpc>
              <a:buFontTx/>
              <a:buNone/>
            </a:pPr>
            <a:r>
              <a:rPr lang="en-US" altLang="en-US" sz="2000" smtClean="0">
                <a:latin typeface="Times New Roman" panose="02020603050405020304" pitchFamily="18" charset="0"/>
                <a:cs typeface="Times New Roman" panose="02020603050405020304" pitchFamily="18" charset="0"/>
              </a:rPr>
              <a:t>- Giáo viên có thể phân loại học sinh trong lớp thành các nhóm( Ví dụ: nhóm đối tượng học sinh đọc tốt, nhóm đối tượng học sinh đọc bình thường, nhóm đối tượng học sinh đọc yếu, đọc ngọng,..). Cần làm ngay từ đầu năm học, dựa vào: </a:t>
            </a:r>
          </a:p>
          <a:p>
            <a:pPr marL="0" indent="0">
              <a:lnSpc>
                <a:spcPct val="114000"/>
              </a:lnSpc>
              <a:buFontTx/>
              <a:buNone/>
            </a:pPr>
            <a:r>
              <a:rPr lang="en-US" altLang="en-US" sz="2000" smtClean="0">
                <a:latin typeface="Times New Roman" panose="02020603050405020304" pitchFamily="18" charset="0"/>
                <a:cs typeface="Times New Roman" panose="02020603050405020304" pitchFamily="18" charset="0"/>
              </a:rPr>
              <a:t>+ Lực học của học sinh năm học trước.</a:t>
            </a:r>
          </a:p>
          <a:p>
            <a:pPr marL="0" indent="0">
              <a:lnSpc>
                <a:spcPct val="114000"/>
              </a:lnSpc>
              <a:buFontTx/>
              <a:buNone/>
            </a:pPr>
            <a:r>
              <a:rPr lang="en-US" altLang="en-US" sz="2000" smtClean="0">
                <a:latin typeface="Times New Roman" panose="02020603050405020304" pitchFamily="18" charset="0"/>
                <a:cs typeface="Times New Roman" panose="02020603050405020304" pitchFamily="18" charset="0"/>
              </a:rPr>
              <a:t>+ Bài khảo sát chất lượng HS cuối HKII năm học trước.</a:t>
            </a:r>
          </a:p>
          <a:p>
            <a:pPr marL="0" indent="0">
              <a:lnSpc>
                <a:spcPct val="114000"/>
              </a:lnSpc>
              <a:buFontTx/>
              <a:buNone/>
            </a:pPr>
            <a:r>
              <a:rPr lang="en-US" altLang="en-US" sz="2000" smtClean="0">
                <a:latin typeface="Times New Roman" panose="02020603050405020304" pitchFamily="18" charset="0"/>
                <a:cs typeface="Times New Roman" panose="02020603050405020304" pitchFamily="18" charset="0"/>
              </a:rPr>
              <a:t>+ Việc giảng dạy những tuần đầu năm học, trong giờ tập đọc, hoạt động học tập của học sinh.</a:t>
            </a:r>
          </a:p>
          <a:p>
            <a:pPr marL="0" indent="0">
              <a:lnSpc>
                <a:spcPct val="114000"/>
              </a:lnSpc>
              <a:buFontTx/>
              <a:buNone/>
            </a:pPr>
            <a:r>
              <a:rPr lang="en-US" altLang="en-US" sz="2000" smtClean="0">
                <a:latin typeface="Times New Roman" panose="02020603050405020304" pitchFamily="18" charset="0"/>
                <a:cs typeface="Times New Roman" panose="02020603050405020304" pitchFamily="18" charset="0"/>
              </a:rPr>
              <a:t>- Đối với mỗi nhóm đối tượng học sinh cần có những phương pháp, hình thức dạy học khác nhau để khơi gợi tính tích cực chủ động của học sinh cũng như sự tự tin, mạnh dạn hơn với những em còn đọc yếu.</a:t>
            </a:r>
            <a:endParaRPr lang="en-US" altLang="en-US" sz="1800" b="1"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457200" y="590550"/>
            <a:ext cx="8229600" cy="3851275"/>
          </a:xfrm>
        </p:spPr>
        <p:txBody>
          <a:bodyPr/>
          <a:lstStyle/>
          <a:p>
            <a:pPr marL="0" indent="0" algn="just">
              <a:lnSpc>
                <a:spcPct val="150000"/>
              </a:lnSpc>
              <a:buFontTx/>
              <a:buNone/>
              <a:defRPr/>
            </a:pPr>
            <a:r>
              <a:rPr lang="en-US" altLang="en-US" sz="2000" u="sng" dirty="0" err="1" smtClean="0">
                <a:latin typeface="Times New Roman" panose="02020603050405020304" pitchFamily="18" charset="0"/>
                <a:cs typeface="Times New Roman" panose="02020603050405020304" pitchFamily="18" charset="0"/>
              </a:rPr>
              <a:t>Ví</a:t>
            </a:r>
            <a:r>
              <a:rPr lang="en-US" altLang="en-US" sz="2000" u="sng" dirty="0" smtClean="0">
                <a:latin typeface="Times New Roman" panose="02020603050405020304" pitchFamily="18" charset="0"/>
                <a:cs typeface="Times New Roman" panose="02020603050405020304" pitchFamily="18" charset="0"/>
              </a:rPr>
              <a:t> </a:t>
            </a:r>
            <a:r>
              <a:rPr lang="en-US" altLang="en-US" sz="2000" u="sng" dirty="0" err="1" smtClean="0">
                <a:latin typeface="Times New Roman" panose="02020603050405020304" pitchFamily="18" charset="0"/>
                <a:cs typeface="Times New Roman" panose="02020603050405020304" pitchFamily="18" charset="0"/>
              </a:rPr>
              <a:t>dụ</a:t>
            </a:r>
            <a:r>
              <a:rPr lang="en-US" altLang="en-US" sz="2000" dirty="0" smtClean="0">
                <a:latin typeface="Times New Roman" panose="02020603050405020304" pitchFamily="18" charset="0"/>
                <a:cs typeface="Times New Roman" panose="02020603050405020304" pitchFamily="18" charset="0"/>
              </a:rPr>
              <a:t>: + </a:t>
            </a:r>
            <a:r>
              <a:rPr lang="en-US" altLang="en-US" sz="2000" dirty="0" err="1" smtClean="0">
                <a:latin typeface="Times New Roman" panose="02020603050405020304" pitchFamily="18" charset="0"/>
                <a:cs typeface="Times New Roman" panose="02020603050405020304" pitchFamily="18" charset="0"/>
              </a:rPr>
              <a:t>Đối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với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nhóm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yếu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còn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rụt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rè</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chậm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ngại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giáo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viên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gọi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câu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nối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tiếp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câu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chứ</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không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yêu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cầu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em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quá</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dài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giáo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viên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cần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kiên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trì</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giúp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đỡ</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em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không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nôn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nóng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đúng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ngay</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tại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lớp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ngoài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ra</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giáo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viên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thường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xuyên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động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viên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em</a:t>
            </a:r>
            <a:r>
              <a:rPr lang="en-US" altLang="en-US" sz="2000" dirty="0" smtClean="0">
                <a:latin typeface="Times New Roman" panose="02020603050405020304" pitchFamily="18" charset="0"/>
                <a:cs typeface="Times New Roman" panose="02020603050405020304" pitchFamily="18" charset="0"/>
              </a:rPr>
              <a:t>.</a:t>
            </a:r>
          </a:p>
          <a:p>
            <a:pPr marL="0" indent="0" algn="just">
              <a:lnSpc>
                <a:spcPct val="150000"/>
              </a:lnSpc>
              <a:buFontTx/>
              <a:buNone/>
              <a:defRPr/>
            </a:pPr>
            <a:r>
              <a:rPr lang="en-US" altLang="en-US" sz="2000" dirty="0" smtClean="0">
                <a:latin typeface="Times New Roman" panose="02020603050405020304" pitchFamily="18" charset="0"/>
                <a:cs typeface="Times New Roman" panose="02020603050405020304" pitchFamily="18" charset="0"/>
              </a:rPr>
              <a:t>           + </a:t>
            </a:r>
            <a:r>
              <a:rPr lang="en-US" altLang="en-US" sz="2000" dirty="0" err="1" smtClean="0">
                <a:latin typeface="Times New Roman" panose="02020603050405020304" pitchFamily="18" charset="0"/>
                <a:cs typeface="Times New Roman" panose="02020603050405020304" pitchFamily="18" charset="0"/>
              </a:rPr>
              <a:t>Đối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với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nhóm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tốt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giáo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viên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yêu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cầu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ở </a:t>
            </a:r>
            <a:r>
              <a:rPr lang="en-US" altLang="en-US" sz="2000" dirty="0" err="1" smtClean="0">
                <a:latin typeface="Times New Roman" panose="02020603050405020304" pitchFamily="18" charset="0"/>
                <a:cs typeface="Times New Roman" panose="02020603050405020304" pitchFamily="18" charset="0"/>
              </a:rPr>
              <a:t>mức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độ</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cao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hơn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như</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phân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vai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diễn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cảm</a:t>
            </a:r>
            <a:r>
              <a:rPr lang="en-US" altLang="en-US" sz="2000" dirty="0" smtClean="0">
                <a:latin typeface="Times New Roman" panose="02020603050405020304" pitchFamily="18" charset="0"/>
                <a:cs typeface="Times New Roman" panose="02020603050405020304" pitchFamily="18" charset="0"/>
              </a:rPr>
              <a:t>…</a:t>
            </a:r>
          </a:p>
          <a:p>
            <a:pPr algn="just">
              <a:lnSpc>
                <a:spcPct val="150000"/>
              </a:lnSpc>
              <a:defRPr/>
            </a:pPr>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l"/>
            <a:r>
              <a:rPr lang="en-US" altLang="en-US" sz="2400" b="1" smtClean="0">
                <a:latin typeface="Times New Roman" panose="02020603050405020304" pitchFamily="18" charset="0"/>
                <a:cs typeface="Times New Roman" panose="02020603050405020304" pitchFamily="18" charset="0"/>
              </a:rPr>
              <a:t>Biện pháp 2:</a:t>
            </a:r>
            <a:r>
              <a:rPr lang="en-US" altLang="en-US" sz="2400" smtClean="0">
                <a:latin typeface="Times New Roman" panose="02020603050405020304" pitchFamily="18" charset="0"/>
                <a:cs typeface="Times New Roman" panose="02020603050405020304" pitchFamily="18" charset="0"/>
              </a:rPr>
              <a:t> </a:t>
            </a:r>
            <a:r>
              <a:rPr lang="en-US" altLang="en-US" sz="2400" b="1" smtClean="0">
                <a:latin typeface="Times New Roman" panose="02020603050405020304" pitchFamily="18" charset="0"/>
                <a:cs typeface="Times New Roman" panose="02020603050405020304" pitchFamily="18" charset="0"/>
              </a:rPr>
              <a:t>Lập kế hoạch bài học cho phù hợp các đối tượng học sinh.</a:t>
            </a:r>
            <a:endParaRPr lang="en-US" altLang="en-US" b="1" smtClean="0"/>
          </a:p>
        </p:txBody>
      </p:sp>
      <p:sp>
        <p:nvSpPr>
          <p:cNvPr id="16387" name="Content Placeholder 2"/>
          <p:cNvSpPr>
            <a:spLocks noGrp="1"/>
          </p:cNvSpPr>
          <p:nvPr>
            <p:ph idx="1"/>
          </p:nvPr>
        </p:nvSpPr>
        <p:spPr>
          <a:xfrm>
            <a:off x="381000" y="1200150"/>
            <a:ext cx="8229600" cy="3394075"/>
          </a:xfrm>
        </p:spPr>
        <p:txBody>
          <a:bodyPr/>
          <a:lstStyle/>
          <a:p>
            <a:pPr algn="just">
              <a:lnSpc>
                <a:spcPct val="150000"/>
              </a:lnSpc>
              <a:buFontTx/>
              <a:buChar char="-"/>
              <a:defRPr/>
            </a:pPr>
            <a:r>
              <a:rPr lang="en-US" altLang="en-US" sz="2000" dirty="0" smtClean="0">
                <a:latin typeface="Times New Roman" panose="02020603050405020304" pitchFamily="18" charset="0"/>
                <a:cs typeface="Times New Roman" panose="02020603050405020304" pitchFamily="18" charset="0"/>
              </a:rPr>
              <a:t>GV </a:t>
            </a:r>
            <a:r>
              <a:rPr lang="en-US" altLang="en-US" sz="2000" dirty="0" err="1" smtClean="0">
                <a:latin typeface="Times New Roman" panose="02020603050405020304" pitchFamily="18" charset="0"/>
                <a:cs typeface="Times New Roman" panose="02020603050405020304" pitchFamily="18" charset="0"/>
              </a:rPr>
              <a:t>dựa</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kế</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hoạch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dạy</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hàng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tuần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của</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khối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được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thống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nhất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trong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tổ</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và</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kí</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duyệt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với</a:t>
            </a:r>
            <a:r>
              <a:rPr lang="en-US" altLang="en-US" sz="2000" dirty="0" smtClean="0">
                <a:latin typeface="Times New Roman" panose="02020603050405020304" pitchFamily="18" charset="0"/>
                <a:cs typeface="Times New Roman" panose="02020603050405020304" pitchFamily="18" charset="0"/>
              </a:rPr>
              <a:t> BGH </a:t>
            </a:r>
            <a:r>
              <a:rPr lang="en-US" altLang="en-US" sz="2000" dirty="0" err="1" smtClean="0">
                <a:latin typeface="Times New Roman" panose="02020603050405020304" pitchFamily="18" charset="0"/>
                <a:cs typeface="Times New Roman" panose="02020603050405020304" pitchFamily="18" charset="0"/>
              </a:rPr>
              <a:t>nhà</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trường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Giáo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viên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có</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sự</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điều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chỉnh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bổ</a:t>
            </a:r>
            <a:r>
              <a:rPr lang="en-US" altLang="en-US" sz="2000" dirty="0" smtClean="0">
                <a:latin typeface="Times New Roman" panose="02020603050405020304" pitchFamily="18" charset="0"/>
                <a:cs typeface="Times New Roman" panose="02020603050405020304" pitchFamily="18" charset="0"/>
              </a:rPr>
              <a:t> sung, </a:t>
            </a:r>
            <a:r>
              <a:rPr lang="en-US" altLang="en-US" sz="2000" dirty="0" err="1" smtClean="0">
                <a:latin typeface="Times New Roman" panose="02020603050405020304" pitchFamily="18" charset="0"/>
                <a:cs typeface="Times New Roman" panose="02020603050405020304" pitchFamily="18" charset="0"/>
              </a:rPr>
              <a:t>giảm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tải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hợp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lí</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với</a:t>
            </a:r>
            <a:r>
              <a:rPr lang="en-US" altLang="en-US" sz="2000" dirty="0" smtClean="0">
                <a:latin typeface="Times New Roman" panose="02020603050405020304" pitchFamily="18" charset="0"/>
                <a:cs typeface="Times New Roman" panose="02020603050405020304" pitchFamily="18" charset="0"/>
              </a:rPr>
              <a:t> HS </a:t>
            </a:r>
            <a:r>
              <a:rPr lang="en-US" altLang="en-US" sz="2000" dirty="0" err="1" smtClean="0">
                <a:latin typeface="Times New Roman" panose="02020603050405020304" pitchFamily="18" charset="0"/>
                <a:cs typeface="Times New Roman" panose="02020603050405020304" pitchFamily="18" charset="0"/>
              </a:rPr>
              <a:t>có</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trình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độ</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còn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chậm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mở</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rộng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nâng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cao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với</a:t>
            </a:r>
            <a:r>
              <a:rPr lang="en-US" altLang="en-US" sz="2000" dirty="0" smtClean="0">
                <a:latin typeface="Times New Roman" panose="02020603050405020304" pitchFamily="18" charset="0"/>
                <a:cs typeface="Times New Roman" panose="02020603050405020304" pitchFamily="18" charset="0"/>
              </a:rPr>
              <a:t> HS </a:t>
            </a:r>
            <a:r>
              <a:rPr lang="en-US" altLang="en-US" sz="2000" dirty="0" err="1" smtClean="0">
                <a:latin typeface="Times New Roman" panose="02020603050405020304" pitchFamily="18" charset="0"/>
                <a:cs typeface="Times New Roman" panose="02020603050405020304" pitchFamily="18" charset="0"/>
              </a:rPr>
              <a:t>có</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trình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độ</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tốt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điều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chỉnh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thời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gian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từng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hoạt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động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trong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bài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a:t>
            </a:r>
          </a:p>
          <a:p>
            <a:pPr marL="0" indent="0" algn="just">
              <a:lnSpc>
                <a:spcPct val="150000"/>
              </a:lnSpc>
              <a:buFontTx/>
              <a:buNone/>
              <a:defRPr/>
            </a:pPr>
            <a:r>
              <a:rPr lang="en-US" sz="2000" u="sng" dirty="0" err="1" smtClean="0">
                <a:latin typeface="Times New Roman" panose="02020603050405020304" pitchFamily="18" charset="0"/>
                <a:cs typeface="Times New Roman" panose="02020603050405020304" pitchFamily="18" charset="0"/>
              </a:rPr>
              <a:t>Ví</a:t>
            </a:r>
            <a:r>
              <a:rPr lang="en-US" sz="2000" u="sng" dirty="0" smtClean="0">
                <a:latin typeface="Times New Roman" panose="02020603050405020304" pitchFamily="18" charset="0"/>
                <a:cs typeface="Times New Roman" panose="02020603050405020304" pitchFamily="18" charset="0"/>
              </a:rPr>
              <a:t> </a:t>
            </a:r>
            <a:r>
              <a:rPr lang="en-US" sz="2000" u="sng" dirty="0" err="1" smtClean="0">
                <a:latin typeface="Times New Roman" panose="02020603050405020304" pitchFamily="18" charset="0"/>
                <a:cs typeface="Times New Roman" panose="02020603050405020304" pitchFamily="18" charset="0"/>
              </a:rPr>
              <a:t>dụ</a:t>
            </a:r>
            <a:r>
              <a:rPr lang="en-US" sz="2000" u="sng"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những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tuần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đầu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năm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học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gian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học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sinh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nghỉ</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hè</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nghỉ</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dịch</a:t>
            </a:r>
            <a:r>
              <a:rPr lang="en-US" sz="2000" dirty="0" smtClean="0">
                <a:latin typeface="Times New Roman" panose="02020603050405020304" pitchFamily="18" charset="0"/>
                <a:cs typeface="Times New Roman" panose="02020603050405020304" pitchFamily="18" charset="0"/>
              </a:rPr>
              <a:t> Covid-19 </a:t>
            </a:r>
            <a:r>
              <a:rPr lang="en-US" sz="2000" dirty="0" err="1" smtClean="0">
                <a:latin typeface="Times New Roman" panose="02020603050405020304" pitchFamily="18" charset="0"/>
                <a:cs typeface="Times New Roman" panose="02020603050405020304" pitchFamily="18" charset="0"/>
              </a:rPr>
              <a:t>kéo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dài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tôi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dành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nhiều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gian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tiết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học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học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sinh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được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luyện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đọc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nhiều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hoặc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những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tiết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học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bổ</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trợ</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buổi</a:t>
            </a:r>
            <a:r>
              <a:rPr lang="en-US" sz="2000" dirty="0" smtClean="0">
                <a:latin typeface="Times New Roman" panose="02020603050405020304" pitchFamily="18" charset="0"/>
                <a:cs typeface="Times New Roman" panose="02020603050405020304" pitchFamily="18" charset="0"/>
              </a:rPr>
              <a:t> 2). </a:t>
            </a:r>
          </a:p>
          <a:p>
            <a:pPr algn="just">
              <a:lnSpc>
                <a:spcPct val="150000"/>
              </a:lnSpc>
              <a:buFontTx/>
              <a:buChar char="-"/>
              <a:defRPr/>
            </a:pPr>
            <a:endParaRPr lang="en-US" alt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341313"/>
            <a:ext cx="8229600" cy="857250"/>
          </a:xfrm>
        </p:spPr>
        <p:txBody>
          <a:bodyPr/>
          <a:lstStyle/>
          <a:p>
            <a:pPr algn="l"/>
            <a:r>
              <a:rPr lang="en-US" altLang="en-US" sz="2400" b="1" smtClean="0">
                <a:latin typeface="Times New Roman" panose="02020603050405020304" pitchFamily="18" charset="0"/>
                <a:cs typeface="Times New Roman" panose="02020603050405020304" pitchFamily="18" charset="0"/>
              </a:rPr>
              <a:t>Biện pháp 3: Nâng cao chất lượng dạy tập đọc thông qua đọc mẫu của giáo viên.</a:t>
            </a:r>
            <a:r>
              <a:rPr lang="en-US" altLang="en-US" smtClean="0"/>
              <a:t/>
            </a:r>
            <a:br>
              <a:rPr lang="en-US" altLang="en-US" smtClean="0"/>
            </a:br>
            <a:endParaRPr lang="en-US" altLang="en-US" sz="2800" smtClean="0"/>
          </a:p>
        </p:txBody>
      </p:sp>
      <p:sp>
        <p:nvSpPr>
          <p:cNvPr id="15363" name="Content Placeholder 2"/>
          <p:cNvSpPr>
            <a:spLocks noGrp="1"/>
          </p:cNvSpPr>
          <p:nvPr>
            <p:ph idx="1"/>
          </p:nvPr>
        </p:nvSpPr>
        <p:spPr>
          <a:xfrm>
            <a:off x="457200" y="971550"/>
            <a:ext cx="8229600" cy="3622675"/>
          </a:xfrm>
        </p:spPr>
        <p:txBody>
          <a:bodyPr/>
          <a:lstStyle/>
          <a:p>
            <a:pPr marL="0" indent="0" algn="just">
              <a:lnSpc>
                <a:spcPct val="120000"/>
              </a:lnSpc>
              <a:buFontTx/>
              <a:buNone/>
            </a:pPr>
            <a:r>
              <a:rPr lang="en-US" altLang="en-US" sz="2000">
                <a:latin typeface="Times New Roman" panose="02020603050405020304" pitchFamily="18" charset="0"/>
                <a:cs typeface="Times New Roman" panose="02020603050405020304" pitchFamily="18" charset="0"/>
              </a:rPr>
              <a:t> </a:t>
            </a:r>
            <a:r>
              <a:rPr lang="en-US" altLang="en-US" sz="2000" smtClean="0">
                <a:latin typeface="Times New Roman" panose="02020603050405020304" pitchFamily="18" charset="0"/>
                <a:cs typeface="Times New Roman" panose="02020603050405020304" pitchFamily="18" charset="0"/>
              </a:rPr>
              <a:t>       Giọng đọc mẫu của giáo viên cũng rất quan trọng. Bài đọc mẫu của giáo viên chính là cái đích, là cơ sở định hướng cho mỗi học sinh.</a:t>
            </a:r>
          </a:p>
          <a:p>
            <a:pPr marL="0" indent="0" algn="just">
              <a:lnSpc>
                <a:spcPct val="120000"/>
              </a:lnSpc>
              <a:buFontTx/>
              <a:buNone/>
            </a:pPr>
            <a:r>
              <a:rPr lang="en-US" altLang="en-US" sz="2000" smtClean="0">
                <a:latin typeface="Times New Roman" panose="02020603050405020304" pitchFamily="18" charset="0"/>
                <a:cs typeface="Times New Roman" panose="02020603050405020304" pitchFamily="18" charset="0"/>
              </a:rPr>
              <a:t>        Để làm được như vậy, giáo viên cần tìm hiểu kĩ nội dung văn bản, tìm được giọng đọc đúng, phù hợp với nội dung. Đối với câu dài, cần ngắt nghỉ đúng, xác định các từ khó…Khi giáo viên đọc mẫu cần đứng ở vị trí trung tâm, có thể bao quát được cả lớp, không đi lại khi đọc, cầm sách mở rộng bằng hai tay, khoảng cách từ mắt đến sách khoảng 30cm đến 35cm, cổ đầu thẳng, đọc đủ lớn để tất cả học sinh trong lớp nghe rõ. Trong khi giáo viên đọc cũng cần thỉnh thoảng nhìn bao quát lớp nhưng không làm bài đọc gián đoạn, học sinh cũng theo dõi, đọc thầm bằng mắt nội dung bài đọc.</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895350"/>
            <a:ext cx="7848600" cy="762000"/>
          </a:xfrm>
        </p:spPr>
        <p:txBody>
          <a:bodyPr/>
          <a:lstStyle/>
          <a:p>
            <a:pPr algn="l">
              <a:lnSpc>
                <a:spcPct val="120000"/>
              </a:lnSpc>
            </a:pP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
            </a:r>
            <a:br>
              <a:rPr lang="en-US" altLang="en-US" sz="2000" b="1" smtClean="0">
                <a:latin typeface="Times New Roman" panose="02020603050405020304" pitchFamily="18" charset="0"/>
                <a:cs typeface="Times New Roman" panose="02020603050405020304" pitchFamily="18" charset="0"/>
              </a:rPr>
            </a:br>
            <a:r>
              <a:rPr lang="en-US" altLang="en-US" sz="2000" b="1" smtClean="0">
                <a:latin typeface="Times New Roman" panose="02020603050405020304" pitchFamily="18" charset="0"/>
                <a:cs typeface="Times New Roman" panose="02020603050405020304" pitchFamily="18" charset="0"/>
              </a:rPr>
              <a:t>Biện pháp 4: Rèn kĩ năng đọc thầm cho học sinh</a:t>
            </a:r>
            <a:r>
              <a:rPr lang="en-US" altLang="en-US" sz="2000" smtClean="0">
                <a:latin typeface="Times New Roman" panose="02020603050405020304" pitchFamily="18" charset="0"/>
                <a:cs typeface="Times New Roman" panose="02020603050405020304" pitchFamily="18" charset="0"/>
              </a:rPr>
              <a:t/>
            </a:r>
            <a:br>
              <a:rPr lang="en-US" altLang="en-US" sz="2000" smtClean="0">
                <a:latin typeface="Times New Roman" panose="02020603050405020304" pitchFamily="18" charset="0"/>
                <a:cs typeface="Times New Roman" panose="02020603050405020304" pitchFamily="18" charset="0"/>
              </a:rPr>
            </a:br>
            <a:r>
              <a:rPr lang="en-US" altLang="en-US" sz="2000">
                <a:latin typeface="Times New Roman" panose="02020603050405020304" pitchFamily="18" charset="0"/>
                <a:cs typeface="Times New Roman" panose="02020603050405020304" pitchFamily="18" charset="0"/>
              </a:rPr>
              <a:t> </a:t>
            </a:r>
            <a:r>
              <a:rPr lang="en-US" altLang="en-US" sz="2000" smtClean="0">
                <a:latin typeface="Times New Roman" panose="02020603050405020304" pitchFamily="18" charset="0"/>
                <a:cs typeface="Times New Roman" panose="02020603050405020304" pitchFamily="18" charset="0"/>
              </a:rPr>
              <a:t>    Đây là 1 bước quan trọng để hình thành kĩ năng, kĩ xảo cho học sinh vì vậy không được bỏ qua bước này. Đối với học sinh lớp 2 việc tập trung đọc chưa cao nên giáo viên đưa ra các yêu cầu trước khi đọc thầm.</a:t>
            </a:r>
            <a:br>
              <a:rPr lang="en-US" altLang="en-US" sz="2000" smtClean="0">
                <a:latin typeface="Times New Roman" panose="02020603050405020304" pitchFamily="18" charset="0"/>
                <a:cs typeface="Times New Roman" panose="02020603050405020304" pitchFamily="18" charset="0"/>
              </a:rPr>
            </a:br>
            <a:r>
              <a:rPr lang="en-US" altLang="en-US" sz="2000" u="sng" smtClean="0">
                <a:latin typeface="Times New Roman" panose="02020603050405020304" pitchFamily="18" charset="0"/>
                <a:cs typeface="Times New Roman" panose="02020603050405020304" pitchFamily="18" charset="0"/>
              </a:rPr>
              <a:t>Ví dụ</a:t>
            </a:r>
            <a:r>
              <a:rPr lang="en-US" altLang="en-US" sz="2000" smtClean="0">
                <a:latin typeface="Times New Roman" panose="02020603050405020304" pitchFamily="18" charset="0"/>
                <a:cs typeface="Times New Roman" panose="02020603050405020304" pitchFamily="18" charset="0"/>
              </a:rPr>
              <a:t>: </a:t>
            </a:r>
            <a:br>
              <a:rPr lang="en-US" altLang="en-US" sz="2000" smtClean="0">
                <a:latin typeface="Times New Roman" panose="02020603050405020304" pitchFamily="18" charset="0"/>
                <a:cs typeface="Times New Roman" panose="02020603050405020304" pitchFamily="18" charset="0"/>
              </a:rPr>
            </a:br>
            <a:r>
              <a:rPr lang="en-US" altLang="en-US" sz="2000">
                <a:latin typeface="Times New Roman" panose="02020603050405020304" pitchFamily="18" charset="0"/>
                <a:cs typeface="Times New Roman" panose="02020603050405020304" pitchFamily="18" charset="0"/>
              </a:rPr>
              <a:t> </a:t>
            </a:r>
            <a:r>
              <a:rPr lang="en-US" altLang="en-US" sz="2000" smtClean="0">
                <a:latin typeface="Times New Roman" panose="02020603050405020304" pitchFamily="18" charset="0"/>
                <a:cs typeface="Times New Roman" panose="02020603050405020304" pitchFamily="18" charset="0"/>
              </a:rPr>
              <a:t>    GV đưa ra những yêu cầu trước khi học đọc thầm: Những từ nào khó đọc? Từ cần giải nghĩa? Ngắt hơi ở những chỗ nào? Nhấn mạnh những từ nào? Đọc với giọng nhanh hay chậm/ vui hay buồn/ bộc lộ tình cảm gì?...</a:t>
            </a:r>
            <a:br>
              <a:rPr lang="en-US" altLang="en-US" sz="2000" smtClean="0">
                <a:latin typeface="Times New Roman" panose="02020603050405020304" pitchFamily="18" charset="0"/>
                <a:cs typeface="Times New Roman" panose="02020603050405020304" pitchFamily="18" charset="0"/>
              </a:rPr>
            </a:br>
            <a:r>
              <a:rPr lang="en-US" altLang="en-US" sz="2000">
                <a:latin typeface="Times New Roman" panose="02020603050405020304" pitchFamily="18" charset="0"/>
                <a:cs typeface="Times New Roman" panose="02020603050405020304" pitchFamily="18" charset="0"/>
              </a:rPr>
              <a:t> </a:t>
            </a:r>
            <a:r>
              <a:rPr lang="en-US" altLang="en-US" sz="2000" smtClean="0">
                <a:latin typeface="Times New Roman" panose="02020603050405020304" pitchFamily="18" charset="0"/>
                <a:cs typeface="Times New Roman" panose="02020603050405020304" pitchFamily="18" charset="0"/>
              </a:rPr>
              <a:t>     Có nhiều hình thức cho học sinh đọc thầm như đọc cá nhân, đọc theo nhóm,… Đọc thầm trong nhóm giúp các em có thời gian lắng nghe bạn đọc đồng thời phát hiện, sửa lỗi cho bạn cũng như tự sửa lỗi cho mình.</a:t>
            </a:r>
            <a:br>
              <a:rPr lang="en-US" altLang="en-US" sz="2000" smtClean="0">
                <a:latin typeface="Times New Roman" panose="02020603050405020304" pitchFamily="18" charset="0"/>
                <a:cs typeface="Times New Roman" panose="02020603050405020304" pitchFamily="18" charset="0"/>
              </a:rPr>
            </a:br>
            <a:r>
              <a:rPr lang="en-US" altLang="en-US" sz="2000" smtClean="0">
                <a:latin typeface="Times New Roman" panose="02020603050405020304" pitchFamily="18" charset="0"/>
                <a:cs typeface="Times New Roman" panose="02020603050405020304" pitchFamily="18" charset="0"/>
              </a:rPr>
              <a:t/>
            </a:r>
            <a:br>
              <a:rPr lang="en-US" altLang="en-US" sz="2000" smtClean="0">
                <a:latin typeface="Times New Roman" panose="02020603050405020304" pitchFamily="18" charset="0"/>
                <a:cs typeface="Times New Roman" panose="02020603050405020304" pitchFamily="18" charset="0"/>
              </a:rPr>
            </a:br>
            <a:r>
              <a:rPr lang="en-US" altLang="en-US" smtClean="0"/>
              <a:t/>
            </a:r>
            <a:br>
              <a:rPr lang="en-US" altLang="en-US" smtClean="0"/>
            </a:br>
            <a:endParaRPr lang="en-US"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381000" y="285750"/>
            <a:ext cx="8229600" cy="3394075"/>
          </a:xfrm>
        </p:spPr>
        <p:txBody>
          <a:bodyPr/>
          <a:lstStyle/>
          <a:p>
            <a:pPr marL="0" indent="0" algn="just">
              <a:lnSpc>
                <a:spcPct val="110000"/>
              </a:lnSpc>
              <a:buFontTx/>
              <a:buNone/>
            </a:pPr>
            <a:r>
              <a:rPr lang="en-US" altLang="en-US" sz="2400" b="1" smtClean="0">
                <a:latin typeface="Times New Roman" panose="02020603050405020304" pitchFamily="18" charset="0"/>
                <a:cs typeface="Times New Roman" panose="02020603050405020304" pitchFamily="18" charset="0"/>
              </a:rPr>
              <a:t>Biện pháp 5: Có hệ thống câu hỏi để hướng dẫn học sinh ở phần luyện đọc, phần tìm hiểu bài</a:t>
            </a:r>
          </a:p>
          <a:p>
            <a:pPr marL="0" indent="0" algn="just">
              <a:lnSpc>
                <a:spcPct val="110000"/>
              </a:lnSpc>
              <a:buFontTx/>
              <a:buNone/>
            </a:pPr>
            <a:r>
              <a:rPr lang="en-US" altLang="en-US" sz="2000" smtClean="0">
                <a:latin typeface="Times New Roman" panose="02020603050405020304" pitchFamily="18" charset="0"/>
                <a:cs typeface="Times New Roman" panose="02020603050405020304" pitchFamily="18" charset="0"/>
              </a:rPr>
              <a:t>      Để học sinh có thể nắm được nội dung bài đọc, trong quá trình giảng dạy tôi luôn chú ý đến việc đặt các câu hỏi gợi mở như các câu hỏi về giải nghĩa từ, dựa vào các từ khóa,… </a:t>
            </a:r>
          </a:p>
          <a:p>
            <a:pPr marL="0" indent="0" algn="just">
              <a:lnSpc>
                <a:spcPct val="110000"/>
              </a:lnSpc>
              <a:buFontTx/>
              <a:buNone/>
            </a:pPr>
            <a:r>
              <a:rPr lang="en-US" altLang="en-US" sz="2000">
                <a:latin typeface="Times New Roman" panose="02020603050405020304" pitchFamily="18" charset="0"/>
                <a:cs typeface="Times New Roman" panose="02020603050405020304" pitchFamily="18" charset="0"/>
              </a:rPr>
              <a:t> </a:t>
            </a:r>
            <a:r>
              <a:rPr lang="en-US" altLang="en-US" sz="2000" smtClean="0">
                <a:latin typeface="Times New Roman" panose="02020603050405020304" pitchFamily="18" charset="0"/>
                <a:cs typeface="Times New Roman" panose="02020603050405020304" pitchFamily="18" charset="0"/>
              </a:rPr>
              <a:t>    Ví dụ: Trong bài “ </a:t>
            </a:r>
            <a:r>
              <a:rPr lang="en-US" altLang="en-US" sz="2000" b="1" i="1" smtClean="0">
                <a:latin typeface="Times New Roman" panose="02020603050405020304" pitchFamily="18" charset="0"/>
                <a:cs typeface="Times New Roman" panose="02020603050405020304" pitchFamily="18" charset="0"/>
              </a:rPr>
              <a:t>Sự tích Hoa tỉ muội</a:t>
            </a:r>
            <a:r>
              <a:rPr lang="en-US" altLang="en-US" sz="2000" smtClean="0">
                <a:latin typeface="Times New Roman" panose="02020603050405020304" pitchFamily="18" charset="0"/>
                <a:cs typeface="Times New Roman" panose="02020603050405020304" pitchFamily="18" charset="0"/>
              </a:rPr>
              <a:t>”( Tiếng Việt lớp 2 - Tập 1) , tôi giúp học sinh giải nghĩa từ hoa tỉ muội</a:t>
            </a:r>
          </a:p>
          <a:p>
            <a:pPr marL="0" indent="0" algn="just">
              <a:lnSpc>
                <a:spcPct val="110000"/>
              </a:lnSpc>
              <a:buFontTx/>
              <a:buNone/>
            </a:pPr>
            <a:r>
              <a:rPr lang="en-US" altLang="en-US" sz="2000" smtClean="0">
                <a:latin typeface="Times New Roman" panose="02020603050405020304" pitchFamily="18" charset="0"/>
                <a:cs typeface="Times New Roman" panose="02020603050405020304" pitchFamily="18" charset="0"/>
              </a:rPr>
              <a:t>H: Hoa tỉ muội là một loại hoa hồng, mọc thành chùm với rất nhiều nụ.</a:t>
            </a:r>
          </a:p>
          <a:p>
            <a:pPr marL="0" indent="0" algn="just">
              <a:lnSpc>
                <a:spcPct val="110000"/>
              </a:lnSpc>
              <a:buFontTx/>
              <a:buNone/>
            </a:pPr>
            <a:r>
              <a:rPr lang="en-US" altLang="en-US" sz="2000" smtClean="0">
                <a:latin typeface="Times New Roman" panose="02020603050405020304" pitchFamily="18" charset="0"/>
                <a:cs typeface="Times New Roman" panose="02020603050405020304" pitchFamily="18" charset="0"/>
              </a:rPr>
              <a:t>Dựa vào hình ảnh hoa tỉ muội, giáo viên làm nổi bật lên nội dung của bài là tình cảm anh,chị em cũng giống như loài hoa tỉ muội luôn quây quần bên nhau, nhường nhịn, giúp đỡ nhau…Từ đó, học hiểu và khắc sâu kiến thức hơn.</a:t>
            </a:r>
          </a:p>
          <a:p>
            <a:pPr marL="0" indent="0" algn="just">
              <a:lnSpc>
                <a:spcPct val="110000"/>
              </a:lnSpc>
              <a:buFontTx/>
              <a:buNone/>
            </a:pPr>
            <a:r>
              <a:rPr lang="en-US" altLang="en-US" sz="2000">
                <a:latin typeface="Times New Roman" panose="02020603050405020304" pitchFamily="18" charset="0"/>
                <a:cs typeface="Times New Roman" panose="02020603050405020304" pitchFamily="18" charset="0"/>
              </a:rPr>
              <a:t> </a:t>
            </a:r>
            <a:r>
              <a:rPr lang="en-US" altLang="en-US" sz="2000" smtClean="0">
                <a:latin typeface="Times New Roman" panose="02020603050405020304" pitchFamily="18" charset="0"/>
                <a:cs typeface="Times New Roman" panose="02020603050405020304" pitchFamily="18" charset="0"/>
              </a:rPr>
              <a:t>Đặt thêm các câu hỏi để gợi mở, những lời giảng bổ sung…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14350"/>
            <a:ext cx="8229600" cy="3698875"/>
          </a:xfrm>
        </p:spPr>
        <p:txBody>
          <a:bodyPr/>
          <a:lstStyle/>
          <a:p>
            <a:pPr marL="0" indent="0">
              <a:lnSpc>
                <a:spcPct val="120000"/>
              </a:lnSpc>
              <a:buFontTx/>
              <a:buNone/>
              <a:defRPr/>
            </a:pPr>
            <a:r>
              <a:rPr lang="en-US" sz="2000" smtClean="0">
                <a:latin typeface="Times New Roman" panose="02020603050405020304" pitchFamily="18" charset="0"/>
                <a:cs typeface="Times New Roman" panose="02020603050405020304" pitchFamily="18" charset="0"/>
              </a:rPr>
              <a:t>     Ngoài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rèn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diễn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bằng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ngắn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gọn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rõ</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lốc</a:t>
            </a:r>
            <a:r>
              <a:rPr lang="en-US" sz="2000" dirty="0">
                <a:latin typeface="Times New Roman" panose="02020603050405020304" pitchFamily="18" charset="0"/>
                <a:cs typeface="Times New Roman" panose="02020603050405020304" pitchFamily="18" charset="0"/>
              </a:rPr>
              <a:t>, ê a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Bên</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cạnh</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nâng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GDPT 2018, </a:t>
            </a:r>
            <a:r>
              <a:rPr lang="en-US" sz="2000" dirty="0" err="1">
                <a:latin typeface="Times New Roman" panose="02020603050405020304" pitchFamily="18" charset="0"/>
                <a:cs typeface="Times New Roman" panose="02020603050405020304" pitchFamily="18" charset="0"/>
              </a:rPr>
              <a:t>giúp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trẻ</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hóa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hóa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đặc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chú</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rèn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a:t>
            </a:r>
          </a:p>
          <a:p>
            <a:pPr marL="0" indent="0">
              <a:lnSpc>
                <a:spcPct val="120000"/>
              </a:lnSpc>
              <a:buFontTx/>
              <a:buNone/>
              <a:defRPr/>
            </a:pPr>
            <a:r>
              <a:rPr lang="en-US" sz="2000" u="sng" dirty="0" err="1">
                <a:latin typeface="Times New Roman" panose="02020603050405020304" pitchFamily="18" charset="0"/>
                <a:cs typeface="Times New Roman" panose="02020603050405020304" pitchFamily="18" charset="0"/>
              </a:rPr>
              <a:t>Ví</a:t>
            </a:r>
            <a:r>
              <a:rPr lang="en-US" sz="2000" u="sng" dirty="0">
                <a:latin typeface="Times New Roman" panose="02020603050405020304" pitchFamily="18" charset="0"/>
                <a:cs typeface="Times New Roman" panose="02020603050405020304" pitchFamily="18" charset="0"/>
              </a:rPr>
              <a:t> </a:t>
            </a:r>
            <a:r>
              <a:rPr lang="en-US" sz="2000" u="sng" dirty="0" err="1">
                <a:latin typeface="Times New Roman" panose="02020603050405020304" pitchFamily="18" charset="0"/>
                <a:cs typeface="Times New Roman" panose="02020603050405020304" pitchFamily="18" charset="0"/>
              </a:rPr>
              <a:t>dụ</a:t>
            </a:r>
            <a:r>
              <a:rPr lang="en-US" sz="2000" u="sng"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a:t>
            </a:r>
            <a:r>
              <a:rPr lang="en-US" sz="2000" b="1" i="1" dirty="0" err="1">
                <a:latin typeface="Times New Roman" panose="02020603050405020304" pitchFamily="18" charset="0"/>
                <a:cs typeface="Times New Roman" panose="02020603050405020304" pitchFamily="18" charset="0"/>
              </a:rPr>
              <a:t>Làm</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việc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thật</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là</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vui</a:t>
            </a:r>
            <a:r>
              <a:rPr lang="en-US" sz="2000" b="1" i="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Tiếng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lớp</a:t>
            </a:r>
            <a:r>
              <a:rPr lang="en-US" sz="2000" dirty="0">
                <a:latin typeface="Times New Roman" panose="02020603050405020304" pitchFamily="18" charset="0"/>
                <a:cs typeface="Times New Roman" panose="02020603050405020304" pitchFamily="18" charset="0"/>
              </a:rPr>
              <a:t> 2 – </a:t>
            </a:r>
            <a:r>
              <a:rPr lang="en-US" sz="2000" dirty="0" err="1">
                <a:latin typeface="Times New Roman" panose="02020603050405020304" pitchFamily="18" charset="0"/>
                <a:cs typeface="Times New Roman" panose="02020603050405020304" pitchFamily="18" charset="0"/>
              </a:rPr>
              <a:t>Tập</a:t>
            </a:r>
            <a:r>
              <a:rPr lang="en-US" sz="2000" dirty="0">
                <a:latin typeface="Times New Roman" panose="02020603050405020304" pitchFamily="18" charset="0"/>
                <a:cs typeface="Times New Roman" panose="02020603050405020304" pitchFamily="18" charset="0"/>
              </a:rPr>
              <a:t> 1). </a:t>
            </a:r>
            <a:r>
              <a:rPr lang="en-US" sz="2000" dirty="0" err="1">
                <a:latin typeface="Times New Roman" panose="02020603050405020304" pitchFamily="18" charset="0"/>
                <a:cs typeface="Times New Roman" panose="02020603050405020304" pitchFamily="18" charset="0"/>
              </a:rPr>
              <a:t>Tôi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thảo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nhóm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nhà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a:t>
            </a:r>
          </a:p>
          <a:p>
            <a:pPr>
              <a:lnSpc>
                <a:spcPct val="120000"/>
              </a:lnSpc>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1950"/>
            <a:ext cx="8229600" cy="2667000"/>
          </a:xfrm>
        </p:spPr>
        <p:txBody>
          <a:bodyPr/>
          <a:lstStyle/>
          <a:p>
            <a:pPr marL="0" indent="0" algn="just">
              <a:lnSpc>
                <a:spcPct val="120000"/>
              </a:lnSpc>
              <a:buFontTx/>
              <a:buNone/>
              <a:defRPr/>
            </a:pPr>
            <a:r>
              <a:rPr lang="en-US" sz="2400" b="1" dirty="0" err="1">
                <a:latin typeface="Times New Roman" panose="02020603050405020304" pitchFamily="18" charset="0"/>
                <a:cs typeface="Times New Roman" panose="02020603050405020304" pitchFamily="18" charset="0"/>
              </a:rPr>
              <a:t>Biện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pháp</a:t>
            </a:r>
            <a:r>
              <a:rPr lang="en-US" sz="2400" b="1" dirty="0">
                <a:latin typeface="Times New Roman" panose="02020603050405020304" pitchFamily="18" charset="0"/>
                <a:cs typeface="Times New Roman" panose="02020603050405020304" pitchFamily="18" charset="0"/>
              </a:rPr>
              <a:t> 6: </a:t>
            </a:r>
            <a:r>
              <a:rPr lang="en-US" sz="2400" b="1" dirty="0" err="1">
                <a:latin typeface="Times New Roman" panose="02020603050405020304" pitchFamily="18" charset="0"/>
                <a:cs typeface="Times New Roman" panose="02020603050405020304" pitchFamily="18" charset="0"/>
              </a:rPr>
              <a:t>Sử</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dụng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nhiều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hình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thức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giải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nghĩa</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từ</a:t>
            </a:r>
            <a:endParaRPr lang="en-US" sz="2400" b="1" dirty="0" smtClean="0">
              <a:latin typeface="Times New Roman" panose="02020603050405020304" pitchFamily="18" charset="0"/>
              <a:cs typeface="Times New Roman" panose="02020603050405020304" pitchFamily="18" charset="0"/>
            </a:endParaRPr>
          </a:p>
          <a:p>
            <a:pPr marL="0" indent="0" algn="just">
              <a:lnSpc>
                <a:spcPct val="120000"/>
              </a:lnSpc>
              <a:buFontTx/>
              <a:buNone/>
              <a:defRPr/>
            </a:pPr>
            <a:r>
              <a:rPr lang="en-US" sz="2000">
                <a:latin typeface="Times New Roman" panose="02020603050405020304" pitchFamily="18" charset="0"/>
                <a:cs typeface="Times New Roman" panose="02020603050405020304" pitchFamily="18" charset="0"/>
              </a:rPr>
              <a:t> </a:t>
            </a:r>
            <a:r>
              <a:rPr lang="en-US" sz="2000" smtClean="0">
                <a:latin typeface="Times New Roman" panose="02020603050405020304" pitchFamily="18" charset="0"/>
                <a:cs typeface="Times New Roman" panose="02020603050405020304" pitchFamily="18" charset="0"/>
              </a:rPr>
              <a:t>     Theo </a:t>
            </a:r>
            <a:r>
              <a:rPr lang="en-US" sz="2000" dirty="0" err="1" smtClean="0">
                <a:latin typeface="Times New Roman" panose="02020603050405020304" pitchFamily="18" charset="0"/>
                <a:cs typeface="Times New Roman" panose="02020603050405020304" pitchFamily="18" charset="0"/>
              </a:rPr>
              <a:t>chương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trình</a:t>
            </a:r>
            <a:r>
              <a:rPr lang="en-US" sz="2000" dirty="0" smtClean="0">
                <a:latin typeface="Times New Roman" panose="02020603050405020304" pitchFamily="18" charset="0"/>
                <a:cs typeface="Times New Roman" panose="02020603050405020304" pitchFamily="18" charset="0"/>
              </a:rPr>
              <a:t> GDPT 2018, </a:t>
            </a:r>
            <a:r>
              <a:rPr lang="en-US" sz="2000" dirty="0" err="1" smtClean="0">
                <a:latin typeface="Times New Roman" panose="02020603050405020304" pitchFamily="18" charset="0"/>
                <a:cs typeface="Times New Roman" panose="02020603050405020304" pitchFamily="18" charset="0"/>
              </a:rPr>
              <a:t>lấy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người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học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trung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tâm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người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đưa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ra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định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hướng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giúp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học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tự</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tìm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tòi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khám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phá</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kiến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thức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Vì</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vậy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đối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với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ngữ</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thích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tôi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áp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đặt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đưa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ra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kết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luận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sẵn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em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tìm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tòi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khám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phá</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đọc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thầm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bài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trao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đổi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với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tìm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ra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nghĩa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của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Ngoài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ra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giáo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viên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nghĩa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kết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hợp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với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tranh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ảnh</a:t>
            </a:r>
            <a:r>
              <a:rPr lang="en-US" sz="2000" dirty="0" smtClean="0">
                <a:latin typeface="Times New Roman" panose="02020603050405020304" pitchFamily="18" charset="0"/>
                <a:cs typeface="Times New Roman" panose="02020603050405020304" pitchFamily="18" charset="0"/>
              </a:rPr>
              <a:t>, video </a:t>
            </a:r>
            <a:r>
              <a:rPr lang="en-US" sz="2000" dirty="0" err="1" smtClean="0">
                <a:latin typeface="Times New Roman" panose="02020603050405020304" pitchFamily="18" charset="0"/>
                <a:cs typeface="Times New Roman" panose="02020603050405020304" pitchFamily="18" charset="0"/>
              </a:rPr>
              <a:t>hoặc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gắn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nghĩa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với</a:t>
            </a:r>
            <a:r>
              <a:rPr lang="en-US" sz="2000" dirty="0" smtClean="0">
                <a:latin typeface="Times New Roman" panose="02020603050405020304" pitchFamily="18" charset="0"/>
                <a:cs typeface="Times New Roman" panose="02020603050405020304" pitchFamily="18" charset="0"/>
              </a:rPr>
              <a:t> 1 </a:t>
            </a:r>
            <a:r>
              <a:rPr lang="en-US" sz="2000" dirty="0" err="1" smtClean="0">
                <a:latin typeface="Times New Roman" panose="02020603050405020304" pitchFamily="18" charset="0"/>
                <a:cs typeface="Times New Roman" panose="02020603050405020304" pitchFamily="18" charset="0"/>
              </a:rPr>
              <a:t>văn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cảnh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ngữ</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cảnh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phù</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hợp</a:t>
            </a:r>
            <a:r>
              <a:rPr lang="en-US" sz="2000" dirty="0" smtClean="0">
                <a:latin typeface="Times New Roman" panose="02020603050405020304" pitchFamily="18" charset="0"/>
                <a:cs typeface="Times New Roman" panose="02020603050405020304" pitchFamily="18" charset="0"/>
              </a:rPr>
              <a:t>.</a:t>
            </a:r>
          </a:p>
          <a:p>
            <a:pPr marL="0" indent="0" algn="just">
              <a:lnSpc>
                <a:spcPct val="120000"/>
              </a:lnSpc>
              <a:buNone/>
              <a:defRPr/>
            </a:pPr>
            <a:r>
              <a:rPr lang="en-US" sz="2000" u="sng" dirty="0" err="1" smtClean="0">
                <a:latin typeface="Times New Roman" panose="02020603050405020304" pitchFamily="18" charset="0"/>
                <a:cs typeface="Times New Roman" panose="02020603050405020304" pitchFamily="18" charset="0"/>
              </a:rPr>
              <a:t>Ví</a:t>
            </a:r>
            <a:r>
              <a:rPr lang="en-US" sz="2000" u="sng" dirty="0" smtClean="0">
                <a:latin typeface="Times New Roman" panose="02020603050405020304" pitchFamily="18" charset="0"/>
                <a:cs typeface="Times New Roman" panose="02020603050405020304" pitchFamily="18" charset="0"/>
              </a:rPr>
              <a:t> </a:t>
            </a:r>
            <a:r>
              <a:rPr lang="en-US" sz="2000" u="sng" dirty="0" err="1">
                <a:latin typeface="Times New Roman" panose="02020603050405020304" pitchFamily="18" charset="0"/>
                <a:cs typeface="Times New Roman" panose="02020603050405020304" pitchFamily="18" charset="0"/>
              </a:rPr>
              <a:t>dụ</a:t>
            </a:r>
            <a:r>
              <a:rPr lang="en-US" sz="2000" u="sng"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a:t>
            </a:r>
            <a:r>
              <a:rPr lang="en-US" sz="2000" b="1" i="1" dirty="0" err="1">
                <a:latin typeface="Times New Roman" panose="02020603050405020304" pitchFamily="18" charset="0"/>
                <a:cs typeface="Times New Roman" panose="02020603050405020304" pitchFamily="18" charset="0"/>
              </a:rPr>
              <a:t>Chuyện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bốn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mùa</a:t>
            </a:r>
            <a:r>
              <a:rPr lang="en-US" sz="2000" i="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đâm</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chồi</a:t>
            </a:r>
            <a:endParaRPr lang="en-US" sz="2000" dirty="0">
              <a:latin typeface="Times New Roman" panose="02020603050405020304" pitchFamily="18" charset="0"/>
              <a:cs typeface="Times New Roman" panose="02020603050405020304" pitchFamily="18" charset="0"/>
            </a:endParaRPr>
          </a:p>
          <a:p>
            <a:pPr marL="0" indent="0" algn="just">
              <a:lnSpc>
                <a:spcPct val="120000"/>
              </a:lnSpc>
              <a:buNone/>
              <a:defRPr/>
            </a:pPr>
            <a:r>
              <a:rPr lang="en-US" sz="2000" dirty="0">
                <a:latin typeface="Times New Roman" panose="02020603050405020304" pitchFamily="18" charset="0"/>
                <a:cs typeface="Times New Roman" panose="02020603050405020304" pitchFamily="18" charset="0"/>
              </a:rPr>
              <a:t>H: </a:t>
            </a:r>
            <a:r>
              <a:rPr lang="en-US" sz="2000" dirty="0" err="1">
                <a:latin typeface="Times New Roman" panose="02020603050405020304" pitchFamily="18" charset="0"/>
                <a:cs typeface="Times New Roman" panose="02020603050405020304" pitchFamily="18" charset="0"/>
              </a:rPr>
              <a:t>Đâm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chồi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a:t>
            </a:r>
          </a:p>
          <a:p>
            <a:pPr marL="0" indent="0" algn="just">
              <a:lnSpc>
                <a:spcPct val="120000"/>
              </a:lnSpc>
              <a:buFontTx/>
              <a:buNone/>
              <a:defRPr/>
            </a:pP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xem</a:t>
            </a:r>
            <a:r>
              <a:rPr lang="en-US" sz="2000" dirty="0">
                <a:latin typeface="Times New Roman" panose="02020603050405020304" pitchFamily="18" charset="0"/>
                <a:cs typeface="Times New Roman" panose="02020603050405020304" pitchFamily="18" charset="0"/>
              </a:rPr>
              <a:t> video, </a:t>
            </a:r>
            <a:r>
              <a:rPr lang="en-US" sz="2000" dirty="0" err="1">
                <a:latin typeface="Times New Roman" panose="02020603050405020304" pitchFamily="18" charset="0"/>
                <a:cs typeface="Times New Roman" panose="02020603050405020304" pitchFamily="18" charset="0"/>
              </a:rPr>
              <a:t>hình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mầm</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nhớ</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a:t>
            </a:r>
          </a:p>
          <a:p>
            <a:pPr marL="0" indent="0" algn="just">
              <a:lnSpc>
                <a:spcPct val="120000"/>
              </a:lnSpc>
              <a:buFontTx/>
              <a:buNone/>
              <a:defRPr/>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381000" y="209550"/>
            <a:ext cx="8229600" cy="4419600"/>
          </a:xfrm>
        </p:spPr>
        <p:txBody>
          <a:bodyPr/>
          <a:lstStyle/>
          <a:p>
            <a:pPr marL="0" indent="0" algn="just">
              <a:lnSpc>
                <a:spcPct val="110000"/>
              </a:lnSpc>
              <a:buFontTx/>
              <a:buNone/>
              <a:defRPr/>
            </a:pPr>
            <a:r>
              <a:rPr lang="en-US" altLang="en-US" sz="2400" b="1" dirty="0" err="1" smtClean="0">
                <a:latin typeface="Times New Roman" panose="02020603050405020304" pitchFamily="18" charset="0"/>
                <a:cs typeface="Times New Roman" panose="02020603050405020304" pitchFamily="18" charset="0"/>
              </a:rPr>
              <a:t>Biện</a:t>
            </a:r>
            <a:r>
              <a:rPr lang="en-US" altLang="en-US" sz="2400" b="1" dirty="0" smtClean="0">
                <a:latin typeface="Times New Roman" panose="02020603050405020304" pitchFamily="18" charset="0"/>
                <a:cs typeface="Times New Roman" panose="02020603050405020304" pitchFamily="18" charset="0"/>
              </a:rPr>
              <a:t> </a:t>
            </a:r>
            <a:r>
              <a:rPr lang="en-US" altLang="en-US" sz="2400" b="1" dirty="0" err="1" smtClean="0">
                <a:latin typeface="Times New Roman" panose="02020603050405020304" pitchFamily="18" charset="0"/>
                <a:cs typeface="Times New Roman" panose="02020603050405020304" pitchFamily="18" charset="0"/>
              </a:rPr>
              <a:t>pháp</a:t>
            </a:r>
            <a:r>
              <a:rPr lang="en-US" altLang="en-US" sz="2400" b="1" dirty="0" smtClean="0">
                <a:latin typeface="Times New Roman" panose="02020603050405020304" pitchFamily="18" charset="0"/>
                <a:cs typeface="Times New Roman" panose="02020603050405020304" pitchFamily="18" charset="0"/>
              </a:rPr>
              <a:t> 7: </a:t>
            </a:r>
            <a:r>
              <a:rPr lang="en-US" altLang="en-US" sz="2400" b="1" dirty="0" err="1" smtClean="0">
                <a:latin typeface="Times New Roman" panose="02020603050405020304" pitchFamily="18" charset="0"/>
                <a:cs typeface="Times New Roman" panose="02020603050405020304" pitchFamily="18" charset="0"/>
              </a:rPr>
              <a:t>Coi</a:t>
            </a:r>
            <a:r>
              <a:rPr lang="en-US" altLang="en-US" sz="2400" b="1" dirty="0" smtClean="0">
                <a:latin typeface="Times New Roman" panose="02020603050405020304" pitchFamily="18" charset="0"/>
                <a:cs typeface="Times New Roman" panose="02020603050405020304" pitchFamily="18" charset="0"/>
              </a:rPr>
              <a:t> </a:t>
            </a:r>
            <a:r>
              <a:rPr lang="en-US" altLang="en-US" sz="2400" b="1" dirty="0" err="1" smtClean="0">
                <a:latin typeface="Times New Roman" panose="02020603050405020304" pitchFamily="18" charset="0"/>
                <a:cs typeface="Times New Roman" panose="02020603050405020304" pitchFamily="18" charset="0"/>
              </a:rPr>
              <a:t>trọng</a:t>
            </a:r>
            <a:r>
              <a:rPr lang="en-US" altLang="en-US" sz="2400" b="1" dirty="0" smtClean="0">
                <a:latin typeface="Times New Roman" panose="02020603050405020304" pitchFamily="18" charset="0"/>
                <a:cs typeface="Times New Roman" panose="02020603050405020304" pitchFamily="18" charset="0"/>
              </a:rPr>
              <a:t> </a:t>
            </a:r>
            <a:r>
              <a:rPr lang="en-US" altLang="en-US" sz="2400" b="1" dirty="0" err="1" smtClean="0">
                <a:latin typeface="Times New Roman" panose="02020603050405020304" pitchFamily="18" charset="0"/>
                <a:cs typeface="Times New Roman" panose="02020603050405020304" pitchFamily="18" charset="0"/>
              </a:rPr>
              <a:t>việc</a:t>
            </a:r>
            <a:r>
              <a:rPr lang="en-US" altLang="en-US" sz="2400" b="1" dirty="0" smtClean="0">
                <a:latin typeface="Times New Roman" panose="02020603050405020304" pitchFamily="18" charset="0"/>
                <a:cs typeface="Times New Roman" panose="02020603050405020304" pitchFamily="18" charset="0"/>
              </a:rPr>
              <a:t> </a:t>
            </a:r>
            <a:r>
              <a:rPr lang="en-US" altLang="en-US" sz="2400" b="1" dirty="0" err="1" smtClean="0">
                <a:latin typeface="Times New Roman" panose="02020603050405020304" pitchFamily="18" charset="0"/>
                <a:cs typeface="Times New Roman" panose="02020603050405020304" pitchFamily="18" charset="0"/>
              </a:rPr>
              <a:t>rèn</a:t>
            </a:r>
            <a:r>
              <a:rPr lang="en-US" altLang="en-US" sz="2400" b="1" dirty="0" smtClean="0">
                <a:latin typeface="Times New Roman" panose="02020603050405020304" pitchFamily="18" charset="0"/>
                <a:cs typeface="Times New Roman" panose="02020603050405020304" pitchFamily="18" charset="0"/>
              </a:rPr>
              <a:t> </a:t>
            </a:r>
            <a:r>
              <a:rPr lang="en-US" altLang="en-US" sz="2400" b="1" dirty="0" err="1" smtClean="0">
                <a:latin typeface="Times New Roman" panose="02020603050405020304" pitchFamily="18" charset="0"/>
                <a:cs typeface="Times New Roman" panose="02020603050405020304" pitchFamily="18" charset="0"/>
              </a:rPr>
              <a:t>đọc</a:t>
            </a:r>
            <a:r>
              <a:rPr lang="en-US" altLang="en-US" sz="2400" b="1" dirty="0" smtClean="0">
                <a:latin typeface="Times New Roman" panose="02020603050405020304" pitchFamily="18" charset="0"/>
                <a:cs typeface="Times New Roman" panose="02020603050405020304" pitchFamily="18" charset="0"/>
              </a:rPr>
              <a:t> </a:t>
            </a:r>
            <a:r>
              <a:rPr lang="en-US" altLang="en-US" sz="2400" b="1" dirty="0" err="1" smtClean="0">
                <a:latin typeface="Times New Roman" panose="02020603050405020304" pitchFamily="18" charset="0"/>
                <a:cs typeface="Times New Roman" panose="02020603050405020304" pitchFamily="18" charset="0"/>
              </a:rPr>
              <a:t>cho</a:t>
            </a:r>
            <a:r>
              <a:rPr lang="en-US" altLang="en-US" sz="2400" b="1" dirty="0" smtClean="0">
                <a:latin typeface="Times New Roman" panose="02020603050405020304" pitchFamily="18" charset="0"/>
                <a:cs typeface="Times New Roman" panose="02020603050405020304" pitchFamily="18" charset="0"/>
              </a:rPr>
              <a:t> </a:t>
            </a:r>
            <a:r>
              <a:rPr lang="en-US" altLang="en-US" sz="2400" b="1" dirty="0" err="1" smtClean="0">
                <a:latin typeface="Times New Roman" panose="02020603050405020304" pitchFamily="18" charset="0"/>
                <a:cs typeface="Times New Roman" panose="02020603050405020304" pitchFamily="18" charset="0"/>
              </a:rPr>
              <a:t>học</a:t>
            </a:r>
            <a:r>
              <a:rPr lang="en-US" altLang="en-US" sz="2400" b="1" dirty="0" smtClean="0">
                <a:latin typeface="Times New Roman" panose="02020603050405020304" pitchFamily="18" charset="0"/>
                <a:cs typeface="Times New Roman" panose="02020603050405020304" pitchFamily="18" charset="0"/>
              </a:rPr>
              <a:t> </a:t>
            </a:r>
            <a:r>
              <a:rPr lang="en-US" altLang="en-US" sz="2400" b="1" dirty="0" err="1" smtClean="0">
                <a:latin typeface="Times New Roman" panose="02020603050405020304" pitchFamily="18" charset="0"/>
                <a:cs typeface="Times New Roman" panose="02020603050405020304" pitchFamily="18" charset="0"/>
              </a:rPr>
              <a:t>sinh</a:t>
            </a:r>
            <a:endParaRPr lang="en-US" altLang="en-US" sz="2400" b="1" dirty="0" smtClean="0">
              <a:latin typeface="Times New Roman" panose="02020603050405020304" pitchFamily="18" charset="0"/>
              <a:cs typeface="Times New Roman" panose="02020603050405020304" pitchFamily="18" charset="0"/>
            </a:endParaRPr>
          </a:p>
          <a:p>
            <a:pPr marL="0" indent="0" algn="just">
              <a:lnSpc>
                <a:spcPct val="110000"/>
              </a:lnSpc>
              <a:buFontTx/>
              <a:buNone/>
              <a:defRPr/>
            </a:pP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Rèn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kĩ</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năng</a:t>
            </a:r>
            <a:r>
              <a:rPr lang="en-US" altLang="en-US" sz="2000" dirty="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đúng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khuyến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khích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hay. Do </a:t>
            </a:r>
            <a:r>
              <a:rPr lang="en-US" altLang="en-US" sz="2000" dirty="0" err="1" smtClean="0">
                <a:latin typeface="Times New Roman" panose="02020603050405020304" pitchFamily="18" charset="0"/>
                <a:cs typeface="Times New Roman" panose="02020603050405020304" pitchFamily="18" charset="0"/>
              </a:rPr>
              <a:t>ảnh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hưởng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của</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phương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ngữ</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chủ</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yếu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ngọng</a:t>
            </a:r>
            <a:r>
              <a:rPr lang="en-US" altLang="en-US" sz="2000" dirty="0" smtClean="0">
                <a:latin typeface="Times New Roman" panose="02020603050405020304" pitchFamily="18" charset="0"/>
                <a:cs typeface="Times New Roman" panose="02020603050405020304" pitchFamily="18" charset="0"/>
              </a:rPr>
              <a:t> 2 </a:t>
            </a:r>
            <a:r>
              <a:rPr lang="en-US" altLang="en-US" sz="2000" dirty="0" err="1" smtClean="0">
                <a:latin typeface="Times New Roman" panose="02020603050405020304" pitchFamily="18" charset="0"/>
                <a:cs typeface="Times New Roman" panose="02020603050405020304" pitchFamily="18" charset="0"/>
              </a:rPr>
              <a:t>phụ</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âm</a:t>
            </a:r>
            <a:r>
              <a:rPr lang="en-US" altLang="en-US" sz="2000" dirty="0" smtClean="0">
                <a:latin typeface="Times New Roman" panose="02020603050405020304" pitchFamily="18" charset="0"/>
                <a:cs typeface="Times New Roman" panose="02020603050405020304" pitchFamily="18" charset="0"/>
              </a:rPr>
              <a:t> l/n. </a:t>
            </a:r>
            <a:r>
              <a:rPr lang="en-US" altLang="en-US" sz="2000" dirty="0" err="1" smtClean="0">
                <a:latin typeface="Times New Roman" panose="02020603050405020304" pitchFamily="18" charset="0"/>
                <a:cs typeface="Times New Roman" panose="02020603050405020304" pitchFamily="18" charset="0"/>
              </a:rPr>
              <a:t>Vì</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vậy</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trong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tất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cả</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bài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tập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giáo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viên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cần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đặc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biệt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chú</a:t>
            </a:r>
            <a:r>
              <a:rPr lang="en-US" altLang="en-US" sz="2000" dirty="0" smtClean="0">
                <a:latin typeface="Times New Roman" panose="02020603050405020304" pitchFamily="18" charset="0"/>
                <a:cs typeface="Times New Roman" panose="02020603050405020304" pitchFamily="18" charset="0"/>
              </a:rPr>
              <a:t> ý </a:t>
            </a:r>
            <a:r>
              <a:rPr lang="en-US" altLang="en-US" sz="2000" dirty="0" err="1" smtClean="0">
                <a:latin typeface="Times New Roman" panose="02020603050405020304" pitchFamily="18" charset="0"/>
                <a:cs typeface="Times New Roman" panose="02020603050405020304" pitchFamily="18" charset="0"/>
              </a:rPr>
              <a:t>và</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sửa</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ngọng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triệt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để</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a:t>
            </a:r>
          </a:p>
          <a:p>
            <a:pPr marL="0" indent="0" algn="just">
              <a:lnSpc>
                <a:spcPct val="110000"/>
              </a:lnSpc>
              <a:buFontTx/>
              <a:buNone/>
              <a:defRPr/>
            </a:pPr>
            <a:r>
              <a:rPr lang="en-US" altLang="en-US" sz="2000" dirty="0" err="1" smtClean="0">
                <a:latin typeface="Times New Roman" panose="02020603050405020304" pitchFamily="18" charset="0"/>
                <a:cs typeface="Times New Roman" panose="02020603050405020304" pitchFamily="18" charset="0"/>
              </a:rPr>
              <a:t>Thống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kê</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lỗi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phát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âm</a:t>
            </a:r>
            <a:r>
              <a:rPr lang="en-US" altLang="en-US" sz="2000" dirty="0" smtClean="0">
                <a:latin typeface="Times New Roman" panose="02020603050405020304" pitchFamily="18" charset="0"/>
                <a:cs typeface="Times New Roman" panose="02020603050405020304" pitchFamily="18" charset="0"/>
              </a:rPr>
              <a:t> ở </a:t>
            </a:r>
            <a:r>
              <a:rPr lang="en-US" altLang="en-US" sz="2000" dirty="0" err="1" smtClean="0">
                <a:latin typeface="Times New Roman" panose="02020603050405020304" pitchFamily="18" charset="0"/>
                <a:cs typeface="Times New Roman" panose="02020603050405020304" pitchFamily="18" charset="0"/>
              </a:rPr>
              <a:t>lớp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 hay </a:t>
            </a:r>
            <a:r>
              <a:rPr lang="en-US" altLang="en-US" sz="2000" dirty="0" err="1" smtClean="0">
                <a:latin typeface="Times New Roman" panose="02020603050405020304" pitchFamily="18" charset="0"/>
                <a:cs typeface="Times New Roman" panose="02020603050405020304" pitchFamily="18" charset="0"/>
              </a:rPr>
              <a:t>mắc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rèn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sửa</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một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cách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kiên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trì</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bền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bỉ</a:t>
            </a:r>
            <a:r>
              <a:rPr lang="en-US" altLang="en-US" sz="2000" dirty="0" smtClean="0">
                <a:latin typeface="Times New Roman" panose="02020603050405020304" pitchFamily="18" charset="0"/>
                <a:cs typeface="Times New Roman" panose="02020603050405020304" pitchFamily="18" charset="0"/>
              </a:rPr>
              <a:t> ở </a:t>
            </a:r>
            <a:r>
              <a:rPr lang="en-US" altLang="en-US" sz="2000" dirty="0" err="1" smtClean="0">
                <a:latin typeface="Times New Roman" panose="02020603050405020304" pitchFamily="18" charset="0"/>
                <a:cs typeface="Times New Roman" panose="02020603050405020304" pitchFamily="18" charset="0"/>
              </a:rPr>
              <a:t>tất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cả</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tiết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bộ</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môn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bằng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cách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lại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nhiều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lần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tiếng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có</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âm</a:t>
            </a:r>
            <a:r>
              <a:rPr lang="en-US" altLang="en-US" sz="2000" dirty="0" smtClean="0">
                <a:latin typeface="Times New Roman" panose="02020603050405020304" pitchFamily="18" charset="0"/>
                <a:cs typeface="Times New Roman" panose="02020603050405020304" pitchFamily="18" charset="0"/>
              </a:rPr>
              <a:t> l/n, </a:t>
            </a:r>
            <a:r>
              <a:rPr lang="en-US" altLang="en-US" sz="2000" dirty="0" err="1" smtClean="0">
                <a:latin typeface="Times New Roman" panose="02020603050405020304" pitchFamily="18" charset="0"/>
                <a:cs typeface="Times New Roman" panose="02020603050405020304" pitchFamily="18" charset="0"/>
              </a:rPr>
              <a:t>dấu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thanh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a:t>
            </a:r>
            <a:r>
              <a:rPr lang="en-US" altLang="en-US" sz="2000" dirty="0" smtClean="0">
                <a:latin typeface="Times New Roman" panose="02020603050405020304" pitchFamily="18" charset="0"/>
                <a:cs typeface="Times New Roman" panose="02020603050405020304" pitchFamily="18" charset="0"/>
              </a:rPr>
              <a:t>/</a:t>
            </a:r>
            <a:r>
              <a:rPr lang="en-US" altLang="en-US" sz="2000" dirty="0" err="1" smtClean="0">
                <a:latin typeface="Times New Roman" panose="02020603050405020304" pitchFamily="18" charset="0"/>
                <a:cs typeface="Times New Roman" panose="02020603050405020304" pitchFamily="18" charset="0"/>
              </a:rPr>
              <a:t>tr</a:t>
            </a:r>
            <a:r>
              <a:rPr lang="en-US" altLang="en-US" sz="2000" dirty="0" smtClean="0">
                <a:latin typeface="Times New Roman" panose="02020603050405020304" pitchFamily="18" charset="0"/>
                <a:cs typeface="Times New Roman" panose="02020603050405020304" pitchFamily="18" charset="0"/>
              </a:rPr>
              <a:t>; s/x....</a:t>
            </a:r>
          </a:p>
          <a:p>
            <a:pPr marL="0" indent="0" algn="just">
              <a:lnSpc>
                <a:spcPct val="110000"/>
              </a:lnSpc>
              <a:buFontTx/>
              <a:buNone/>
              <a:defRPr/>
            </a:pP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Kết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hợp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giữa</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việc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rèn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phát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âm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đúng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là</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việc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rèn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trôi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chảy</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lưu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loát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rõ</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từng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tiếng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không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được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kéo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dài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liền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tiếng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này</a:t>
            </a:r>
            <a:r>
              <a:rPr lang="en-US" altLang="en-US" sz="2000" dirty="0" smtClean="0">
                <a:latin typeface="Times New Roman" panose="02020603050405020304" pitchFamily="18" charset="0"/>
                <a:cs typeface="Times New Roman" panose="02020603050405020304" pitchFamily="18" charset="0"/>
              </a:rPr>
              <a:t> sang </a:t>
            </a:r>
            <a:r>
              <a:rPr lang="en-US" altLang="en-US" sz="2000" dirty="0" err="1" smtClean="0">
                <a:latin typeface="Times New Roman" panose="02020603050405020304" pitchFamily="18" charset="0"/>
                <a:cs typeface="Times New Roman" panose="02020603050405020304" pitchFamily="18" charset="0"/>
              </a:rPr>
              <a:t>tiếng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khác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ngắt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nghỉ</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đúng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dấu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câu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phân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biệt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câu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thơ</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với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câu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văn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Tốc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độ</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cần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đạt</a:t>
            </a:r>
            <a:r>
              <a:rPr lang="en-US" altLang="en-US" sz="2000" dirty="0" smtClean="0">
                <a:latin typeface="Times New Roman" panose="02020603050405020304" pitchFamily="18" charset="0"/>
                <a:cs typeface="Times New Roman" panose="02020603050405020304" pitchFamily="18" charset="0"/>
              </a:rPr>
              <a:t> 60-70 </a:t>
            </a:r>
            <a:r>
              <a:rPr lang="en-US" altLang="en-US" sz="2000" dirty="0" err="1" smtClean="0">
                <a:latin typeface="Times New Roman" panose="02020603050405020304" pitchFamily="18" charset="0"/>
                <a:cs typeface="Times New Roman" panose="02020603050405020304" pitchFamily="18" charset="0"/>
              </a:rPr>
              <a:t>tiếng</a:t>
            </a:r>
            <a:r>
              <a:rPr lang="en-US" altLang="en-US" sz="2000" dirty="0" smtClean="0">
                <a:latin typeface="Times New Roman" panose="02020603050405020304" pitchFamily="18" charset="0"/>
                <a:cs typeface="Times New Roman" panose="02020603050405020304" pitchFamily="18" charset="0"/>
              </a:rPr>
              <a:t>/</a:t>
            </a:r>
            <a:r>
              <a:rPr lang="en-US" altLang="en-US" sz="2000" dirty="0" err="1" smtClean="0">
                <a:latin typeface="Times New Roman" panose="02020603050405020304" pitchFamily="18" charset="0"/>
                <a:cs typeface="Times New Roman" panose="02020603050405020304" pitchFamily="18" charset="0"/>
              </a:rPr>
              <a:t>phút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khuyến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khích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 hay </a:t>
            </a:r>
            <a:r>
              <a:rPr lang="en-US" altLang="en-US" sz="2000" dirty="0" err="1" smtClean="0">
                <a:latin typeface="Times New Roman" panose="02020603050405020304" pitchFamily="18" charset="0"/>
                <a:cs typeface="Times New Roman" panose="02020603050405020304" pitchFamily="18" charset="0"/>
              </a:rPr>
              <a:t>rụt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rè</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vào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hoạt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động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bằng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cách</a:t>
            </a:r>
            <a:r>
              <a:rPr lang="en-US" altLang="en-US" sz="2000" dirty="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thành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lập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phong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trào</a:t>
            </a:r>
            <a:r>
              <a:rPr lang="en-US" altLang="en-US" sz="2000" dirty="0" smtClean="0">
                <a:latin typeface="Times New Roman" panose="02020603050405020304" pitchFamily="18" charset="0"/>
                <a:cs typeface="Times New Roman" panose="02020603050405020304" pitchFamily="18" charset="0"/>
              </a:rPr>
              <a:t> </a:t>
            </a:r>
            <a:r>
              <a:rPr lang="en-US" altLang="en-US" sz="2000" b="1" i="1" dirty="0" smtClean="0">
                <a:latin typeface="Times New Roman" panose="02020603050405020304" pitchFamily="18" charset="0"/>
                <a:cs typeface="Times New Roman" panose="02020603050405020304" pitchFamily="18" charset="0"/>
              </a:rPr>
              <a:t>“</a:t>
            </a:r>
            <a:r>
              <a:rPr lang="en-US" altLang="en-US" sz="2000" b="1" i="1" dirty="0" err="1" smtClean="0">
                <a:latin typeface="Times New Roman" panose="02020603050405020304" pitchFamily="18" charset="0"/>
                <a:cs typeface="Times New Roman" panose="02020603050405020304" pitchFamily="18" charset="0"/>
              </a:rPr>
              <a:t>đôi</a:t>
            </a:r>
            <a:r>
              <a:rPr lang="en-US" altLang="en-US" sz="2000" b="1" i="1" dirty="0" smtClean="0">
                <a:latin typeface="Times New Roman" panose="02020603050405020304" pitchFamily="18" charset="0"/>
                <a:cs typeface="Times New Roman" panose="02020603050405020304" pitchFamily="18" charset="0"/>
              </a:rPr>
              <a:t> </a:t>
            </a:r>
            <a:r>
              <a:rPr lang="en-US" altLang="en-US" sz="2000" b="1" i="1" dirty="0" err="1" smtClean="0">
                <a:latin typeface="Times New Roman" panose="02020603050405020304" pitchFamily="18" charset="0"/>
                <a:cs typeface="Times New Roman" panose="02020603050405020304" pitchFamily="18" charset="0"/>
              </a:rPr>
              <a:t>bạn</a:t>
            </a:r>
            <a:r>
              <a:rPr lang="en-US" altLang="en-US" sz="2000" b="1" i="1" dirty="0" smtClean="0">
                <a:latin typeface="Times New Roman" panose="02020603050405020304" pitchFamily="18" charset="0"/>
                <a:cs typeface="Times New Roman" panose="02020603050405020304" pitchFamily="18" charset="0"/>
              </a:rPr>
              <a:t> </a:t>
            </a:r>
            <a:r>
              <a:rPr lang="en-US" altLang="en-US" sz="2000" b="1" i="1" dirty="0" err="1" smtClean="0">
                <a:latin typeface="Times New Roman" panose="02020603050405020304" pitchFamily="18" charset="0"/>
                <a:cs typeface="Times New Roman" panose="02020603050405020304" pitchFamily="18" charset="0"/>
              </a:rPr>
              <a:t>cùng</a:t>
            </a:r>
            <a:r>
              <a:rPr lang="en-US" altLang="en-US" sz="2000" b="1" i="1" dirty="0" smtClean="0">
                <a:latin typeface="Times New Roman" panose="02020603050405020304" pitchFamily="18" charset="0"/>
                <a:cs typeface="Times New Roman" panose="02020603050405020304" pitchFamily="18" charset="0"/>
              </a:rPr>
              <a:t> </a:t>
            </a:r>
            <a:r>
              <a:rPr lang="en-US" altLang="en-US" sz="2000" b="1" i="1" dirty="0" err="1" smtClean="0">
                <a:latin typeface="Times New Roman" panose="02020603050405020304" pitchFamily="18" charset="0"/>
                <a:cs typeface="Times New Roman" panose="02020603050405020304" pitchFamily="18" charset="0"/>
              </a:rPr>
              <a:t>tiến</a:t>
            </a:r>
            <a:r>
              <a:rPr lang="en-US" altLang="en-US" sz="2000" b="1" i="1" dirty="0" smtClean="0">
                <a:latin typeface="Times New Roman" panose="02020603050405020304" pitchFamily="18" charset="0"/>
                <a:cs typeface="Times New Roman" panose="02020603050405020304" pitchFamily="18" charset="0"/>
              </a:rPr>
              <a:t>”</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để</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em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cùng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giúp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nhau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trong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tập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cũng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như</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trong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cuộc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sống</a:t>
            </a:r>
            <a:r>
              <a:rPr lang="en-US" altLang="en-US" sz="2000" dirty="0" smtClean="0">
                <a:latin typeface="Times New Roman" panose="02020603050405020304" pitchFamily="18" charset="0"/>
                <a:cs typeface="Times New Roman" panose="02020603050405020304" pitchFamily="18" charset="0"/>
              </a:rPr>
              <a:t>. </a:t>
            </a:r>
          </a:p>
          <a:p>
            <a:pPr algn="just">
              <a:lnSpc>
                <a:spcPct val="110000"/>
              </a:lnSpc>
              <a:buFontTx/>
              <a:buChar char="-"/>
              <a:defRPr/>
            </a:pPr>
            <a:endParaRPr lang="en-US" altLang="en-US" sz="2000" dirty="0" smtClean="0">
              <a:latin typeface="Times New Roman" panose="02020603050405020304" pitchFamily="18" charset="0"/>
              <a:cs typeface="Times New Roman" panose="02020603050405020304" pitchFamily="18" charset="0"/>
            </a:endParaRPr>
          </a:p>
          <a:p>
            <a:pPr marL="0" indent="0" algn="just">
              <a:lnSpc>
                <a:spcPct val="110000"/>
              </a:lnSpc>
              <a:buFontTx/>
              <a:buNone/>
              <a:defRPr/>
            </a:pPr>
            <a:endParaRPr lang="en-US"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533400" y="742950"/>
            <a:ext cx="8229600" cy="3394075"/>
          </a:xfrm>
        </p:spPr>
        <p:txBody>
          <a:bodyPr/>
          <a:lstStyle/>
          <a:p>
            <a:pPr marL="0" indent="0" algn="just">
              <a:lnSpc>
                <a:spcPct val="120000"/>
              </a:lnSpc>
              <a:buFontTx/>
              <a:buNone/>
              <a:defRPr/>
            </a:pPr>
            <a:r>
              <a:rPr lang="en-US" altLang="en-US" sz="2000" dirty="0" err="1">
                <a:latin typeface="Times New Roman" panose="02020603050405020304" pitchFamily="18" charset="0"/>
                <a:cs typeface="Times New Roman" panose="02020603050405020304" pitchFamily="18" charset="0"/>
              </a:rPr>
              <a:t>L</a:t>
            </a:r>
            <a:r>
              <a:rPr lang="en-US" altLang="en-US" sz="2000" dirty="0" err="1" smtClean="0">
                <a:latin typeface="Times New Roman" panose="02020603050405020304" pitchFamily="18" charset="0"/>
                <a:cs typeface="Times New Roman" panose="02020603050405020304" pitchFamily="18" charset="0"/>
              </a:rPr>
              <a:t>uyện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theo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phương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pháp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hình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thức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mới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cụ</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thể</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là</a:t>
            </a:r>
            <a:r>
              <a:rPr lang="en-US" altLang="en-US" sz="2000" dirty="0" smtClean="0">
                <a:latin typeface="Times New Roman" panose="02020603050405020304" pitchFamily="18" charset="0"/>
                <a:cs typeface="Times New Roman" panose="02020603050405020304" pitchFamily="18" charset="0"/>
              </a:rPr>
              <a:t>:</a:t>
            </a:r>
          </a:p>
          <a:p>
            <a:pPr marL="0" indent="0" algn="just">
              <a:lnSpc>
                <a:spcPct val="120000"/>
              </a:lnSpc>
              <a:buFontTx/>
              <a:buNone/>
              <a:defRPr/>
            </a:pP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Luyện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từng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câu</a:t>
            </a:r>
            <a:endParaRPr lang="en-US" altLang="en-US" sz="2000" dirty="0" smtClean="0">
              <a:latin typeface="Times New Roman" panose="02020603050405020304" pitchFamily="18" charset="0"/>
              <a:cs typeface="Times New Roman" panose="02020603050405020304" pitchFamily="18" charset="0"/>
            </a:endParaRPr>
          </a:p>
          <a:p>
            <a:pPr marL="0" indent="0" algn="just">
              <a:lnSpc>
                <a:spcPct val="120000"/>
              </a:lnSpc>
              <a:buFontTx/>
              <a:buNone/>
              <a:defRPr/>
            </a:pP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Luyện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đoạn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trước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lớp</a:t>
            </a:r>
            <a:endParaRPr lang="en-US" altLang="en-US" sz="2000" dirty="0" smtClean="0">
              <a:latin typeface="Times New Roman" panose="02020603050405020304" pitchFamily="18" charset="0"/>
              <a:cs typeface="Times New Roman" panose="02020603050405020304" pitchFamily="18" charset="0"/>
            </a:endParaRPr>
          </a:p>
          <a:p>
            <a:pPr marL="0" indent="0" algn="just">
              <a:lnSpc>
                <a:spcPct val="120000"/>
              </a:lnSpc>
              <a:buFontTx/>
              <a:buNone/>
              <a:defRPr/>
            </a:pP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Luyện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trong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nhóm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có</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thể</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nhóm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đôi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nhóm</a:t>
            </a:r>
            <a:r>
              <a:rPr lang="en-US" altLang="en-US" sz="2000" dirty="0" smtClean="0">
                <a:latin typeface="Times New Roman" panose="02020603050405020304" pitchFamily="18" charset="0"/>
                <a:cs typeface="Times New Roman" panose="02020603050405020304" pitchFamily="18" charset="0"/>
              </a:rPr>
              <a:t> 3, </a:t>
            </a:r>
            <a:r>
              <a:rPr lang="en-US" altLang="en-US" sz="2000" dirty="0" err="1" smtClean="0">
                <a:latin typeface="Times New Roman" panose="02020603050405020304" pitchFamily="18" charset="0"/>
                <a:cs typeface="Times New Roman" panose="02020603050405020304" pitchFamily="18" charset="0"/>
              </a:rPr>
              <a:t>nhóm</a:t>
            </a:r>
            <a:r>
              <a:rPr lang="en-US" altLang="en-US" sz="2000" dirty="0" smtClean="0">
                <a:latin typeface="Times New Roman" panose="02020603050405020304" pitchFamily="18" charset="0"/>
                <a:cs typeface="Times New Roman" panose="02020603050405020304" pitchFamily="18" charset="0"/>
              </a:rPr>
              <a:t> 4… </a:t>
            </a:r>
            <a:r>
              <a:rPr lang="en-US" altLang="en-US" sz="2000" dirty="0" err="1" smtClean="0">
                <a:latin typeface="Times New Roman" panose="02020603050405020304" pitchFamily="18" charset="0"/>
                <a:cs typeface="Times New Roman" panose="02020603050405020304" pitchFamily="18" charset="0"/>
              </a:rPr>
              <a:t>tùy</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thược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vào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nội</a:t>
            </a:r>
            <a:r>
              <a:rPr lang="en-US" altLang="en-US" sz="2000" dirty="0" smtClean="0">
                <a:latin typeface="Times New Roman" panose="02020603050405020304" pitchFamily="18" charset="0"/>
                <a:cs typeface="Times New Roman" panose="02020603050405020304" pitchFamily="18" charset="0"/>
              </a:rPr>
              <a:t> dung </a:t>
            </a:r>
            <a:r>
              <a:rPr lang="en-US" altLang="en-US" sz="2000" dirty="0" err="1" smtClean="0">
                <a:latin typeface="Times New Roman" panose="02020603050405020304" pitchFamily="18" charset="0"/>
                <a:cs typeface="Times New Roman" panose="02020603050405020304" pitchFamily="18" charset="0"/>
              </a:rPr>
              <a:t>của</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bài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a:t>
            </a:r>
          </a:p>
          <a:p>
            <a:pPr marL="0" indent="0" algn="just">
              <a:lnSpc>
                <a:spcPct val="120000"/>
              </a:lnSpc>
              <a:buFontTx/>
              <a:buNone/>
              <a:defRPr/>
            </a:pP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Luyện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lại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bài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Đây</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là</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khâu</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không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thể</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không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chú</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trọng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vấn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đề</a:t>
            </a:r>
            <a:r>
              <a:rPr lang="en-US" altLang="en-US" sz="2000" dirty="0" smtClean="0">
                <a:latin typeface="Times New Roman" panose="02020603050405020304" pitchFamily="18" charset="0"/>
                <a:cs typeface="Times New Roman" panose="02020603050405020304" pitchFamily="18" charset="0"/>
              </a:rPr>
              <a:t> ở </a:t>
            </a:r>
            <a:r>
              <a:rPr lang="en-US" altLang="en-US" sz="2000" dirty="0" err="1" smtClean="0">
                <a:latin typeface="Times New Roman" panose="02020603050405020304" pitchFamily="18" charset="0"/>
                <a:cs typeface="Times New Roman" panose="02020603050405020304" pitchFamily="18" charset="0"/>
              </a:rPr>
              <a:t>đây</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là</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điểm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mới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của</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luyện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bài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chính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là</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hình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thức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luyện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nhân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nhóm</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luyện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phân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vai</a:t>
            </a:r>
            <a:r>
              <a:rPr lang="en-US" altLang="en-US" sz="2000" dirty="0" smtClean="0">
                <a:latin typeface="Times New Roman" panose="02020603050405020304" pitchFamily="18" charset="0"/>
                <a:cs typeface="Times New Roman" panose="02020603050405020304" pitchFamily="18" charset="0"/>
              </a:rPr>
              <a:t>….</a:t>
            </a:r>
            <a:r>
              <a:rPr lang="en-US" altLang="en-US" sz="2000" dirty="0" err="1" smtClean="0">
                <a:latin typeface="Times New Roman" panose="02020603050405020304" pitchFamily="18" charset="0"/>
                <a:cs typeface="Times New Roman" panose="02020603050405020304" pitchFamily="18" charset="0"/>
              </a:rPr>
              <a:t>Khi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luyện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lại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giáo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viên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tổ</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chức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sinh</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đọc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phân</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vai</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sẽ</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tạo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hứng</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thứ</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học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tập</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cho</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các</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em</a:t>
            </a:r>
            <a:r>
              <a:rPr lang="en-US" altLang="en-US" sz="2000" dirty="0" smtClean="0">
                <a:latin typeface="Times New Roman" panose="02020603050405020304" pitchFamily="18" charset="0"/>
                <a:cs typeface="Times New Roman" panose="02020603050405020304" pitchFamily="18" charset="0"/>
              </a:rPr>
              <a:t>.</a:t>
            </a:r>
          </a:p>
          <a:p>
            <a:pPr algn="just">
              <a:lnSpc>
                <a:spcPct val="120000"/>
              </a:lnSpc>
              <a:defRPr/>
            </a:pPr>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3100" y="311150"/>
            <a:ext cx="3525838" cy="1395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100" dirty="0">
              <a:solidFill>
                <a:srgbClr val="FF0000"/>
              </a:solidFill>
              <a:latin typeface="Times New Roman" panose="02020603050405020304" pitchFamily="18" charset="0"/>
              <a:cs typeface="Times New Roman" panose="02020603050405020304" pitchFamily="18" charset="0"/>
            </a:endParaRPr>
          </a:p>
          <a:p>
            <a:pPr algn="ctr">
              <a:defRPr/>
            </a:pPr>
            <a:r>
              <a:rPr lang="en-US" sz="2100" dirty="0" err="1">
                <a:solidFill>
                  <a:srgbClr val="FF0000"/>
                </a:solidFill>
                <a:latin typeface="Times New Roman" panose="02020603050405020304" pitchFamily="18" charset="0"/>
                <a:cs typeface="Times New Roman" panose="02020603050405020304" pitchFamily="18" charset="0"/>
              </a:rPr>
              <a:t>Biện</a:t>
            </a:r>
            <a:r>
              <a:rPr lang="en-US" sz="2100" dirty="0">
                <a:solidFill>
                  <a:srgbClr val="FF0000"/>
                </a:solidFill>
                <a:latin typeface="Times New Roman" panose="02020603050405020304" pitchFamily="18" charset="0"/>
                <a:cs typeface="Times New Roman" panose="02020603050405020304" pitchFamily="18" charset="0"/>
              </a:rPr>
              <a:t> </a:t>
            </a:r>
            <a:r>
              <a:rPr lang="en-US" sz="2100" dirty="0" err="1">
                <a:solidFill>
                  <a:srgbClr val="FF0000"/>
                </a:solidFill>
                <a:latin typeface="Times New Roman" panose="02020603050405020304" pitchFamily="18" charset="0"/>
                <a:cs typeface="Times New Roman" panose="02020603050405020304" pitchFamily="18" charset="0"/>
              </a:rPr>
              <a:t>pháp</a:t>
            </a:r>
            <a:endParaRPr lang="en-US" sz="2100" dirty="0">
              <a:solidFill>
                <a:srgbClr val="FF0000"/>
              </a:solidFill>
              <a:latin typeface="Times New Roman" panose="02020603050405020304" pitchFamily="18" charset="0"/>
              <a:cs typeface="Times New Roman" panose="02020603050405020304" pitchFamily="18" charset="0"/>
            </a:endParaRPr>
          </a:p>
          <a:p>
            <a:pPr algn="ctr">
              <a:defRPr/>
            </a:pPr>
            <a:r>
              <a:rPr lang="en-US" altLang="en-US" sz="2000" b="1" dirty="0">
                <a:solidFill>
                  <a:srgbClr val="FF0000"/>
                </a:solidFill>
                <a:latin typeface="Times New Roman" panose="02020603050405020304" pitchFamily="18" charset="0"/>
              </a:rPr>
              <a:t>“</a:t>
            </a:r>
            <a:r>
              <a:rPr lang="en-US" altLang="en-US" sz="2000" b="1" dirty="0" err="1">
                <a:solidFill>
                  <a:srgbClr val="FF0000"/>
                </a:solidFill>
                <a:latin typeface="Times New Roman" panose="02020603050405020304" pitchFamily="18" charset="0"/>
                <a:cs typeface="Times New Roman" panose="02020603050405020304" pitchFamily="18" charset="0"/>
              </a:rPr>
              <a:t>Một</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số</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biện</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pháp</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rèn</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kĩ</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năng</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đọc</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cho</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học</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sinh</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lớp</a:t>
            </a:r>
            <a:r>
              <a:rPr lang="en-US" altLang="en-US" sz="2000" b="1" dirty="0">
                <a:solidFill>
                  <a:srgbClr val="FF0000"/>
                </a:solidFill>
                <a:latin typeface="Times New Roman" panose="02020603050405020304" pitchFamily="18" charset="0"/>
                <a:cs typeface="Times New Roman" panose="02020603050405020304" pitchFamily="18" charset="0"/>
              </a:rPr>
              <a:t> 2 </a:t>
            </a:r>
            <a:r>
              <a:rPr lang="en-US" altLang="en-US" sz="2000" b="1" dirty="0" err="1">
                <a:solidFill>
                  <a:srgbClr val="FF0000"/>
                </a:solidFill>
                <a:latin typeface="Times New Roman" panose="02020603050405020304" pitchFamily="18" charset="0"/>
                <a:cs typeface="Times New Roman" panose="02020603050405020304" pitchFamily="18" charset="0"/>
              </a:rPr>
              <a:t>theo</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chương</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b="1" dirty="0" err="1">
                <a:solidFill>
                  <a:srgbClr val="FF0000"/>
                </a:solidFill>
                <a:latin typeface="Times New Roman" panose="02020603050405020304" pitchFamily="18" charset="0"/>
                <a:cs typeface="Times New Roman" panose="02020603050405020304" pitchFamily="18" charset="0"/>
              </a:rPr>
              <a:t>trình</a:t>
            </a:r>
            <a:r>
              <a:rPr lang="en-US" altLang="en-US" sz="2000" b="1" dirty="0">
                <a:solidFill>
                  <a:srgbClr val="FF0000"/>
                </a:solidFill>
                <a:latin typeface="Times New Roman" panose="02020603050405020304" pitchFamily="18" charset="0"/>
                <a:cs typeface="Times New Roman" panose="02020603050405020304" pitchFamily="18" charset="0"/>
              </a:rPr>
              <a:t> GDPT 2018”</a:t>
            </a:r>
            <a:endParaRPr lang="en-US" altLang="en-US" sz="2000" dirty="0">
              <a:solidFill>
                <a:srgbClr val="FF0000"/>
              </a:solidFill>
            </a:endParaRPr>
          </a:p>
          <a:p>
            <a:pPr algn="ctr">
              <a:defRPr/>
            </a:pPr>
            <a:endParaRPr lang="en-US" sz="2100" dirty="0">
              <a:solidFill>
                <a:srgbClr val="FF0000"/>
              </a:solidFill>
              <a:latin typeface="Times New Roman" panose="02020603050405020304" pitchFamily="18" charset="0"/>
              <a:cs typeface="Times New Roman" panose="02020603050405020304" pitchFamily="18" charset="0"/>
            </a:endParaRPr>
          </a:p>
        </p:txBody>
      </p:sp>
      <p:sp>
        <p:nvSpPr>
          <p:cNvPr id="3" name="Rectangle 2">
            <a:hlinkClick r:id="rId2" action="ppaction://hlinksldjump"/>
          </p:cNvPr>
          <p:cNvSpPr/>
          <p:nvPr/>
        </p:nvSpPr>
        <p:spPr>
          <a:xfrm>
            <a:off x="1023938" y="2397125"/>
            <a:ext cx="1106487" cy="177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err="1">
                <a:solidFill>
                  <a:srgbClr val="FF0000"/>
                </a:solidFill>
                <a:latin typeface="Times New Roman" panose="02020603050405020304" pitchFamily="18" charset="0"/>
                <a:cs typeface="Times New Roman" panose="02020603050405020304" pitchFamily="18" charset="0"/>
              </a:rPr>
              <a:t>Lí</a:t>
            </a:r>
            <a:r>
              <a:rPr lang="en-US" sz="1800" dirty="0">
                <a:solidFill>
                  <a:srgbClr val="FF0000"/>
                </a:solidFill>
                <a:latin typeface="Times New Roman" panose="02020603050405020304" pitchFamily="18" charset="0"/>
                <a:cs typeface="Times New Roman" panose="02020603050405020304" pitchFamily="18" charset="0"/>
              </a:rPr>
              <a:t> do </a:t>
            </a:r>
            <a:r>
              <a:rPr lang="en-US" sz="1800" dirty="0" err="1">
                <a:solidFill>
                  <a:srgbClr val="FF0000"/>
                </a:solidFill>
                <a:latin typeface="Times New Roman" panose="02020603050405020304" pitchFamily="18" charset="0"/>
                <a:cs typeface="Times New Roman" panose="02020603050405020304" pitchFamily="18" charset="0"/>
              </a:rPr>
              <a:t>chọn</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biện</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pháp</a:t>
            </a:r>
            <a:endParaRPr lang="en-US" sz="1800" dirty="0">
              <a:solidFill>
                <a:srgbClr val="FF0000"/>
              </a:solidFill>
              <a:latin typeface="Times New Roman" panose="02020603050405020304" pitchFamily="18" charset="0"/>
              <a:cs typeface="Times New Roman" panose="02020603050405020304" pitchFamily="18" charset="0"/>
            </a:endParaRPr>
          </a:p>
        </p:txBody>
      </p:sp>
      <p:sp>
        <p:nvSpPr>
          <p:cNvPr id="4" name="Rectangle 3">
            <a:hlinkClick r:id="rId3" action="ppaction://hlinksldjump"/>
          </p:cNvPr>
          <p:cNvSpPr/>
          <p:nvPr/>
        </p:nvSpPr>
        <p:spPr>
          <a:xfrm>
            <a:off x="2711450" y="2393950"/>
            <a:ext cx="1163638" cy="1816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err="1">
                <a:solidFill>
                  <a:srgbClr val="FF0000"/>
                </a:solidFill>
                <a:latin typeface="Times New Roman" panose="02020603050405020304" pitchFamily="18" charset="0"/>
                <a:cs typeface="Times New Roman" panose="02020603050405020304" pitchFamily="18" charset="0"/>
              </a:rPr>
              <a:t>Đối</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tượng</a:t>
            </a:r>
            <a:endParaRPr lang="en-US" sz="1800" dirty="0">
              <a:solidFill>
                <a:srgbClr val="FF0000"/>
              </a:solidFill>
              <a:latin typeface="Times New Roman" panose="02020603050405020304" pitchFamily="18" charset="0"/>
              <a:cs typeface="Times New Roman" panose="02020603050405020304" pitchFamily="18" charset="0"/>
            </a:endParaRPr>
          </a:p>
          <a:p>
            <a:pPr algn="ctr">
              <a:defRPr/>
            </a:pPr>
            <a:endParaRPr lang="en-US" sz="1800" dirty="0">
              <a:solidFill>
                <a:srgbClr val="FF0000"/>
              </a:solidFill>
              <a:latin typeface="Times New Roman" panose="02020603050405020304" pitchFamily="18" charset="0"/>
              <a:cs typeface="Times New Roman" panose="02020603050405020304" pitchFamily="18" charset="0"/>
            </a:endParaRPr>
          </a:p>
        </p:txBody>
      </p:sp>
      <p:sp>
        <p:nvSpPr>
          <p:cNvPr id="5" name="Rectangle 4">
            <a:hlinkClick r:id="rId4" action="ppaction://hlinksldjump"/>
          </p:cNvPr>
          <p:cNvSpPr/>
          <p:nvPr/>
        </p:nvSpPr>
        <p:spPr>
          <a:xfrm>
            <a:off x="4400550" y="2393950"/>
            <a:ext cx="1106488" cy="1816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err="1">
                <a:solidFill>
                  <a:srgbClr val="FF0000"/>
                </a:solidFill>
                <a:latin typeface="Times New Roman" panose="02020603050405020304" pitchFamily="18" charset="0"/>
                <a:cs typeface="Times New Roman" panose="02020603050405020304" pitchFamily="18" charset="0"/>
              </a:rPr>
              <a:t>Nội</a:t>
            </a:r>
            <a:r>
              <a:rPr lang="en-US" sz="1800" dirty="0">
                <a:solidFill>
                  <a:srgbClr val="FF0000"/>
                </a:solidFill>
                <a:latin typeface="Times New Roman" panose="02020603050405020304" pitchFamily="18" charset="0"/>
                <a:cs typeface="Times New Roman" panose="02020603050405020304" pitchFamily="18" charset="0"/>
              </a:rPr>
              <a:t> dung</a:t>
            </a:r>
          </a:p>
          <a:p>
            <a:pPr marL="214313" indent="-214313" algn="ctr">
              <a:buFontTx/>
              <a:buChar char="-"/>
              <a:defRPr/>
            </a:pPr>
            <a:endParaRPr lang="en-US" sz="1800" dirty="0">
              <a:solidFill>
                <a:srgbClr val="FF0000"/>
              </a:solidFill>
              <a:latin typeface="Times New Roman" panose="02020603050405020304" pitchFamily="18" charset="0"/>
              <a:cs typeface="Times New Roman" panose="02020603050405020304" pitchFamily="18" charset="0"/>
            </a:endParaRPr>
          </a:p>
        </p:txBody>
      </p:sp>
      <p:sp>
        <p:nvSpPr>
          <p:cNvPr id="6" name="Rectangle 5">
            <a:hlinkClick r:id="rId5" action="ppaction://hlinksldjump"/>
          </p:cNvPr>
          <p:cNvSpPr/>
          <p:nvPr/>
        </p:nvSpPr>
        <p:spPr>
          <a:xfrm>
            <a:off x="7632700" y="2381250"/>
            <a:ext cx="1047750" cy="18176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err="1">
                <a:solidFill>
                  <a:srgbClr val="FF0000"/>
                </a:solidFill>
                <a:latin typeface="Times New Roman" panose="02020603050405020304" pitchFamily="18" charset="0"/>
                <a:cs typeface="Times New Roman" panose="02020603050405020304" pitchFamily="18" charset="0"/>
              </a:rPr>
              <a:t>Kết</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luận</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và</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đề</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xuất</a:t>
            </a:r>
            <a:endParaRPr lang="en-US" sz="1800" dirty="0">
              <a:solidFill>
                <a:srgbClr val="FF0000"/>
              </a:solidFill>
              <a:latin typeface="Times New Roman" panose="02020603050405020304" pitchFamily="18" charset="0"/>
              <a:cs typeface="Times New Roman" panose="02020603050405020304" pitchFamily="18" charset="0"/>
            </a:endParaRPr>
          </a:p>
        </p:txBody>
      </p:sp>
      <p:cxnSp>
        <p:nvCxnSpPr>
          <p:cNvPr id="4103" name="Straight Connector 8"/>
          <p:cNvCxnSpPr>
            <a:cxnSpLocks noChangeShapeType="1"/>
          </p:cNvCxnSpPr>
          <p:nvPr/>
        </p:nvCxnSpPr>
        <p:spPr bwMode="auto">
          <a:xfrm flipH="1">
            <a:off x="1555750" y="996950"/>
            <a:ext cx="1657350"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4" name="Straight Arrow Connector 10"/>
          <p:cNvCxnSpPr>
            <a:cxnSpLocks noChangeShapeType="1"/>
          </p:cNvCxnSpPr>
          <p:nvPr/>
        </p:nvCxnSpPr>
        <p:spPr bwMode="auto">
          <a:xfrm flipH="1">
            <a:off x="1555750" y="996950"/>
            <a:ext cx="0" cy="138430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5" name="Straight Arrow Connector 11"/>
          <p:cNvCxnSpPr>
            <a:cxnSpLocks noChangeShapeType="1"/>
          </p:cNvCxnSpPr>
          <p:nvPr/>
        </p:nvCxnSpPr>
        <p:spPr bwMode="auto">
          <a:xfrm>
            <a:off x="3325813" y="1719263"/>
            <a:ext cx="0" cy="674687"/>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 name="Straight Arrow Connector 15"/>
          <p:cNvCxnSpPr>
            <a:cxnSpLocks noChangeShapeType="1"/>
          </p:cNvCxnSpPr>
          <p:nvPr/>
        </p:nvCxnSpPr>
        <p:spPr bwMode="auto">
          <a:xfrm>
            <a:off x="4845050" y="1719263"/>
            <a:ext cx="0" cy="674687"/>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7" name="Straight Connector 16"/>
          <p:cNvCxnSpPr>
            <a:cxnSpLocks noChangeShapeType="1"/>
          </p:cNvCxnSpPr>
          <p:nvPr/>
        </p:nvCxnSpPr>
        <p:spPr bwMode="auto">
          <a:xfrm flipH="1">
            <a:off x="6738938" y="996950"/>
            <a:ext cx="1279525"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8" name="Straight Arrow Connector 21"/>
          <p:cNvCxnSpPr>
            <a:cxnSpLocks noChangeShapeType="1"/>
          </p:cNvCxnSpPr>
          <p:nvPr/>
        </p:nvCxnSpPr>
        <p:spPr bwMode="auto">
          <a:xfrm flipH="1">
            <a:off x="8018463" y="1012825"/>
            <a:ext cx="0" cy="1384300"/>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Rectangle 22">
            <a:hlinkClick r:id="rId6" action="ppaction://hlinksldjump"/>
          </p:cNvPr>
          <p:cNvSpPr/>
          <p:nvPr/>
        </p:nvSpPr>
        <p:spPr>
          <a:xfrm>
            <a:off x="6076950" y="2393950"/>
            <a:ext cx="1106488" cy="1816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err="1">
                <a:solidFill>
                  <a:srgbClr val="FF0000"/>
                </a:solidFill>
                <a:latin typeface="Times New Roman" panose="02020603050405020304" pitchFamily="18" charset="0"/>
                <a:cs typeface="Times New Roman" panose="02020603050405020304" pitchFamily="18" charset="0"/>
              </a:rPr>
              <a:t>Thực</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nghiệm</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tại</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đơn</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vị</a:t>
            </a:r>
            <a:endParaRPr lang="en-US" sz="1800" dirty="0">
              <a:solidFill>
                <a:srgbClr val="FF0000"/>
              </a:solidFill>
              <a:latin typeface="Times New Roman" panose="02020603050405020304" pitchFamily="18" charset="0"/>
              <a:cs typeface="Times New Roman" panose="02020603050405020304" pitchFamily="18" charset="0"/>
            </a:endParaRPr>
          </a:p>
          <a:p>
            <a:pPr marL="214313" indent="-214313" algn="ctr">
              <a:buFontTx/>
              <a:buChar char="-"/>
              <a:defRPr/>
            </a:pPr>
            <a:endParaRPr lang="en-US" sz="1800" dirty="0">
              <a:solidFill>
                <a:srgbClr val="FF0000"/>
              </a:solidFill>
              <a:latin typeface="Times New Roman" panose="02020603050405020304" pitchFamily="18" charset="0"/>
              <a:cs typeface="Times New Roman" panose="02020603050405020304" pitchFamily="18" charset="0"/>
            </a:endParaRPr>
          </a:p>
        </p:txBody>
      </p:sp>
      <p:cxnSp>
        <p:nvCxnSpPr>
          <p:cNvPr id="4110" name="Straight Arrow Connector 23"/>
          <p:cNvCxnSpPr>
            <a:cxnSpLocks noChangeShapeType="1"/>
          </p:cNvCxnSpPr>
          <p:nvPr/>
        </p:nvCxnSpPr>
        <p:spPr bwMode="auto">
          <a:xfrm>
            <a:off x="6457950" y="1719263"/>
            <a:ext cx="0" cy="674687"/>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9550"/>
            <a:ext cx="8229600" cy="4384675"/>
          </a:xfrm>
        </p:spPr>
        <p:txBody>
          <a:bodyPr/>
          <a:lstStyle/>
          <a:p>
            <a:pPr marL="0" indent="0">
              <a:buFontTx/>
              <a:buNone/>
              <a:defRPr/>
            </a:pPr>
            <a:r>
              <a:rPr lang="en-US" sz="2400" b="1" dirty="0" err="1">
                <a:latin typeface="Times New Roman" panose="02020603050405020304" pitchFamily="18" charset="0"/>
                <a:cs typeface="Times New Roman" panose="02020603050405020304" pitchFamily="18" charset="0"/>
              </a:rPr>
              <a:t>Biện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pháp</a:t>
            </a:r>
            <a:r>
              <a:rPr lang="en-US" sz="2400" b="1" dirty="0">
                <a:latin typeface="Times New Roman" panose="02020603050405020304" pitchFamily="18" charset="0"/>
                <a:cs typeface="Times New Roman" panose="02020603050405020304" pitchFamily="18" charset="0"/>
              </a:rPr>
              <a:t> 8:</a:t>
            </a:r>
            <a:r>
              <a:rPr lang="en-US" sz="2400" b="1" i="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Thường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xuyên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tổ</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chức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trò</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chơi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trong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tiết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a:t>
            </a:r>
          </a:p>
          <a:p>
            <a:pPr marL="0" indent="0">
              <a:buFontTx/>
              <a:buNone/>
              <a:defRPr/>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nhằm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rèn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nhanh</a:t>
            </a:r>
            <a:r>
              <a:rPr lang="en-US" sz="2000" b="1" i="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nhẹn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a:t>
            </a:r>
          </a:p>
          <a:p>
            <a:pPr marL="0" indent="0">
              <a:buFontTx/>
              <a:buNone/>
              <a:defRPr/>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sức</a:t>
            </a:r>
            <a:endParaRPr lang="en-US" sz="2000" dirty="0">
              <a:latin typeface="Times New Roman" panose="02020603050405020304" pitchFamily="18" charset="0"/>
              <a:cs typeface="Times New Roman" panose="02020603050405020304" pitchFamily="18" charset="0"/>
            </a:endParaRPr>
          </a:p>
          <a:p>
            <a:pPr marL="0" indent="0">
              <a:buFontTx/>
              <a:buNone/>
              <a:defRPr/>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thiệu</a:t>
            </a:r>
            <a:endParaRPr lang="en-US" sz="2000" dirty="0">
              <a:latin typeface="Times New Roman" panose="02020603050405020304" pitchFamily="18" charset="0"/>
              <a:cs typeface="Times New Roman" panose="02020603050405020304" pitchFamily="18" charset="0"/>
            </a:endParaRPr>
          </a:p>
          <a:p>
            <a:pPr marL="0" indent="0">
              <a:buFontTx/>
              <a:buNone/>
              <a:defRPr/>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truyền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điện</a:t>
            </a:r>
            <a:endParaRPr lang="en-US" sz="2000" dirty="0">
              <a:latin typeface="Times New Roman" panose="02020603050405020304" pitchFamily="18" charset="0"/>
              <a:cs typeface="Times New Roman" panose="02020603050405020304" pitchFamily="18" charset="0"/>
            </a:endParaRPr>
          </a:p>
          <a:p>
            <a:pPr marL="0" indent="0">
              <a:buFontTx/>
              <a:buNone/>
              <a:defRPr/>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kịch</a:t>
            </a:r>
            <a:endParaRPr lang="en-US" sz="2000" dirty="0">
              <a:latin typeface="Times New Roman" panose="02020603050405020304" pitchFamily="18" charset="0"/>
              <a:cs typeface="Times New Roman" panose="02020603050405020304" pitchFamily="18" charset="0"/>
            </a:endParaRPr>
          </a:p>
          <a:p>
            <a:pPr marL="0" indent="0">
              <a:buFontTx/>
              <a:buNone/>
              <a:defRPr/>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vai</a:t>
            </a:r>
            <a:endParaRPr lang="en-US" sz="2000" dirty="0">
              <a:latin typeface="Times New Roman" panose="02020603050405020304" pitchFamily="18" charset="0"/>
              <a:cs typeface="Times New Roman" panose="02020603050405020304" pitchFamily="18" charset="0"/>
            </a:endParaRPr>
          </a:p>
          <a:p>
            <a:pPr marL="0" indent="0">
              <a:buFontTx/>
              <a:buNone/>
              <a:defRPr/>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Bắt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a:t>
            </a:r>
          </a:p>
          <a:p>
            <a:pPr marL="0" indent="0">
              <a:buFontTx/>
              <a:buNone/>
              <a:defRPr/>
            </a:pP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a:t>
            </a:r>
          </a:p>
          <a:p>
            <a:pPr>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457200" y="133350"/>
            <a:ext cx="8229600" cy="4724400"/>
          </a:xfrm>
        </p:spPr>
        <p:txBody>
          <a:bodyPr/>
          <a:lstStyle/>
          <a:p>
            <a:pPr marL="0" indent="0">
              <a:lnSpc>
                <a:spcPct val="120000"/>
              </a:lnSpc>
              <a:buFontTx/>
              <a:buNone/>
            </a:pPr>
            <a:r>
              <a:rPr lang="en-US" altLang="en-US" sz="2000" b="1" smtClean="0">
                <a:latin typeface="Times New Roman" panose="02020603050405020304" pitchFamily="18" charset="0"/>
                <a:cs typeface="Times New Roman" panose="02020603050405020304" pitchFamily="18" charset="0"/>
              </a:rPr>
              <a:t>Biện pháp 9:</a:t>
            </a:r>
            <a:r>
              <a:rPr lang="en-US" altLang="en-US" sz="2000" smtClean="0">
                <a:latin typeface="Times New Roman" panose="02020603050405020304" pitchFamily="18" charset="0"/>
                <a:cs typeface="Times New Roman" panose="02020603050405020304" pitchFamily="18" charset="0"/>
              </a:rPr>
              <a:t> </a:t>
            </a:r>
            <a:r>
              <a:rPr lang="en-US" altLang="en-US" sz="2000" b="1" smtClean="0">
                <a:latin typeface="Times New Roman" panose="02020603050405020304" pitchFamily="18" charset="0"/>
                <a:cs typeface="Times New Roman" panose="02020603050405020304" pitchFamily="18" charset="0"/>
              </a:rPr>
              <a:t>Thường xuyên nhận xét, đánh giá thực chất hiệu quả đọc đúng, đọc hay của học sinh </a:t>
            </a:r>
          </a:p>
          <a:p>
            <a:pPr marL="0" indent="0">
              <a:lnSpc>
                <a:spcPct val="120000"/>
              </a:lnSpc>
              <a:buFontTx/>
              <a:buNone/>
            </a:pPr>
            <a:r>
              <a:rPr lang="en-US" altLang="en-US" sz="2000" smtClean="0">
                <a:latin typeface="Times New Roman" panose="02020603050405020304" pitchFamily="18" charset="0"/>
                <a:cs typeface="Times New Roman" panose="02020603050405020304" pitchFamily="18" charset="0"/>
              </a:rPr>
              <a:t>- Giáo viên kiểm tra, đánh giá thường xuyên kĩ năng của học sinh qua kiểm tra bài cũ, luyện đọc đúng, thi đọc (cá nhân, nhóm, đọc phân vai...), qua đánh giá kết quả làm việc trên lớp (phát biểu ý kiến, báo cáo kết quả thảo luận nhóm, tổ...). Trong quá trình kiểm tra đánh giá thường xuyên, nếu học sinh đọc chưa đúng, chưa hay, giáo viên tổ chức cho các em luyện đọc nhiều lần để học sinh có thể đọc tốt hơn.</a:t>
            </a:r>
          </a:p>
          <a:p>
            <a:pPr marL="0" indent="0">
              <a:lnSpc>
                <a:spcPct val="120000"/>
              </a:lnSpc>
              <a:buFontTx/>
              <a:buNone/>
            </a:pPr>
            <a:r>
              <a:rPr lang="en-US" altLang="en-US" sz="2000" smtClean="0">
                <a:latin typeface="Times New Roman" panose="02020603050405020304" pitchFamily="18" charset="0"/>
                <a:cs typeface="Times New Roman" panose="02020603050405020304" pitchFamily="18" charset="0"/>
              </a:rPr>
              <a:t>- Giáo viên thường xuyên cho học sinh tự đánh giá, học sinh đánh giá học sinh, phụ huynh học sinh đánh giá học sinh.</a:t>
            </a:r>
          </a:p>
          <a:p>
            <a:pPr marL="0" indent="0">
              <a:lnSpc>
                <a:spcPct val="120000"/>
              </a:lnSpc>
              <a:buFontTx/>
              <a:buNone/>
            </a:pPr>
            <a:r>
              <a:rPr lang="en-US" altLang="en-US" sz="2000" smtClean="0">
                <a:latin typeface="Times New Roman" panose="02020603050405020304" pitchFamily="18" charset="0"/>
                <a:cs typeface="Times New Roman" panose="02020603050405020304" pitchFamily="18" charset="0"/>
              </a:rPr>
              <a:t>- Giáo viên thực hiện đánh giá, quy định đánh giá, thời điểm, nội dung đánh giá (kĩ năng đọc) đúng thông tư 27/2020 đảm bảo thực chất, công bằng. </a:t>
            </a:r>
          </a:p>
          <a:p>
            <a:pPr marL="0" indent="0">
              <a:lnSpc>
                <a:spcPct val="120000"/>
              </a:lnSpc>
              <a:buFontTx/>
              <a:buNone/>
            </a:pPr>
            <a:endParaRPr lang="en-US"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2974975" y="338138"/>
            <a:ext cx="2679700" cy="1233487"/>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700" b="1">
                <a:solidFill>
                  <a:srgbClr val="FF0000"/>
                </a:solidFill>
                <a:latin typeface="Times New Roman" panose="02020603050405020304" pitchFamily="18" charset="0"/>
                <a:cs typeface="Times New Roman" panose="02020603050405020304" pitchFamily="18" charset="0"/>
              </a:rPr>
              <a:t>Thực nghiệm tại đơn vị</a:t>
            </a:r>
          </a:p>
        </p:txBody>
      </p:sp>
      <p:cxnSp>
        <p:nvCxnSpPr>
          <p:cNvPr id="4" name="Straight Connector 3"/>
          <p:cNvCxnSpPr>
            <a:stCxn id="2" idx="1"/>
          </p:cNvCxnSpPr>
          <p:nvPr/>
        </p:nvCxnSpPr>
        <p:spPr>
          <a:xfrm>
            <a:off x="4314825" y="1571625"/>
            <a:ext cx="0" cy="560388"/>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1677988" y="2132013"/>
            <a:ext cx="5697537"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a:off x="1677988" y="2132013"/>
            <a:ext cx="0" cy="64293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Round Diagonal Corner Rectangle 13"/>
          <p:cNvSpPr/>
          <p:nvPr/>
        </p:nvSpPr>
        <p:spPr>
          <a:xfrm>
            <a:off x="474663" y="2774950"/>
            <a:ext cx="2300287" cy="2046288"/>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700" dirty="0" err="1">
                <a:solidFill>
                  <a:srgbClr val="FF0000"/>
                </a:solidFill>
                <a:latin typeface="Times New Roman" panose="02020603050405020304" pitchFamily="18" charset="0"/>
                <a:cs typeface="Times New Roman" panose="02020603050405020304" pitchFamily="18" charset="0"/>
              </a:rPr>
              <a:t>Đối</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tượng</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nội</a:t>
            </a:r>
            <a:r>
              <a:rPr lang="en-US" sz="2700" dirty="0">
                <a:solidFill>
                  <a:srgbClr val="FF0000"/>
                </a:solidFill>
                <a:latin typeface="Times New Roman" panose="02020603050405020304" pitchFamily="18" charset="0"/>
                <a:cs typeface="Times New Roman" panose="02020603050405020304" pitchFamily="18" charset="0"/>
              </a:rPr>
              <a:t> dung, </a:t>
            </a:r>
            <a:r>
              <a:rPr lang="en-US" sz="2700" dirty="0" err="1">
                <a:solidFill>
                  <a:srgbClr val="FF0000"/>
                </a:solidFill>
                <a:latin typeface="Times New Roman" panose="02020603050405020304" pitchFamily="18" charset="0"/>
                <a:cs typeface="Times New Roman" panose="02020603050405020304" pitchFamily="18" charset="0"/>
              </a:rPr>
              <a:t>phương</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pháp</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thực</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hiện</a:t>
            </a:r>
            <a:endParaRPr lang="en-US" sz="2700" dirty="0">
              <a:solidFill>
                <a:srgbClr val="FF0000"/>
              </a:solidFill>
              <a:latin typeface="Times New Roman" panose="02020603050405020304" pitchFamily="18" charset="0"/>
              <a:cs typeface="Times New Roman" panose="02020603050405020304" pitchFamily="18" charset="0"/>
            </a:endParaRPr>
          </a:p>
        </p:txBody>
      </p:sp>
      <p:cxnSp>
        <p:nvCxnSpPr>
          <p:cNvPr id="21" name="Straight Arrow Connector 20"/>
          <p:cNvCxnSpPr/>
          <p:nvPr/>
        </p:nvCxnSpPr>
        <p:spPr>
          <a:xfrm>
            <a:off x="4314825" y="2151063"/>
            <a:ext cx="0" cy="6540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Round Diagonal Corner Rectangle 21"/>
          <p:cNvSpPr/>
          <p:nvPr/>
        </p:nvSpPr>
        <p:spPr>
          <a:xfrm>
            <a:off x="3630613" y="2805113"/>
            <a:ext cx="2078037" cy="2046287"/>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700" dirty="0" err="1">
                <a:solidFill>
                  <a:srgbClr val="FF0000"/>
                </a:solidFill>
                <a:latin typeface="Times New Roman" panose="02020603050405020304" pitchFamily="18" charset="0"/>
                <a:cs typeface="Times New Roman" panose="02020603050405020304" pitchFamily="18" charset="0"/>
              </a:rPr>
              <a:t>Tiến</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trình</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thực</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nghiệm</a:t>
            </a:r>
            <a:endParaRPr lang="en-US" sz="2700" dirty="0">
              <a:solidFill>
                <a:srgbClr val="FF0000"/>
              </a:solidFill>
              <a:latin typeface="Times New Roman" panose="02020603050405020304" pitchFamily="18" charset="0"/>
              <a:cs typeface="Times New Roman" panose="02020603050405020304" pitchFamily="18" charset="0"/>
            </a:endParaRPr>
          </a:p>
        </p:txBody>
      </p:sp>
      <p:cxnSp>
        <p:nvCxnSpPr>
          <p:cNvPr id="41" name="Straight Arrow Connector 40"/>
          <p:cNvCxnSpPr/>
          <p:nvPr/>
        </p:nvCxnSpPr>
        <p:spPr>
          <a:xfrm>
            <a:off x="7375525" y="2152650"/>
            <a:ext cx="0" cy="6540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2" name="Round Diagonal Corner Rectangle 41"/>
          <p:cNvSpPr/>
          <p:nvPr/>
        </p:nvSpPr>
        <p:spPr>
          <a:xfrm>
            <a:off x="6400800" y="2827338"/>
            <a:ext cx="2078038" cy="2047875"/>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700" dirty="0" err="1">
                <a:solidFill>
                  <a:srgbClr val="FF0000"/>
                </a:solidFill>
                <a:latin typeface="Times New Roman" panose="02020603050405020304" pitchFamily="18" charset="0"/>
                <a:cs typeface="Times New Roman" panose="02020603050405020304" pitchFamily="18" charset="0"/>
              </a:rPr>
              <a:t>Đánh</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giá</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kết</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quả</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thực</a:t>
            </a:r>
            <a:r>
              <a:rPr lang="en-US" sz="2700" dirty="0">
                <a:solidFill>
                  <a:srgbClr val="FF0000"/>
                </a:solidFill>
                <a:latin typeface="Times New Roman" panose="02020603050405020304" pitchFamily="18" charset="0"/>
                <a:cs typeface="Times New Roman" panose="02020603050405020304" pitchFamily="18" charset="0"/>
              </a:rPr>
              <a:t> </a:t>
            </a:r>
            <a:r>
              <a:rPr lang="en-US" sz="2700" dirty="0" err="1">
                <a:solidFill>
                  <a:srgbClr val="FF0000"/>
                </a:solidFill>
                <a:latin typeface="Times New Roman" panose="02020603050405020304" pitchFamily="18" charset="0"/>
                <a:cs typeface="Times New Roman" panose="02020603050405020304" pitchFamily="18" charset="0"/>
              </a:rPr>
              <a:t>nghiệm</a:t>
            </a:r>
            <a:endParaRPr lang="en-US" sz="27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2911475" y="284163"/>
            <a:ext cx="2679700" cy="896937"/>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b="1" dirty="0" err="1">
                <a:solidFill>
                  <a:srgbClr val="FF0000"/>
                </a:solidFill>
                <a:latin typeface="Times New Roman" panose="02020603050405020304" pitchFamily="18" charset="0"/>
                <a:cs typeface="Times New Roman" panose="02020603050405020304" pitchFamily="18" charset="0"/>
              </a:rPr>
              <a:t>Đối</a:t>
            </a:r>
            <a:r>
              <a:rPr lang="en-US" sz="1800" b="1" dirty="0">
                <a:solidFill>
                  <a:srgbClr val="FF0000"/>
                </a:solidFill>
                <a:latin typeface="Times New Roman" panose="02020603050405020304" pitchFamily="18" charset="0"/>
                <a:cs typeface="Times New Roman" panose="02020603050405020304" pitchFamily="18" charset="0"/>
              </a:rPr>
              <a:t> </a:t>
            </a:r>
            <a:r>
              <a:rPr lang="en-US" sz="1800" b="1" dirty="0" err="1">
                <a:solidFill>
                  <a:srgbClr val="FF0000"/>
                </a:solidFill>
                <a:latin typeface="Times New Roman" panose="02020603050405020304" pitchFamily="18" charset="0"/>
                <a:cs typeface="Times New Roman" panose="02020603050405020304" pitchFamily="18" charset="0"/>
              </a:rPr>
              <a:t>tượng</a:t>
            </a:r>
            <a:r>
              <a:rPr lang="en-US" sz="1800" b="1" dirty="0">
                <a:solidFill>
                  <a:srgbClr val="FF0000"/>
                </a:solidFill>
                <a:latin typeface="Times New Roman" panose="02020603050405020304" pitchFamily="18" charset="0"/>
                <a:cs typeface="Times New Roman" panose="02020603050405020304" pitchFamily="18" charset="0"/>
              </a:rPr>
              <a:t>, </a:t>
            </a:r>
            <a:r>
              <a:rPr lang="en-US" sz="1800" b="1" dirty="0" err="1">
                <a:solidFill>
                  <a:srgbClr val="FF0000"/>
                </a:solidFill>
                <a:latin typeface="Times New Roman" panose="02020603050405020304" pitchFamily="18" charset="0"/>
                <a:cs typeface="Times New Roman" panose="02020603050405020304" pitchFamily="18" charset="0"/>
              </a:rPr>
              <a:t>nội</a:t>
            </a:r>
            <a:r>
              <a:rPr lang="en-US" sz="1800" b="1" dirty="0">
                <a:solidFill>
                  <a:srgbClr val="FF0000"/>
                </a:solidFill>
                <a:latin typeface="Times New Roman" panose="02020603050405020304" pitchFamily="18" charset="0"/>
                <a:cs typeface="Times New Roman" panose="02020603050405020304" pitchFamily="18" charset="0"/>
              </a:rPr>
              <a:t> dung, </a:t>
            </a:r>
            <a:r>
              <a:rPr lang="en-US" sz="1800" b="1" dirty="0" err="1">
                <a:solidFill>
                  <a:srgbClr val="FF0000"/>
                </a:solidFill>
                <a:latin typeface="Times New Roman" panose="02020603050405020304" pitchFamily="18" charset="0"/>
                <a:cs typeface="Times New Roman" panose="02020603050405020304" pitchFamily="18" charset="0"/>
              </a:rPr>
              <a:t>phương</a:t>
            </a:r>
            <a:r>
              <a:rPr lang="en-US" sz="1800" b="1" dirty="0">
                <a:solidFill>
                  <a:srgbClr val="FF0000"/>
                </a:solidFill>
                <a:latin typeface="Times New Roman" panose="02020603050405020304" pitchFamily="18" charset="0"/>
                <a:cs typeface="Times New Roman" panose="02020603050405020304" pitchFamily="18" charset="0"/>
              </a:rPr>
              <a:t> </a:t>
            </a:r>
            <a:r>
              <a:rPr lang="en-US" sz="1800" b="1" dirty="0" err="1">
                <a:solidFill>
                  <a:srgbClr val="FF0000"/>
                </a:solidFill>
                <a:latin typeface="Times New Roman" panose="02020603050405020304" pitchFamily="18" charset="0"/>
                <a:cs typeface="Times New Roman" panose="02020603050405020304" pitchFamily="18" charset="0"/>
              </a:rPr>
              <a:t>pháp</a:t>
            </a:r>
            <a:r>
              <a:rPr lang="en-US" sz="1800" b="1" dirty="0">
                <a:solidFill>
                  <a:srgbClr val="FF0000"/>
                </a:solidFill>
                <a:latin typeface="Times New Roman" panose="02020603050405020304" pitchFamily="18" charset="0"/>
                <a:cs typeface="Times New Roman" panose="02020603050405020304" pitchFamily="18" charset="0"/>
              </a:rPr>
              <a:t> </a:t>
            </a:r>
            <a:r>
              <a:rPr lang="en-US" sz="1800" b="1" dirty="0" err="1">
                <a:solidFill>
                  <a:srgbClr val="FF0000"/>
                </a:solidFill>
                <a:latin typeface="Times New Roman" panose="02020603050405020304" pitchFamily="18" charset="0"/>
                <a:cs typeface="Times New Roman" panose="02020603050405020304" pitchFamily="18" charset="0"/>
              </a:rPr>
              <a:t>thực</a:t>
            </a:r>
            <a:r>
              <a:rPr lang="en-US" sz="1800" b="1" dirty="0">
                <a:solidFill>
                  <a:srgbClr val="FF0000"/>
                </a:solidFill>
                <a:latin typeface="Times New Roman" panose="02020603050405020304" pitchFamily="18" charset="0"/>
                <a:cs typeface="Times New Roman" panose="02020603050405020304" pitchFamily="18" charset="0"/>
              </a:rPr>
              <a:t> </a:t>
            </a:r>
            <a:r>
              <a:rPr lang="en-US" sz="1800" b="1" dirty="0" err="1">
                <a:solidFill>
                  <a:srgbClr val="FF0000"/>
                </a:solidFill>
                <a:latin typeface="Times New Roman" panose="02020603050405020304" pitchFamily="18" charset="0"/>
                <a:cs typeface="Times New Roman" panose="02020603050405020304" pitchFamily="18" charset="0"/>
              </a:rPr>
              <a:t>hiện</a:t>
            </a:r>
            <a:endParaRPr lang="en-US" sz="1800" b="1" dirty="0">
              <a:solidFill>
                <a:srgbClr val="FF0000"/>
              </a:solidFill>
              <a:latin typeface="Times New Roman" panose="02020603050405020304" pitchFamily="18" charset="0"/>
              <a:cs typeface="Times New Roman" panose="02020603050405020304" pitchFamily="18" charset="0"/>
            </a:endParaRPr>
          </a:p>
        </p:txBody>
      </p:sp>
      <p:cxnSp>
        <p:nvCxnSpPr>
          <p:cNvPr id="3" name="Straight Arrow Connector 2"/>
          <p:cNvCxnSpPr/>
          <p:nvPr/>
        </p:nvCxnSpPr>
        <p:spPr>
          <a:xfrm>
            <a:off x="1614488" y="1674813"/>
            <a:ext cx="0" cy="8143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 name="Round Diagonal Corner Rectangle 3"/>
          <p:cNvSpPr/>
          <p:nvPr/>
        </p:nvSpPr>
        <p:spPr>
          <a:xfrm>
            <a:off x="411163" y="2489200"/>
            <a:ext cx="2195512" cy="2227263"/>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b="1" dirty="0" err="1">
                <a:solidFill>
                  <a:srgbClr val="FF0000"/>
                </a:solidFill>
                <a:latin typeface="Times New Roman" panose="02020603050405020304" pitchFamily="18" charset="0"/>
                <a:cs typeface="Times New Roman" panose="02020603050405020304" pitchFamily="18" charset="0"/>
              </a:rPr>
              <a:t>Đối</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tượng</a:t>
            </a:r>
            <a:r>
              <a:rPr lang="en-US" sz="2000" b="1"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Học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sinh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2A, </a:t>
            </a:r>
            <a:r>
              <a:rPr lang="en-US" sz="2000" dirty="0" err="1">
                <a:solidFill>
                  <a:srgbClr val="FF0000"/>
                </a:solidFill>
                <a:latin typeface="Times New Roman" panose="02020603050405020304" pitchFamily="18" charset="0"/>
                <a:cs typeface="Times New Roman" panose="02020603050405020304" pitchFamily="18" charset="0"/>
              </a:rPr>
              <a:t>trường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Tiểu</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học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Chiến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Thắng</a:t>
            </a:r>
            <a:r>
              <a:rPr lang="en-US" sz="2000" dirty="0">
                <a:solidFill>
                  <a:srgbClr val="FF0000"/>
                </a:solidFill>
                <a:latin typeface="Times New Roman" panose="02020603050405020304" pitchFamily="18" charset="0"/>
                <a:cs typeface="Times New Roman" panose="02020603050405020304" pitchFamily="18" charset="0"/>
              </a:rPr>
              <a:t>.</a:t>
            </a:r>
          </a:p>
        </p:txBody>
      </p:sp>
      <p:cxnSp>
        <p:nvCxnSpPr>
          <p:cNvPr id="5" name="Straight Connector 4"/>
          <p:cNvCxnSpPr/>
          <p:nvPr/>
        </p:nvCxnSpPr>
        <p:spPr>
          <a:xfrm flipH="1">
            <a:off x="4110038" y="1181100"/>
            <a:ext cx="0" cy="493713"/>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1614488" y="1674813"/>
            <a:ext cx="5834062"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4110038" y="1674813"/>
            <a:ext cx="0" cy="8143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 name="Round Diagonal Corner Rectangle 7"/>
          <p:cNvSpPr/>
          <p:nvPr/>
        </p:nvSpPr>
        <p:spPr>
          <a:xfrm>
            <a:off x="3001963" y="2486025"/>
            <a:ext cx="2500312" cy="2300288"/>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b="1" dirty="0" err="1">
                <a:solidFill>
                  <a:srgbClr val="FF0000"/>
                </a:solidFill>
                <a:latin typeface="Times New Roman" panose="02020603050405020304" pitchFamily="18" charset="0"/>
                <a:cs typeface="Times New Roman" panose="02020603050405020304" pitchFamily="18" charset="0"/>
              </a:rPr>
              <a:t>Nội</a:t>
            </a:r>
            <a:r>
              <a:rPr lang="en-US" sz="2000" b="1" dirty="0">
                <a:solidFill>
                  <a:srgbClr val="FF0000"/>
                </a:solidFill>
                <a:latin typeface="Times New Roman" panose="02020603050405020304" pitchFamily="18" charset="0"/>
                <a:cs typeface="Times New Roman" panose="02020603050405020304" pitchFamily="18" charset="0"/>
              </a:rPr>
              <a:t> dung: </a:t>
            </a:r>
            <a:r>
              <a:rPr lang="en-US" sz="2000" dirty="0" err="1">
                <a:solidFill>
                  <a:srgbClr val="FF0000"/>
                </a:solidFill>
                <a:latin typeface="Times New Roman" panose="02020603050405020304" pitchFamily="18" charset="0"/>
                <a:cs typeface="Times New Roman" panose="02020603050405020304" pitchFamily="18" charset="0"/>
              </a:rPr>
              <a:t>Dạy</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học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rèn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kĩ</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năng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đọc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cho</a:t>
            </a:r>
            <a:r>
              <a:rPr lang="en-US" sz="2000" dirty="0">
                <a:solidFill>
                  <a:srgbClr val="FF0000"/>
                </a:solidFill>
                <a:latin typeface="Times New Roman" panose="02020603050405020304" pitchFamily="18" charset="0"/>
                <a:cs typeface="Times New Roman" panose="02020603050405020304" pitchFamily="18" charset="0"/>
              </a:rPr>
              <a:t> HS </a:t>
            </a: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2 ở </a:t>
            </a:r>
            <a:r>
              <a:rPr lang="en-US" sz="2000" dirty="0" err="1">
                <a:solidFill>
                  <a:srgbClr val="FF0000"/>
                </a:solidFill>
                <a:latin typeface="Times New Roman" panose="02020603050405020304" pitchFamily="18" charset="0"/>
                <a:cs typeface="Times New Roman" panose="02020603050405020304" pitchFamily="18" charset="0"/>
              </a:rPr>
              <a:t>môn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Tiếng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Việt</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theo</a:t>
            </a:r>
            <a:r>
              <a:rPr lang="en-US" sz="2000" dirty="0">
                <a:solidFill>
                  <a:srgbClr val="FF0000"/>
                </a:solidFill>
                <a:latin typeface="Times New Roman" panose="02020603050405020304" pitchFamily="18" charset="0"/>
                <a:cs typeface="Times New Roman" panose="02020603050405020304" pitchFamily="18" charset="0"/>
              </a:rPr>
              <a:t> CT GDPT 2018.</a:t>
            </a:r>
          </a:p>
          <a:p>
            <a:pPr>
              <a:defRPr/>
            </a:pPr>
            <a:r>
              <a:rPr lang="en-US" sz="1800" dirty="0">
                <a:solidFill>
                  <a:srgbClr val="FF0000"/>
                </a:solidFill>
                <a:latin typeface="Times New Roman" panose="02020603050405020304" pitchFamily="18" charset="0"/>
                <a:cs typeface="Times New Roman" panose="02020603050405020304" pitchFamily="18" charset="0"/>
              </a:rPr>
              <a:t>.</a:t>
            </a:r>
          </a:p>
        </p:txBody>
      </p:sp>
      <p:cxnSp>
        <p:nvCxnSpPr>
          <p:cNvPr id="9" name="Straight Arrow Connector 8"/>
          <p:cNvCxnSpPr/>
          <p:nvPr/>
        </p:nvCxnSpPr>
        <p:spPr>
          <a:xfrm>
            <a:off x="7448550" y="1674813"/>
            <a:ext cx="0" cy="7921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Round Diagonal Corner Rectangle 9"/>
          <p:cNvSpPr/>
          <p:nvPr/>
        </p:nvSpPr>
        <p:spPr>
          <a:xfrm>
            <a:off x="6097588" y="2466975"/>
            <a:ext cx="2459037" cy="2249488"/>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b="1" dirty="0" err="1">
                <a:solidFill>
                  <a:srgbClr val="FF0000"/>
                </a:solidFill>
                <a:latin typeface="Times New Roman" panose="02020603050405020304" pitchFamily="18" charset="0"/>
                <a:cs typeface="Times New Roman" panose="02020603050405020304" pitchFamily="18" charset="0"/>
              </a:rPr>
              <a:t>Phương</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pháp</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thực</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hiện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Phương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pháp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thu</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thập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và</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nghiên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cứu</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tài</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liệu</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phương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pháp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phân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tích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tổng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hợp</a:t>
            </a:r>
            <a:r>
              <a:rPr lang="en-US" sz="2000" dirty="0">
                <a:solidFill>
                  <a:srgbClr val="FF0000"/>
                </a:solidFill>
                <a:latin typeface="Times New Roman" panose="02020603050405020304" pitchFamily="18" charset="0"/>
                <a:cs typeface="Times New Roman" panose="02020603050405020304" pitchFamily="18" charset="0"/>
              </a:rPr>
              <a:t>, so </a:t>
            </a:r>
            <a:r>
              <a:rPr lang="en-US" sz="2000" dirty="0" err="1">
                <a:solidFill>
                  <a:srgbClr val="FF0000"/>
                </a:solidFill>
                <a:latin typeface="Times New Roman" panose="02020603050405020304" pitchFamily="18" charset="0"/>
                <a:cs typeface="Times New Roman" panose="02020603050405020304" pitchFamily="18" charset="0"/>
              </a:rPr>
              <a:t>sánh</a:t>
            </a:r>
            <a:r>
              <a:rPr lang="en-US" sz="2000" dirty="0">
                <a:solidFill>
                  <a:srgbClr val="FF000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2819400" y="254000"/>
            <a:ext cx="3505200" cy="896938"/>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err="1">
                <a:solidFill>
                  <a:srgbClr val="FF0000"/>
                </a:solidFill>
                <a:latin typeface="Times New Roman" panose="02020603050405020304" pitchFamily="18" charset="0"/>
                <a:cs typeface="Times New Roman" panose="02020603050405020304" pitchFamily="18" charset="0"/>
              </a:rPr>
              <a:t>Tiến</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trình</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thực</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nghiệm</a:t>
            </a:r>
            <a:endParaRPr lang="en-US" b="1" dirty="0">
              <a:solidFill>
                <a:srgbClr val="FF0000"/>
              </a:solidFill>
              <a:latin typeface="Times New Roman" panose="02020603050405020304" pitchFamily="18" charset="0"/>
              <a:cs typeface="Times New Roman" panose="02020603050405020304" pitchFamily="18" charset="0"/>
            </a:endParaRPr>
          </a:p>
        </p:txBody>
      </p:sp>
      <p:cxnSp>
        <p:nvCxnSpPr>
          <p:cNvPr id="3" name="Straight Arrow Connector 2"/>
          <p:cNvCxnSpPr/>
          <p:nvPr/>
        </p:nvCxnSpPr>
        <p:spPr>
          <a:xfrm>
            <a:off x="1614488" y="1674813"/>
            <a:ext cx="0" cy="8143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 name="Round Diagonal Corner Rectangle 3"/>
          <p:cNvSpPr/>
          <p:nvPr/>
        </p:nvSpPr>
        <p:spPr>
          <a:xfrm>
            <a:off x="411163" y="2489200"/>
            <a:ext cx="2195512" cy="2227263"/>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b="1" dirty="0" err="1">
                <a:solidFill>
                  <a:srgbClr val="FF0000"/>
                </a:solidFill>
                <a:latin typeface="Times New Roman" panose="02020603050405020304" pitchFamily="18" charset="0"/>
                <a:cs typeface="Times New Roman" panose="02020603050405020304" pitchFamily="18" charset="0"/>
              </a:rPr>
              <a:t>Bước</a:t>
            </a:r>
            <a:r>
              <a:rPr lang="en-US" sz="2000" b="1" dirty="0">
                <a:solidFill>
                  <a:srgbClr val="FF0000"/>
                </a:solidFill>
                <a:latin typeface="Times New Roman" panose="02020603050405020304" pitchFamily="18" charset="0"/>
                <a:cs typeface="Times New Roman" panose="02020603050405020304" pitchFamily="18" charset="0"/>
              </a:rPr>
              <a:t> 1</a:t>
            </a:r>
            <a:r>
              <a:rPr lang="en-US" sz="2000" dirty="0">
                <a:solidFill>
                  <a:srgbClr val="FF0000"/>
                </a:solidFill>
                <a:latin typeface="Times New Roman" panose="02020603050405020304" pitchFamily="18" charset="0"/>
                <a:cs typeface="Times New Roman" panose="02020603050405020304" pitchFamily="18" charset="0"/>
              </a:rPr>
              <a:t>:</a:t>
            </a:r>
            <a:r>
              <a:rPr lang="en-US" sz="2000" dirty="0"/>
              <a:t> </a:t>
            </a:r>
            <a:r>
              <a:rPr lang="en-US" sz="2000" dirty="0" err="1">
                <a:solidFill>
                  <a:srgbClr val="FF0000"/>
                </a:solidFill>
                <a:latin typeface="Times New Roman" panose="02020603050405020304" pitchFamily="18" charset="0"/>
                <a:cs typeface="Times New Roman" panose="02020603050405020304" pitchFamily="18" charset="0"/>
              </a:rPr>
              <a:t>Giúp</a:t>
            </a:r>
            <a:r>
              <a:rPr lang="en-US" sz="2000" dirty="0"/>
              <a:t> </a:t>
            </a:r>
            <a:r>
              <a:rPr lang="en-US" sz="2000" dirty="0" err="1">
                <a:solidFill>
                  <a:srgbClr val="FF0000"/>
                </a:solidFill>
                <a:latin typeface="Times New Roman" panose="02020603050405020304" pitchFamily="18" charset="0"/>
                <a:cs typeface="Times New Roman" panose="02020603050405020304" pitchFamily="18" charset="0"/>
              </a:rPr>
              <a:t>học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sinh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nắm</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được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những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năng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lực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mình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cần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hình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thành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và</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phát</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triển</a:t>
            </a:r>
            <a:r>
              <a:rPr lang="en-US" sz="2000" dirty="0">
                <a:solidFill>
                  <a:srgbClr val="FF0000"/>
                </a:solidFill>
                <a:latin typeface="Times New Roman" panose="02020603050405020304" pitchFamily="18" charset="0"/>
                <a:cs typeface="Times New Roman" panose="02020603050405020304" pitchFamily="18" charset="0"/>
              </a:rPr>
              <a:t>.</a:t>
            </a:r>
          </a:p>
          <a:p>
            <a:pPr>
              <a:defRPr/>
            </a:pPr>
            <a:endParaRPr lang="en-US" sz="1400" dirty="0">
              <a:solidFill>
                <a:srgbClr val="FF0000"/>
              </a:solidFill>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flipH="1">
            <a:off x="4343400" y="1166813"/>
            <a:ext cx="0" cy="49212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1614488" y="1674813"/>
            <a:ext cx="5834062"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4343400" y="1674813"/>
            <a:ext cx="0" cy="8143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 name="Round Diagonal Corner Rectangle 7"/>
          <p:cNvSpPr/>
          <p:nvPr/>
        </p:nvSpPr>
        <p:spPr>
          <a:xfrm>
            <a:off x="3352800" y="2466975"/>
            <a:ext cx="2295525" cy="2249488"/>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b="1" dirty="0" err="1">
                <a:solidFill>
                  <a:srgbClr val="FF0000"/>
                </a:solidFill>
                <a:latin typeface="Times New Roman" panose="02020603050405020304" pitchFamily="18" charset="0"/>
                <a:cs typeface="Times New Roman" panose="02020603050405020304" pitchFamily="18" charset="0"/>
              </a:rPr>
              <a:t>Bước</a:t>
            </a:r>
            <a:r>
              <a:rPr lang="en-US" sz="2000" b="1" dirty="0">
                <a:solidFill>
                  <a:srgbClr val="FF0000"/>
                </a:solidFill>
                <a:latin typeface="Times New Roman" panose="02020603050405020304" pitchFamily="18" charset="0"/>
                <a:cs typeface="Times New Roman" panose="02020603050405020304" pitchFamily="18" charset="0"/>
              </a:rPr>
              <a:t> 2</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Thực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hành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trong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mỗi</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tiết</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học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khi</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ra</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chơi</a:t>
            </a:r>
            <a:r>
              <a:rPr lang="en-US" sz="2000" dirty="0">
                <a:solidFill>
                  <a:srgbClr val="FF0000"/>
                </a:solidFill>
                <a:latin typeface="Times New Roman" panose="02020603050405020304" pitchFamily="18" charset="0"/>
                <a:cs typeface="Times New Roman" panose="02020603050405020304" pitchFamily="18" charset="0"/>
              </a:rPr>
              <a:t>, ở </a:t>
            </a:r>
            <a:r>
              <a:rPr lang="en-US" sz="2000" dirty="0" err="1">
                <a:solidFill>
                  <a:srgbClr val="FF0000"/>
                </a:solidFill>
                <a:latin typeface="Times New Roman" panose="02020603050405020304" pitchFamily="18" charset="0"/>
                <a:cs typeface="Times New Roman" panose="02020603050405020304" pitchFamily="18" charset="0"/>
              </a:rPr>
              <a:t>nhà</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trong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các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hoạt</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động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ngoại</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khóa</a:t>
            </a:r>
            <a:r>
              <a:rPr lang="en-US" sz="2000" dirty="0">
                <a:solidFill>
                  <a:srgbClr val="FF0000"/>
                </a:solidFill>
                <a:latin typeface="Times New Roman" panose="02020603050405020304" pitchFamily="18" charset="0"/>
                <a:cs typeface="Times New Roman" panose="02020603050405020304" pitchFamily="18" charset="0"/>
              </a:rPr>
              <a:t>…</a:t>
            </a:r>
          </a:p>
        </p:txBody>
      </p:sp>
      <p:cxnSp>
        <p:nvCxnSpPr>
          <p:cNvPr id="9" name="Straight Arrow Connector 8"/>
          <p:cNvCxnSpPr/>
          <p:nvPr/>
        </p:nvCxnSpPr>
        <p:spPr>
          <a:xfrm>
            <a:off x="7448550" y="1674813"/>
            <a:ext cx="0" cy="7921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Round Diagonal Corner Rectangle 9"/>
          <p:cNvSpPr/>
          <p:nvPr/>
        </p:nvSpPr>
        <p:spPr>
          <a:xfrm>
            <a:off x="6248400" y="2466975"/>
            <a:ext cx="2057400" cy="2198688"/>
          </a:xfrm>
          <a:prstGeom prst="round2Diag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b="1" dirty="0" err="1">
                <a:solidFill>
                  <a:srgbClr val="FF0000"/>
                </a:solidFill>
                <a:latin typeface="Times New Roman" panose="02020603050405020304" pitchFamily="18" charset="0"/>
                <a:cs typeface="Times New Roman" panose="02020603050405020304" pitchFamily="18" charset="0"/>
              </a:rPr>
              <a:t>Bước</a:t>
            </a:r>
            <a:r>
              <a:rPr lang="en-US" sz="2000" b="1" dirty="0">
                <a:solidFill>
                  <a:srgbClr val="FF0000"/>
                </a:solidFill>
                <a:latin typeface="Times New Roman" panose="02020603050405020304" pitchFamily="18" charset="0"/>
                <a:cs typeface="Times New Roman" panose="02020603050405020304" pitchFamily="18" charset="0"/>
              </a:rPr>
              <a:t> 3</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Đánh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giá</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sự</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phát</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triển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năng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lực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của</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học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sinh</a:t>
            </a:r>
            <a:endParaRPr lang="en-US" sz="2000" dirty="0">
              <a:solidFill>
                <a:srgbClr val="FF0000"/>
              </a:solidFill>
              <a:latin typeface="Times New Roman" panose="02020603050405020304" pitchFamily="18" charset="0"/>
              <a:cs typeface="Times New Roman" panose="02020603050405020304" pitchFamily="18" charset="0"/>
            </a:endParaRPr>
          </a:p>
          <a:p>
            <a:pPr>
              <a:defRPr/>
            </a:pPr>
            <a:endParaRPr lang="en-US" sz="18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ChangeArrowheads="1"/>
          </p:cNvSpPr>
          <p:nvPr/>
        </p:nvSpPr>
        <p:spPr bwMode="auto">
          <a:xfrm>
            <a:off x="457200" y="2311400"/>
            <a:ext cx="365918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100" b="1">
                <a:latin typeface="Times New Roman" panose="02020603050405020304" pitchFamily="18" charset="0"/>
                <a:cs typeface="Calibri" panose="020F0502020204030204" pitchFamily="34" charset="0"/>
              </a:rPr>
              <a:t>Đánh giá kết quả thực nghiệm</a:t>
            </a:r>
            <a:endParaRPr lang="en-US" altLang="en-US" sz="2100"/>
          </a:p>
        </p:txBody>
      </p:sp>
      <p:graphicFrame>
        <p:nvGraphicFramePr>
          <p:cNvPr id="3" name="Table 2"/>
          <p:cNvGraphicFramePr>
            <a:graphicFrameLocks noGrp="1"/>
          </p:cNvGraphicFramePr>
          <p:nvPr/>
        </p:nvGraphicFramePr>
        <p:xfrm>
          <a:off x="457200" y="2913063"/>
          <a:ext cx="7858123" cy="1920876"/>
        </p:xfrm>
        <a:graphic>
          <a:graphicData uri="http://schemas.openxmlformats.org/drawingml/2006/table">
            <a:tbl>
              <a:tblPr firstRow="1" firstCol="1" bandRow="1">
                <a:tableStyleId>{5C22544A-7EE6-4342-B048-85BDC9FD1C3A}</a:tableStyleId>
              </a:tblPr>
              <a:tblGrid>
                <a:gridCol w="1285169">
                  <a:extLst>
                    <a:ext uri="{9D8B030D-6E8A-4147-A177-3AD203B41FA5}"/>
                  </a:extLst>
                </a:gridCol>
                <a:gridCol w="1053756">
                  <a:extLst>
                    <a:ext uri="{9D8B030D-6E8A-4147-A177-3AD203B41FA5}"/>
                  </a:extLst>
                </a:gridCol>
                <a:gridCol w="1103344">
                  <a:extLst>
                    <a:ext uri="{9D8B030D-6E8A-4147-A177-3AD203B41FA5}"/>
                  </a:extLst>
                </a:gridCol>
                <a:gridCol w="1103344">
                  <a:extLst>
                    <a:ext uri="{9D8B030D-6E8A-4147-A177-3AD203B41FA5}"/>
                  </a:extLst>
                </a:gridCol>
                <a:gridCol w="1104170">
                  <a:extLst>
                    <a:ext uri="{9D8B030D-6E8A-4147-A177-3AD203B41FA5}"/>
                  </a:extLst>
                </a:gridCol>
                <a:gridCol w="1104170">
                  <a:extLst>
                    <a:ext uri="{9D8B030D-6E8A-4147-A177-3AD203B41FA5}"/>
                  </a:extLst>
                </a:gridCol>
                <a:gridCol w="1104170">
                  <a:extLst>
                    <a:ext uri="{9D8B030D-6E8A-4147-A177-3AD203B41FA5}"/>
                  </a:extLst>
                </a:gridCol>
              </a:tblGrid>
              <a:tr h="480219">
                <a:tc rowSpan="2">
                  <a:txBody>
                    <a:bodyPr/>
                    <a:lstStyle/>
                    <a:p>
                      <a:pPr algn="ctr">
                        <a:lnSpc>
                          <a:spcPct val="150000"/>
                        </a:lnSpc>
                        <a:spcBef>
                          <a:spcPts val="500"/>
                        </a:spcBef>
                        <a:spcAft>
                          <a:spcPts val="0"/>
                        </a:spcAft>
                      </a:pPr>
                      <a:endParaRPr lang="en-US" sz="2100">
                        <a:solidFill>
                          <a:srgbClr val="FF0000"/>
                        </a:solidFill>
                        <a:effectLst/>
                        <a:latin typeface="Times New Roman" panose="02020603050405020304" pitchFamily="18" charset="0"/>
                        <a:cs typeface="Times New Roman" panose="02020603050405020304" pitchFamily="18" charset="0"/>
                      </a:endParaRPr>
                    </a:p>
                  </a:txBody>
                  <a:tcPr marL="51432" marR="51432" marT="0" marB="0"/>
                </a:tc>
                <a:tc gridSpan="2">
                  <a:txBody>
                    <a:bodyPr/>
                    <a:lstStyle/>
                    <a:p>
                      <a:pPr algn="ctr">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HTT</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hMerge="1">
                  <a:txBody>
                    <a:bodyPr/>
                    <a:lstStyle/>
                    <a:p>
                      <a:endParaRPr lang="en-US"/>
                    </a:p>
                  </a:txBody>
                  <a:tcPr/>
                </a:tc>
                <a:tc gridSpan="2">
                  <a:txBody>
                    <a:bodyPr/>
                    <a:lstStyle/>
                    <a:p>
                      <a:pPr algn="ctr">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HT</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hMerge="1">
                  <a:txBody>
                    <a:bodyPr/>
                    <a:lstStyle/>
                    <a:p>
                      <a:endParaRPr lang="en-US"/>
                    </a:p>
                  </a:txBody>
                  <a:tcPr/>
                </a:tc>
                <a:tc gridSpan="2">
                  <a:txBody>
                    <a:bodyPr/>
                    <a:lstStyle/>
                    <a:p>
                      <a:pPr algn="ctr">
                        <a:lnSpc>
                          <a:spcPct val="150000"/>
                        </a:lnSpc>
                        <a:spcBef>
                          <a:spcPts val="500"/>
                        </a:spcBef>
                        <a:spcAft>
                          <a:spcPts val="0"/>
                        </a:spcAft>
                      </a:pPr>
                      <a:r>
                        <a:rPr lang="en-US" sz="2100" dirty="0">
                          <a:solidFill>
                            <a:srgbClr val="FF0000"/>
                          </a:solidFill>
                          <a:effectLst/>
                          <a:latin typeface="Times New Roman" panose="02020603050405020304" pitchFamily="18" charset="0"/>
                          <a:cs typeface="Times New Roman" panose="02020603050405020304" pitchFamily="18" charset="0"/>
                        </a:rPr>
                        <a:t>CHT</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hMerge="1">
                  <a:txBody>
                    <a:bodyPr/>
                    <a:lstStyle/>
                    <a:p>
                      <a:endParaRPr lang="en-US"/>
                    </a:p>
                  </a:txBody>
                  <a:tcPr/>
                </a:tc>
                <a:extLst>
                  <a:ext uri="{0D108BD9-81ED-4DB2-BD59-A6C34878D82A}"/>
                </a:extLst>
              </a:tr>
              <a:tr h="960438">
                <a:tc vMerge="1">
                  <a:txBody>
                    <a:bodyPr/>
                    <a:lstStyle/>
                    <a:p>
                      <a:endParaRPr lang="en-US"/>
                    </a:p>
                  </a:txBody>
                  <a:tcPr/>
                </a:tc>
                <a:tc>
                  <a:txBody>
                    <a:bodyPr/>
                    <a:lstStyle/>
                    <a:p>
                      <a:pPr algn="just">
                        <a:lnSpc>
                          <a:spcPct val="150000"/>
                        </a:lnSpc>
                        <a:spcBef>
                          <a:spcPts val="500"/>
                        </a:spcBef>
                        <a:spcAft>
                          <a:spcPts val="0"/>
                        </a:spcAft>
                      </a:pPr>
                      <a:r>
                        <a:rPr lang="en-US" sz="2100" dirty="0" err="1">
                          <a:solidFill>
                            <a:srgbClr val="FF0000"/>
                          </a:solidFill>
                          <a:effectLst/>
                          <a:latin typeface="Times New Roman" panose="02020603050405020304" pitchFamily="18" charset="0"/>
                          <a:cs typeface="Times New Roman" panose="02020603050405020304" pitchFamily="18" charset="0"/>
                        </a:rPr>
                        <a:t>Số</a:t>
                      </a:r>
                      <a:r>
                        <a:rPr lang="en-US" sz="2100" dirty="0">
                          <a:solidFill>
                            <a:srgbClr val="FF0000"/>
                          </a:solidFill>
                          <a:effectLst/>
                          <a:latin typeface="Times New Roman" panose="02020603050405020304" pitchFamily="18" charset="0"/>
                          <a:cs typeface="Times New Roman" panose="02020603050405020304" pitchFamily="18" charset="0"/>
                        </a:rPr>
                        <a:t> </a:t>
                      </a:r>
                      <a:r>
                        <a:rPr lang="en-US" sz="2100" dirty="0" err="1">
                          <a:solidFill>
                            <a:srgbClr val="FF0000"/>
                          </a:solidFill>
                          <a:effectLst/>
                          <a:latin typeface="Times New Roman" panose="02020603050405020304" pitchFamily="18" charset="0"/>
                          <a:cs typeface="Times New Roman" panose="02020603050405020304" pitchFamily="18" charset="0"/>
                        </a:rPr>
                        <a:t>lượng</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a:txBody>
                    <a:bodyPr/>
                    <a:lstStyle/>
                    <a:p>
                      <a:pPr algn="just">
                        <a:lnSpc>
                          <a:spcPct val="150000"/>
                        </a:lnSpc>
                        <a:spcBef>
                          <a:spcPts val="500"/>
                        </a:spcBef>
                        <a:spcAft>
                          <a:spcPts val="0"/>
                        </a:spcAft>
                      </a:pPr>
                      <a:r>
                        <a:rPr lang="en-US" sz="2100" dirty="0" err="1">
                          <a:solidFill>
                            <a:srgbClr val="FF0000"/>
                          </a:solidFill>
                          <a:effectLst/>
                          <a:latin typeface="Times New Roman" panose="02020603050405020304" pitchFamily="18" charset="0"/>
                          <a:cs typeface="Times New Roman" panose="02020603050405020304" pitchFamily="18" charset="0"/>
                        </a:rPr>
                        <a:t>Tỉ</a:t>
                      </a:r>
                      <a:r>
                        <a:rPr lang="en-US" sz="2100" dirty="0">
                          <a:solidFill>
                            <a:srgbClr val="FF0000"/>
                          </a:solidFill>
                          <a:effectLst/>
                          <a:latin typeface="Times New Roman" panose="02020603050405020304" pitchFamily="18" charset="0"/>
                          <a:cs typeface="Times New Roman" panose="02020603050405020304" pitchFamily="18" charset="0"/>
                        </a:rPr>
                        <a:t> </a:t>
                      </a:r>
                      <a:r>
                        <a:rPr lang="en-US" sz="2100" dirty="0" err="1">
                          <a:solidFill>
                            <a:srgbClr val="FF0000"/>
                          </a:solidFill>
                          <a:effectLst/>
                          <a:latin typeface="Times New Roman" panose="02020603050405020304" pitchFamily="18" charset="0"/>
                          <a:cs typeface="Times New Roman" panose="02020603050405020304" pitchFamily="18" charset="0"/>
                        </a:rPr>
                        <a:t>lệ</a:t>
                      </a:r>
                      <a:r>
                        <a:rPr lang="en-US" sz="2100" dirty="0">
                          <a:solidFill>
                            <a:srgbClr val="FF0000"/>
                          </a:solidFill>
                          <a:effectLst/>
                          <a:latin typeface="Times New Roman" panose="02020603050405020304" pitchFamily="18" charset="0"/>
                          <a:cs typeface="Times New Roman" panose="02020603050405020304" pitchFamily="18" charset="0"/>
                        </a:rPr>
                        <a:t> %</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a:txBody>
                    <a:bodyPr/>
                    <a:lstStyle/>
                    <a:p>
                      <a:pPr algn="just">
                        <a:lnSpc>
                          <a:spcPct val="150000"/>
                        </a:lnSpc>
                        <a:spcBef>
                          <a:spcPts val="500"/>
                        </a:spcBef>
                        <a:spcAft>
                          <a:spcPts val="0"/>
                        </a:spcAft>
                      </a:pPr>
                      <a:r>
                        <a:rPr lang="en-US" sz="2100" dirty="0" err="1">
                          <a:solidFill>
                            <a:srgbClr val="FF0000"/>
                          </a:solidFill>
                          <a:effectLst/>
                          <a:latin typeface="Times New Roman" panose="02020603050405020304" pitchFamily="18" charset="0"/>
                          <a:cs typeface="Times New Roman" panose="02020603050405020304" pitchFamily="18" charset="0"/>
                        </a:rPr>
                        <a:t>Số</a:t>
                      </a:r>
                      <a:r>
                        <a:rPr lang="en-US" sz="2100" dirty="0">
                          <a:solidFill>
                            <a:srgbClr val="FF0000"/>
                          </a:solidFill>
                          <a:effectLst/>
                          <a:latin typeface="Times New Roman" panose="02020603050405020304" pitchFamily="18" charset="0"/>
                          <a:cs typeface="Times New Roman" panose="02020603050405020304" pitchFamily="18" charset="0"/>
                        </a:rPr>
                        <a:t> </a:t>
                      </a:r>
                      <a:r>
                        <a:rPr lang="en-US" sz="2100" dirty="0" err="1">
                          <a:solidFill>
                            <a:srgbClr val="FF0000"/>
                          </a:solidFill>
                          <a:effectLst/>
                          <a:latin typeface="Times New Roman" panose="02020603050405020304" pitchFamily="18" charset="0"/>
                          <a:cs typeface="Times New Roman" panose="02020603050405020304" pitchFamily="18" charset="0"/>
                        </a:rPr>
                        <a:t>lượng</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a:txBody>
                    <a:bodyPr/>
                    <a:lstStyle/>
                    <a:p>
                      <a:pPr algn="just">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Tỉ lệ %</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a:txBody>
                    <a:bodyPr/>
                    <a:lstStyle/>
                    <a:p>
                      <a:pPr algn="just">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Số lượng</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a:txBody>
                    <a:bodyPr/>
                    <a:lstStyle/>
                    <a:p>
                      <a:pPr algn="just">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Tỉ lệ %</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extLst>
                  <a:ext uri="{0D108BD9-81ED-4DB2-BD59-A6C34878D82A}"/>
                </a:extLst>
              </a:tr>
              <a:tr h="480219">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31</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14</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45,2%</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17</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54,8</a:t>
                      </a:r>
                      <a:r>
                        <a:rPr lang="en-US" sz="2100" dirty="0">
                          <a:solidFill>
                            <a:srgbClr val="FF0000"/>
                          </a:solidFill>
                          <a:effectLst/>
                          <a:latin typeface="Times New Roman" panose="02020603050405020304" pitchFamily="18" charset="0"/>
                          <a:cs typeface="Times New Roman" panose="02020603050405020304" pitchFamily="18" charset="0"/>
                        </a:rPr>
                        <a:t>%</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a:txBody>
                    <a:bodyPr/>
                    <a:lstStyle/>
                    <a:p>
                      <a:pPr algn="ctr">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0</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tc>
                  <a:txBody>
                    <a:bodyPr/>
                    <a:lstStyle/>
                    <a:p>
                      <a:pPr algn="ctr">
                        <a:lnSpc>
                          <a:spcPct val="150000"/>
                        </a:lnSpc>
                        <a:spcBef>
                          <a:spcPts val="500"/>
                        </a:spcBef>
                        <a:spcAft>
                          <a:spcPts val="0"/>
                        </a:spcAft>
                      </a:pPr>
                      <a:r>
                        <a:rPr lang="en-US" sz="2100" dirty="0">
                          <a:solidFill>
                            <a:srgbClr val="FF0000"/>
                          </a:solidFill>
                          <a:effectLst/>
                          <a:latin typeface="Times New Roman" panose="02020603050405020304" pitchFamily="18" charset="0"/>
                          <a:cs typeface="Times New Roman" panose="02020603050405020304" pitchFamily="18" charset="0"/>
                        </a:rPr>
                        <a:t>0</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2" marR="51432" marT="0" marB="0"/>
                </a:tc>
                <a:extLst>
                  <a:ext uri="{0D108BD9-81ED-4DB2-BD59-A6C34878D82A}"/>
                </a:extLst>
              </a:tr>
            </a:tbl>
          </a:graphicData>
        </a:graphic>
      </p:graphicFrame>
      <p:sp>
        <p:nvSpPr>
          <p:cNvPr id="4" name="Text Box 38"/>
          <p:cNvSpPr txBox="1"/>
          <p:nvPr/>
        </p:nvSpPr>
        <p:spPr>
          <a:xfrm>
            <a:off x="839788" y="3013075"/>
            <a:ext cx="927100" cy="43656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lIns="68580" tIns="34290" rIns="68580" bIns="34290"/>
          <a:lstStyle/>
          <a:p>
            <a:pPr>
              <a:lnSpc>
                <a:spcPct val="107000"/>
              </a:lnSpc>
              <a:spcAft>
                <a:spcPts val="600"/>
              </a:spcAft>
              <a:defRPr/>
            </a:pPr>
            <a:r>
              <a:rPr lang="en-US" sz="21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Điểm</a:t>
            </a:r>
          </a:p>
        </p:txBody>
      </p:sp>
      <p:sp>
        <p:nvSpPr>
          <p:cNvPr id="5" name="Text Box 40"/>
          <p:cNvSpPr txBox="1"/>
          <p:nvPr/>
        </p:nvSpPr>
        <p:spPr>
          <a:xfrm>
            <a:off x="457200" y="3902075"/>
            <a:ext cx="1025525" cy="3714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lIns="68580" tIns="34290" rIns="68580" bIns="34290"/>
          <a:lstStyle/>
          <a:p>
            <a:pPr>
              <a:lnSpc>
                <a:spcPct val="107000"/>
              </a:lnSpc>
              <a:spcAft>
                <a:spcPts val="600"/>
              </a:spcAft>
              <a:defRPr/>
            </a:pPr>
            <a:r>
              <a:rPr lang="en-US" sz="21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Sĩ số</a:t>
            </a:r>
          </a:p>
        </p:txBody>
      </p:sp>
      <p:cxnSp>
        <p:nvCxnSpPr>
          <p:cNvPr id="6" name="Straight Connector 5"/>
          <p:cNvCxnSpPr/>
          <p:nvPr/>
        </p:nvCxnSpPr>
        <p:spPr>
          <a:xfrm>
            <a:off x="457200" y="2919413"/>
            <a:ext cx="1266825" cy="1438275"/>
          </a:xfrm>
          <a:prstGeom prst="line">
            <a:avLst/>
          </a:prstGeom>
        </p:spPr>
        <p:style>
          <a:lnRef idx="1">
            <a:schemeClr val="dk1"/>
          </a:lnRef>
          <a:fillRef idx="0">
            <a:schemeClr val="dk1"/>
          </a:fillRef>
          <a:effectRef idx="0">
            <a:schemeClr val="dk1"/>
          </a:effectRef>
          <a:fontRef idx="minor">
            <a:schemeClr val="tx1"/>
          </a:fontRef>
        </p:style>
      </p:cxnSp>
      <p:graphicFrame>
        <p:nvGraphicFramePr>
          <p:cNvPr id="7" name="Table 6"/>
          <p:cNvGraphicFramePr>
            <a:graphicFrameLocks noGrp="1"/>
          </p:cNvGraphicFramePr>
          <p:nvPr/>
        </p:nvGraphicFramePr>
        <p:xfrm>
          <a:off x="495300" y="282575"/>
          <a:ext cx="7820026" cy="1920876"/>
        </p:xfrm>
        <a:graphic>
          <a:graphicData uri="http://schemas.openxmlformats.org/drawingml/2006/table">
            <a:tbl>
              <a:tblPr firstRow="1" firstCol="1" bandRow="1">
                <a:tableStyleId>{5C22544A-7EE6-4342-B048-85BDC9FD1C3A}</a:tableStyleId>
              </a:tblPr>
              <a:tblGrid>
                <a:gridCol w="1278938">
                  <a:extLst>
                    <a:ext uri="{9D8B030D-6E8A-4147-A177-3AD203B41FA5}"/>
                  </a:extLst>
                </a:gridCol>
                <a:gridCol w="1048647">
                  <a:extLst>
                    <a:ext uri="{9D8B030D-6E8A-4147-A177-3AD203B41FA5}"/>
                  </a:extLst>
                </a:gridCol>
                <a:gridCol w="1097995">
                  <a:extLst>
                    <a:ext uri="{9D8B030D-6E8A-4147-A177-3AD203B41FA5}"/>
                  </a:extLst>
                </a:gridCol>
                <a:gridCol w="1097995">
                  <a:extLst>
                    <a:ext uri="{9D8B030D-6E8A-4147-A177-3AD203B41FA5}"/>
                  </a:extLst>
                </a:gridCol>
                <a:gridCol w="1098817">
                  <a:extLst>
                    <a:ext uri="{9D8B030D-6E8A-4147-A177-3AD203B41FA5}"/>
                  </a:extLst>
                </a:gridCol>
                <a:gridCol w="1098817">
                  <a:extLst>
                    <a:ext uri="{9D8B030D-6E8A-4147-A177-3AD203B41FA5}"/>
                  </a:extLst>
                </a:gridCol>
                <a:gridCol w="1098817">
                  <a:extLst>
                    <a:ext uri="{9D8B030D-6E8A-4147-A177-3AD203B41FA5}"/>
                  </a:extLst>
                </a:gridCol>
              </a:tblGrid>
              <a:tr h="480219">
                <a:tc rowSpan="2">
                  <a:txBody>
                    <a:bodyPr/>
                    <a:lstStyle/>
                    <a:p>
                      <a:pPr algn="ctr">
                        <a:lnSpc>
                          <a:spcPct val="150000"/>
                        </a:lnSpc>
                        <a:spcBef>
                          <a:spcPts val="500"/>
                        </a:spcBef>
                        <a:spcAft>
                          <a:spcPts val="0"/>
                        </a:spcAft>
                      </a:pPr>
                      <a:endParaRPr lang="en-US" sz="2100" dirty="0">
                        <a:solidFill>
                          <a:srgbClr val="FF0000"/>
                        </a:solidFill>
                        <a:effectLst/>
                        <a:latin typeface="Times New Roman" panose="02020603050405020304" pitchFamily="18" charset="0"/>
                        <a:cs typeface="Times New Roman" panose="02020603050405020304" pitchFamily="18" charset="0"/>
                      </a:endParaRPr>
                    </a:p>
                  </a:txBody>
                  <a:tcPr marL="51434" marR="51434" marT="0" marB="0"/>
                </a:tc>
                <a:tc gridSpan="2">
                  <a:txBody>
                    <a:bodyPr/>
                    <a:lstStyle/>
                    <a:p>
                      <a:pPr algn="ctr">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HTT</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hMerge="1">
                  <a:txBody>
                    <a:bodyPr/>
                    <a:lstStyle/>
                    <a:p>
                      <a:endParaRPr lang="en-US"/>
                    </a:p>
                  </a:txBody>
                  <a:tcPr/>
                </a:tc>
                <a:tc gridSpan="2">
                  <a:txBody>
                    <a:bodyPr/>
                    <a:lstStyle/>
                    <a:p>
                      <a:pPr algn="ctr">
                        <a:lnSpc>
                          <a:spcPct val="150000"/>
                        </a:lnSpc>
                        <a:spcBef>
                          <a:spcPts val="500"/>
                        </a:spcBef>
                        <a:spcAft>
                          <a:spcPts val="0"/>
                        </a:spcAft>
                      </a:pPr>
                      <a:r>
                        <a:rPr lang="en-US" sz="2100" dirty="0">
                          <a:solidFill>
                            <a:srgbClr val="FF0000"/>
                          </a:solidFill>
                          <a:effectLst/>
                          <a:latin typeface="Times New Roman" panose="02020603050405020304" pitchFamily="18" charset="0"/>
                          <a:cs typeface="Times New Roman" panose="02020603050405020304" pitchFamily="18" charset="0"/>
                        </a:rPr>
                        <a:t>HT</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hMerge="1">
                  <a:txBody>
                    <a:bodyPr/>
                    <a:lstStyle/>
                    <a:p>
                      <a:endParaRPr lang="en-US"/>
                    </a:p>
                  </a:txBody>
                  <a:tcPr/>
                </a:tc>
                <a:tc gridSpan="2">
                  <a:txBody>
                    <a:bodyPr/>
                    <a:lstStyle/>
                    <a:p>
                      <a:pPr algn="ctr">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CHT</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hMerge="1">
                  <a:txBody>
                    <a:bodyPr/>
                    <a:lstStyle/>
                    <a:p>
                      <a:endParaRPr lang="en-US"/>
                    </a:p>
                  </a:txBody>
                  <a:tcPr/>
                </a:tc>
                <a:extLst>
                  <a:ext uri="{0D108BD9-81ED-4DB2-BD59-A6C34878D82A}"/>
                </a:extLst>
              </a:tr>
              <a:tr h="960438">
                <a:tc vMerge="1">
                  <a:txBody>
                    <a:bodyPr/>
                    <a:lstStyle/>
                    <a:p>
                      <a:endParaRPr lang="en-US"/>
                    </a:p>
                  </a:txBody>
                  <a:tcPr/>
                </a:tc>
                <a:tc>
                  <a:txBody>
                    <a:bodyPr/>
                    <a:lstStyle/>
                    <a:p>
                      <a:pPr algn="just">
                        <a:lnSpc>
                          <a:spcPct val="150000"/>
                        </a:lnSpc>
                        <a:spcBef>
                          <a:spcPts val="500"/>
                        </a:spcBef>
                        <a:spcAft>
                          <a:spcPts val="0"/>
                        </a:spcAft>
                      </a:pPr>
                      <a:r>
                        <a:rPr lang="en-US" sz="2100" dirty="0" err="1">
                          <a:solidFill>
                            <a:srgbClr val="FF0000"/>
                          </a:solidFill>
                          <a:effectLst/>
                          <a:latin typeface="Times New Roman" panose="02020603050405020304" pitchFamily="18" charset="0"/>
                          <a:cs typeface="Times New Roman" panose="02020603050405020304" pitchFamily="18" charset="0"/>
                        </a:rPr>
                        <a:t>Số</a:t>
                      </a:r>
                      <a:r>
                        <a:rPr lang="en-US" sz="2100" dirty="0">
                          <a:solidFill>
                            <a:srgbClr val="FF0000"/>
                          </a:solidFill>
                          <a:effectLst/>
                          <a:latin typeface="Times New Roman" panose="02020603050405020304" pitchFamily="18" charset="0"/>
                          <a:cs typeface="Times New Roman" panose="02020603050405020304" pitchFamily="18" charset="0"/>
                        </a:rPr>
                        <a:t> </a:t>
                      </a:r>
                      <a:r>
                        <a:rPr lang="en-US" sz="2100" dirty="0" err="1">
                          <a:solidFill>
                            <a:srgbClr val="FF0000"/>
                          </a:solidFill>
                          <a:effectLst/>
                          <a:latin typeface="Times New Roman" panose="02020603050405020304" pitchFamily="18" charset="0"/>
                          <a:cs typeface="Times New Roman" panose="02020603050405020304" pitchFamily="18" charset="0"/>
                        </a:rPr>
                        <a:t>lượng</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just">
                        <a:lnSpc>
                          <a:spcPct val="150000"/>
                        </a:lnSpc>
                        <a:spcBef>
                          <a:spcPts val="500"/>
                        </a:spcBef>
                        <a:spcAft>
                          <a:spcPts val="0"/>
                        </a:spcAft>
                      </a:pPr>
                      <a:r>
                        <a:rPr lang="en-US" sz="2100" dirty="0" err="1">
                          <a:solidFill>
                            <a:srgbClr val="FF0000"/>
                          </a:solidFill>
                          <a:effectLst/>
                          <a:latin typeface="Times New Roman" panose="02020603050405020304" pitchFamily="18" charset="0"/>
                          <a:cs typeface="Times New Roman" panose="02020603050405020304" pitchFamily="18" charset="0"/>
                        </a:rPr>
                        <a:t>Tỉ</a:t>
                      </a:r>
                      <a:r>
                        <a:rPr lang="en-US" sz="2100" dirty="0">
                          <a:solidFill>
                            <a:srgbClr val="FF0000"/>
                          </a:solidFill>
                          <a:effectLst/>
                          <a:latin typeface="Times New Roman" panose="02020603050405020304" pitchFamily="18" charset="0"/>
                          <a:cs typeface="Times New Roman" panose="02020603050405020304" pitchFamily="18" charset="0"/>
                        </a:rPr>
                        <a:t> </a:t>
                      </a:r>
                      <a:r>
                        <a:rPr lang="en-US" sz="2100" dirty="0" err="1">
                          <a:solidFill>
                            <a:srgbClr val="FF0000"/>
                          </a:solidFill>
                          <a:effectLst/>
                          <a:latin typeface="Times New Roman" panose="02020603050405020304" pitchFamily="18" charset="0"/>
                          <a:cs typeface="Times New Roman" panose="02020603050405020304" pitchFamily="18" charset="0"/>
                        </a:rPr>
                        <a:t>lệ</a:t>
                      </a:r>
                      <a:r>
                        <a:rPr lang="en-US" sz="2100" dirty="0">
                          <a:solidFill>
                            <a:srgbClr val="FF0000"/>
                          </a:solidFill>
                          <a:effectLst/>
                          <a:latin typeface="Times New Roman" panose="02020603050405020304" pitchFamily="18" charset="0"/>
                          <a:cs typeface="Times New Roman" panose="02020603050405020304" pitchFamily="18" charset="0"/>
                        </a:rPr>
                        <a:t> %</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just">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Số lượng</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just">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Tỉ lệ %</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just">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Số lượng</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just">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Tỉ lệ %</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extLst>
                  <a:ext uri="{0D108BD9-81ED-4DB2-BD59-A6C34878D82A}"/>
                </a:extLst>
              </a:tr>
              <a:tr h="480219">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31</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10</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32,2%</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15</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48,4%</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a:solidFill>
                            <a:srgbClr val="FF0000"/>
                          </a:solidFill>
                          <a:effectLst/>
                          <a:latin typeface="Times New Roman" panose="02020603050405020304" pitchFamily="18" charset="0"/>
                          <a:ea typeface="+mn-ea"/>
                          <a:cs typeface="Times New Roman" panose="02020603050405020304" pitchFamily="18" charset="0"/>
                        </a:rPr>
                        <a:t>6</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ea typeface="+mn-ea"/>
                          <a:cs typeface="Times New Roman" panose="02020603050405020304" pitchFamily="18" charset="0"/>
                        </a:rPr>
                        <a:t>19,4%</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extLst>
                  <a:ext uri="{0D108BD9-81ED-4DB2-BD59-A6C34878D82A}"/>
                </a:extLst>
              </a:tr>
            </a:tbl>
          </a:graphicData>
        </a:graphic>
      </p:graphicFrame>
      <p:sp>
        <p:nvSpPr>
          <p:cNvPr id="8" name="Text Box 38"/>
          <p:cNvSpPr txBox="1"/>
          <p:nvPr/>
        </p:nvSpPr>
        <p:spPr>
          <a:xfrm>
            <a:off x="877888" y="382588"/>
            <a:ext cx="892175" cy="39211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lIns="68580" tIns="34290" rIns="68580" bIns="34290"/>
          <a:lstStyle/>
          <a:p>
            <a:pPr>
              <a:lnSpc>
                <a:spcPct val="107000"/>
              </a:lnSpc>
              <a:spcAft>
                <a:spcPts val="600"/>
              </a:spcAft>
              <a:defRPr/>
            </a:pPr>
            <a:r>
              <a:rPr lang="en-US" sz="21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Điểm</a:t>
            </a:r>
          </a:p>
        </p:txBody>
      </p:sp>
      <p:sp>
        <p:nvSpPr>
          <p:cNvPr id="9" name="Text Box 40"/>
          <p:cNvSpPr txBox="1"/>
          <p:nvPr/>
        </p:nvSpPr>
        <p:spPr>
          <a:xfrm>
            <a:off x="495300" y="1271588"/>
            <a:ext cx="987425" cy="3333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lIns="68580" tIns="34290" rIns="68580" bIns="34290"/>
          <a:lstStyle/>
          <a:p>
            <a:pPr>
              <a:lnSpc>
                <a:spcPct val="107000"/>
              </a:lnSpc>
              <a:spcAft>
                <a:spcPts val="600"/>
              </a:spcAft>
              <a:defRPr/>
            </a:pPr>
            <a:r>
              <a:rPr lang="en-US" sz="21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Sĩ số</a:t>
            </a:r>
          </a:p>
        </p:txBody>
      </p:sp>
      <p:cxnSp>
        <p:nvCxnSpPr>
          <p:cNvPr id="10" name="Straight Connector 9"/>
          <p:cNvCxnSpPr/>
          <p:nvPr/>
        </p:nvCxnSpPr>
        <p:spPr>
          <a:xfrm>
            <a:off x="495300" y="288925"/>
            <a:ext cx="1266825" cy="1438275"/>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85750"/>
            <a:ext cx="7620000" cy="4711700"/>
          </a:xfrm>
          <a:prstGeom prst="rect">
            <a:avLst/>
          </a:prstGeom>
        </p:spPr>
        <p:txBody>
          <a:bodyPr>
            <a:spAutoFit/>
          </a:bodyPr>
          <a:lstStyle/>
          <a:p>
            <a:pPr algn="just">
              <a:lnSpc>
                <a:spcPct val="130000"/>
              </a:lnSpc>
              <a:spcAft>
                <a:spcPts val="600"/>
              </a:spcAft>
              <a:defRPr/>
            </a:pPr>
            <a:r>
              <a:rPr lang="en-US" sz="1800" b="1" dirty="0">
                <a:latin typeface="Times New Roman" panose="02020603050405020304" pitchFamily="18" charset="0"/>
                <a:ea typeface="Calibri" panose="020F0502020204030204" pitchFamily="34" charset="0"/>
                <a:cs typeface="Times New Roman" panose="02020603050405020304" pitchFamily="18" charset="0"/>
              </a:rPr>
              <a:t>IV. KẾT LUẬN VÀ ĐỀ XUẤT</a:t>
            </a: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30000"/>
              </a:lnSpc>
              <a:spcAft>
                <a:spcPts val="600"/>
              </a:spcAft>
              <a:buFontTx/>
              <a:buAutoNum type="arabicPeriod"/>
              <a:defRPr/>
            </a:pPr>
            <a:r>
              <a:rPr lang="en-US" sz="1800" b="1" dirty="0" err="1">
                <a:latin typeface="Times New Roman" panose="02020603050405020304" pitchFamily="18" charset="0"/>
                <a:ea typeface="Calibri" panose="020F0502020204030204" pitchFamily="34" charset="0"/>
                <a:cs typeface="Times New Roman" panose="02020603050405020304" pitchFamily="18" charset="0"/>
              </a:rPr>
              <a:t>Kết</a:t>
            </a:r>
            <a:r>
              <a:rPr lang="en-US" sz="1800" b="1" dirty="0">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latin typeface="Times New Roman" panose="02020603050405020304" pitchFamily="18" charset="0"/>
                <a:ea typeface="Calibri" panose="020F0502020204030204" pitchFamily="34" charset="0"/>
                <a:cs typeface="Times New Roman" panose="02020603050405020304" pitchFamily="18" charset="0"/>
              </a:rPr>
              <a:t>luận</a:t>
            </a:r>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algn="just">
              <a:defRPr/>
            </a:pPr>
            <a:r>
              <a:rPr lang="en-US" sz="1600" b="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rèn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dạy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dạy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khởi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tự</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góp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nâng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Ngoài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giúp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a:t>
            </a:r>
          </a:p>
          <a:p>
            <a:pPr algn="just">
              <a:defRPr/>
            </a:pPr>
            <a:r>
              <a:rPr lang="en-US" sz="18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tất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bậc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rèn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a:t>
            </a:r>
          </a:p>
          <a:p>
            <a:pPr marL="342900" indent="-342900" algn="just">
              <a:lnSpc>
                <a:spcPct val="130000"/>
              </a:lnSpc>
              <a:spcAft>
                <a:spcPts val="600"/>
              </a:spcAft>
              <a:buFontTx/>
              <a:buAutoNum type="arabicPeriod"/>
              <a:defRPr/>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285750"/>
            <a:ext cx="8229600" cy="4493538"/>
          </a:xfrm>
          <a:prstGeom prst="rect">
            <a:avLst/>
          </a:prstGeom>
        </p:spPr>
        <p:txBody>
          <a:bodyPr wrap="square">
            <a:spAutoFit/>
          </a:bodyPr>
          <a:lstStyle/>
          <a:p>
            <a:pPr lvl="0" algn="just">
              <a:lnSpc>
                <a:spcPct val="130000"/>
              </a:lnSpc>
            </a:pPr>
            <a:r>
              <a:rPr lang="nl-NL" sz="2200" b="1" dirty="0">
                <a:solidFill>
                  <a:prstClr val="black"/>
                </a:solidFill>
                <a:latin typeface="Times New Roman" panose="02020603050405020304" pitchFamily="18" charset="0"/>
                <a:ea typeface="Calibri" panose="020F0502020204030204" pitchFamily="34" charset="0"/>
              </a:rPr>
              <a:t>2. Đề xuất:</a:t>
            </a:r>
            <a:endParaRPr lang="en-US" sz="2200" dirty="0">
              <a:solidFill>
                <a:prstClr val="black"/>
              </a:solidFill>
              <a:latin typeface="Times New Roman" panose="02020603050405020304" pitchFamily="18" charset="0"/>
              <a:ea typeface="Times New Roman" panose="02020603050405020304" pitchFamily="18" charset="0"/>
            </a:endParaRPr>
          </a:p>
          <a:p>
            <a:pPr lvl="0" algn="just">
              <a:lnSpc>
                <a:spcPct val="130000"/>
              </a:lnSpc>
            </a:pPr>
            <a:r>
              <a:rPr lang="nl-NL" sz="2200" smtClean="0">
                <a:solidFill>
                  <a:prstClr val="black"/>
                </a:solidFill>
                <a:latin typeface="Times New Roman" panose="02020603050405020304" pitchFamily="18" charset="0"/>
                <a:ea typeface="Calibri" panose="020F0502020204030204" pitchFamily="34" charset="0"/>
              </a:rPr>
              <a:t>- </a:t>
            </a:r>
            <a:r>
              <a:rPr lang="nl-NL" sz="2200" dirty="0">
                <a:solidFill>
                  <a:prstClr val="black"/>
                </a:solidFill>
                <a:latin typeface="Times New Roman" panose="02020603050405020304" pitchFamily="18" charset="0"/>
                <a:ea typeface="Calibri" panose="020F0502020204030204" pitchFamily="34" charset="0"/>
              </a:rPr>
              <a:t>Giáo viên</a:t>
            </a:r>
            <a:r>
              <a:rPr lang="nl-NL" sz="2200">
                <a:solidFill>
                  <a:prstClr val="black"/>
                </a:solidFill>
                <a:latin typeface="Times New Roman" panose="02020603050405020304" pitchFamily="18" charset="0"/>
                <a:ea typeface="Calibri" panose="020F0502020204030204" pitchFamily="34" charset="0"/>
              </a:rPr>
              <a:t>: </a:t>
            </a:r>
            <a:r>
              <a:rPr lang="nl-NL" sz="2200" smtClean="0">
                <a:solidFill>
                  <a:prstClr val="black"/>
                </a:solidFill>
                <a:latin typeface="Times New Roman" panose="02020603050405020304" pitchFamily="18" charset="0"/>
                <a:ea typeface="Calibri" panose="020F0502020204030204" pitchFamily="34" charset="0"/>
              </a:rPr>
              <a:t>Phải </a:t>
            </a:r>
            <a:r>
              <a:rPr lang="nl-NL" sz="2200" dirty="0">
                <a:solidFill>
                  <a:prstClr val="black"/>
                </a:solidFill>
                <a:latin typeface="Times New Roman" panose="02020603050405020304" pitchFamily="18" charset="0"/>
                <a:ea typeface="Calibri" panose="020F0502020204030204" pitchFamily="34" charset="0"/>
              </a:rPr>
              <a:t>tự bồi dưỡng chuyên môn thông qua nhiều kênh khác nhau...Tích cực tham gia các buổi sinh hoạt chuyên môn, </a:t>
            </a:r>
            <a:r>
              <a:rPr lang="nl-NL" sz="2200">
                <a:solidFill>
                  <a:prstClr val="black"/>
                </a:solidFill>
                <a:latin typeface="Times New Roman" panose="02020603050405020304" pitchFamily="18" charset="0"/>
                <a:ea typeface="Calibri" panose="020F0502020204030204" pitchFamily="34" charset="0"/>
              </a:rPr>
              <a:t>chuyên </a:t>
            </a:r>
            <a:r>
              <a:rPr lang="nl-NL" sz="2200" smtClean="0">
                <a:solidFill>
                  <a:prstClr val="black"/>
                </a:solidFill>
                <a:latin typeface="Times New Roman" panose="02020603050405020304" pitchFamily="18" charset="0"/>
                <a:ea typeface="Calibri" panose="020F0502020204030204" pitchFamily="34" charset="0"/>
              </a:rPr>
              <a:t>đề.</a:t>
            </a:r>
            <a:endParaRPr lang="en-US" sz="2200" dirty="0">
              <a:solidFill>
                <a:prstClr val="black"/>
              </a:solidFill>
              <a:latin typeface="Times New Roman" panose="02020603050405020304" pitchFamily="18" charset="0"/>
              <a:ea typeface="Times New Roman" panose="02020603050405020304" pitchFamily="18" charset="0"/>
            </a:endParaRPr>
          </a:p>
          <a:p>
            <a:pPr lvl="0" algn="just">
              <a:lnSpc>
                <a:spcPct val="130000"/>
              </a:lnSpc>
            </a:pPr>
            <a:r>
              <a:rPr lang="nl-NL" sz="2200" smtClean="0">
                <a:solidFill>
                  <a:prstClr val="black"/>
                </a:solidFill>
                <a:latin typeface="Times New Roman" panose="02020603050405020304" pitchFamily="18" charset="0"/>
                <a:ea typeface="Calibri" panose="020F0502020204030204" pitchFamily="34" charset="0"/>
              </a:rPr>
              <a:t>- Học </a:t>
            </a:r>
            <a:r>
              <a:rPr lang="nl-NL" sz="2200" dirty="0">
                <a:solidFill>
                  <a:prstClr val="black"/>
                </a:solidFill>
                <a:latin typeface="Times New Roman" panose="02020603050405020304" pitchFamily="18" charset="0"/>
                <a:ea typeface="Calibri" panose="020F0502020204030204" pitchFamily="34" charset="0"/>
              </a:rPr>
              <a:t>sinh</a:t>
            </a:r>
            <a:r>
              <a:rPr lang="nl-NL" sz="2200">
                <a:solidFill>
                  <a:prstClr val="black"/>
                </a:solidFill>
                <a:latin typeface="Times New Roman" panose="02020603050405020304" pitchFamily="18" charset="0"/>
                <a:ea typeface="Calibri" panose="020F0502020204030204" pitchFamily="34" charset="0"/>
              </a:rPr>
              <a:t>, p</a:t>
            </a:r>
            <a:r>
              <a:rPr lang="nl-NL" sz="2200" smtClean="0">
                <a:solidFill>
                  <a:prstClr val="black"/>
                </a:solidFill>
                <a:latin typeface="Times New Roman" panose="02020603050405020304" pitchFamily="18" charset="0"/>
                <a:ea typeface="Calibri" panose="020F0502020204030204" pitchFamily="34" charset="0"/>
              </a:rPr>
              <a:t>hụ </a:t>
            </a:r>
            <a:r>
              <a:rPr lang="nl-NL" sz="2200" dirty="0">
                <a:solidFill>
                  <a:prstClr val="black"/>
                </a:solidFill>
                <a:latin typeface="Times New Roman" panose="02020603050405020304" pitchFamily="18" charset="0"/>
                <a:ea typeface="Calibri" panose="020F0502020204030204" pitchFamily="34" charset="0"/>
              </a:rPr>
              <a:t>huynh: Cần tạo động lực để phát triển tính tự học của học sinh; sự quan tâm thường xuyên của phụ huynh đối với các hoạt động học tập của con </a:t>
            </a:r>
            <a:r>
              <a:rPr lang="nl-NL" sz="2200">
                <a:solidFill>
                  <a:prstClr val="black"/>
                </a:solidFill>
                <a:latin typeface="Times New Roman" panose="02020603050405020304" pitchFamily="18" charset="0"/>
                <a:ea typeface="Calibri" panose="020F0502020204030204" pitchFamily="34" charset="0"/>
              </a:rPr>
              <a:t>mình</a:t>
            </a:r>
            <a:r>
              <a:rPr lang="nl-NL" sz="2200" smtClean="0">
                <a:solidFill>
                  <a:prstClr val="black"/>
                </a:solidFill>
                <a:latin typeface="Times New Roman" panose="02020603050405020304" pitchFamily="18" charset="0"/>
                <a:ea typeface="Calibri" panose="020F0502020204030204" pitchFamily="34" charset="0"/>
              </a:rPr>
              <a:t>.</a:t>
            </a:r>
          </a:p>
          <a:p>
            <a:pPr algn="just">
              <a:lnSpc>
                <a:spcPct val="130000"/>
              </a:lnSpc>
            </a:pPr>
            <a:r>
              <a:rPr lang="nl-NL" sz="2200">
                <a:solidFill>
                  <a:prstClr val="black"/>
                </a:solidFill>
                <a:latin typeface="Times New Roman" panose="02020603050405020304" pitchFamily="18" charset="0"/>
                <a:ea typeface="Calibri" panose="020F0502020204030204" pitchFamily="34" charset="0"/>
              </a:rPr>
              <a:t>- Các cấp quản lí: Thường xuyên tổ chức các Hội thảo chuyên môn, chuyên đề cấp cụm, cấp huyện,...để tạo điều kiện cho giáo viên học hỏi kinh nghiệm.</a:t>
            </a:r>
            <a:endParaRPr lang="en-US" sz="2200">
              <a:solidFill>
                <a:prstClr val="black"/>
              </a:solidFill>
              <a:latin typeface="Times New Roman" panose="02020603050405020304" pitchFamily="18" charset="0"/>
              <a:ea typeface="Times New Roman" panose="02020603050405020304" pitchFamily="18" charset="0"/>
            </a:endParaRPr>
          </a:p>
          <a:p>
            <a:pPr marL="342900" lvl="0" indent="-342900" algn="just">
              <a:lnSpc>
                <a:spcPct val="130000"/>
              </a:lnSpc>
              <a:buFontTx/>
              <a:buChar char="-"/>
            </a:pPr>
            <a:endParaRPr lang="en-US" sz="2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419100"/>
            <a:ext cx="9144000" cy="857250"/>
          </a:xfrm>
        </p:spPr>
        <p:txBody>
          <a:bodyPr/>
          <a:lstStyle/>
          <a:p>
            <a:pPr eaLnBrk="1" hangingPunct="1"/>
            <a:r>
              <a:rPr lang="en-US" altLang="en-US" sz="3200" b="1" smtClean="0">
                <a:solidFill>
                  <a:srgbClr val="0000FF"/>
                </a:solidFill>
                <a:latin typeface="Times New Roman" panose="02020603050405020304" pitchFamily="18" charset="0"/>
              </a:rPr>
              <a:t>CẢM ƠN BAN GIÁM KHẢO, QUÝ THẦY CÔ </a:t>
            </a:r>
            <a:br>
              <a:rPr lang="en-US" altLang="en-US" sz="3200" b="1" smtClean="0">
                <a:solidFill>
                  <a:srgbClr val="0000FF"/>
                </a:solidFill>
                <a:latin typeface="Times New Roman" panose="02020603050405020304" pitchFamily="18" charset="0"/>
              </a:rPr>
            </a:br>
            <a:r>
              <a:rPr lang="en-US" altLang="en-US" sz="3200" b="1" smtClean="0">
                <a:solidFill>
                  <a:srgbClr val="0000FF"/>
                </a:solidFill>
                <a:latin typeface="Times New Roman" panose="02020603050405020304" pitchFamily="18" charset="0"/>
              </a:rPr>
              <a:t>ĐÃ LẮNG NGHE!</a:t>
            </a:r>
            <a:br>
              <a:rPr lang="en-US" altLang="en-US" sz="3200" b="1" smtClean="0">
                <a:solidFill>
                  <a:srgbClr val="0000FF"/>
                </a:solidFill>
                <a:latin typeface="Times New Roman" panose="02020603050405020304" pitchFamily="18" charset="0"/>
              </a:rPr>
            </a:br>
            <a:endParaRPr lang="en-US" altLang="en-US" sz="3200" b="1" smtClean="0">
              <a:solidFill>
                <a:srgbClr val="0000FF"/>
              </a:solidFill>
              <a:latin typeface="Times New Roman" panose="02020603050405020304" pitchFamily="18" charset="0"/>
            </a:endParaRPr>
          </a:p>
        </p:txBody>
      </p:sp>
      <p:sp>
        <p:nvSpPr>
          <p:cNvPr id="30723" name="Rectangle 5"/>
          <p:cNvSpPr>
            <a:spLocks noChangeArrowheads="1"/>
          </p:cNvSpPr>
          <p:nvPr/>
        </p:nvSpPr>
        <p:spPr bwMode="auto">
          <a:xfrm>
            <a:off x="355600" y="4333875"/>
            <a:ext cx="85709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200" b="1">
                <a:solidFill>
                  <a:srgbClr val="FF0000"/>
                </a:solidFill>
                <a:latin typeface="Times New Roman" panose="02020603050405020304" pitchFamily="18" charset="0"/>
              </a:rPr>
              <a:t>Người thực hiện: Đặng Thị Thủy – GV Trường TH Chiến Thắng</a:t>
            </a:r>
          </a:p>
        </p:txBody>
      </p:sp>
      <p:pic>
        <p:nvPicPr>
          <p:cNvPr id="3072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93863" y="1192213"/>
            <a:ext cx="5791200"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152400" y="174625"/>
            <a:ext cx="9144000" cy="342900"/>
          </a:xfrm>
        </p:spPr>
        <p:txBody>
          <a:bodyPr/>
          <a:lstStyle/>
          <a:p>
            <a:pPr algn="l" eaLnBrk="1" hangingPunct="1">
              <a:lnSpc>
                <a:spcPct val="80000"/>
              </a:lnSpc>
            </a:pPr>
            <a:r>
              <a:rPr lang="en-US" altLang="en-US" sz="2400" b="1" smtClean="0">
                <a:solidFill>
                  <a:srgbClr val="0000FF"/>
                </a:solidFill>
                <a:latin typeface="Times New Roman" panose="02020603050405020304" pitchFamily="18" charset="0"/>
              </a:rPr>
              <a:t>1. Lý do chọn biện pháp</a:t>
            </a:r>
          </a:p>
        </p:txBody>
      </p:sp>
      <p:sp>
        <p:nvSpPr>
          <p:cNvPr id="5123" name="Rectangle 8"/>
          <p:cNvSpPr>
            <a:spLocks noChangeArrowheads="1"/>
          </p:cNvSpPr>
          <p:nvPr/>
        </p:nvSpPr>
        <p:spPr bwMode="auto">
          <a:xfrm>
            <a:off x="457200" y="1828800"/>
            <a:ext cx="8686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r>
              <a:rPr lang="en-US" altLang="en-US" sz="2400">
                <a:latin typeface="Times New Roman" panose="02020603050405020304" pitchFamily="18" charset="0"/>
              </a:rPr>
              <a:t>  </a:t>
            </a:r>
          </a:p>
        </p:txBody>
      </p:sp>
      <p:sp>
        <p:nvSpPr>
          <p:cNvPr id="5124" name="Rectangle 9"/>
          <p:cNvSpPr>
            <a:spLocks noChangeArrowheads="1"/>
          </p:cNvSpPr>
          <p:nvPr/>
        </p:nvSpPr>
        <p:spPr bwMode="auto">
          <a:xfrm>
            <a:off x="152400" y="1600200"/>
            <a:ext cx="87630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400"/>
          </a:p>
        </p:txBody>
      </p:sp>
      <p:sp>
        <p:nvSpPr>
          <p:cNvPr id="5125" name="Rectangle 11"/>
          <p:cNvSpPr>
            <a:spLocks noChangeArrowheads="1"/>
          </p:cNvSpPr>
          <p:nvPr/>
        </p:nvSpPr>
        <p:spPr bwMode="auto">
          <a:xfrm>
            <a:off x="609600" y="3200400"/>
            <a:ext cx="807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US" altLang="en-US" sz="2400">
              <a:latin typeface="Times New Roman" panose="02020603050405020304" pitchFamily="18" charset="0"/>
            </a:endParaRPr>
          </a:p>
        </p:txBody>
      </p:sp>
      <p:sp>
        <p:nvSpPr>
          <p:cNvPr id="5126" name="Rectangle 12"/>
          <p:cNvSpPr>
            <a:spLocks noChangeArrowheads="1"/>
          </p:cNvSpPr>
          <p:nvPr/>
        </p:nvSpPr>
        <p:spPr bwMode="auto">
          <a:xfrm>
            <a:off x="266700" y="3990975"/>
            <a:ext cx="85344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US" altLang="en-US" sz="2400">
              <a:latin typeface="Times New Roman" panose="02020603050405020304" pitchFamily="18" charset="0"/>
            </a:endParaRPr>
          </a:p>
        </p:txBody>
      </p:sp>
      <p:sp>
        <p:nvSpPr>
          <p:cNvPr id="5127" name="Rectangle 14"/>
          <p:cNvSpPr>
            <a:spLocks noChangeArrowheads="1"/>
          </p:cNvSpPr>
          <p:nvPr/>
        </p:nvSpPr>
        <p:spPr bwMode="auto">
          <a:xfrm>
            <a:off x="-14288" y="838200"/>
            <a:ext cx="9144001"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latin typeface="Times New Roman" panose="02020603050405020304" pitchFamily="18" charset="0"/>
              </a:rPr>
              <a:t> </a:t>
            </a:r>
          </a:p>
        </p:txBody>
      </p:sp>
      <p:sp>
        <p:nvSpPr>
          <p:cNvPr id="5128" name="Rectangle 9"/>
          <p:cNvSpPr>
            <a:spLocks noChangeArrowheads="1"/>
          </p:cNvSpPr>
          <p:nvPr/>
        </p:nvSpPr>
        <p:spPr bwMode="auto">
          <a:xfrm>
            <a:off x="381000" y="438150"/>
            <a:ext cx="80010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en-US" altLang="en-US" sz="2400">
                <a:latin typeface="Times New Roman" panose="02020603050405020304" pitchFamily="18" charset="0"/>
                <a:cs typeface="Times New Roman" panose="02020603050405020304" pitchFamily="18" charset="0"/>
              </a:rPr>
              <a:t>	Trong giáo dục phổ thông nói chung và ở trường Tiểu học, môn Tiếng Việt là 1 môn học rất quan trọng và không thể thiếu trong chương trình học, nó vừa là môn học cung cấp cho học sinh một lượng kiến thức cơ bản, vừa là công cụ để học tập tất cả các môn học khác. Trong đó phải kể đến phân môn Tập đọc. Tập đọc bước đầu giúp các em biết đọc đúng 1 văn bản, có các kỹ năng đọc trôi chảy, lưu loát, đọc diễn cảm…</a:t>
            </a:r>
          </a:p>
          <a:p>
            <a:pPr algn="just">
              <a:spcBef>
                <a:spcPct val="0"/>
              </a:spcBef>
              <a:buFontTx/>
              <a:buNone/>
            </a:pPr>
            <a:r>
              <a:rPr lang="en-US" altLang="en-US" sz="2400">
                <a:latin typeface="Times New Roman" panose="02020603050405020304" pitchFamily="18" charset="0"/>
                <a:cs typeface="Calibri" panose="020F0502020204030204" pitchFamily="34" charset="0"/>
              </a:rPr>
              <a:t>           Thực tế giảng dạy tôi thấy học sinh gặp nhiều khó khăn trong việc đọc: đọc ngọng, đọc chậm, chưa ngắt nghỉ đúng dấu câu; chưa hiểu nội dung của văn bản….</a:t>
            </a:r>
            <a:r>
              <a:rPr lang="en-US" altLang="en-US" sz="2400">
                <a:latin typeface="Times New Roman" panose="02020603050405020304" pitchFamily="18" charset="0"/>
                <a:cs typeface="Times New Roman" panose="02020603050405020304" pitchFamily="18" charset="0"/>
              </a:rPr>
              <a:t> Chính vì vậy tôi đã chọn đề tài: </a:t>
            </a:r>
            <a:r>
              <a:rPr lang="it-IT" altLang="en-US" sz="2400" b="1">
                <a:latin typeface="Times New Roman" panose="02020603050405020304" pitchFamily="18" charset="0"/>
                <a:cs typeface="Times New Roman" panose="02020603050405020304" pitchFamily="18" charset="0"/>
              </a:rPr>
              <a:t>“</a:t>
            </a:r>
            <a:r>
              <a:rPr lang="en-US" altLang="en-US" sz="2400" b="1">
                <a:latin typeface="Times New Roman" panose="02020603050405020304" pitchFamily="18" charset="0"/>
                <a:cs typeface="Times New Roman" panose="02020603050405020304" pitchFamily="18" charset="0"/>
              </a:rPr>
              <a:t> Một số biện pháp rèn kĩ năng đọc cho học sinh lớp 2 theo chương trình GDPT 2018”.</a:t>
            </a: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368300"/>
            <a:ext cx="8229600" cy="857250"/>
          </a:xfrm>
        </p:spPr>
        <p:txBody>
          <a:bodyPr/>
          <a:lstStyle/>
          <a:p>
            <a:pPr algn="l"/>
            <a:r>
              <a:rPr lang="en-US" altLang="en-US" sz="2400" b="1" smtClean="0">
                <a:latin typeface="Times New Roman" panose="02020603050405020304" pitchFamily="18" charset="0"/>
                <a:cs typeface="Times New Roman" panose="02020603050405020304" pitchFamily="18" charset="0"/>
              </a:rPr>
              <a:t>2. Đối tượng áp dụng</a:t>
            </a:r>
          </a:p>
        </p:txBody>
      </p:sp>
      <p:sp>
        <p:nvSpPr>
          <p:cNvPr id="6147" name="Content Placeholder 2"/>
          <p:cNvSpPr>
            <a:spLocks noGrp="1"/>
          </p:cNvSpPr>
          <p:nvPr>
            <p:ph idx="1"/>
          </p:nvPr>
        </p:nvSpPr>
        <p:spPr>
          <a:xfrm>
            <a:off x="304800" y="1047750"/>
            <a:ext cx="8229600" cy="1219200"/>
          </a:xfrm>
        </p:spPr>
        <p:txBody>
          <a:bodyPr/>
          <a:lstStyle/>
          <a:p>
            <a:pPr marL="0" indent="0">
              <a:buFontTx/>
              <a:buNone/>
            </a:pPr>
            <a:r>
              <a:rPr lang="en-US" altLang="en-US" smtClean="0"/>
              <a:t> </a:t>
            </a:r>
            <a:r>
              <a:rPr lang="en-US" altLang="en-US" sz="2800" smtClean="0">
                <a:latin typeface="Times New Roman" panose="02020603050405020304" pitchFamily="18" charset="0"/>
                <a:cs typeface="Times New Roman" panose="02020603050405020304" pitchFamily="18" charset="0"/>
              </a:rPr>
              <a:t>	</a:t>
            </a:r>
            <a:r>
              <a:rPr lang="en-US" altLang="en-US" sz="2400" smtClean="0">
                <a:latin typeface="Times New Roman" panose="02020603050405020304" pitchFamily="18" charset="0"/>
                <a:ea typeface="Calibri" panose="020F0502020204030204" pitchFamily="34" charset="0"/>
                <a:cs typeface="Times New Roman" panose="02020603050405020304" pitchFamily="18" charset="0"/>
              </a:rPr>
              <a:t>Học sinh lớp 2A, trường Tiểu học Chiến Thắng, huyện An Lão, thành phố Hải Phòng.</a:t>
            </a:r>
          </a:p>
          <a:p>
            <a:pPr marL="0" indent="0">
              <a:buFontTx/>
              <a:buNone/>
            </a:pPr>
            <a:endParaRPr lang="en-US" altLang="en-US" sz="2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ounded Rectangle 1"/>
          <p:cNvSpPr>
            <a:spLocks noChangeArrowheads="1"/>
          </p:cNvSpPr>
          <p:nvPr/>
        </p:nvSpPr>
        <p:spPr bwMode="auto">
          <a:xfrm>
            <a:off x="2895600" y="174625"/>
            <a:ext cx="2743200" cy="631825"/>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580" tIns="34290" rIns="68580" bIns="34290"/>
          <a:lstStyle>
            <a:lvl1pPr defTabSz="685800">
              <a:spcBef>
                <a:spcPct val="20000"/>
              </a:spcBef>
              <a:buChar char="•"/>
              <a:defRPr sz="3200">
                <a:solidFill>
                  <a:schemeClr val="tx1"/>
                </a:solidFill>
                <a:latin typeface="Arial" panose="020B0604020202020204" pitchFamily="34" charset="0"/>
              </a:defRPr>
            </a:lvl1pPr>
            <a:lvl2pPr marL="742950" indent="-285750" defTabSz="685800">
              <a:spcBef>
                <a:spcPct val="20000"/>
              </a:spcBef>
              <a:buChar char="–"/>
              <a:defRPr sz="2800">
                <a:solidFill>
                  <a:schemeClr val="tx1"/>
                </a:solidFill>
                <a:latin typeface="Arial" panose="020B0604020202020204" pitchFamily="34" charset="0"/>
              </a:defRPr>
            </a:lvl2pPr>
            <a:lvl3pPr marL="1143000" indent="-228600" defTabSz="685800">
              <a:spcBef>
                <a:spcPct val="20000"/>
              </a:spcBef>
              <a:buChar char="•"/>
              <a:defRPr sz="2400">
                <a:solidFill>
                  <a:schemeClr val="tx1"/>
                </a:solidFill>
                <a:latin typeface="Arial" panose="020B0604020202020204" pitchFamily="34" charset="0"/>
              </a:defRPr>
            </a:lvl3pPr>
            <a:lvl4pPr marL="1600200" indent="-228600" defTabSz="685800">
              <a:spcBef>
                <a:spcPct val="20000"/>
              </a:spcBef>
              <a:buChar char="–"/>
              <a:defRPr sz="2000">
                <a:solidFill>
                  <a:schemeClr val="tx1"/>
                </a:solidFill>
                <a:latin typeface="Arial" panose="020B0604020202020204" pitchFamily="34" charset="0"/>
              </a:defRPr>
            </a:lvl4pPr>
            <a:lvl5pPr marL="2057400" indent="-228600" defTabSz="685800">
              <a:spcBef>
                <a:spcPct val="20000"/>
              </a:spcBef>
              <a:buChar char="»"/>
              <a:defRPr sz="2000">
                <a:solidFill>
                  <a:schemeClr val="tx1"/>
                </a:solidFill>
                <a:latin typeface="Arial" panose="020B0604020202020204" pitchFamily="34" charset="0"/>
              </a:defRPr>
            </a:lvl5pPr>
            <a:lvl6pPr marL="25146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800" b="1">
                <a:solidFill>
                  <a:srgbClr val="FF0000"/>
                </a:solidFill>
                <a:latin typeface="Times New Roman" panose="02020603050405020304" pitchFamily="18" charset="0"/>
                <a:cs typeface="Times New Roman" panose="02020603050405020304" pitchFamily="18" charset="0"/>
              </a:rPr>
              <a:t>Nội dung biện pháp</a:t>
            </a:r>
          </a:p>
        </p:txBody>
      </p:sp>
      <p:sp>
        <p:nvSpPr>
          <p:cNvPr id="7171" name="Rounded Rectangle 2">
            <a:hlinkClick r:id="rId2" action="ppaction://hlinksldjump"/>
          </p:cNvPr>
          <p:cNvSpPr>
            <a:spLocks noChangeArrowheads="1"/>
          </p:cNvSpPr>
          <p:nvPr/>
        </p:nvSpPr>
        <p:spPr bwMode="auto">
          <a:xfrm>
            <a:off x="322263" y="1674813"/>
            <a:ext cx="1262062" cy="1571625"/>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580" tIns="34290" rIns="68580" bIns="34290"/>
          <a:lstStyle>
            <a:lvl1pPr defTabSz="685800">
              <a:spcBef>
                <a:spcPct val="20000"/>
              </a:spcBef>
              <a:buChar char="•"/>
              <a:defRPr sz="3200">
                <a:solidFill>
                  <a:schemeClr val="tx1"/>
                </a:solidFill>
                <a:latin typeface="Arial" panose="020B0604020202020204" pitchFamily="34" charset="0"/>
              </a:defRPr>
            </a:lvl1pPr>
            <a:lvl2pPr marL="742950" indent="-285750" defTabSz="685800">
              <a:spcBef>
                <a:spcPct val="20000"/>
              </a:spcBef>
              <a:buChar char="–"/>
              <a:defRPr sz="2800">
                <a:solidFill>
                  <a:schemeClr val="tx1"/>
                </a:solidFill>
                <a:latin typeface="Arial" panose="020B0604020202020204" pitchFamily="34" charset="0"/>
              </a:defRPr>
            </a:lvl2pPr>
            <a:lvl3pPr marL="1143000" indent="-228600" defTabSz="685800">
              <a:spcBef>
                <a:spcPct val="20000"/>
              </a:spcBef>
              <a:buChar char="•"/>
              <a:defRPr sz="2400">
                <a:solidFill>
                  <a:schemeClr val="tx1"/>
                </a:solidFill>
                <a:latin typeface="Arial" panose="020B0604020202020204" pitchFamily="34" charset="0"/>
              </a:defRPr>
            </a:lvl3pPr>
            <a:lvl4pPr marL="1600200" indent="-228600" defTabSz="685800">
              <a:spcBef>
                <a:spcPct val="20000"/>
              </a:spcBef>
              <a:buChar char="–"/>
              <a:defRPr sz="2000">
                <a:solidFill>
                  <a:schemeClr val="tx1"/>
                </a:solidFill>
                <a:latin typeface="Arial" panose="020B0604020202020204" pitchFamily="34" charset="0"/>
              </a:defRPr>
            </a:lvl4pPr>
            <a:lvl5pPr marL="2057400" indent="-228600" defTabSz="685800">
              <a:spcBef>
                <a:spcPct val="20000"/>
              </a:spcBef>
              <a:buChar char="»"/>
              <a:defRPr sz="2000">
                <a:solidFill>
                  <a:schemeClr val="tx1"/>
                </a:solidFill>
                <a:latin typeface="Arial" panose="020B0604020202020204" pitchFamily="34" charset="0"/>
              </a:defRPr>
            </a:lvl5pPr>
            <a:lvl6pPr marL="25146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1">
                <a:solidFill>
                  <a:srgbClr val="FF0000"/>
                </a:solidFill>
                <a:latin typeface="Times New Roman" panose="02020603050405020304" pitchFamily="18" charset="0"/>
                <a:cs typeface="Times New Roman" panose="02020603050405020304" pitchFamily="18" charset="0"/>
              </a:rPr>
              <a:t> Mục tiêu</a:t>
            </a:r>
          </a:p>
        </p:txBody>
      </p:sp>
      <p:sp>
        <p:nvSpPr>
          <p:cNvPr id="7172" name="Rounded Rectangle 3"/>
          <p:cNvSpPr>
            <a:spLocks noChangeArrowheads="1"/>
          </p:cNvSpPr>
          <p:nvPr/>
        </p:nvSpPr>
        <p:spPr bwMode="auto">
          <a:xfrm>
            <a:off x="1754188" y="1663700"/>
            <a:ext cx="1600200" cy="1582738"/>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580" tIns="34290" rIns="68580" bIns="34290"/>
          <a:lstStyle>
            <a:lvl1pPr defTabSz="685800">
              <a:spcBef>
                <a:spcPct val="20000"/>
              </a:spcBef>
              <a:buChar char="•"/>
              <a:defRPr sz="3200">
                <a:solidFill>
                  <a:schemeClr val="tx1"/>
                </a:solidFill>
                <a:latin typeface="Arial" panose="020B0604020202020204" pitchFamily="34" charset="0"/>
              </a:defRPr>
            </a:lvl1pPr>
            <a:lvl2pPr marL="742950" indent="-285750" defTabSz="685800">
              <a:spcBef>
                <a:spcPct val="20000"/>
              </a:spcBef>
              <a:buChar char="–"/>
              <a:defRPr sz="2800">
                <a:solidFill>
                  <a:schemeClr val="tx1"/>
                </a:solidFill>
                <a:latin typeface="Arial" panose="020B0604020202020204" pitchFamily="34" charset="0"/>
              </a:defRPr>
            </a:lvl2pPr>
            <a:lvl3pPr marL="1143000" indent="-228600" defTabSz="685800">
              <a:spcBef>
                <a:spcPct val="20000"/>
              </a:spcBef>
              <a:buChar char="•"/>
              <a:defRPr sz="2400">
                <a:solidFill>
                  <a:schemeClr val="tx1"/>
                </a:solidFill>
                <a:latin typeface="Arial" panose="020B0604020202020204" pitchFamily="34" charset="0"/>
              </a:defRPr>
            </a:lvl3pPr>
            <a:lvl4pPr marL="1600200" indent="-228600" defTabSz="685800">
              <a:spcBef>
                <a:spcPct val="20000"/>
              </a:spcBef>
              <a:buChar char="–"/>
              <a:defRPr sz="2000">
                <a:solidFill>
                  <a:schemeClr val="tx1"/>
                </a:solidFill>
                <a:latin typeface="Arial" panose="020B0604020202020204" pitchFamily="34" charset="0"/>
              </a:defRPr>
            </a:lvl4pPr>
            <a:lvl5pPr marL="2057400" indent="-228600" defTabSz="685800">
              <a:spcBef>
                <a:spcPct val="20000"/>
              </a:spcBef>
              <a:buChar char="»"/>
              <a:defRPr sz="2000">
                <a:solidFill>
                  <a:schemeClr val="tx1"/>
                </a:solidFill>
                <a:latin typeface="Arial" panose="020B0604020202020204" pitchFamily="34" charset="0"/>
              </a:defRPr>
            </a:lvl5pPr>
            <a:lvl6pPr marL="25146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b="1">
                <a:solidFill>
                  <a:srgbClr val="FF0000"/>
                </a:solidFill>
                <a:latin typeface="Times New Roman" panose="02020603050405020304" pitchFamily="18" charset="0"/>
                <a:cs typeface="Times New Roman" panose="02020603050405020304" pitchFamily="18" charset="0"/>
              </a:rPr>
              <a:t>Cơ sở lí luận và cơ sở thực tiễn</a:t>
            </a:r>
          </a:p>
        </p:txBody>
      </p:sp>
      <p:sp>
        <p:nvSpPr>
          <p:cNvPr id="7173" name="Rounded Rectangle 4"/>
          <p:cNvSpPr>
            <a:spLocks noChangeArrowheads="1"/>
          </p:cNvSpPr>
          <p:nvPr/>
        </p:nvSpPr>
        <p:spPr bwMode="auto">
          <a:xfrm>
            <a:off x="3714750" y="1676400"/>
            <a:ext cx="1752600" cy="1570038"/>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580" tIns="34290" rIns="68580" bIns="34290"/>
          <a:lstStyle>
            <a:lvl1pPr defTabSz="685800">
              <a:spcBef>
                <a:spcPct val="20000"/>
              </a:spcBef>
              <a:buChar char="•"/>
              <a:defRPr sz="3200">
                <a:solidFill>
                  <a:schemeClr val="tx1"/>
                </a:solidFill>
                <a:latin typeface="Arial" panose="020B0604020202020204" pitchFamily="34" charset="0"/>
              </a:defRPr>
            </a:lvl1pPr>
            <a:lvl2pPr marL="742950" indent="-285750" defTabSz="685800">
              <a:spcBef>
                <a:spcPct val="20000"/>
              </a:spcBef>
              <a:buChar char="–"/>
              <a:defRPr sz="2800">
                <a:solidFill>
                  <a:schemeClr val="tx1"/>
                </a:solidFill>
                <a:latin typeface="Arial" panose="020B0604020202020204" pitchFamily="34" charset="0"/>
              </a:defRPr>
            </a:lvl2pPr>
            <a:lvl3pPr marL="1143000" indent="-228600" defTabSz="685800">
              <a:spcBef>
                <a:spcPct val="20000"/>
              </a:spcBef>
              <a:buChar char="•"/>
              <a:defRPr sz="2400">
                <a:solidFill>
                  <a:schemeClr val="tx1"/>
                </a:solidFill>
                <a:latin typeface="Arial" panose="020B0604020202020204" pitchFamily="34" charset="0"/>
              </a:defRPr>
            </a:lvl3pPr>
            <a:lvl4pPr marL="1600200" indent="-228600" defTabSz="685800">
              <a:spcBef>
                <a:spcPct val="20000"/>
              </a:spcBef>
              <a:buChar char="–"/>
              <a:defRPr sz="2000">
                <a:solidFill>
                  <a:schemeClr val="tx1"/>
                </a:solidFill>
                <a:latin typeface="Arial" panose="020B0604020202020204" pitchFamily="34" charset="0"/>
              </a:defRPr>
            </a:lvl4pPr>
            <a:lvl5pPr marL="2057400" indent="-228600" defTabSz="685800">
              <a:spcBef>
                <a:spcPct val="20000"/>
              </a:spcBef>
              <a:buChar char="»"/>
              <a:defRPr sz="2000">
                <a:solidFill>
                  <a:schemeClr val="tx1"/>
                </a:solidFill>
                <a:latin typeface="Arial" panose="020B0604020202020204" pitchFamily="34" charset="0"/>
              </a:defRPr>
            </a:lvl5pPr>
            <a:lvl6pPr marL="25146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6858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en-US" altLang="en-US" sz="1800" b="1">
                <a:solidFill>
                  <a:srgbClr val="FF0000"/>
                </a:solidFill>
                <a:latin typeface="Times New Roman" panose="02020603050405020304" pitchFamily="18" charset="0"/>
                <a:cs typeface="Times New Roman" panose="02020603050405020304" pitchFamily="18" charset="0"/>
              </a:rPr>
              <a:t>Nội dung cụ thể của từng biện pháp và cách thức thực hiện</a:t>
            </a:r>
          </a:p>
        </p:txBody>
      </p:sp>
      <p:cxnSp>
        <p:nvCxnSpPr>
          <p:cNvPr id="7174" name="Straight Connector 14"/>
          <p:cNvCxnSpPr>
            <a:cxnSpLocks noChangeShapeType="1"/>
          </p:cNvCxnSpPr>
          <p:nvPr/>
        </p:nvCxnSpPr>
        <p:spPr bwMode="auto">
          <a:xfrm flipH="1">
            <a:off x="4405313" y="806450"/>
            <a:ext cx="1587" cy="236538"/>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5" name="Straight Connector 16"/>
          <p:cNvCxnSpPr>
            <a:cxnSpLocks noChangeShapeType="1"/>
          </p:cNvCxnSpPr>
          <p:nvPr/>
        </p:nvCxnSpPr>
        <p:spPr bwMode="auto">
          <a:xfrm>
            <a:off x="952500" y="1074738"/>
            <a:ext cx="7277100" cy="635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6" name="Straight Arrow Connector 18"/>
          <p:cNvCxnSpPr>
            <a:cxnSpLocks noChangeShapeType="1"/>
            <a:endCxn id="7171" idx="0"/>
          </p:cNvCxnSpPr>
          <p:nvPr/>
        </p:nvCxnSpPr>
        <p:spPr bwMode="auto">
          <a:xfrm>
            <a:off x="952500" y="1106488"/>
            <a:ext cx="0" cy="56832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7" name="Straight Arrow Connector 20"/>
          <p:cNvCxnSpPr>
            <a:cxnSpLocks noChangeShapeType="1"/>
          </p:cNvCxnSpPr>
          <p:nvPr/>
        </p:nvCxnSpPr>
        <p:spPr bwMode="auto">
          <a:xfrm>
            <a:off x="2552700" y="1112838"/>
            <a:ext cx="0" cy="576262"/>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8" name="Straight Arrow Connector 22"/>
          <p:cNvCxnSpPr>
            <a:cxnSpLocks noChangeShapeType="1"/>
          </p:cNvCxnSpPr>
          <p:nvPr/>
        </p:nvCxnSpPr>
        <p:spPr bwMode="auto">
          <a:xfrm>
            <a:off x="4591050" y="1081088"/>
            <a:ext cx="0" cy="59372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Left Arrow 24">
            <a:hlinkClick r:id="rId3" action="ppaction://hlinksldjump"/>
          </p:cNvPr>
          <p:cNvSpPr/>
          <p:nvPr/>
        </p:nvSpPr>
        <p:spPr bwMode="auto">
          <a:xfrm rot="10800000">
            <a:off x="168275" y="4491038"/>
            <a:ext cx="887413" cy="547687"/>
          </a:xfrm>
          <a:prstGeom prst="lef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580" tIns="34290" rIns="68580" bIns="34290"/>
          <a:lstStyle/>
          <a:p>
            <a:pPr defTabSz="685800">
              <a:defRPr/>
            </a:pPr>
            <a:endParaRPr lang="en-US" sz="1350">
              <a:latin typeface="Arial" charset="0"/>
            </a:endParaRPr>
          </a:p>
        </p:txBody>
      </p:sp>
      <p:sp>
        <p:nvSpPr>
          <p:cNvPr id="2" name="Rounded Rectangle 1"/>
          <p:cNvSpPr/>
          <p:nvPr/>
        </p:nvSpPr>
        <p:spPr>
          <a:xfrm>
            <a:off x="5753100" y="1700213"/>
            <a:ext cx="1600200" cy="15462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err="1">
                <a:solidFill>
                  <a:srgbClr val="FF0000"/>
                </a:solidFill>
                <a:latin typeface="Times New Roman" panose="02020603050405020304" pitchFamily="18" charset="0"/>
                <a:cs typeface="Times New Roman" panose="02020603050405020304" pitchFamily="18" charset="0"/>
              </a:rPr>
              <a:t>Thực</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nghiệm</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biện</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pháp</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tại</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đơn</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vị</a:t>
            </a:r>
            <a:endParaRPr lang="en-US" sz="2000" dirty="0">
              <a:solidFill>
                <a:srgbClr val="FF0000"/>
              </a:solidFill>
              <a:latin typeface="Times New Roman" panose="02020603050405020304" pitchFamily="18" charset="0"/>
              <a:cs typeface="Times New Roman" panose="02020603050405020304" pitchFamily="18" charset="0"/>
            </a:endParaRPr>
          </a:p>
        </p:txBody>
      </p:sp>
      <p:cxnSp>
        <p:nvCxnSpPr>
          <p:cNvPr id="7181" name="Straight Arrow Connector 22"/>
          <p:cNvCxnSpPr>
            <a:cxnSpLocks noChangeShapeType="1"/>
          </p:cNvCxnSpPr>
          <p:nvPr/>
        </p:nvCxnSpPr>
        <p:spPr bwMode="auto">
          <a:xfrm>
            <a:off x="6553200" y="1093788"/>
            <a:ext cx="0" cy="59372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ounded Rectangle 16"/>
          <p:cNvSpPr/>
          <p:nvPr/>
        </p:nvSpPr>
        <p:spPr>
          <a:xfrm>
            <a:off x="7532688" y="1700213"/>
            <a:ext cx="1458912" cy="1558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err="1">
                <a:solidFill>
                  <a:srgbClr val="FF0000"/>
                </a:solidFill>
                <a:latin typeface="Times New Roman" panose="02020603050405020304" pitchFamily="18" charset="0"/>
                <a:cs typeface="Times New Roman" panose="02020603050405020304" pitchFamily="18" charset="0"/>
              </a:rPr>
              <a:t>Kết</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luận</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đề</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xuất</a:t>
            </a:r>
            <a:endParaRPr lang="en-US" sz="2000" dirty="0">
              <a:latin typeface="Times New Roman" panose="02020603050405020304" pitchFamily="18" charset="0"/>
              <a:cs typeface="Times New Roman" panose="02020603050405020304" pitchFamily="18" charset="0"/>
            </a:endParaRPr>
          </a:p>
        </p:txBody>
      </p:sp>
      <p:cxnSp>
        <p:nvCxnSpPr>
          <p:cNvPr id="7183" name="Straight Arrow Connector 22"/>
          <p:cNvCxnSpPr>
            <a:cxnSpLocks noChangeShapeType="1"/>
          </p:cNvCxnSpPr>
          <p:nvPr/>
        </p:nvCxnSpPr>
        <p:spPr bwMode="auto">
          <a:xfrm>
            <a:off x="8232775" y="1069975"/>
            <a:ext cx="0" cy="593725"/>
          </a:xfrm>
          <a:prstGeom prst="straightConnector1">
            <a:avLst/>
          </a:prstGeom>
          <a:noFill/>
          <a:ln w="9525" algn="ctr">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38150"/>
            <a:ext cx="8229600" cy="3394075"/>
          </a:xfrm>
        </p:spPr>
        <p:txBody>
          <a:bodyPr/>
          <a:lstStyle/>
          <a:p>
            <a:pPr marL="457200" indent="-457200" algn="just">
              <a:buFontTx/>
              <a:buAutoNum type="arabicPeriod"/>
              <a:defRPr/>
            </a:pPr>
            <a:r>
              <a:rPr lang="en-US" sz="2400" b="1" dirty="0" err="1" smtClean="0">
                <a:latin typeface="Times New Roman" panose="02020603050405020304" pitchFamily="18" charset="0"/>
                <a:cs typeface="Times New Roman" panose="02020603050405020304" pitchFamily="18" charset="0"/>
              </a:rPr>
              <a:t>Mục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tiêu</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của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biện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pháp</a:t>
            </a:r>
            <a:endParaRPr lang="en-US" sz="2400" b="1" dirty="0">
              <a:latin typeface="Times New Roman" panose="02020603050405020304" pitchFamily="18" charset="0"/>
              <a:cs typeface="Times New Roman" panose="02020603050405020304" pitchFamily="18" charset="0"/>
            </a:endParaRPr>
          </a:p>
          <a:p>
            <a:pPr marL="0" indent="0" algn="just">
              <a:buFontTx/>
              <a:buNone/>
              <a:defRPr/>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Giáo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kĩ</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năng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tốt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việc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tổ</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chức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luôn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ý </a:t>
            </a:r>
            <a:r>
              <a:rPr lang="en-US" sz="2400" dirty="0" err="1" smtClean="0">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tập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trung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rèn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kĩ</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năng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chủ</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tốc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lỗi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âm</a:t>
            </a:r>
            <a:r>
              <a:rPr lang="en-US" sz="2400" dirty="0" smtClean="0">
                <a:latin typeface="Times New Roman" panose="02020603050405020304" pitchFamily="18" charset="0"/>
                <a:cs typeface="Times New Roman" panose="02020603050405020304" pitchFamily="18" charset="0"/>
              </a:rPr>
              <a:t>,…</a:t>
            </a:r>
          </a:p>
          <a:p>
            <a:pPr marL="0" indent="0" algn="just">
              <a:buFontTx/>
              <a:buNone/>
              <a:defRPr/>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sinh</a:t>
            </a:r>
            <a:r>
              <a:rPr lang="en-US" sz="2400" dirty="0" smtClean="0">
                <a:latin typeface="Times New Roman" panose="02020603050405020304" pitchFamily="18" charset="0"/>
                <a:cs typeface="Times New Roman" panose="02020603050405020304" pitchFamily="18" charset="0"/>
              </a:rPr>
              <a:t> say </a:t>
            </a:r>
            <a:r>
              <a:rPr lang="en-US" sz="2400" dirty="0" err="1" smtClean="0">
                <a:latin typeface="Times New Roman" panose="02020603050405020304" pitchFamily="18" charset="0"/>
                <a:cs typeface="Times New Roman" panose="02020603050405020304" pitchFamily="18" charset="0"/>
              </a:rPr>
              <a:t>mê</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hứng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thú</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huy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kĩ</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năng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năng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giao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tiếp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huống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cuộc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sống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hàng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ngày</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buFontTx/>
              <a:buNone/>
              <a:defRPr/>
            </a:pPr>
            <a:r>
              <a:rPr lang="en-US" dirty="0" smtClean="0"/>
              <a:t>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06375"/>
            <a:ext cx="8229600" cy="688975"/>
          </a:xfrm>
        </p:spPr>
        <p:txBody>
          <a:bodyPr/>
          <a:lstStyle/>
          <a:p>
            <a:pPr algn="l"/>
            <a:r>
              <a:rPr lang="en-US" altLang="en-US" sz="2400" b="1" smtClean="0">
                <a:latin typeface="Times New Roman" panose="02020603050405020304" pitchFamily="18" charset="0"/>
                <a:cs typeface="Times New Roman" panose="02020603050405020304" pitchFamily="18" charset="0"/>
              </a:rPr>
              <a:t>2. Cơ sở lí luận và cơ sở thực tiễn</a:t>
            </a:r>
            <a:br>
              <a:rPr lang="en-US" altLang="en-US" sz="2400" b="1" smtClean="0">
                <a:latin typeface="Times New Roman" panose="02020603050405020304" pitchFamily="18" charset="0"/>
                <a:cs typeface="Times New Roman" panose="02020603050405020304" pitchFamily="18" charset="0"/>
              </a:rPr>
            </a:br>
            <a:r>
              <a:rPr lang="en-US" altLang="en-US" sz="2400" b="1" smtClean="0">
                <a:latin typeface="Times New Roman" panose="02020603050405020304" pitchFamily="18" charset="0"/>
                <a:cs typeface="Times New Roman" panose="02020603050405020304" pitchFamily="18" charset="0"/>
              </a:rPr>
              <a:t>2.1 Cơ sở lí luận</a:t>
            </a:r>
          </a:p>
        </p:txBody>
      </p:sp>
      <p:sp>
        <p:nvSpPr>
          <p:cNvPr id="9219" name="Content Placeholder 2"/>
          <p:cNvSpPr>
            <a:spLocks noGrp="1"/>
          </p:cNvSpPr>
          <p:nvPr>
            <p:ph idx="1"/>
          </p:nvPr>
        </p:nvSpPr>
        <p:spPr>
          <a:xfrm>
            <a:off x="304800" y="1047750"/>
            <a:ext cx="8229600" cy="3048000"/>
          </a:xfrm>
        </p:spPr>
        <p:txBody>
          <a:bodyPr/>
          <a:lstStyle/>
          <a:p>
            <a:pPr marL="0" indent="0" algn="just">
              <a:lnSpc>
                <a:spcPct val="120000"/>
              </a:lnSpc>
              <a:buFontTx/>
              <a:buNone/>
            </a:pPr>
            <a:r>
              <a:rPr lang="en-US" altLang="en-US" sz="1800" smtClean="0">
                <a:latin typeface="Times New Roman" panose="02020603050405020304" pitchFamily="18" charset="0"/>
                <a:cs typeface="Times New Roman" panose="02020603050405020304" pitchFamily="18" charset="0"/>
              </a:rPr>
              <a:t>       </a:t>
            </a:r>
            <a:r>
              <a:rPr lang="en-US" altLang="en-US" sz="2400" smtClean="0">
                <a:latin typeface="Times New Roman" panose="02020603050405020304" pitchFamily="18" charset="0"/>
                <a:cs typeface="Times New Roman" panose="02020603050405020304" pitchFamily="18" charset="0"/>
              </a:rPr>
              <a:t>Việc đổi mới chương trình, đổi mới phương pháp, thay sách giáo khoa như là một bước đột phá của giáo dục nhằm nâng cấp sản phẩm bắt kịp xu thế toàn cầu hóa của thời đại. Trong đó, vai trò của người thầy được xác định là yếu tố mấu chốt để giải quyết những vấn đề hiện hữu trong nền giáo dục nước nhà hiện nay. Vì vậy sau mỗi giờ dạy, mỗi môn học là điều mà một giáo viên như tôi không thể không quan tâm</a:t>
            </a:r>
            <a:r>
              <a:rPr lang="en-US" altLang="en-US" sz="1800" smtClean="0">
                <a:latin typeface="Times New Roman" panose="02020603050405020304" pitchFamily="18" charset="0"/>
                <a:cs typeface="Times New Roman" panose="02020603050405020304" pitchFamily="18" charset="0"/>
              </a:rPr>
              <a:t>.</a:t>
            </a:r>
            <a:endParaRPr lang="en-US" altLang="en-US" sz="160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457200" y="971550"/>
            <a:ext cx="8305800" cy="2649538"/>
          </a:xfrm>
        </p:spPr>
        <p:txBody>
          <a:bodyPr/>
          <a:lstStyle/>
          <a:p>
            <a:pPr algn="l">
              <a:lnSpc>
                <a:spcPct val="120000"/>
              </a:lnSpc>
            </a:pPr>
            <a:r>
              <a:rPr lang="en-US" altLang="en-US" sz="2400" smtClean="0">
                <a:latin typeface="Times New Roman" panose="02020603050405020304" pitchFamily="18" charset="0"/>
                <a:cs typeface="Times New Roman" panose="02020603050405020304" pitchFamily="18" charset="0"/>
              </a:rPr>
              <a:t>	Trường Tiểu học Chiến Thắng tổ chức học 2 buổi trên ngày, cơ sở vật chất cơ bản đáp ứng điều kiện  cho việc giảng dạy và học tập. </a:t>
            </a:r>
            <a:br>
              <a:rPr lang="en-US" altLang="en-US" sz="2400" smtClean="0">
                <a:latin typeface="Times New Roman" panose="02020603050405020304" pitchFamily="18" charset="0"/>
                <a:cs typeface="Times New Roman" panose="02020603050405020304" pitchFamily="18" charset="0"/>
              </a:rPr>
            </a:br>
            <a:r>
              <a:rPr lang="en-US" altLang="en-US" sz="2400" smtClean="0">
                <a:latin typeface="Times New Roman" panose="02020603050405020304" pitchFamily="18" charset="0"/>
                <a:cs typeface="Times New Roman" panose="02020603050405020304" pitchFamily="18" charset="0"/>
              </a:rPr>
              <a:t>       	Nhà trường luôn nhận được sự quan tâm của phụ huynh học sinh, các cấp uỷ đảng, chính quyền địa phương, Phòng giáo dục, Sở giáo dục.</a:t>
            </a:r>
            <a:br>
              <a:rPr lang="en-US" altLang="en-US" sz="2400" smtClean="0">
                <a:latin typeface="Times New Roman" panose="02020603050405020304" pitchFamily="18" charset="0"/>
                <a:cs typeface="Times New Roman" panose="02020603050405020304" pitchFamily="18" charset="0"/>
              </a:rPr>
            </a:br>
            <a:r>
              <a:rPr lang="en-US" altLang="en-US" sz="2400" smtClean="0">
                <a:latin typeface="Times New Roman" panose="02020603050405020304" pitchFamily="18" charset="0"/>
                <a:cs typeface="Times New Roman" panose="02020603050405020304" pitchFamily="18" charset="0"/>
              </a:rPr>
              <a:t>	</a:t>
            </a:r>
            <a:endParaRPr lang="en-US" altLang="en-US" sz="2000" smtClean="0">
              <a:latin typeface="Times New Roman" panose="02020603050405020304" pitchFamily="18" charset="0"/>
              <a:cs typeface="Times New Roman" panose="02020603050405020304" pitchFamily="18" charset="0"/>
            </a:endParaRPr>
          </a:p>
        </p:txBody>
      </p:sp>
      <p:sp>
        <p:nvSpPr>
          <p:cNvPr id="10243" name="Content Placeholder 2"/>
          <p:cNvSpPr>
            <a:spLocks noGrp="1"/>
          </p:cNvSpPr>
          <p:nvPr>
            <p:ph type="subTitle" idx="1"/>
          </p:nvPr>
        </p:nvSpPr>
        <p:spPr>
          <a:xfrm>
            <a:off x="-457200" y="209550"/>
            <a:ext cx="6400800" cy="514350"/>
          </a:xfrm>
        </p:spPr>
        <p:txBody>
          <a:bodyPr/>
          <a:lstStyle/>
          <a:p>
            <a:r>
              <a:rPr lang="en-US" altLang="en-US" sz="2400" b="1" smtClean="0">
                <a:latin typeface="Times New Roman" panose="02020603050405020304" pitchFamily="18" charset="0"/>
                <a:cs typeface="Times New Roman" panose="02020603050405020304" pitchFamily="18" charset="0"/>
              </a:rPr>
              <a:t>2.2. Cơ sở thực tiễn</a:t>
            </a:r>
            <a:endParaRPr lang="en-US" altLang="en-US" sz="240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5"/>
          <p:cNvSpPr>
            <a:spLocks noGrp="1"/>
          </p:cNvSpPr>
          <p:nvPr>
            <p:ph idx="1"/>
          </p:nvPr>
        </p:nvSpPr>
        <p:spPr>
          <a:xfrm>
            <a:off x="304800" y="285750"/>
            <a:ext cx="8229600" cy="3962400"/>
          </a:xfrm>
        </p:spPr>
        <p:txBody>
          <a:bodyPr/>
          <a:lstStyle/>
          <a:p>
            <a:pPr marL="0" indent="0" algn="just">
              <a:buFontTx/>
              <a:buNone/>
            </a:pPr>
            <a:r>
              <a:rPr lang="en-US" altLang="en-US" sz="2000" b="1" smtClean="0">
                <a:latin typeface="Times New Roman" panose="02020603050405020304" pitchFamily="18" charset="0"/>
                <a:cs typeface="Times New Roman" panose="02020603050405020304" pitchFamily="18" charset="0"/>
              </a:rPr>
              <a:t>	</a:t>
            </a:r>
            <a:r>
              <a:rPr lang="en-US" altLang="en-US" sz="2400" b="1" smtClean="0">
                <a:latin typeface="Times New Roman" panose="02020603050405020304" pitchFamily="18" charset="0"/>
                <a:cs typeface="Times New Roman" panose="02020603050405020304" pitchFamily="18" charset="0"/>
              </a:rPr>
              <a:t>Thực trạng tại trường, lớp.</a:t>
            </a:r>
            <a:endParaRPr lang="en-US" altLang="en-US" sz="2400" smtClean="0">
              <a:latin typeface="Times New Roman" panose="02020603050405020304" pitchFamily="18" charset="0"/>
              <a:cs typeface="Times New Roman" panose="02020603050405020304" pitchFamily="18" charset="0"/>
            </a:endParaRPr>
          </a:p>
          <a:p>
            <a:pPr marL="0" indent="0" algn="just">
              <a:buFontTx/>
              <a:buNone/>
            </a:pPr>
            <a:r>
              <a:rPr lang="en-US" altLang="en-US" sz="2400" smtClean="0">
                <a:latin typeface="Times New Roman" panose="02020603050405020304" pitchFamily="18" charset="0"/>
                <a:cs typeface="Times New Roman" panose="02020603050405020304" pitchFamily="18" charset="0"/>
              </a:rPr>
              <a:t>	 Trong quá trình giảng dạy môn Tiếng Việt ở trường tôi thấy còn nhiều học sinh chưa tự tin đọc, đọc còn ngọng, chưa biết đọc đúng lời nhân vật, ngắt nghỉ sau các dấu câu, tốc độ đọc còn chậm…</a:t>
            </a:r>
          </a:p>
        </p:txBody>
      </p:sp>
      <p:sp>
        <p:nvSpPr>
          <p:cNvPr id="11267" name="Title 1"/>
          <p:cNvSpPr>
            <a:spLocks noGrp="1"/>
          </p:cNvSpPr>
          <p:nvPr>
            <p:ph type="title"/>
          </p:nvPr>
        </p:nvSpPr>
        <p:spPr>
          <a:xfrm>
            <a:off x="-381000" y="2292350"/>
            <a:ext cx="8229600" cy="330200"/>
          </a:xfrm>
        </p:spPr>
        <p:txBody>
          <a:bodyPr/>
          <a:lstStyle/>
          <a:p>
            <a:r>
              <a:rPr lang="en-US" altLang="en-US" sz="2400" b="1" smtClean="0">
                <a:latin typeface="Times New Roman" panose="02020603050405020304" pitchFamily="18" charset="0"/>
                <a:cs typeface="Times New Roman" panose="02020603050405020304" pitchFamily="18" charset="0"/>
              </a:rPr>
              <a:t>Đây là kết quả khảo sát đầu năm học vừa qua:</a:t>
            </a:r>
            <a:endParaRPr lang="en-US" altLang="en-US" smtClean="0"/>
          </a:p>
        </p:txBody>
      </p:sp>
      <p:graphicFrame>
        <p:nvGraphicFramePr>
          <p:cNvPr id="5" name="Table 4"/>
          <p:cNvGraphicFramePr>
            <a:graphicFrameLocks noGrp="1"/>
          </p:cNvGraphicFramePr>
          <p:nvPr/>
        </p:nvGraphicFramePr>
        <p:xfrm>
          <a:off x="501650" y="2860675"/>
          <a:ext cx="7820026" cy="1920876"/>
        </p:xfrm>
        <a:graphic>
          <a:graphicData uri="http://schemas.openxmlformats.org/drawingml/2006/table">
            <a:tbl>
              <a:tblPr firstRow="1" firstCol="1" bandRow="1">
                <a:tableStyleId>{5C22544A-7EE6-4342-B048-85BDC9FD1C3A}</a:tableStyleId>
              </a:tblPr>
              <a:tblGrid>
                <a:gridCol w="1278938">
                  <a:extLst>
                    <a:ext uri="{9D8B030D-6E8A-4147-A177-3AD203B41FA5}"/>
                  </a:extLst>
                </a:gridCol>
                <a:gridCol w="1048647">
                  <a:extLst>
                    <a:ext uri="{9D8B030D-6E8A-4147-A177-3AD203B41FA5}"/>
                  </a:extLst>
                </a:gridCol>
                <a:gridCol w="1097995">
                  <a:extLst>
                    <a:ext uri="{9D8B030D-6E8A-4147-A177-3AD203B41FA5}"/>
                  </a:extLst>
                </a:gridCol>
                <a:gridCol w="1097995">
                  <a:extLst>
                    <a:ext uri="{9D8B030D-6E8A-4147-A177-3AD203B41FA5}"/>
                  </a:extLst>
                </a:gridCol>
                <a:gridCol w="1098817">
                  <a:extLst>
                    <a:ext uri="{9D8B030D-6E8A-4147-A177-3AD203B41FA5}"/>
                  </a:extLst>
                </a:gridCol>
                <a:gridCol w="1098817">
                  <a:extLst>
                    <a:ext uri="{9D8B030D-6E8A-4147-A177-3AD203B41FA5}"/>
                  </a:extLst>
                </a:gridCol>
                <a:gridCol w="1098817">
                  <a:extLst>
                    <a:ext uri="{9D8B030D-6E8A-4147-A177-3AD203B41FA5}"/>
                  </a:extLst>
                </a:gridCol>
              </a:tblGrid>
              <a:tr h="480219">
                <a:tc rowSpan="2">
                  <a:txBody>
                    <a:bodyPr/>
                    <a:lstStyle/>
                    <a:p>
                      <a:pPr algn="ctr">
                        <a:lnSpc>
                          <a:spcPct val="150000"/>
                        </a:lnSpc>
                        <a:spcBef>
                          <a:spcPts val="500"/>
                        </a:spcBef>
                        <a:spcAft>
                          <a:spcPts val="0"/>
                        </a:spcAft>
                      </a:pPr>
                      <a:endParaRPr lang="en-US" sz="2100" dirty="0">
                        <a:solidFill>
                          <a:srgbClr val="FF0000"/>
                        </a:solidFill>
                        <a:effectLst/>
                        <a:latin typeface="Times New Roman" panose="02020603050405020304" pitchFamily="18" charset="0"/>
                        <a:cs typeface="Times New Roman" panose="02020603050405020304" pitchFamily="18" charset="0"/>
                      </a:endParaRPr>
                    </a:p>
                  </a:txBody>
                  <a:tcPr marL="51434" marR="51434" marT="0" marB="0"/>
                </a:tc>
                <a:tc gridSpan="2">
                  <a:txBody>
                    <a:bodyPr/>
                    <a:lstStyle/>
                    <a:p>
                      <a:pPr algn="ctr">
                        <a:lnSpc>
                          <a:spcPct val="150000"/>
                        </a:lnSpc>
                        <a:spcBef>
                          <a:spcPts val="500"/>
                        </a:spcBef>
                        <a:spcAft>
                          <a:spcPts val="0"/>
                        </a:spcAft>
                      </a:pPr>
                      <a:r>
                        <a:rPr lang="en-US" sz="2100" dirty="0">
                          <a:solidFill>
                            <a:srgbClr val="FF0000"/>
                          </a:solidFill>
                          <a:effectLst/>
                          <a:latin typeface="Times New Roman" panose="02020603050405020304" pitchFamily="18" charset="0"/>
                          <a:cs typeface="Times New Roman" panose="02020603050405020304" pitchFamily="18" charset="0"/>
                        </a:rPr>
                        <a:t>HTT</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hMerge="1">
                  <a:txBody>
                    <a:bodyPr/>
                    <a:lstStyle/>
                    <a:p>
                      <a:endParaRPr lang="en-US"/>
                    </a:p>
                  </a:txBody>
                  <a:tcPr/>
                </a:tc>
                <a:tc gridSpan="2">
                  <a:txBody>
                    <a:bodyPr/>
                    <a:lstStyle/>
                    <a:p>
                      <a:pPr algn="ctr">
                        <a:lnSpc>
                          <a:spcPct val="150000"/>
                        </a:lnSpc>
                        <a:spcBef>
                          <a:spcPts val="500"/>
                        </a:spcBef>
                        <a:spcAft>
                          <a:spcPts val="0"/>
                        </a:spcAft>
                      </a:pPr>
                      <a:r>
                        <a:rPr lang="en-US" sz="2100" dirty="0">
                          <a:solidFill>
                            <a:srgbClr val="FF0000"/>
                          </a:solidFill>
                          <a:effectLst/>
                          <a:latin typeface="Times New Roman" panose="02020603050405020304" pitchFamily="18" charset="0"/>
                          <a:cs typeface="Times New Roman" panose="02020603050405020304" pitchFamily="18" charset="0"/>
                        </a:rPr>
                        <a:t>HT</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hMerge="1">
                  <a:txBody>
                    <a:bodyPr/>
                    <a:lstStyle/>
                    <a:p>
                      <a:endParaRPr lang="en-US"/>
                    </a:p>
                  </a:txBody>
                  <a:tcPr/>
                </a:tc>
                <a:tc gridSpan="2">
                  <a:txBody>
                    <a:bodyPr/>
                    <a:lstStyle/>
                    <a:p>
                      <a:pPr algn="ctr">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CHT</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hMerge="1">
                  <a:txBody>
                    <a:bodyPr/>
                    <a:lstStyle/>
                    <a:p>
                      <a:endParaRPr lang="en-US"/>
                    </a:p>
                  </a:txBody>
                  <a:tcPr/>
                </a:tc>
                <a:extLst>
                  <a:ext uri="{0D108BD9-81ED-4DB2-BD59-A6C34878D82A}"/>
                </a:extLst>
              </a:tr>
              <a:tr h="960438">
                <a:tc vMerge="1">
                  <a:txBody>
                    <a:bodyPr/>
                    <a:lstStyle/>
                    <a:p>
                      <a:endParaRPr lang="en-US"/>
                    </a:p>
                  </a:txBody>
                  <a:tcPr/>
                </a:tc>
                <a:tc>
                  <a:txBody>
                    <a:bodyPr/>
                    <a:lstStyle/>
                    <a:p>
                      <a:pPr algn="just">
                        <a:lnSpc>
                          <a:spcPct val="150000"/>
                        </a:lnSpc>
                        <a:spcBef>
                          <a:spcPts val="500"/>
                        </a:spcBef>
                        <a:spcAft>
                          <a:spcPts val="0"/>
                        </a:spcAft>
                      </a:pPr>
                      <a:r>
                        <a:rPr lang="en-US" sz="2100" dirty="0" err="1">
                          <a:solidFill>
                            <a:srgbClr val="FF0000"/>
                          </a:solidFill>
                          <a:effectLst/>
                          <a:latin typeface="Times New Roman" panose="02020603050405020304" pitchFamily="18" charset="0"/>
                          <a:cs typeface="Times New Roman" panose="02020603050405020304" pitchFamily="18" charset="0"/>
                        </a:rPr>
                        <a:t>Số</a:t>
                      </a:r>
                      <a:r>
                        <a:rPr lang="en-US" sz="2100" dirty="0">
                          <a:solidFill>
                            <a:srgbClr val="FF0000"/>
                          </a:solidFill>
                          <a:effectLst/>
                          <a:latin typeface="Times New Roman" panose="02020603050405020304" pitchFamily="18" charset="0"/>
                          <a:cs typeface="Times New Roman" panose="02020603050405020304" pitchFamily="18" charset="0"/>
                        </a:rPr>
                        <a:t> </a:t>
                      </a:r>
                      <a:r>
                        <a:rPr lang="en-US" sz="2100" dirty="0" err="1">
                          <a:solidFill>
                            <a:srgbClr val="FF0000"/>
                          </a:solidFill>
                          <a:effectLst/>
                          <a:latin typeface="Times New Roman" panose="02020603050405020304" pitchFamily="18" charset="0"/>
                          <a:cs typeface="Times New Roman" panose="02020603050405020304" pitchFamily="18" charset="0"/>
                        </a:rPr>
                        <a:t>lượng</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just">
                        <a:lnSpc>
                          <a:spcPct val="150000"/>
                        </a:lnSpc>
                        <a:spcBef>
                          <a:spcPts val="500"/>
                        </a:spcBef>
                        <a:spcAft>
                          <a:spcPts val="0"/>
                        </a:spcAft>
                      </a:pPr>
                      <a:r>
                        <a:rPr lang="en-US" sz="2100" dirty="0" err="1">
                          <a:solidFill>
                            <a:srgbClr val="FF0000"/>
                          </a:solidFill>
                          <a:effectLst/>
                          <a:latin typeface="Times New Roman" panose="02020603050405020304" pitchFamily="18" charset="0"/>
                          <a:cs typeface="Times New Roman" panose="02020603050405020304" pitchFamily="18" charset="0"/>
                        </a:rPr>
                        <a:t>Tỉ</a:t>
                      </a:r>
                      <a:r>
                        <a:rPr lang="en-US" sz="2100" dirty="0">
                          <a:solidFill>
                            <a:srgbClr val="FF0000"/>
                          </a:solidFill>
                          <a:effectLst/>
                          <a:latin typeface="Times New Roman" panose="02020603050405020304" pitchFamily="18" charset="0"/>
                          <a:cs typeface="Times New Roman" panose="02020603050405020304" pitchFamily="18" charset="0"/>
                        </a:rPr>
                        <a:t> </a:t>
                      </a:r>
                      <a:r>
                        <a:rPr lang="en-US" sz="2100" dirty="0" err="1">
                          <a:solidFill>
                            <a:srgbClr val="FF0000"/>
                          </a:solidFill>
                          <a:effectLst/>
                          <a:latin typeface="Times New Roman" panose="02020603050405020304" pitchFamily="18" charset="0"/>
                          <a:cs typeface="Times New Roman" panose="02020603050405020304" pitchFamily="18" charset="0"/>
                        </a:rPr>
                        <a:t>lệ</a:t>
                      </a:r>
                      <a:r>
                        <a:rPr lang="en-US" sz="2100" dirty="0">
                          <a:solidFill>
                            <a:srgbClr val="FF0000"/>
                          </a:solidFill>
                          <a:effectLst/>
                          <a:latin typeface="Times New Roman" panose="02020603050405020304" pitchFamily="18" charset="0"/>
                          <a:cs typeface="Times New Roman" panose="02020603050405020304" pitchFamily="18" charset="0"/>
                        </a:rPr>
                        <a:t> %</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just">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Số lượng</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just">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Tỉ lệ %</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just">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Số lượng</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just">
                        <a:lnSpc>
                          <a:spcPct val="150000"/>
                        </a:lnSpc>
                        <a:spcBef>
                          <a:spcPts val="500"/>
                        </a:spcBef>
                        <a:spcAft>
                          <a:spcPts val="0"/>
                        </a:spcAft>
                      </a:pPr>
                      <a:r>
                        <a:rPr lang="en-US" sz="2100">
                          <a:solidFill>
                            <a:srgbClr val="FF0000"/>
                          </a:solidFill>
                          <a:effectLst/>
                          <a:latin typeface="Times New Roman" panose="02020603050405020304" pitchFamily="18" charset="0"/>
                          <a:cs typeface="Times New Roman" panose="02020603050405020304" pitchFamily="18" charset="0"/>
                        </a:rPr>
                        <a:t>Tỉ lệ %</a:t>
                      </a:r>
                      <a:endParaRPr lang="en-US" sz="2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extLst>
                  <a:ext uri="{0D108BD9-81ED-4DB2-BD59-A6C34878D82A}"/>
                </a:extLst>
              </a:tr>
              <a:tr h="480219">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31</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10</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32,2%</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15</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cs typeface="Times New Roman" panose="02020603050405020304" pitchFamily="18" charset="0"/>
                        </a:rPr>
                        <a:t>48,4%</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a:solidFill>
                            <a:srgbClr val="FF0000"/>
                          </a:solidFill>
                          <a:effectLst/>
                          <a:latin typeface="Times New Roman" panose="02020603050405020304" pitchFamily="18" charset="0"/>
                          <a:ea typeface="+mn-ea"/>
                          <a:cs typeface="Times New Roman" panose="02020603050405020304" pitchFamily="18" charset="0"/>
                        </a:rPr>
                        <a:t>6</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tc>
                  <a:txBody>
                    <a:bodyPr/>
                    <a:lstStyle/>
                    <a:p>
                      <a:pPr algn="ctr">
                        <a:lnSpc>
                          <a:spcPct val="150000"/>
                        </a:lnSpc>
                        <a:spcBef>
                          <a:spcPts val="500"/>
                        </a:spcBef>
                        <a:spcAft>
                          <a:spcPts val="0"/>
                        </a:spcAft>
                      </a:pPr>
                      <a:r>
                        <a:rPr lang="en-US" sz="2100" dirty="0" smtClean="0">
                          <a:solidFill>
                            <a:srgbClr val="FF0000"/>
                          </a:solidFill>
                          <a:effectLst/>
                          <a:latin typeface="Times New Roman" panose="02020603050405020304" pitchFamily="18" charset="0"/>
                          <a:ea typeface="+mn-ea"/>
                          <a:cs typeface="Times New Roman" panose="02020603050405020304" pitchFamily="18" charset="0"/>
                        </a:rPr>
                        <a:t>19,4%</a:t>
                      </a:r>
                      <a:endParaRPr lang="en-US" sz="2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4" marR="51434" marT="0" marB="0"/>
                </a:tc>
                <a:extLst>
                  <a:ext uri="{0D108BD9-81ED-4DB2-BD59-A6C34878D82A}"/>
                </a:extLst>
              </a:tr>
            </a:tbl>
          </a:graphicData>
        </a:graphic>
      </p:graphicFrame>
      <p:sp>
        <p:nvSpPr>
          <p:cNvPr id="6" name="Text Box 38"/>
          <p:cNvSpPr txBox="1"/>
          <p:nvPr/>
        </p:nvSpPr>
        <p:spPr>
          <a:xfrm>
            <a:off x="976313" y="3043238"/>
            <a:ext cx="892175" cy="39211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lIns="68580" tIns="34290" rIns="68580" bIns="34290"/>
          <a:lstStyle/>
          <a:p>
            <a:pPr>
              <a:lnSpc>
                <a:spcPct val="107000"/>
              </a:lnSpc>
              <a:spcAft>
                <a:spcPts val="600"/>
              </a:spcAft>
              <a:defRPr/>
            </a:pPr>
            <a:r>
              <a:rPr lang="en-US" sz="21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Điểm</a:t>
            </a:r>
            <a:endParaRPr lang="en-US" sz="2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 Box 40"/>
          <p:cNvSpPr txBox="1"/>
          <p:nvPr/>
        </p:nvSpPr>
        <p:spPr>
          <a:xfrm>
            <a:off x="495300" y="3873500"/>
            <a:ext cx="987425" cy="3333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lIns="68580" tIns="34290" rIns="68580" bIns="34290"/>
          <a:lstStyle/>
          <a:p>
            <a:pPr>
              <a:lnSpc>
                <a:spcPct val="107000"/>
              </a:lnSpc>
              <a:spcAft>
                <a:spcPts val="600"/>
              </a:spcAft>
              <a:defRPr/>
            </a:pPr>
            <a:r>
              <a:rPr lang="en-US" sz="21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Sĩ</a:t>
            </a:r>
            <a:r>
              <a:rPr lang="en-US" sz="2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1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số</a:t>
            </a:r>
            <a:endParaRPr lang="en-US" sz="2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8" name="Straight Connector 7"/>
          <p:cNvCxnSpPr/>
          <p:nvPr/>
        </p:nvCxnSpPr>
        <p:spPr>
          <a:xfrm>
            <a:off x="495300" y="2879725"/>
            <a:ext cx="1266825" cy="1438275"/>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5544</TotalTime>
  <Words>2313</Words>
  <Application>Microsoft Office PowerPoint</Application>
  <PresentationFormat>On-screen Show (16:9)</PresentationFormat>
  <Paragraphs>164</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Tahoma</vt:lpstr>
      <vt:lpstr>Times New Roman</vt:lpstr>
      <vt:lpstr>Default Design</vt:lpstr>
      <vt:lpstr>PowerPoint Presentation</vt:lpstr>
      <vt:lpstr>PowerPoint Presentation</vt:lpstr>
      <vt:lpstr>PowerPoint Presentation</vt:lpstr>
      <vt:lpstr>2. Đối tượng áp dụng</vt:lpstr>
      <vt:lpstr>PowerPoint Presentation</vt:lpstr>
      <vt:lpstr>PowerPoint Presentation</vt:lpstr>
      <vt:lpstr>2. Cơ sở lí luận và cơ sở thực tiễn 2.1 Cơ sở lí luận</vt:lpstr>
      <vt:lpstr> Trường Tiểu học Chiến Thắng tổ chức học 2 buổi trên ngày, cơ sở vật chất cơ bản đáp ứng điều kiện  cho việc giảng dạy và học tập.          Nhà trường luôn nhận được sự quan tâm của phụ huynh học sinh, các cấp uỷ đảng, chính quyền địa phương, Phòng giáo dục, Sở giáo dục.  </vt:lpstr>
      <vt:lpstr>Đây là kết quả khảo sát đầu năm học vừa qua:</vt:lpstr>
      <vt:lpstr>PowerPoint Presentation</vt:lpstr>
      <vt:lpstr>PowerPoint Presentation</vt:lpstr>
      <vt:lpstr>Biện pháp 2: Lập kế hoạch bài học cho phù hợp các đối tượng học sinh.</vt:lpstr>
      <vt:lpstr>Biện pháp 3: Nâng cao chất lượng dạy tập đọc thông qua đọc mẫu của giáo viên. </vt:lpstr>
      <vt:lpstr>            Biện pháp 4: Rèn kĩ năng đọc thầm cho học sinh      Đây là 1 bước quan trọng để hình thành kĩ năng, kĩ xảo cho học sinh vì vậy không được bỏ qua bước này. Đối với học sinh lớp 2 việc tập trung đọc chưa cao nên giáo viên đưa ra các yêu cầu trước khi đọc thầm. Ví dụ:       GV đưa ra những yêu cầu trước khi học đọc thầm: Những từ nào khó đọc? Từ cần giải nghĩa? Ngắt hơi ở những chỗ nào? Nhấn mạnh những từ nào? Đọc với giọng nhanh hay chậm/ vui hay buồn/ bộc lộ tình cảm gì?...       Có nhiều hình thức cho học sinh đọc thầm như đọc cá nhân, đọc theo nhóm,… Đọc thầm trong nhóm giúp các em có thời gian lắng nghe bạn đọc đồng thời phát hiện, sửa lỗi cho bạn cũng như tự sửa lỗi cho mình.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CẢM ƠN BAN GIÁM KHẢO, QUÝ THẦY CÔ  ĐÃ LẮNG NGHE! </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7 period 43  Language focus (page 69,70,71)</dc:title>
  <dc:creator>nhut</dc:creator>
  <cp:lastModifiedBy>DELL</cp:lastModifiedBy>
  <cp:revision>677</cp:revision>
  <dcterms:created xsi:type="dcterms:W3CDTF">2007-11-23T14:51:47Z</dcterms:created>
  <dcterms:modified xsi:type="dcterms:W3CDTF">2022-03-23T10:31:55Z</dcterms:modified>
</cp:coreProperties>
</file>