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258" r:id="rId3"/>
    <p:sldId id="272" r:id="rId4"/>
    <p:sldId id="276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0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0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0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EJ1450">
            <a:extLst>
              <a:ext uri="{FF2B5EF4-FFF2-40B4-BE49-F238E27FC236}">
                <a16:creationId xmlns:a16="http://schemas.microsoft.com/office/drawing/2014/main" id="{2CAC0287-CD6A-4AB4-9B90-4060935A8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1308"/>
            <a:ext cx="9144000" cy="5275385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7171" name="WordArt 2">
            <a:extLst>
              <a:ext uri="{FF2B5EF4-FFF2-40B4-BE49-F238E27FC236}">
                <a16:creationId xmlns:a16="http://schemas.microsoft.com/office/drawing/2014/main" id="{40DCE107-BD09-4D0B-8BB8-4E9080E8EE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3539" y="1878135"/>
            <a:ext cx="5743087" cy="110758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5296"/>
              </a:avLst>
            </a:prstTxWarp>
          </a:bodyPr>
          <a:lstStyle/>
          <a:p>
            <a:pPr algn="ctr"/>
            <a:r>
              <a:rPr lang="en-US" sz="3077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D60093"/>
                </a:solidFill>
              </a:rPr>
              <a:t> CHÀO MỪNG CÁC THẦY CÔ GIÁO VỀ DỰ GIỜ  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677093D-84D3-4DFB-9EBB-819C57FE3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539" y="2985722"/>
            <a:ext cx="5371856" cy="103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61" b="1" dirty="0" err="1">
                <a:solidFill>
                  <a:srgbClr val="000099"/>
                </a:solidFill>
              </a:rPr>
              <a:t>Môn</a:t>
            </a:r>
            <a:r>
              <a:rPr lang="en-US" altLang="en-US" sz="2461" b="1" dirty="0">
                <a:solidFill>
                  <a:srgbClr val="000099"/>
                </a:solidFill>
              </a:rPr>
              <a:t>: </a:t>
            </a:r>
            <a:r>
              <a:rPr lang="en-US" altLang="en-US" sz="2461" b="1" dirty="0" err="1">
                <a:solidFill>
                  <a:srgbClr val="000099"/>
                </a:solidFill>
              </a:rPr>
              <a:t>Toán</a:t>
            </a:r>
            <a:r>
              <a:rPr lang="en-US" altLang="en-US" sz="2461" b="1" dirty="0">
                <a:solidFill>
                  <a:srgbClr val="000099"/>
                </a:solidFill>
              </a:rPr>
              <a:t> </a:t>
            </a:r>
            <a:r>
              <a:rPr lang="en-US" altLang="en-US" sz="2461" b="1" dirty="0" err="1">
                <a:solidFill>
                  <a:srgbClr val="000099"/>
                </a:solidFill>
              </a:rPr>
              <a:t>lớp</a:t>
            </a:r>
            <a:r>
              <a:rPr lang="en-US" altLang="en-US" sz="2461" b="1" dirty="0">
                <a:solidFill>
                  <a:srgbClr val="000099"/>
                </a:solidFill>
              </a:rPr>
              <a:t> 4</a:t>
            </a:r>
          </a:p>
          <a:p>
            <a:pPr algn="ctr">
              <a:spcBef>
                <a:spcPct val="50000"/>
              </a:spcBef>
            </a:pPr>
            <a:r>
              <a:rPr lang="en-US" altLang="en-US" sz="2461" b="1" dirty="0" err="1">
                <a:solidFill>
                  <a:srgbClr val="000099"/>
                </a:solidFill>
              </a:rPr>
              <a:t>Giáo</a:t>
            </a:r>
            <a:r>
              <a:rPr lang="en-US" altLang="en-US" sz="2461" b="1" dirty="0">
                <a:solidFill>
                  <a:srgbClr val="000099"/>
                </a:solidFill>
              </a:rPr>
              <a:t> </a:t>
            </a:r>
            <a:r>
              <a:rPr lang="en-US" altLang="en-US" sz="2461" b="1" dirty="0" err="1">
                <a:solidFill>
                  <a:srgbClr val="000099"/>
                </a:solidFill>
              </a:rPr>
              <a:t>viên</a:t>
            </a:r>
            <a:r>
              <a:rPr lang="en-US" altLang="en-US" sz="2461" b="1" dirty="0">
                <a:solidFill>
                  <a:srgbClr val="000099"/>
                </a:solidFill>
              </a:rPr>
              <a:t> </a:t>
            </a:r>
            <a:r>
              <a:rPr lang="en-US" altLang="en-US" sz="2461" b="1" dirty="0" err="1">
                <a:solidFill>
                  <a:srgbClr val="000099"/>
                </a:solidFill>
              </a:rPr>
              <a:t>thực</a:t>
            </a:r>
            <a:r>
              <a:rPr lang="en-US" altLang="en-US" sz="2461" b="1" dirty="0">
                <a:solidFill>
                  <a:srgbClr val="000099"/>
                </a:solidFill>
              </a:rPr>
              <a:t> </a:t>
            </a:r>
            <a:r>
              <a:rPr lang="en-US" altLang="en-US" sz="2461" b="1" dirty="0" err="1">
                <a:solidFill>
                  <a:srgbClr val="000099"/>
                </a:solidFill>
              </a:rPr>
              <a:t>hiện</a:t>
            </a:r>
            <a:r>
              <a:rPr lang="en-US" altLang="en-US" sz="2461" b="1" dirty="0">
                <a:solidFill>
                  <a:srgbClr val="000099"/>
                </a:solidFill>
              </a:rPr>
              <a:t> : </a:t>
            </a:r>
            <a:r>
              <a:rPr lang="en-US" altLang="en-US" sz="2461" b="1" dirty="0" err="1">
                <a:solidFill>
                  <a:srgbClr val="000099"/>
                </a:solidFill>
              </a:rPr>
              <a:t>Phạm</a:t>
            </a:r>
            <a:r>
              <a:rPr lang="en-US" altLang="en-US" sz="2461" b="1" dirty="0">
                <a:solidFill>
                  <a:srgbClr val="000099"/>
                </a:solidFill>
              </a:rPr>
              <a:t> </a:t>
            </a:r>
            <a:r>
              <a:rPr lang="en-US" altLang="en-US" sz="2461" b="1" dirty="0" err="1">
                <a:solidFill>
                  <a:srgbClr val="000099"/>
                </a:solidFill>
              </a:rPr>
              <a:t>Thị</a:t>
            </a:r>
            <a:r>
              <a:rPr lang="en-US" altLang="en-US" sz="2461" b="1" dirty="0">
                <a:solidFill>
                  <a:srgbClr val="000099"/>
                </a:solidFill>
              </a:rPr>
              <a:t> </a:t>
            </a:r>
            <a:r>
              <a:rPr lang="en-US" altLang="en-US" sz="2461" b="1" dirty="0" err="1">
                <a:solidFill>
                  <a:srgbClr val="000099"/>
                </a:solidFill>
              </a:rPr>
              <a:t>Tuyết</a:t>
            </a:r>
            <a:endParaRPr lang="en-US" altLang="en-US" sz="2461" b="1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ĐỒNG HỒ\Góc nhọn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52" y="-1554163"/>
            <a:ext cx="308016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ĐỒNG HỒ\Góc t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3048000" cy="286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esktop\ĐỒNG HỒ\Góc bẹ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95600"/>
            <a:ext cx="36957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68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hinh-anh-co-viet-nam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54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3710" y="439615"/>
            <a:ext cx="6121318" cy="491942"/>
          </a:xfrm>
          <a:prstGeom prst="rect">
            <a:avLst/>
          </a:prstGeom>
        </p:spPr>
        <p:txBody>
          <a:bodyPr lIns="29983" tIns="14992" rIns="29983" bIns="14992">
            <a:spAutoFit/>
          </a:bodyPr>
          <a:lstStyle/>
          <a:p>
            <a:pPr eaLnBrk="1" hangingPunct="1">
              <a:defRPr/>
            </a:pPr>
            <a:r>
              <a:rPr lang="en-US" sz="3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Bài</a:t>
            </a: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2: </a:t>
            </a:r>
            <a:r>
              <a:rPr lang="en-US" sz="3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Trong</a:t>
            </a: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các</a:t>
            </a: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hình</a:t>
            </a: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tam </a:t>
            </a:r>
            <a:r>
              <a:rPr lang="en-US" sz="3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giác</a:t>
            </a: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sau</a:t>
            </a: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:</a:t>
            </a:r>
            <a:endParaRPr lang="en-US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9459" name="Group 69"/>
          <p:cNvGrpSpPr>
            <a:grpSpLocks/>
          </p:cNvGrpSpPr>
          <p:nvPr/>
        </p:nvGrpSpPr>
        <p:grpSpPr bwMode="auto">
          <a:xfrm>
            <a:off x="-149685" y="3863243"/>
            <a:ext cx="3287583" cy="2492375"/>
            <a:chOff x="0" y="2132"/>
            <a:chExt cx="2071" cy="1570"/>
          </a:xfrm>
        </p:grpSpPr>
        <p:grpSp>
          <p:nvGrpSpPr>
            <p:cNvPr id="19488" name="Group 50"/>
            <p:cNvGrpSpPr>
              <a:grpSpLocks/>
            </p:cNvGrpSpPr>
            <p:nvPr/>
          </p:nvGrpSpPr>
          <p:grpSpPr bwMode="auto">
            <a:xfrm>
              <a:off x="166" y="2379"/>
              <a:ext cx="1563" cy="1001"/>
              <a:chOff x="320" y="2366"/>
              <a:chExt cx="1563" cy="1001"/>
            </a:xfrm>
          </p:grpSpPr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 flipH="1">
                <a:off x="320" y="2366"/>
                <a:ext cx="578" cy="100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321" y="3367"/>
                <a:ext cx="1562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894" y="2390"/>
                <a:ext cx="972" cy="972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31" name="Text Box 61"/>
            <p:cNvSpPr txBox="1">
              <a:spLocks noChangeArrowheads="1"/>
            </p:cNvSpPr>
            <p:nvPr/>
          </p:nvSpPr>
          <p:spPr bwMode="auto">
            <a:xfrm>
              <a:off x="499" y="2132"/>
              <a:ext cx="425" cy="339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32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39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33" name="Text Box 64"/>
            <p:cNvSpPr txBox="1">
              <a:spLocks noChangeArrowheads="1"/>
            </p:cNvSpPr>
            <p:nvPr/>
          </p:nvSpPr>
          <p:spPr bwMode="auto">
            <a:xfrm>
              <a:off x="1646" y="3274"/>
              <a:ext cx="425" cy="339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</a:t>
              </a:r>
            </a:p>
          </p:txBody>
        </p:sp>
      </p:grpSp>
      <p:grpSp>
        <p:nvGrpSpPr>
          <p:cNvPr id="19460" name="Group 78"/>
          <p:cNvGrpSpPr>
            <a:grpSpLocks/>
          </p:cNvGrpSpPr>
          <p:nvPr/>
        </p:nvGrpSpPr>
        <p:grpSpPr bwMode="auto">
          <a:xfrm>
            <a:off x="1266507" y="3745788"/>
            <a:ext cx="4478464" cy="2580298"/>
            <a:chOff x="1172" y="2022"/>
            <a:chExt cx="2821" cy="1625"/>
          </a:xfrm>
        </p:grpSpPr>
        <p:grpSp>
          <p:nvGrpSpPr>
            <p:cNvPr id="1948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43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4" name="Line 53"/>
              <p:cNvSpPr>
                <a:spLocks noChangeShapeType="1"/>
              </p:cNvSpPr>
              <p:nvPr/>
            </p:nvSpPr>
            <p:spPr bwMode="auto">
              <a:xfrm>
                <a:off x="321" y="3375"/>
                <a:ext cx="1562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5" name="Line 54"/>
              <p:cNvSpPr>
                <a:spLocks noChangeShapeType="1"/>
              </p:cNvSpPr>
              <p:nvPr/>
            </p:nvSpPr>
            <p:spPr bwMode="auto">
              <a:xfrm>
                <a:off x="897" y="2392"/>
                <a:ext cx="972" cy="973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0" name="Text Box 60"/>
            <p:cNvSpPr txBox="1">
              <a:spLocks noChangeArrowheads="1"/>
            </p:cNvSpPr>
            <p:nvPr/>
          </p:nvSpPr>
          <p:spPr bwMode="auto">
            <a:xfrm>
              <a:off x="1172" y="2022"/>
              <a:ext cx="42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</a:t>
              </a:r>
            </a:p>
          </p:txBody>
        </p:sp>
        <p:sp>
          <p:nvSpPr>
            <p:cNvPr id="41" name="Text Box 62"/>
            <p:cNvSpPr txBox="1">
              <a:spLocks noChangeArrowheads="1"/>
            </p:cNvSpPr>
            <p:nvPr/>
          </p:nvSpPr>
          <p:spPr bwMode="auto">
            <a:xfrm>
              <a:off x="2521" y="3240"/>
              <a:ext cx="42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N</a:t>
              </a:r>
            </a:p>
          </p:txBody>
        </p:sp>
        <p:sp>
          <p:nvSpPr>
            <p:cNvPr id="42" name="Text Box 65"/>
            <p:cNvSpPr txBox="1">
              <a:spLocks noChangeArrowheads="1"/>
            </p:cNvSpPr>
            <p:nvPr/>
          </p:nvSpPr>
          <p:spPr bwMode="auto">
            <a:xfrm>
              <a:off x="3568" y="3308"/>
              <a:ext cx="42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</a:t>
              </a:r>
            </a:p>
          </p:txBody>
        </p:sp>
      </p:grpSp>
      <p:grpSp>
        <p:nvGrpSpPr>
          <p:cNvPr id="19461" name="Group 79"/>
          <p:cNvGrpSpPr>
            <a:grpSpLocks/>
          </p:cNvGrpSpPr>
          <p:nvPr/>
        </p:nvGrpSpPr>
        <p:grpSpPr bwMode="auto">
          <a:xfrm>
            <a:off x="5583423" y="4206748"/>
            <a:ext cx="3465746" cy="2031389"/>
            <a:chOff x="3693" y="2249"/>
            <a:chExt cx="2183" cy="1280"/>
          </a:xfrm>
        </p:grpSpPr>
        <p:sp>
          <p:nvSpPr>
            <p:cNvPr id="19477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 altLang="en-US" sz="2000"/>
            </a:p>
          </p:txBody>
        </p:sp>
        <p:sp>
          <p:nvSpPr>
            <p:cNvPr id="48" name="Text Box 66"/>
            <p:cNvSpPr txBox="1">
              <a:spLocks noChangeArrowheads="1"/>
            </p:cNvSpPr>
            <p:nvPr/>
          </p:nvSpPr>
          <p:spPr bwMode="auto">
            <a:xfrm>
              <a:off x="3693" y="2249"/>
              <a:ext cx="42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</a:t>
              </a:r>
            </a:p>
          </p:txBody>
        </p:sp>
        <p:sp>
          <p:nvSpPr>
            <p:cNvPr id="49" name="Text Box 67"/>
            <p:cNvSpPr txBox="1">
              <a:spLocks noChangeArrowheads="1"/>
            </p:cNvSpPr>
            <p:nvPr/>
          </p:nvSpPr>
          <p:spPr bwMode="auto">
            <a:xfrm>
              <a:off x="3693" y="3147"/>
              <a:ext cx="42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</a:t>
              </a:r>
            </a:p>
          </p:txBody>
        </p:sp>
        <p:sp>
          <p:nvSpPr>
            <p:cNvPr id="50" name="Text Box 68"/>
            <p:cNvSpPr txBox="1">
              <a:spLocks noChangeArrowheads="1"/>
            </p:cNvSpPr>
            <p:nvPr/>
          </p:nvSpPr>
          <p:spPr bwMode="auto">
            <a:xfrm>
              <a:off x="5451" y="3190"/>
              <a:ext cx="42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G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1353807" y="1025769"/>
            <a:ext cx="6391376" cy="507330"/>
          </a:xfrm>
          <a:prstGeom prst="rect">
            <a:avLst/>
          </a:prstGeom>
        </p:spPr>
        <p:txBody>
          <a:bodyPr lIns="29983" tIns="14992" rIns="29983" bIns="14992">
            <a:spAutoFit/>
          </a:bodyPr>
          <a:lstStyle/>
          <a:p>
            <a:pPr eaLnBrk="1" hangingPunct="1">
              <a:defRPr/>
            </a:pPr>
            <a:r>
              <a:rPr lang="en-US" sz="31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Hình</a:t>
            </a:r>
            <a:r>
              <a:rPr lang="en-US" sz="3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tam </a:t>
            </a:r>
            <a:r>
              <a:rPr lang="en-US" sz="31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giác</a:t>
            </a:r>
            <a:r>
              <a:rPr lang="en-US" sz="3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100" b="1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nào</a:t>
            </a:r>
            <a:r>
              <a:rPr lang="en-US" sz="3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có ba </a:t>
            </a:r>
            <a:r>
              <a:rPr lang="en-US" sz="3100" b="1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góc</a:t>
            </a:r>
            <a:r>
              <a:rPr lang="en-US" sz="3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nhọn? </a:t>
            </a:r>
            <a:endParaRPr lang="en-US" dirty="0"/>
          </a:p>
        </p:txBody>
      </p:sp>
      <p:pic>
        <p:nvPicPr>
          <p:cNvPr id="19464" name="Picture 30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" y="-17096"/>
            <a:ext cx="1278557" cy="168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2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46876" y="215357"/>
            <a:ext cx="1518505" cy="1162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48526" y="0"/>
            <a:ext cx="585126" cy="703385"/>
          </a:xfrm>
          <a:prstGeom prst="ellipse">
            <a:avLst/>
          </a:prstGeom>
          <a:noFill/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29983" tIns="14992" rIns="29983" bIns="14992" anchor="ctr"/>
          <a:lstStyle/>
          <a:p>
            <a:pPr algn="ctr">
              <a:defRPr/>
            </a:pPr>
            <a:r>
              <a:rPr lang="en-US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vant" pitchFamily="34" charset="0"/>
              </a:rPr>
              <a:t>3</a:t>
            </a:r>
            <a:r>
              <a:rPr lang="vi-VN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vant" pitchFamily="34" charset="0"/>
              </a:rPr>
              <a:t>0</a:t>
            </a:r>
            <a:r>
              <a:rPr lang="en-US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vant" pitchFamily="34" charset="0"/>
              </a:rPr>
              <a:t>.10</a:t>
            </a:r>
          </a:p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vant" pitchFamily="34" charset="0"/>
              </a:rPr>
              <a:t>2020</a:t>
            </a:r>
          </a:p>
        </p:txBody>
      </p:sp>
      <p:sp>
        <p:nvSpPr>
          <p:cNvPr id="2" name="Rectangle 1"/>
          <p:cNvSpPr/>
          <p:nvPr/>
        </p:nvSpPr>
        <p:spPr>
          <a:xfrm>
            <a:off x="1355206" y="1670539"/>
            <a:ext cx="5655587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Hình tam giác nào có góc vuông? </a:t>
            </a:r>
            <a:endParaRPr lang="en-US" sz="3100" dirty="0"/>
          </a:p>
        </p:txBody>
      </p:sp>
      <p:sp>
        <p:nvSpPr>
          <p:cNvPr id="3" name="Rectangle 2"/>
          <p:cNvSpPr/>
          <p:nvPr/>
        </p:nvSpPr>
        <p:spPr>
          <a:xfrm>
            <a:off x="1385888" y="2344556"/>
            <a:ext cx="4993546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Hình tam giác nào có góc </a:t>
            </a:r>
            <a:r>
              <a:rPr lang="en-US" sz="3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31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?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411037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458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905000" y="574964"/>
            <a:ext cx="5181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BahamasBH"/>
              </a:rPr>
              <a:t>AI NHANH, AI ĐÚNG?</a:t>
            </a:r>
          </a:p>
        </p:txBody>
      </p:sp>
      <p:pic>
        <p:nvPicPr>
          <p:cNvPr id="14342" name="Picture 6" descr="star_tip_md_wh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181" y="-18805"/>
            <a:ext cx="83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people008"/>
          <p:cNvPicPr>
            <a:picLocks noChangeAspect="1" noChangeArrowheads="1" noCrop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2" y="12990"/>
            <a:ext cx="801528" cy="94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193486" y="1600200"/>
            <a:ext cx="7086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u="sng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Câu 1</a:t>
            </a:r>
            <a:r>
              <a:rPr lang="en-US" sz="360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Hình tam giác có ba góc nhọn là: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A, Hình 1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B, Hình 2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C, Hình 3</a:t>
            </a:r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8001000" y="32660"/>
            <a:ext cx="1143000" cy="1491340"/>
          </a:xfrm>
          <a:prstGeom prst="cloudCallout">
            <a:avLst>
              <a:gd name="adj1" fmla="val 248750"/>
              <a:gd name="adj2" fmla="val 75167"/>
            </a:avLst>
          </a:pr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 charset="0"/>
              </a:rPr>
              <a:t>10 gi©y b¾t ®Çu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6" name="Picture 11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7" name="AutoShape 1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01s 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4" name="Picture 14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5" name="AutoShape 1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02s 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2" name="Picture 17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3" name="AutoShape 1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03s 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0" name="Picture 20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1" name="AutoShape 2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04s 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8" name="Picture 23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9" name="AutoShape 2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05s 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6" name="Picture 26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7" name="AutoShape 2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06s 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4" name="Picture 29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5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07s 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2" name="Picture 32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3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08s </a:t>
              </a:r>
            </a:p>
          </p:txBody>
        </p:sp>
      </p:grp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0" name="Picture 35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1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09s </a:t>
              </a:r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58" name="Picture 38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9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10s </a:t>
              </a:r>
            </a:p>
          </p:txBody>
        </p:sp>
      </p:grpSp>
      <p:sp>
        <p:nvSpPr>
          <p:cNvPr id="41000" name="AutoShape 40"/>
          <p:cNvSpPr>
            <a:spLocks noChangeArrowheads="1"/>
          </p:cNvSpPr>
          <p:nvPr/>
        </p:nvSpPr>
        <p:spPr bwMode="auto">
          <a:xfrm>
            <a:off x="7982581" y="19917"/>
            <a:ext cx="1066800" cy="1164647"/>
          </a:xfrm>
          <a:prstGeom prst="cloudCallout">
            <a:avLst>
              <a:gd name="adj1" fmla="val 136398"/>
              <a:gd name="adj2" fmla="val -98051"/>
            </a:avLst>
          </a:pr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Đ</a:t>
            </a:r>
            <a:r>
              <a:rPr lang="en-US" sz="1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 charset="0"/>
              </a:rPr>
              <a:t>· hÕt 10 gi©y</a:t>
            </a:r>
          </a:p>
        </p:txBody>
      </p:sp>
      <p:sp>
        <p:nvSpPr>
          <p:cNvPr id="41001" name="Text Box 41"/>
          <p:cNvSpPr txBox="1">
            <a:spLocks noChangeArrowheads="1"/>
          </p:cNvSpPr>
          <p:nvPr/>
        </p:nvSpPr>
        <p:spPr bwMode="auto">
          <a:xfrm>
            <a:off x="2154562" y="6174582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Đáp án: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42" name="Group 69"/>
          <p:cNvGrpSpPr>
            <a:grpSpLocks/>
          </p:cNvGrpSpPr>
          <p:nvPr/>
        </p:nvGrpSpPr>
        <p:grpSpPr bwMode="auto">
          <a:xfrm>
            <a:off x="679095" y="3652420"/>
            <a:ext cx="2039059" cy="1894865"/>
            <a:chOff x="0" y="2079"/>
            <a:chExt cx="2071" cy="1628"/>
          </a:xfrm>
        </p:grpSpPr>
        <p:grpSp>
          <p:nvGrpSpPr>
            <p:cNvPr id="43" name="Group 50"/>
            <p:cNvGrpSpPr>
              <a:grpSpLocks/>
            </p:cNvGrpSpPr>
            <p:nvPr/>
          </p:nvGrpSpPr>
          <p:grpSpPr bwMode="auto">
            <a:xfrm>
              <a:off x="166" y="2379"/>
              <a:ext cx="1563" cy="1001"/>
              <a:chOff x="320" y="2366"/>
              <a:chExt cx="1563" cy="1001"/>
            </a:xfrm>
          </p:grpSpPr>
          <p:sp>
            <p:nvSpPr>
              <p:cNvPr id="47" name="Line 47"/>
              <p:cNvSpPr>
                <a:spLocks noChangeShapeType="1"/>
              </p:cNvSpPr>
              <p:nvPr/>
            </p:nvSpPr>
            <p:spPr bwMode="auto">
              <a:xfrm flipH="1">
                <a:off x="320" y="2366"/>
                <a:ext cx="578" cy="100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321" y="3367"/>
                <a:ext cx="1562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9" name="Line 49"/>
              <p:cNvSpPr>
                <a:spLocks noChangeShapeType="1"/>
              </p:cNvSpPr>
              <p:nvPr/>
            </p:nvSpPr>
            <p:spPr bwMode="auto">
              <a:xfrm>
                <a:off x="894" y="2390"/>
                <a:ext cx="972" cy="972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4" name="Text Box 61"/>
            <p:cNvSpPr txBox="1">
              <a:spLocks noChangeArrowheads="1"/>
            </p:cNvSpPr>
            <p:nvPr/>
          </p:nvSpPr>
          <p:spPr bwMode="auto">
            <a:xfrm>
              <a:off x="319" y="2079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45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46" name="Text Box 64"/>
            <p:cNvSpPr txBox="1">
              <a:spLocks noChangeArrowheads="1"/>
            </p:cNvSpPr>
            <p:nvPr/>
          </p:nvSpPr>
          <p:spPr bwMode="auto">
            <a:xfrm>
              <a:off x="1646" y="3274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</a:t>
              </a:r>
            </a:p>
          </p:txBody>
        </p:sp>
      </p:grpSp>
      <p:grpSp>
        <p:nvGrpSpPr>
          <p:cNvPr id="50" name="Group 78"/>
          <p:cNvGrpSpPr>
            <a:grpSpLocks/>
          </p:cNvGrpSpPr>
          <p:nvPr/>
        </p:nvGrpSpPr>
        <p:grpSpPr bwMode="auto">
          <a:xfrm>
            <a:off x="4909465" y="3936791"/>
            <a:ext cx="3854530" cy="1507590"/>
            <a:chOff x="1136" y="2450"/>
            <a:chExt cx="2882" cy="894"/>
          </a:xfrm>
        </p:grpSpPr>
        <p:grpSp>
          <p:nvGrpSpPr>
            <p:cNvPr id="5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5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56" name="Line 53"/>
              <p:cNvSpPr>
                <a:spLocks noChangeShapeType="1"/>
              </p:cNvSpPr>
              <p:nvPr/>
            </p:nvSpPr>
            <p:spPr bwMode="auto">
              <a:xfrm>
                <a:off x="321" y="3375"/>
                <a:ext cx="1562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57" name="Line 54"/>
              <p:cNvSpPr>
                <a:spLocks noChangeShapeType="1"/>
              </p:cNvSpPr>
              <p:nvPr/>
            </p:nvSpPr>
            <p:spPr bwMode="auto">
              <a:xfrm>
                <a:off x="897" y="2392"/>
                <a:ext cx="972" cy="973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52" name="Text Box 60"/>
            <p:cNvSpPr txBox="1">
              <a:spLocks noChangeArrowheads="1"/>
            </p:cNvSpPr>
            <p:nvPr/>
          </p:nvSpPr>
          <p:spPr bwMode="auto">
            <a:xfrm>
              <a:off x="1136" y="2450"/>
              <a:ext cx="42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</a:t>
              </a:r>
            </a:p>
          </p:txBody>
        </p:sp>
        <p:sp>
          <p:nvSpPr>
            <p:cNvPr id="53" name="Text Box 62"/>
            <p:cNvSpPr txBox="1">
              <a:spLocks noChangeArrowheads="1"/>
            </p:cNvSpPr>
            <p:nvPr/>
          </p:nvSpPr>
          <p:spPr bwMode="auto">
            <a:xfrm>
              <a:off x="2310" y="3154"/>
              <a:ext cx="42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N</a:t>
              </a:r>
            </a:p>
          </p:txBody>
        </p:sp>
        <p:sp>
          <p:nvSpPr>
            <p:cNvPr id="54" name="Text Box 65"/>
            <p:cNvSpPr txBox="1">
              <a:spLocks noChangeArrowheads="1"/>
            </p:cNvSpPr>
            <p:nvPr/>
          </p:nvSpPr>
          <p:spPr bwMode="auto">
            <a:xfrm>
              <a:off x="3593" y="3104"/>
              <a:ext cx="42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</a:t>
              </a:r>
            </a:p>
          </p:txBody>
        </p:sp>
      </p:grpSp>
      <p:grpSp>
        <p:nvGrpSpPr>
          <p:cNvPr id="58" name="Group 79"/>
          <p:cNvGrpSpPr>
            <a:grpSpLocks/>
          </p:cNvGrpSpPr>
          <p:nvPr/>
        </p:nvGrpSpPr>
        <p:grpSpPr bwMode="auto">
          <a:xfrm>
            <a:off x="2900318" y="3665495"/>
            <a:ext cx="3122655" cy="1755946"/>
            <a:chOff x="3693" y="2249"/>
            <a:chExt cx="2310" cy="1211"/>
          </a:xfrm>
        </p:grpSpPr>
        <p:sp>
          <p:nvSpPr>
            <p:cNvPr id="59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 altLang="en-US" sz="2000"/>
            </a:p>
          </p:txBody>
        </p:sp>
        <p:sp>
          <p:nvSpPr>
            <p:cNvPr id="60" name="Text Box 66"/>
            <p:cNvSpPr txBox="1">
              <a:spLocks noChangeArrowheads="1"/>
            </p:cNvSpPr>
            <p:nvPr/>
          </p:nvSpPr>
          <p:spPr bwMode="auto">
            <a:xfrm>
              <a:off x="3693" y="2249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</a:t>
              </a:r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3693" y="3147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</a:t>
              </a:r>
            </a:p>
          </p:txBody>
        </p:sp>
        <p:sp>
          <p:nvSpPr>
            <p:cNvPr id="62" name="Text Box 68"/>
            <p:cNvSpPr txBox="1">
              <a:spLocks noChangeArrowheads="1"/>
            </p:cNvSpPr>
            <p:nvPr/>
          </p:nvSpPr>
          <p:spPr bwMode="auto">
            <a:xfrm>
              <a:off x="5578" y="3184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G</a:t>
              </a: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1301289" y="5335670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44075" y="5273522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063203" y="5273521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H2</a:t>
            </a:r>
          </a:p>
        </p:txBody>
      </p:sp>
    </p:spTree>
    <p:extLst>
      <p:ext uri="{BB962C8B-B14F-4D97-AF65-F5344CB8AC3E}">
        <p14:creationId xmlns:p14="http://schemas.microsoft.com/office/powerpoint/2010/main" val="185429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xit" presetSubtype="1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7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  <p:bldP spid="40969" grpId="1" animBg="1"/>
      <p:bldP spid="41000" grpId="0" animBg="1"/>
      <p:bldP spid="410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458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905000" y="574964"/>
            <a:ext cx="5181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BahamasBH"/>
              </a:rPr>
              <a:t>AI NHANH, AI ĐÚNG?</a:t>
            </a:r>
          </a:p>
        </p:txBody>
      </p:sp>
      <p:pic>
        <p:nvPicPr>
          <p:cNvPr id="14342" name="Picture 6" descr="star_tip_md_wh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181" y="-18805"/>
            <a:ext cx="83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people008"/>
          <p:cNvPicPr>
            <a:picLocks noChangeAspect="1" noChangeArrowheads="1" noCrop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2" y="12990"/>
            <a:ext cx="801528" cy="94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193486" y="1600200"/>
            <a:ext cx="7086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u="sng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Câu 2</a:t>
            </a:r>
            <a:r>
              <a:rPr lang="en-US" sz="360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Hình tam giác có góc tù là: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A, Hình 1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B, Hình 2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C, Hình 3</a:t>
            </a:r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8001000" y="32660"/>
            <a:ext cx="1143000" cy="1491340"/>
          </a:xfrm>
          <a:prstGeom prst="cloudCallout">
            <a:avLst>
              <a:gd name="adj1" fmla="val 248750"/>
              <a:gd name="adj2" fmla="val 75167"/>
            </a:avLst>
          </a:pr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 charset="0"/>
              </a:rPr>
              <a:t>10 gi©y b¾t ®Çu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6" name="Picture 11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7" name="AutoShape 1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01s 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4" name="Picture 14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5" name="AutoShape 1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02s 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2" name="Picture 17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3" name="AutoShape 1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03s 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0" name="Picture 20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1" name="AutoShape 2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04s 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8" name="Picture 23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9" name="AutoShape 2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05s 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6" name="Picture 26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7" name="AutoShape 2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06s 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4" name="Picture 29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5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07s 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2" name="Picture 32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3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08s </a:t>
              </a:r>
            </a:p>
          </p:txBody>
        </p:sp>
      </p:grp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0" name="Picture 35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1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09s </a:t>
              </a:r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58" name="Picture 38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9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10s </a:t>
              </a:r>
            </a:p>
          </p:txBody>
        </p:sp>
      </p:grpSp>
      <p:sp>
        <p:nvSpPr>
          <p:cNvPr id="41000" name="AutoShape 40"/>
          <p:cNvSpPr>
            <a:spLocks noChangeArrowheads="1"/>
          </p:cNvSpPr>
          <p:nvPr/>
        </p:nvSpPr>
        <p:spPr bwMode="auto">
          <a:xfrm>
            <a:off x="7982581" y="19917"/>
            <a:ext cx="1066800" cy="1164647"/>
          </a:xfrm>
          <a:prstGeom prst="cloudCallout">
            <a:avLst>
              <a:gd name="adj1" fmla="val 136398"/>
              <a:gd name="adj2" fmla="val -98051"/>
            </a:avLst>
          </a:pr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Đ</a:t>
            </a:r>
            <a:r>
              <a:rPr lang="en-US" sz="1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 charset="0"/>
              </a:rPr>
              <a:t>· hÕt 10 gi©y</a:t>
            </a:r>
          </a:p>
        </p:txBody>
      </p:sp>
      <p:sp>
        <p:nvSpPr>
          <p:cNvPr id="41001" name="Text Box 41"/>
          <p:cNvSpPr txBox="1">
            <a:spLocks noChangeArrowheads="1"/>
          </p:cNvSpPr>
          <p:nvPr/>
        </p:nvSpPr>
        <p:spPr bwMode="auto">
          <a:xfrm>
            <a:off x="2154562" y="6174582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Đáp án: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42" name="Group 69"/>
          <p:cNvGrpSpPr>
            <a:grpSpLocks/>
          </p:cNvGrpSpPr>
          <p:nvPr/>
        </p:nvGrpSpPr>
        <p:grpSpPr bwMode="auto">
          <a:xfrm>
            <a:off x="679095" y="3652420"/>
            <a:ext cx="2039059" cy="1894865"/>
            <a:chOff x="0" y="2079"/>
            <a:chExt cx="2071" cy="1628"/>
          </a:xfrm>
        </p:grpSpPr>
        <p:grpSp>
          <p:nvGrpSpPr>
            <p:cNvPr id="43" name="Group 50"/>
            <p:cNvGrpSpPr>
              <a:grpSpLocks/>
            </p:cNvGrpSpPr>
            <p:nvPr/>
          </p:nvGrpSpPr>
          <p:grpSpPr bwMode="auto">
            <a:xfrm>
              <a:off x="166" y="2379"/>
              <a:ext cx="1563" cy="1001"/>
              <a:chOff x="320" y="2366"/>
              <a:chExt cx="1563" cy="1001"/>
            </a:xfrm>
          </p:grpSpPr>
          <p:sp>
            <p:nvSpPr>
              <p:cNvPr id="47" name="Line 47"/>
              <p:cNvSpPr>
                <a:spLocks noChangeShapeType="1"/>
              </p:cNvSpPr>
              <p:nvPr/>
            </p:nvSpPr>
            <p:spPr bwMode="auto">
              <a:xfrm flipH="1">
                <a:off x="320" y="2366"/>
                <a:ext cx="578" cy="100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321" y="3367"/>
                <a:ext cx="1562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9" name="Line 49"/>
              <p:cNvSpPr>
                <a:spLocks noChangeShapeType="1"/>
              </p:cNvSpPr>
              <p:nvPr/>
            </p:nvSpPr>
            <p:spPr bwMode="auto">
              <a:xfrm>
                <a:off x="894" y="2390"/>
                <a:ext cx="972" cy="972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4" name="Text Box 61"/>
            <p:cNvSpPr txBox="1">
              <a:spLocks noChangeArrowheads="1"/>
            </p:cNvSpPr>
            <p:nvPr/>
          </p:nvSpPr>
          <p:spPr bwMode="auto">
            <a:xfrm>
              <a:off x="319" y="2079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45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46" name="Text Box 64"/>
            <p:cNvSpPr txBox="1">
              <a:spLocks noChangeArrowheads="1"/>
            </p:cNvSpPr>
            <p:nvPr/>
          </p:nvSpPr>
          <p:spPr bwMode="auto">
            <a:xfrm>
              <a:off x="1646" y="3274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</a:t>
              </a:r>
            </a:p>
          </p:txBody>
        </p:sp>
      </p:grpSp>
      <p:grpSp>
        <p:nvGrpSpPr>
          <p:cNvPr id="50" name="Group 78"/>
          <p:cNvGrpSpPr>
            <a:grpSpLocks/>
          </p:cNvGrpSpPr>
          <p:nvPr/>
        </p:nvGrpSpPr>
        <p:grpSpPr bwMode="auto">
          <a:xfrm>
            <a:off x="4909465" y="3936790"/>
            <a:ext cx="3854530" cy="1467118"/>
            <a:chOff x="1136" y="2450"/>
            <a:chExt cx="2882" cy="870"/>
          </a:xfrm>
        </p:grpSpPr>
        <p:grpSp>
          <p:nvGrpSpPr>
            <p:cNvPr id="5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5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56" name="Line 53"/>
              <p:cNvSpPr>
                <a:spLocks noChangeShapeType="1"/>
              </p:cNvSpPr>
              <p:nvPr/>
            </p:nvSpPr>
            <p:spPr bwMode="auto">
              <a:xfrm>
                <a:off x="321" y="3375"/>
                <a:ext cx="1562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57" name="Line 54"/>
              <p:cNvSpPr>
                <a:spLocks noChangeShapeType="1"/>
              </p:cNvSpPr>
              <p:nvPr/>
            </p:nvSpPr>
            <p:spPr bwMode="auto">
              <a:xfrm>
                <a:off x="897" y="2392"/>
                <a:ext cx="972" cy="973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52" name="Text Box 60"/>
            <p:cNvSpPr txBox="1">
              <a:spLocks noChangeArrowheads="1"/>
            </p:cNvSpPr>
            <p:nvPr/>
          </p:nvSpPr>
          <p:spPr bwMode="auto">
            <a:xfrm>
              <a:off x="1136" y="2450"/>
              <a:ext cx="42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</a:t>
              </a:r>
            </a:p>
          </p:txBody>
        </p:sp>
        <p:sp>
          <p:nvSpPr>
            <p:cNvPr id="53" name="Text Box 62"/>
            <p:cNvSpPr txBox="1">
              <a:spLocks noChangeArrowheads="1"/>
            </p:cNvSpPr>
            <p:nvPr/>
          </p:nvSpPr>
          <p:spPr bwMode="auto">
            <a:xfrm>
              <a:off x="2304" y="3130"/>
              <a:ext cx="42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N</a:t>
              </a:r>
            </a:p>
          </p:txBody>
        </p:sp>
        <p:sp>
          <p:nvSpPr>
            <p:cNvPr id="54" name="Text Box 65"/>
            <p:cNvSpPr txBox="1">
              <a:spLocks noChangeArrowheads="1"/>
            </p:cNvSpPr>
            <p:nvPr/>
          </p:nvSpPr>
          <p:spPr bwMode="auto">
            <a:xfrm>
              <a:off x="3593" y="3104"/>
              <a:ext cx="42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</a:t>
              </a:r>
            </a:p>
          </p:txBody>
        </p:sp>
      </p:grpSp>
      <p:grpSp>
        <p:nvGrpSpPr>
          <p:cNvPr id="58" name="Group 79"/>
          <p:cNvGrpSpPr>
            <a:grpSpLocks/>
          </p:cNvGrpSpPr>
          <p:nvPr/>
        </p:nvGrpSpPr>
        <p:grpSpPr bwMode="auto">
          <a:xfrm>
            <a:off x="2900318" y="3665495"/>
            <a:ext cx="3122655" cy="1755946"/>
            <a:chOff x="3693" y="2249"/>
            <a:chExt cx="2310" cy="1211"/>
          </a:xfrm>
        </p:grpSpPr>
        <p:sp>
          <p:nvSpPr>
            <p:cNvPr id="59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 altLang="en-US" sz="2000"/>
            </a:p>
          </p:txBody>
        </p:sp>
        <p:sp>
          <p:nvSpPr>
            <p:cNvPr id="60" name="Text Box 66"/>
            <p:cNvSpPr txBox="1">
              <a:spLocks noChangeArrowheads="1"/>
            </p:cNvSpPr>
            <p:nvPr/>
          </p:nvSpPr>
          <p:spPr bwMode="auto">
            <a:xfrm>
              <a:off x="3693" y="2249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</a:t>
              </a:r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3693" y="3147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</a:t>
              </a:r>
            </a:p>
          </p:txBody>
        </p:sp>
        <p:sp>
          <p:nvSpPr>
            <p:cNvPr id="62" name="Text Box 68"/>
            <p:cNvSpPr txBox="1">
              <a:spLocks noChangeArrowheads="1"/>
            </p:cNvSpPr>
            <p:nvPr/>
          </p:nvSpPr>
          <p:spPr bwMode="auto">
            <a:xfrm>
              <a:off x="5578" y="3184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G</a:t>
              </a: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1301289" y="5335670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44075" y="5273522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063203" y="5273521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H2</a:t>
            </a:r>
          </a:p>
        </p:txBody>
      </p:sp>
    </p:spTree>
    <p:extLst>
      <p:ext uri="{BB962C8B-B14F-4D97-AF65-F5344CB8AC3E}">
        <p14:creationId xmlns:p14="http://schemas.microsoft.com/office/powerpoint/2010/main" val="3930828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xit" presetSubtype="1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7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  <p:bldP spid="40969" grpId="1" animBg="1"/>
      <p:bldP spid="41000" grpId="0" animBg="1"/>
      <p:bldP spid="410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458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905000" y="574964"/>
            <a:ext cx="5181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BahamasBH"/>
              </a:rPr>
              <a:t>AI NHANH, AI ĐÚNG?</a:t>
            </a:r>
          </a:p>
        </p:txBody>
      </p:sp>
      <p:pic>
        <p:nvPicPr>
          <p:cNvPr id="14342" name="Picture 6" descr="star_tip_md_wh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181" y="-18805"/>
            <a:ext cx="83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people008"/>
          <p:cNvPicPr>
            <a:picLocks noChangeAspect="1" noChangeArrowheads="1" noCrop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2" y="12990"/>
            <a:ext cx="801528" cy="94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193486" y="1600200"/>
            <a:ext cx="7086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u="sng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Câu 1</a:t>
            </a:r>
            <a:r>
              <a:rPr lang="en-US" sz="360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Hình tam giác có góc vuông là: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A, Hình 1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B, Hình 2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C, Hình 3</a:t>
            </a:r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8001000" y="32660"/>
            <a:ext cx="1143000" cy="1491340"/>
          </a:xfrm>
          <a:prstGeom prst="cloudCallout">
            <a:avLst>
              <a:gd name="adj1" fmla="val 248750"/>
              <a:gd name="adj2" fmla="val 75167"/>
            </a:avLst>
          </a:pr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 charset="0"/>
              </a:rPr>
              <a:t>10 gi©y b¾t ®Çu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6" name="Picture 11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7" name="AutoShape 1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01s 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4" name="Picture 14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5" name="AutoShape 1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02s 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2" name="Picture 17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3" name="AutoShape 1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03s 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70" name="Picture 20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1" name="AutoShape 2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04s 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8" name="Picture 23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9" name="AutoShape 2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05s 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6" name="Picture 26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7" name="AutoShape 2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06s 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4" name="Picture 29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5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07s 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2" name="Picture 32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3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08s </a:t>
              </a:r>
            </a:p>
          </p:txBody>
        </p:sp>
      </p:grp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60" name="Picture 35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1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09s </a:t>
              </a:r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0" y="1600200"/>
            <a:ext cx="1774825" cy="1371600"/>
            <a:chOff x="4450" y="0"/>
            <a:chExt cx="1118" cy="1104"/>
          </a:xfrm>
        </p:grpSpPr>
        <p:pic>
          <p:nvPicPr>
            <p:cNvPr id="14358" name="Picture 38" descr="CLOC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9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1" lang="en-US" sz="6600" b="1">
                  <a:solidFill>
                    <a:srgbClr val="FF3300"/>
                  </a:solidFill>
                  <a:latin typeface="Times New Roman" pitchFamily="18" charset="0"/>
                  <a:cs typeface="Arial" charset="0"/>
                </a:rPr>
                <a:t>10s </a:t>
              </a:r>
            </a:p>
          </p:txBody>
        </p:sp>
      </p:grpSp>
      <p:sp>
        <p:nvSpPr>
          <p:cNvPr id="41000" name="AutoShape 40"/>
          <p:cNvSpPr>
            <a:spLocks noChangeArrowheads="1"/>
          </p:cNvSpPr>
          <p:nvPr/>
        </p:nvSpPr>
        <p:spPr bwMode="auto">
          <a:xfrm>
            <a:off x="7982581" y="19917"/>
            <a:ext cx="1066800" cy="1164647"/>
          </a:xfrm>
          <a:prstGeom prst="cloudCallout">
            <a:avLst>
              <a:gd name="adj1" fmla="val 136398"/>
              <a:gd name="adj2" fmla="val -98051"/>
            </a:avLst>
          </a:pr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Đ</a:t>
            </a:r>
            <a:r>
              <a:rPr lang="en-US" sz="1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 charset="0"/>
              </a:rPr>
              <a:t>· hÕt 10 gi©y</a:t>
            </a:r>
          </a:p>
        </p:txBody>
      </p:sp>
      <p:sp>
        <p:nvSpPr>
          <p:cNvPr id="41001" name="Text Box 41"/>
          <p:cNvSpPr txBox="1">
            <a:spLocks noChangeArrowheads="1"/>
          </p:cNvSpPr>
          <p:nvPr/>
        </p:nvSpPr>
        <p:spPr bwMode="auto">
          <a:xfrm>
            <a:off x="2154562" y="6174582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Đáp án: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grpSp>
        <p:nvGrpSpPr>
          <p:cNvPr id="42" name="Group 69"/>
          <p:cNvGrpSpPr>
            <a:grpSpLocks/>
          </p:cNvGrpSpPr>
          <p:nvPr/>
        </p:nvGrpSpPr>
        <p:grpSpPr bwMode="auto">
          <a:xfrm>
            <a:off x="679095" y="3652420"/>
            <a:ext cx="2039059" cy="1894865"/>
            <a:chOff x="0" y="2079"/>
            <a:chExt cx="2071" cy="1628"/>
          </a:xfrm>
        </p:grpSpPr>
        <p:grpSp>
          <p:nvGrpSpPr>
            <p:cNvPr id="43" name="Group 50"/>
            <p:cNvGrpSpPr>
              <a:grpSpLocks/>
            </p:cNvGrpSpPr>
            <p:nvPr/>
          </p:nvGrpSpPr>
          <p:grpSpPr bwMode="auto">
            <a:xfrm>
              <a:off x="166" y="2379"/>
              <a:ext cx="1563" cy="1001"/>
              <a:chOff x="320" y="2366"/>
              <a:chExt cx="1563" cy="1001"/>
            </a:xfrm>
          </p:grpSpPr>
          <p:sp>
            <p:nvSpPr>
              <p:cNvPr id="47" name="Line 47"/>
              <p:cNvSpPr>
                <a:spLocks noChangeShapeType="1"/>
              </p:cNvSpPr>
              <p:nvPr/>
            </p:nvSpPr>
            <p:spPr bwMode="auto">
              <a:xfrm flipH="1">
                <a:off x="320" y="2366"/>
                <a:ext cx="578" cy="100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321" y="3367"/>
                <a:ext cx="1562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9" name="Line 49"/>
              <p:cNvSpPr>
                <a:spLocks noChangeShapeType="1"/>
              </p:cNvSpPr>
              <p:nvPr/>
            </p:nvSpPr>
            <p:spPr bwMode="auto">
              <a:xfrm>
                <a:off x="894" y="2390"/>
                <a:ext cx="972" cy="972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4" name="Text Box 61"/>
            <p:cNvSpPr txBox="1">
              <a:spLocks noChangeArrowheads="1"/>
            </p:cNvSpPr>
            <p:nvPr/>
          </p:nvSpPr>
          <p:spPr bwMode="auto">
            <a:xfrm>
              <a:off x="319" y="2079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45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46" name="Text Box 64"/>
            <p:cNvSpPr txBox="1">
              <a:spLocks noChangeArrowheads="1"/>
            </p:cNvSpPr>
            <p:nvPr/>
          </p:nvSpPr>
          <p:spPr bwMode="auto">
            <a:xfrm>
              <a:off x="1646" y="3274"/>
              <a:ext cx="425" cy="344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</a:t>
              </a:r>
            </a:p>
          </p:txBody>
        </p:sp>
      </p:grpSp>
      <p:grpSp>
        <p:nvGrpSpPr>
          <p:cNvPr id="50" name="Group 78"/>
          <p:cNvGrpSpPr>
            <a:grpSpLocks/>
          </p:cNvGrpSpPr>
          <p:nvPr/>
        </p:nvGrpSpPr>
        <p:grpSpPr bwMode="auto">
          <a:xfrm>
            <a:off x="4909465" y="3936791"/>
            <a:ext cx="3854530" cy="1549749"/>
            <a:chOff x="1136" y="2450"/>
            <a:chExt cx="2882" cy="919"/>
          </a:xfrm>
        </p:grpSpPr>
        <p:grpSp>
          <p:nvGrpSpPr>
            <p:cNvPr id="5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5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56" name="Line 53"/>
              <p:cNvSpPr>
                <a:spLocks noChangeShapeType="1"/>
              </p:cNvSpPr>
              <p:nvPr/>
            </p:nvSpPr>
            <p:spPr bwMode="auto">
              <a:xfrm>
                <a:off x="321" y="3375"/>
                <a:ext cx="1562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57" name="Line 54"/>
              <p:cNvSpPr>
                <a:spLocks noChangeShapeType="1"/>
              </p:cNvSpPr>
              <p:nvPr/>
            </p:nvSpPr>
            <p:spPr bwMode="auto">
              <a:xfrm>
                <a:off x="897" y="2392"/>
                <a:ext cx="972" cy="973"/>
              </a:xfrm>
              <a:prstGeom prst="line">
                <a:avLst/>
              </a:prstGeom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52" name="Text Box 60"/>
            <p:cNvSpPr txBox="1">
              <a:spLocks noChangeArrowheads="1"/>
            </p:cNvSpPr>
            <p:nvPr/>
          </p:nvSpPr>
          <p:spPr bwMode="auto">
            <a:xfrm>
              <a:off x="1136" y="2450"/>
              <a:ext cx="42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</a:t>
              </a:r>
            </a:p>
          </p:txBody>
        </p:sp>
        <p:sp>
          <p:nvSpPr>
            <p:cNvPr id="53" name="Text Box 62"/>
            <p:cNvSpPr txBox="1">
              <a:spLocks noChangeArrowheads="1"/>
            </p:cNvSpPr>
            <p:nvPr/>
          </p:nvSpPr>
          <p:spPr bwMode="auto">
            <a:xfrm>
              <a:off x="2339" y="3179"/>
              <a:ext cx="42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N</a:t>
              </a:r>
            </a:p>
          </p:txBody>
        </p:sp>
        <p:sp>
          <p:nvSpPr>
            <p:cNvPr id="54" name="Text Box 65"/>
            <p:cNvSpPr txBox="1">
              <a:spLocks noChangeArrowheads="1"/>
            </p:cNvSpPr>
            <p:nvPr/>
          </p:nvSpPr>
          <p:spPr bwMode="auto">
            <a:xfrm>
              <a:off x="3593" y="3104"/>
              <a:ext cx="42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</a:t>
              </a:r>
            </a:p>
          </p:txBody>
        </p:sp>
      </p:grpSp>
      <p:grpSp>
        <p:nvGrpSpPr>
          <p:cNvPr id="58" name="Group 79"/>
          <p:cNvGrpSpPr>
            <a:grpSpLocks/>
          </p:cNvGrpSpPr>
          <p:nvPr/>
        </p:nvGrpSpPr>
        <p:grpSpPr bwMode="auto">
          <a:xfrm>
            <a:off x="2900318" y="3665495"/>
            <a:ext cx="3122655" cy="1755946"/>
            <a:chOff x="3693" y="2249"/>
            <a:chExt cx="2310" cy="1211"/>
          </a:xfrm>
        </p:grpSpPr>
        <p:sp>
          <p:nvSpPr>
            <p:cNvPr id="59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 altLang="en-US" sz="2000"/>
            </a:p>
          </p:txBody>
        </p:sp>
        <p:sp>
          <p:nvSpPr>
            <p:cNvPr id="60" name="Text Box 66"/>
            <p:cNvSpPr txBox="1">
              <a:spLocks noChangeArrowheads="1"/>
            </p:cNvSpPr>
            <p:nvPr/>
          </p:nvSpPr>
          <p:spPr bwMode="auto">
            <a:xfrm>
              <a:off x="3693" y="2249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</a:t>
              </a:r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3693" y="3147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</a:t>
              </a:r>
            </a:p>
          </p:txBody>
        </p:sp>
        <p:sp>
          <p:nvSpPr>
            <p:cNvPr id="62" name="Text Box 68"/>
            <p:cNvSpPr txBox="1">
              <a:spLocks noChangeArrowheads="1"/>
            </p:cNvSpPr>
            <p:nvPr/>
          </p:nvSpPr>
          <p:spPr bwMode="auto">
            <a:xfrm>
              <a:off x="5578" y="3184"/>
              <a:ext cx="42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CC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G</a:t>
              </a: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1301289" y="5335670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44075" y="5273522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063203" y="5273521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H2</a:t>
            </a:r>
          </a:p>
        </p:txBody>
      </p:sp>
    </p:spTree>
    <p:extLst>
      <p:ext uri="{BB962C8B-B14F-4D97-AF65-F5344CB8AC3E}">
        <p14:creationId xmlns:p14="http://schemas.microsoft.com/office/powerpoint/2010/main" val="3930828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xit" presetSubtype="1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7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  <p:bldP spid="40969" grpId="1" animBg="1"/>
      <p:bldP spid="41000" grpId="0" animBg="1"/>
      <p:bldP spid="4100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300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.VnAvant</vt:lpstr>
      <vt:lpstr>.VnBahamasBH</vt:lpstr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phamthituyet151183@gmail.com</cp:lastModifiedBy>
  <cp:revision>73</cp:revision>
  <dcterms:created xsi:type="dcterms:W3CDTF">2006-08-16T00:00:00Z</dcterms:created>
  <dcterms:modified xsi:type="dcterms:W3CDTF">2022-04-17T13:22:29Z</dcterms:modified>
</cp:coreProperties>
</file>