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57" r:id="rId3"/>
    <p:sldId id="272" r:id="rId4"/>
    <p:sldId id="259" r:id="rId5"/>
    <p:sldId id="258" r:id="rId6"/>
    <p:sldId id="261" r:id="rId7"/>
    <p:sldId id="260" r:id="rId8"/>
    <p:sldId id="262" r:id="rId9"/>
    <p:sldId id="264" r:id="rId10"/>
    <p:sldId id="266" r:id="rId11"/>
    <p:sldId id="268" r:id="rId12"/>
    <p:sldId id="269" r:id="rId13"/>
    <p:sldId id="265"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00"/>
    <a:srgbClr val="FFFF66"/>
    <a:srgbClr val="66FFFF"/>
    <a:srgbClr val="66FF99"/>
    <a:srgbClr val="FFFF99"/>
    <a:srgbClr val="CCFF66"/>
    <a:srgbClr val="66FF33"/>
    <a:srgbClr val="99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F9D915-B3F4-464B-B032-CD8E68DF0861}" type="datetimeFigureOut">
              <a:rPr lang="en-US" smtClean="0"/>
              <a:t>12/30/2021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67E96-94C9-4A56-A10F-805DCF7E6F30}" type="slidenum">
              <a:rPr lang="en-US" smtClean="0"/>
              <a:t>‹#›</a:t>
            </a:fld>
            <a:endParaRPr lang="en-US"/>
          </a:p>
        </p:txBody>
      </p:sp>
    </p:spTree>
    <p:extLst>
      <p:ext uri="{BB962C8B-B14F-4D97-AF65-F5344CB8AC3E}">
        <p14:creationId xmlns:p14="http://schemas.microsoft.com/office/powerpoint/2010/main" val="3051210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967E96-94C9-4A56-A10F-805DCF7E6F30}" type="slidenum">
              <a:rPr lang="en-US" smtClean="0"/>
              <a:t>12</a:t>
            </a:fld>
            <a:endParaRPr lang="en-US"/>
          </a:p>
        </p:txBody>
      </p:sp>
    </p:spTree>
    <p:extLst>
      <p:ext uri="{BB962C8B-B14F-4D97-AF65-F5344CB8AC3E}">
        <p14:creationId xmlns:p14="http://schemas.microsoft.com/office/powerpoint/2010/main" val="106172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Times New Roman" pitchFamily="18" charset="0"/>
                <a:ea typeface="+mn-ea"/>
                <a:cs typeface="Times New Roman" pitchFamily="18" charset="0"/>
              </a:rPr>
              <a:t>Trên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đây</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giải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pháp</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nâng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cao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thành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tích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môn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Đá</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cầu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học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sinh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lớp</a:t>
            </a:r>
            <a:r>
              <a:rPr lang="en-US" sz="1200" kern="1200" dirty="0" smtClean="0">
                <a:solidFill>
                  <a:schemeClr val="tx1"/>
                </a:solidFill>
                <a:effectLst/>
                <a:latin typeface="Times New Roman" pitchFamily="18" charset="0"/>
                <a:ea typeface="+mn-ea"/>
                <a:cs typeface="Times New Roman" pitchFamily="18" charset="0"/>
              </a:rPr>
              <a:t> 9  </a:t>
            </a:r>
            <a:r>
              <a:rPr lang="en-US" sz="1200" kern="1200" dirty="0" err="1" smtClean="0">
                <a:solidFill>
                  <a:schemeClr val="tx1"/>
                </a:solidFill>
                <a:effectLst/>
                <a:latin typeface="Times New Roman" pitchFamily="18" charset="0"/>
                <a:ea typeface="+mn-ea"/>
                <a:cs typeface="Times New Roman" pitchFamily="18" charset="0"/>
              </a:rPr>
              <a:t>trường</a:t>
            </a:r>
            <a:r>
              <a:rPr lang="en-US" sz="1200" kern="1200" dirty="0" smtClean="0">
                <a:solidFill>
                  <a:schemeClr val="tx1"/>
                </a:solidFill>
                <a:effectLst/>
                <a:latin typeface="Times New Roman" pitchFamily="18" charset="0"/>
                <a:ea typeface="+mn-ea"/>
                <a:cs typeface="Times New Roman" pitchFamily="18" charset="0"/>
              </a:rPr>
              <a:t> THCS </a:t>
            </a:r>
            <a:r>
              <a:rPr lang="vi-VN" sz="1200" kern="1200" dirty="0" smtClean="0">
                <a:solidFill>
                  <a:schemeClr val="tx1"/>
                </a:solidFill>
                <a:effectLst/>
                <a:latin typeface="Times New Roman" pitchFamily="18" charset="0"/>
                <a:ea typeface="+mn-ea"/>
                <a:cs typeface="Times New Roman" pitchFamily="18" charset="0"/>
              </a:rPr>
              <a:t>AN</a:t>
            </a:r>
            <a:r>
              <a:rPr lang="vi-VN" sz="1200" kern="1200" baseline="0" dirty="0" smtClean="0">
                <a:solidFill>
                  <a:schemeClr val="tx1"/>
                </a:solidFill>
                <a:effectLst/>
                <a:latin typeface="Times New Roman" pitchFamily="18" charset="0"/>
                <a:ea typeface="+mn-ea"/>
                <a:cs typeface="Times New Roman" pitchFamily="18" charset="0"/>
              </a:rPr>
              <a:t> THẮNG </a:t>
            </a:r>
            <a:r>
              <a:rPr lang="en-US" sz="1200" kern="1200" dirty="0" err="1" smtClean="0">
                <a:solidFill>
                  <a:schemeClr val="tx1"/>
                </a:solidFill>
                <a:effectLst/>
                <a:latin typeface="Times New Roman" pitchFamily="18" charset="0"/>
                <a:ea typeface="+mn-ea"/>
                <a:cs typeface="Times New Roman" pitchFamily="18" charset="0"/>
              </a:rPr>
              <a:t>mà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tôi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đã</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áp</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dụng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trong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quá</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trình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gảng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dạy</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tại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trường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cũng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đã</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đạt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được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những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kết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quả</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cao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hơn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mong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đợi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của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mình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trong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lần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đầu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học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sinh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tham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đấu</a:t>
            </a:r>
            <a:endParaRPr lang="en-US" sz="1200" kern="1200" dirty="0" smtClean="0">
              <a:solidFill>
                <a:schemeClr val="tx1"/>
              </a:solidFill>
              <a:effectLst/>
              <a:latin typeface="Times New Roman" pitchFamily="18" charset="0"/>
              <a:ea typeface="+mn-ea"/>
              <a:cs typeface="Times New Roman" pitchFamily="18" charset="0"/>
            </a:endParaRPr>
          </a:p>
          <a:p>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Tôi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rất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mong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muốn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được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sự</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góp</a:t>
            </a:r>
            <a:r>
              <a:rPr lang="en-US" sz="1200" kern="1200" dirty="0" smtClean="0">
                <a:solidFill>
                  <a:schemeClr val="tx1"/>
                </a:solidFill>
                <a:effectLst/>
                <a:latin typeface="Times New Roman" pitchFamily="18" charset="0"/>
                <a:ea typeface="+mn-ea"/>
                <a:cs typeface="Times New Roman" pitchFamily="18" charset="0"/>
              </a:rPr>
              <a:t> ý </a:t>
            </a:r>
            <a:r>
              <a:rPr lang="en-US" sz="1200" kern="1200" dirty="0" err="1" smtClean="0">
                <a:solidFill>
                  <a:schemeClr val="tx1"/>
                </a:solidFill>
                <a:effectLst/>
                <a:latin typeface="Times New Roman" pitchFamily="18" charset="0"/>
                <a:ea typeface="+mn-ea"/>
                <a:cs typeface="Times New Roman" pitchFamily="18" charset="0"/>
              </a:rPr>
              <a:t>chân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thành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của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quý</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Thầy</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Cô</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giáo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các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đồng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nghiệp</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để</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giải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pháp</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của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tôi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được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hoàn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thiện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hơn</a:t>
            </a:r>
            <a:r>
              <a:rPr lang="en-US" sz="1200" kern="1200" dirty="0" smtClean="0">
                <a:solidFill>
                  <a:schemeClr val="tx1"/>
                </a:solidFill>
                <a:effectLst/>
                <a:latin typeface="Times New Roman" pitchFamily="18" charset="0"/>
                <a:ea typeface="+mn-ea"/>
                <a:cs typeface="Times New Roman" pitchFamily="18" charset="0"/>
              </a:rPr>
              <a:t>.  </a:t>
            </a:r>
          </a:p>
          <a:p>
            <a:r>
              <a:rPr lang="en-US" sz="1200" kern="1200" dirty="0" err="1" smtClean="0">
                <a:solidFill>
                  <a:schemeClr val="tx1"/>
                </a:solidFill>
                <a:effectLst/>
                <a:latin typeface="Times New Roman" pitchFamily="18" charset="0"/>
                <a:ea typeface="+mn-ea"/>
                <a:cs typeface="Times New Roman" pitchFamily="18" charset="0"/>
              </a:rPr>
              <a:t>Về</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phía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nhà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trường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cần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tạo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mọi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điều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kiện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các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em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có</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được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sân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đá</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cầu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đúng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kích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cở</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rộng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rãi</a:t>
            </a:r>
            <a:r>
              <a:rPr lang="en-US" sz="1200" kern="1200" dirty="0" smtClean="0">
                <a:solidFill>
                  <a:schemeClr val="tx1"/>
                </a:solidFill>
                <a:effectLst/>
                <a:latin typeface="Times New Roman" pitchFamily="18" charset="0"/>
                <a:ea typeface="+mn-ea"/>
                <a:cs typeface="Times New Roman" pitchFamily="18" charset="0"/>
              </a:rPr>
              <a:t>, an </a:t>
            </a:r>
            <a:r>
              <a:rPr lang="en-US" sz="1200" kern="1200" dirty="0" err="1" smtClean="0">
                <a:solidFill>
                  <a:schemeClr val="tx1"/>
                </a:solidFill>
                <a:effectLst/>
                <a:latin typeface="Times New Roman" pitchFamily="18" charset="0"/>
                <a:ea typeface="+mn-ea"/>
                <a:cs typeface="Times New Roman" pitchFamily="18" charset="0"/>
              </a:rPr>
              <a:t>toàn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mua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sắm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trang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thiết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bị</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phục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vụ</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học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sinh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tập</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luyện</a:t>
            </a:r>
            <a:r>
              <a:rPr lang="en-US" sz="1200" kern="1200" dirty="0" smtClean="0">
                <a:solidFill>
                  <a:schemeClr val="tx1"/>
                </a:solidFill>
                <a:effectLst/>
                <a:latin typeface="Times New Roman" pitchFamily="18" charset="0"/>
                <a:ea typeface="+mn-ea"/>
                <a:cs typeface="Times New Roman" pitchFamily="18" charset="0"/>
              </a:rPr>
              <a:t>. </a:t>
            </a:r>
          </a:p>
          <a:p>
            <a:r>
              <a:rPr lang="en-US" sz="1200" b="1"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Về</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phía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phụ</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huynh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cần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quan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tâm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tới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sức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khỏe</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của</a:t>
            </a:r>
            <a:r>
              <a:rPr lang="en-US" sz="1200" kern="1200" dirty="0" smtClean="0">
                <a:solidFill>
                  <a:schemeClr val="tx1"/>
                </a:solidFill>
                <a:effectLst/>
                <a:latin typeface="Times New Roman" pitchFamily="18" charset="0"/>
                <a:ea typeface="+mn-ea"/>
                <a:cs typeface="Times New Roman" pitchFamily="18" charset="0"/>
              </a:rPr>
              <a:t> con </a:t>
            </a:r>
            <a:r>
              <a:rPr lang="en-US" sz="1200" kern="1200" dirty="0" err="1" smtClean="0">
                <a:solidFill>
                  <a:schemeClr val="tx1"/>
                </a:solidFill>
                <a:effectLst/>
                <a:latin typeface="Times New Roman" pitchFamily="18" charset="0"/>
                <a:ea typeface="+mn-ea"/>
                <a:cs typeface="Times New Roman" pitchFamily="18" charset="0"/>
              </a:rPr>
              <a:t>em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mình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nhiều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hơn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nữa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dành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các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em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một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khoảng</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thời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gian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các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em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vui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chơi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giải</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trí</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để</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tạo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cho</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các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em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sự</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đam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mê</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và</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tìm</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ra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môn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yêu</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thích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của</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mình</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để</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rèn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luyện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sức</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khỏe</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phát</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triển</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thể</a:t>
            </a:r>
            <a:r>
              <a:rPr lang="en-US" sz="1200" kern="1200" dirty="0" smtClean="0">
                <a:solidFill>
                  <a:schemeClr val="tx1"/>
                </a:solidFill>
                <a:effectLst/>
                <a:latin typeface="Times New Roman" pitchFamily="18" charset="0"/>
                <a:ea typeface="+mn-ea"/>
                <a:cs typeface="Times New Roman" pitchFamily="18" charset="0"/>
              </a:rPr>
              <a:t> </a:t>
            </a:r>
            <a:r>
              <a:rPr lang="en-US" sz="1200" kern="1200" dirty="0" err="1" smtClean="0">
                <a:solidFill>
                  <a:schemeClr val="tx1"/>
                </a:solidFill>
                <a:effectLst/>
                <a:latin typeface="Times New Roman" pitchFamily="18" charset="0"/>
                <a:ea typeface="+mn-ea"/>
                <a:cs typeface="Times New Roman" pitchFamily="18" charset="0"/>
              </a:rPr>
              <a:t>lực</a:t>
            </a:r>
            <a:r>
              <a:rPr lang="en-US" sz="1200" kern="1200" dirty="0" smtClean="0">
                <a:solidFill>
                  <a:schemeClr val="tx1"/>
                </a:solidFill>
                <a:effectLst/>
                <a:latin typeface="Times New Roman" pitchFamily="18" charset="0"/>
                <a:ea typeface="+mn-ea"/>
                <a:cs typeface="Times New Roman" pitchFamily="18" charset="0"/>
              </a:rPr>
              <a:t>.</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DD967E96-94C9-4A56-A10F-805DCF7E6F30}" type="slidenum">
              <a:rPr lang="en-US" smtClean="0"/>
              <a:t>15</a:t>
            </a:fld>
            <a:endParaRPr lang="en-US"/>
          </a:p>
        </p:txBody>
      </p:sp>
    </p:spTree>
    <p:extLst>
      <p:ext uri="{BB962C8B-B14F-4D97-AF65-F5344CB8AC3E}">
        <p14:creationId xmlns:p14="http://schemas.microsoft.com/office/powerpoint/2010/main" val="280097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D91A9F-6A30-4334-ABE0-4455346C8AB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B5434-4BEF-460E-BED0-C32A2C5F5ECB}"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91A9F-6A30-4334-ABE0-4455346C8AB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D91A9F-6A30-4334-ABE0-4455346C8AB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3D91A9F-6A30-4334-ABE0-4455346C8AB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B5434-4BEF-460E-BED0-C32A2C5F5EC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D91A9F-6A30-4334-ABE0-4455346C8AB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D91A9F-6A30-4334-ABE0-4455346C8AB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B5434-4BEF-460E-BED0-C32A2C5F5EC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D91A9F-6A30-4334-ABE0-4455346C8AB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1B5434-4BEF-460E-BED0-C32A2C5F5EC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D91A9F-6A30-4334-ABE0-4455346C8AB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91A9F-6A30-4334-ABE0-4455346C8AB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91A9F-6A30-4334-ABE0-4455346C8AB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B5434-4BEF-460E-BED0-C32A2C5F5EC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91A9F-6A30-4334-ABE0-4455346C8AB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B5434-4BEF-460E-BED0-C32A2C5F5ECB}"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3D91A9F-6A30-4334-ABE0-4455346C8ABA}" type="datetimeFigureOut">
              <a:rPr lang="en-US" smtClean="0"/>
              <a:t>12/30/2021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81B5434-4BEF-460E-BED0-C32A2C5F5E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175351" cy="914400"/>
          </a:xfrm>
        </p:spPr>
        <p:txBody>
          <a:bodyPr/>
          <a:lstStyle/>
          <a:p>
            <a:pPr marL="182880" indent="0">
              <a:buNone/>
            </a:pP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PGD&amp;ĐT</a:t>
            </a:r>
            <a:r>
              <a:rPr lang="vi-VN" sz="1800" dirty="0" smtClean="0">
                <a:latin typeface="Times New Roman" pitchFamily="18" charset="0"/>
                <a:cs typeface="Times New Roman" pitchFamily="18" charset="0"/>
              </a:rPr>
              <a:t> AN LÃO</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TRƯỜNG THCS </a:t>
            </a:r>
            <a:r>
              <a:rPr lang="vi-VN" sz="1800" dirty="0" smtClean="0">
                <a:latin typeface="Times New Roman" pitchFamily="18" charset="0"/>
                <a:cs typeface="Times New Roman" pitchFamily="18" charset="0"/>
              </a:rPr>
              <a:t>AN THẮNG</a:t>
            </a:r>
            <a:endParaRPr lang="en-US" sz="1800" dirty="0">
              <a:latin typeface="Times New Roman" pitchFamily="18" charset="0"/>
              <a:cs typeface="Times New Roman" pitchFamily="18" charset="0"/>
            </a:endParaRPr>
          </a:p>
        </p:txBody>
      </p:sp>
      <p:sp>
        <p:nvSpPr>
          <p:cNvPr id="4" name="Subtitle 3"/>
          <p:cNvSpPr>
            <a:spLocks noGrp="1"/>
          </p:cNvSpPr>
          <p:nvPr>
            <p:ph type="subTitle" idx="1"/>
          </p:nvPr>
        </p:nvSpPr>
        <p:spPr>
          <a:xfrm>
            <a:off x="2209800" y="5715000"/>
            <a:ext cx="6400800" cy="577319"/>
          </a:xfrm>
        </p:spPr>
        <p:style>
          <a:lnRef idx="2">
            <a:schemeClr val="accent5"/>
          </a:lnRef>
          <a:fillRef idx="1">
            <a:schemeClr val="lt1"/>
          </a:fillRef>
          <a:effectRef idx="0">
            <a:schemeClr val="accent5"/>
          </a:effectRef>
          <a:fontRef idx="minor">
            <a:schemeClr val="dk1"/>
          </a:fontRef>
        </p:style>
        <p:txBody>
          <a:bodyPr>
            <a:noAutofit/>
          </a:bodyPr>
          <a:lstStyle/>
          <a:p>
            <a:r>
              <a:rPr lang="en-US" sz="2800" b="1" dirty="0" err="1" smtClean="0">
                <a:solidFill>
                  <a:schemeClr val="accent5">
                    <a:lumMod val="75000"/>
                  </a:schemeClr>
                </a:solidFill>
                <a:latin typeface="Times New Roman" pitchFamily="18" charset="0"/>
                <a:cs typeface="Times New Roman" pitchFamily="18" charset="0"/>
              </a:rPr>
              <a:t>Giáo</a:t>
            </a:r>
            <a:r>
              <a:rPr lang="en-US" sz="2800" b="1" dirty="0" smtClean="0">
                <a:solidFill>
                  <a:schemeClr val="accent5">
                    <a:lumMod val="75000"/>
                  </a:schemeClr>
                </a:solidFill>
                <a:latin typeface="Times New Roman" pitchFamily="18" charset="0"/>
                <a:cs typeface="Times New Roman" pitchFamily="18" charset="0"/>
              </a:rPr>
              <a:t> </a:t>
            </a:r>
            <a:r>
              <a:rPr lang="en-US" sz="2800" b="1" dirty="0" err="1" smtClean="0">
                <a:solidFill>
                  <a:schemeClr val="accent5">
                    <a:lumMod val="75000"/>
                  </a:schemeClr>
                </a:solidFill>
                <a:latin typeface="Times New Roman" pitchFamily="18" charset="0"/>
                <a:cs typeface="Times New Roman" pitchFamily="18" charset="0"/>
              </a:rPr>
              <a:t>viên</a:t>
            </a:r>
            <a:r>
              <a:rPr lang="en-US" sz="2800" b="1" dirty="0" smtClean="0">
                <a:solidFill>
                  <a:schemeClr val="accent5">
                    <a:lumMod val="75000"/>
                  </a:schemeClr>
                </a:solidFill>
                <a:latin typeface="Times New Roman" pitchFamily="18" charset="0"/>
                <a:cs typeface="Times New Roman" pitchFamily="18" charset="0"/>
              </a:rPr>
              <a:t> </a:t>
            </a:r>
            <a:r>
              <a:rPr lang="en-US" sz="2800" b="1" dirty="0" err="1" smtClean="0">
                <a:solidFill>
                  <a:schemeClr val="accent5">
                    <a:lumMod val="75000"/>
                  </a:schemeClr>
                </a:solidFill>
                <a:latin typeface="Times New Roman" pitchFamily="18" charset="0"/>
                <a:cs typeface="Times New Roman" pitchFamily="18" charset="0"/>
              </a:rPr>
              <a:t>thực</a:t>
            </a:r>
            <a:r>
              <a:rPr lang="en-US" sz="2800" b="1" dirty="0" smtClean="0">
                <a:solidFill>
                  <a:schemeClr val="accent5">
                    <a:lumMod val="75000"/>
                  </a:schemeClr>
                </a:solidFill>
                <a:latin typeface="Times New Roman" pitchFamily="18" charset="0"/>
                <a:cs typeface="Times New Roman" pitchFamily="18" charset="0"/>
              </a:rPr>
              <a:t> </a:t>
            </a:r>
            <a:r>
              <a:rPr lang="en-US" sz="2800" b="1" dirty="0" err="1" smtClean="0">
                <a:solidFill>
                  <a:schemeClr val="accent5">
                    <a:lumMod val="75000"/>
                  </a:schemeClr>
                </a:solidFill>
                <a:latin typeface="Times New Roman" pitchFamily="18" charset="0"/>
                <a:cs typeface="Times New Roman" pitchFamily="18" charset="0"/>
              </a:rPr>
              <a:t>hiện</a:t>
            </a:r>
            <a:r>
              <a:rPr lang="en-US" sz="2800" b="1" dirty="0" smtClean="0">
                <a:solidFill>
                  <a:schemeClr val="accent5">
                    <a:lumMod val="75000"/>
                  </a:schemeClr>
                </a:solidFill>
                <a:latin typeface="Times New Roman" pitchFamily="18" charset="0"/>
                <a:cs typeface="Times New Roman" pitchFamily="18" charset="0"/>
              </a:rPr>
              <a:t>:</a:t>
            </a:r>
            <a:r>
              <a:rPr lang="vi-VN" sz="2800" b="1" dirty="0" smtClean="0">
                <a:solidFill>
                  <a:schemeClr val="accent5">
                    <a:lumMod val="75000"/>
                  </a:schemeClr>
                </a:solidFill>
                <a:latin typeface="Times New Roman" pitchFamily="18" charset="0"/>
                <a:cs typeface="Times New Roman" pitchFamily="18" charset="0"/>
              </a:rPr>
              <a:t> Nguyễn T.Ngọc Lan</a:t>
            </a:r>
            <a:endParaRPr lang="en-US" sz="2800" b="1" dirty="0">
              <a:solidFill>
                <a:schemeClr val="accent5">
                  <a:lumMod val="75000"/>
                </a:schemeClr>
              </a:solidFill>
              <a:latin typeface="Times New Roman" pitchFamily="18" charset="0"/>
              <a:cs typeface="Times New Roman" pitchFamily="18" charset="0"/>
            </a:endParaRPr>
          </a:p>
        </p:txBody>
      </p:sp>
      <p:sp>
        <p:nvSpPr>
          <p:cNvPr id="5" name="Rectangle 4"/>
          <p:cNvSpPr/>
          <p:nvPr/>
        </p:nvSpPr>
        <p:spPr>
          <a:xfrm>
            <a:off x="533400" y="1600200"/>
            <a:ext cx="8229600" cy="2895600"/>
          </a:xfrm>
          <a:prstGeom prst="rect">
            <a:avLst/>
          </a:prstGeom>
          <a:noFill/>
        </p:spPr>
        <p:txBody>
          <a:bodyPr wrap="none" lIns="91440" tIns="45720" rIns="91440" bIns="45720">
            <a:prstTxWarp prst="textArchUp">
              <a:avLst>
                <a:gd name="adj" fmla="val 10384120"/>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solidFill>
                  <a:srgbClr val="FF0000"/>
                </a:solidFill>
                <a:effectLst>
                  <a:reflection blurRad="12700" stA="50000" endPos="50000" dist="5000" dir="5400000" sy="-100000" rotWithShape="0"/>
                </a:effectLst>
              </a:rPr>
              <a:t>HỘI THI GIÁO VIÊN DẠY GIỎI CẤP HUYỆN</a:t>
            </a:r>
            <a:endParaRPr lang="en-US" sz="5400" b="1" cap="all" spc="0" dirty="0">
              <a:ln w="0"/>
              <a:solidFill>
                <a:srgbClr val="FF0000"/>
              </a:solidFill>
              <a:effectLst>
                <a:reflection blurRad="12700" stA="50000" endPos="50000" dist="5000" dir="5400000" sy="-100000" rotWithShape="0"/>
              </a:effectLst>
            </a:endParaRPr>
          </a:p>
        </p:txBody>
      </p:sp>
      <p:sp>
        <p:nvSpPr>
          <p:cNvPr id="6" name="Rectangle 5"/>
          <p:cNvSpPr/>
          <p:nvPr/>
        </p:nvSpPr>
        <p:spPr>
          <a:xfrm>
            <a:off x="762000" y="3600271"/>
            <a:ext cx="8229600" cy="1200329"/>
          </a:xfrm>
          <a:prstGeom prst="rect">
            <a:avLst/>
          </a:prstGeom>
        </p:spPr>
        <p:txBody>
          <a:bodyPr wrap="square">
            <a:spAutoFit/>
          </a:bodyPr>
          <a:lstStyle/>
          <a:p>
            <a:r>
              <a:rPr lang="en-US" sz="2400" b="1" dirty="0">
                <a:solidFill>
                  <a:srgbClr val="002060"/>
                </a:solidFill>
                <a:latin typeface="Times New Roman" pitchFamily="18" charset="0"/>
                <a:cs typeface="Times New Roman" pitchFamily="18" charset="0"/>
              </a:rPr>
              <a:t>GIẢI PHÁP NHẰM NÂNG CAO THÀNH TÍCH THI ĐẤU</a:t>
            </a:r>
            <a:endParaRPr lang="en-US" sz="2400" dirty="0">
              <a:solidFill>
                <a:srgbClr val="002060"/>
              </a:solidFill>
              <a:latin typeface="Times New Roman" pitchFamily="18" charset="0"/>
              <a:cs typeface="Times New Roman" pitchFamily="18" charset="0"/>
            </a:endParaRPr>
          </a:p>
          <a:p>
            <a:r>
              <a:rPr lang="en-US" sz="2400" b="1" dirty="0">
                <a:solidFill>
                  <a:srgbClr val="002060"/>
                </a:solidFill>
                <a:latin typeface="Times New Roman" pitchFamily="18" charset="0"/>
                <a:cs typeface="Times New Roman" pitchFamily="18" charset="0"/>
              </a:rPr>
              <a:t>   MÔN ĐÁ CẦU CHO HỌC SINH KHỐI 9 TRƯỜNG </a:t>
            </a:r>
            <a:r>
              <a:rPr lang="en-US" sz="2400" b="1" dirty="0" smtClean="0">
                <a:solidFill>
                  <a:srgbClr val="002060"/>
                </a:solidFill>
                <a:latin typeface="Times New Roman" pitchFamily="18" charset="0"/>
                <a:cs typeface="Times New Roman" pitchFamily="18" charset="0"/>
              </a:rPr>
              <a:t>THCS </a:t>
            </a:r>
            <a:r>
              <a:rPr lang="vi-VN" sz="2400" b="1" dirty="0" smtClean="0">
                <a:solidFill>
                  <a:srgbClr val="002060"/>
                </a:solidFill>
                <a:latin typeface="Times New Roman" pitchFamily="18" charset="0"/>
                <a:cs typeface="Times New Roman" pitchFamily="18" charset="0"/>
              </a:rPr>
              <a:t>AN THẮNG</a:t>
            </a:r>
            <a:r>
              <a:rPr lang="en-US" sz="2400" b="1" dirty="0" smtClean="0">
                <a:solidFill>
                  <a:srgbClr val="002060"/>
                </a:solidFill>
                <a:latin typeface="Times New Roman" pitchFamily="18" charset="0"/>
                <a:cs typeface="Times New Roman" pitchFamily="18" charset="0"/>
              </a:rPr>
              <a:t> – </a:t>
            </a:r>
            <a:r>
              <a:rPr lang="vi-VN" sz="2400" b="1" dirty="0" smtClean="0">
                <a:solidFill>
                  <a:srgbClr val="002060"/>
                </a:solidFill>
                <a:latin typeface="Times New Roman" pitchFamily="18" charset="0"/>
                <a:cs typeface="Times New Roman" pitchFamily="18" charset="0"/>
              </a:rPr>
              <a:t>AN LÃO</a:t>
            </a:r>
            <a:r>
              <a:rPr lang="en-US" sz="2400" b="1" dirty="0" smtClean="0">
                <a:solidFill>
                  <a:srgbClr val="002060"/>
                </a:solidFill>
                <a:latin typeface="Times New Roman" pitchFamily="18" charset="0"/>
                <a:cs typeface="Times New Roman" pitchFamily="18" charset="0"/>
              </a:rPr>
              <a:t> – </a:t>
            </a:r>
            <a:r>
              <a:rPr lang="vi-VN" sz="2400" b="1" dirty="0" smtClean="0">
                <a:solidFill>
                  <a:srgbClr val="002060"/>
                </a:solidFill>
                <a:latin typeface="Times New Roman" pitchFamily="18" charset="0"/>
                <a:cs typeface="Times New Roman" pitchFamily="18" charset="0"/>
              </a:rPr>
              <a:t>HẢI PHÒNG</a:t>
            </a:r>
            <a:endParaRPr lang="en-US" sz="2400" dirty="0">
              <a:solidFill>
                <a:srgbClr val="002060"/>
              </a:solidFill>
              <a:latin typeface="Times New Roman" pitchFamily="18" charset="0"/>
              <a:cs typeface="Times New Roman" pitchFamily="18" charset="0"/>
            </a:endParaRPr>
          </a:p>
        </p:txBody>
      </p:sp>
      <p:sp>
        <p:nvSpPr>
          <p:cNvPr id="7" name="Rectangle 6"/>
          <p:cNvSpPr/>
          <p:nvPr/>
        </p:nvSpPr>
        <p:spPr>
          <a:xfrm>
            <a:off x="914400" y="2724090"/>
            <a:ext cx="7696200" cy="400110"/>
          </a:xfrm>
          <a:prstGeom prst="rect">
            <a:avLst/>
          </a:prstGeom>
        </p:spPr>
        <p:txBody>
          <a:bodyPr wrap="square">
            <a:spAutoFit/>
          </a:bodyPr>
          <a:lstStyle/>
          <a:p>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BÀI THI THUYẾT TRÌNH NÂNG CAO BIỆN </a:t>
            </a: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PHÁP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GIÁO DỤC</a:t>
            </a:r>
          </a:p>
        </p:txBody>
      </p:sp>
    </p:spTree>
    <p:extLst>
      <p:ext uri="{BB962C8B-B14F-4D97-AF65-F5344CB8AC3E}">
        <p14:creationId xmlns:p14="http://schemas.microsoft.com/office/powerpoint/2010/main" val="754948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3"/>
          <p:cNvSpPr>
            <a:spLocks noChangeArrowheads="1"/>
          </p:cNvSpPr>
          <p:nvPr/>
        </p:nvSpPr>
        <p:spPr bwMode="auto">
          <a:xfrm>
            <a:off x="304800" y="1"/>
            <a:ext cx="8610599" cy="1142999"/>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5" name="Oval 21"/>
          <p:cNvSpPr>
            <a:spLocks noChangeArrowheads="1"/>
          </p:cNvSpPr>
          <p:nvPr/>
        </p:nvSpPr>
        <p:spPr bwMode="auto">
          <a:xfrm>
            <a:off x="2438400" y="1143000"/>
            <a:ext cx="4343399" cy="622310"/>
          </a:xfrm>
          <a:prstGeom prst="ellipse">
            <a:avLst/>
          </a:prstGeom>
          <a:solidFill>
            <a:schemeClr val="bg2"/>
          </a:solidFill>
          <a:ln w="9525">
            <a:solidFill>
              <a:schemeClr val="tx1"/>
            </a:solidFill>
            <a:round/>
            <a:headEnd/>
            <a:tailEnd/>
          </a:ln>
          <a:effectLst/>
        </p:spPr>
        <p:txBody>
          <a:bodyPr wrap="none" anchor="ctr"/>
          <a:lstStyle/>
          <a:p>
            <a:pPr algn="ctr"/>
            <a:r>
              <a:rPr lang="vi-VN" sz="2000" b="1" dirty="0" smtClean="0">
                <a:latin typeface="Times New Roman" pitchFamily="18" charset="0"/>
                <a:cs typeface="Times New Roman" pitchFamily="18" charset="0"/>
              </a:rPr>
              <a:t>5. </a:t>
            </a:r>
            <a:r>
              <a:rPr lang="en-US" sz="2000" b="1" dirty="0" err="1">
                <a:latin typeface="Times New Roman" pitchFamily="18" charset="0"/>
                <a:cs typeface="Times New Roman" pitchFamily="18" charset="0"/>
              </a:rPr>
              <a:t>Kỹ</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thuật</a:t>
            </a:r>
            <a:r>
              <a:rPr lang="en-US" sz="2000" b="1" i="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đ</a:t>
            </a:r>
            <a:r>
              <a:rPr lang="vi-VN" sz="2000" b="1" dirty="0" smtClean="0">
                <a:latin typeface="Times New Roman" pitchFamily="18" charset="0"/>
                <a:cs typeface="Times New Roman" pitchFamily="18" charset="0"/>
              </a:rPr>
              <a:t>á đùi</a:t>
            </a:r>
            <a:r>
              <a:rPr lang="en-US" sz="2000" b="1"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6" name="Rectangle 5"/>
          <p:cNvSpPr/>
          <p:nvPr/>
        </p:nvSpPr>
        <p:spPr>
          <a:xfrm>
            <a:off x="381000" y="2741116"/>
            <a:ext cx="2590800" cy="430887"/>
          </a:xfrm>
          <a:prstGeom prst="rect">
            <a:avLst/>
          </a:prstGeom>
          <a:solidFill>
            <a:schemeClr val="bg2">
              <a:lumMod val="75000"/>
            </a:schemeClr>
          </a:solidFill>
          <a:ln>
            <a:solidFill>
              <a:schemeClr val="tx1">
                <a:lumMod val="75000"/>
                <a:lumOff val="25000"/>
              </a:schemeClr>
            </a:solidFill>
          </a:ln>
        </p:spPr>
        <p:txBody>
          <a:bodyPr wrap="square">
            <a:spAutoFit/>
          </a:bodyPr>
          <a:lstStyle/>
          <a:p>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vận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7" name="Rectangle 23"/>
          <p:cNvSpPr>
            <a:spLocks noChangeArrowheads="1"/>
          </p:cNvSpPr>
          <p:nvPr/>
        </p:nvSpPr>
        <p:spPr bwMode="auto">
          <a:xfrm>
            <a:off x="1752600" y="2103785"/>
            <a:ext cx="2438400" cy="516832"/>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vi-VN" sz="2200" b="1" dirty="0" smtClean="0">
              <a:latin typeface="Times New Roman" pitchFamily="18" charset="0"/>
              <a:cs typeface="Times New Roman" pitchFamily="18" charset="0"/>
            </a:endParaRPr>
          </a:p>
          <a:p>
            <a:r>
              <a:rPr lang="en-US" sz="2200" b="1" dirty="0" err="1" smtClean="0">
                <a:latin typeface="Times New Roman" pitchFamily="18" charset="0"/>
                <a:cs typeface="Times New Roman" pitchFamily="18" charset="0"/>
              </a:rPr>
              <a:t>Đỡ</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r>
              <a:rPr lang="en-US" sz="2200" b="1" dirty="0" smtClean="0">
                <a:latin typeface="Times New Roman" pitchFamily="18" charset="0"/>
                <a:cs typeface="Times New Roman" pitchFamily="18" charset="0"/>
              </a:rPr>
              <a:t> b</a:t>
            </a:r>
            <a:r>
              <a:rPr lang="vi-VN" sz="2200" b="1" dirty="0" smtClean="0">
                <a:latin typeface="Times New Roman" pitchFamily="18" charset="0"/>
                <a:cs typeface="Times New Roman" pitchFamily="18" charset="0"/>
              </a:rPr>
              <a:t>ằ</a:t>
            </a:r>
            <a:r>
              <a:rPr lang="en-US" sz="2200" b="1" err="1" smtClean="0">
                <a:latin typeface="Times New Roman" pitchFamily="18" charset="0"/>
                <a:cs typeface="Times New Roman" pitchFamily="18" charset="0"/>
              </a:rPr>
              <a:t>ng</a:t>
            </a:r>
            <a:r>
              <a:rPr lang="en-US" sz="2200" b="1" smtClean="0">
                <a:latin typeface="Times New Roman" pitchFamily="18" charset="0"/>
                <a:cs typeface="Times New Roman" pitchFamily="18" charset="0"/>
              </a:rPr>
              <a:t> đùi</a:t>
            </a:r>
            <a:endParaRPr lang="en-US" sz="2200" b="1" dirty="0" smtClean="0">
              <a:latin typeface="Times New Roman" pitchFamily="18" charset="0"/>
              <a:cs typeface="Times New Roman" pitchFamily="18" charset="0"/>
            </a:endParaRPr>
          </a:p>
          <a:p>
            <a:endParaRPr lang="en-US" sz="2000" b="1" dirty="0"/>
          </a:p>
        </p:txBody>
      </p:sp>
      <p:sp>
        <p:nvSpPr>
          <p:cNvPr id="8" name="Rectangle 23"/>
          <p:cNvSpPr>
            <a:spLocks noChangeArrowheads="1"/>
          </p:cNvSpPr>
          <p:nvPr/>
        </p:nvSpPr>
        <p:spPr bwMode="auto">
          <a:xfrm>
            <a:off x="4724400" y="2103784"/>
            <a:ext cx="2895600" cy="516833"/>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r>
              <a:rPr lang="vi-VN" sz="2200" b="1" dirty="0" smtClean="0">
                <a:latin typeface="Times New Roman" pitchFamily="18" charset="0"/>
                <a:cs typeface="Times New Roman" pitchFamily="18" charset="0"/>
              </a:rPr>
              <a:t>Chuyền cầu bằng đùi</a:t>
            </a:r>
            <a:endParaRPr lang="en-US" sz="2000" b="1" dirty="0" smtClean="0">
              <a:latin typeface="Times New Roman" pitchFamily="18" charset="0"/>
              <a:cs typeface="Times New Roman" pitchFamily="18" charset="0"/>
            </a:endParaRPr>
          </a:p>
        </p:txBody>
      </p:sp>
      <p:sp>
        <p:nvSpPr>
          <p:cNvPr id="10" name="Freeform 23"/>
          <p:cNvSpPr>
            <a:spLocks/>
          </p:cNvSpPr>
          <p:nvPr/>
        </p:nvSpPr>
        <p:spPr bwMode="gray">
          <a:xfrm rot="19875571" flipV="1">
            <a:off x="3596441" y="1731077"/>
            <a:ext cx="1036719" cy="40693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reeform 23"/>
          <p:cNvSpPr>
            <a:spLocks/>
          </p:cNvSpPr>
          <p:nvPr/>
        </p:nvSpPr>
        <p:spPr bwMode="gray">
          <a:xfrm rot="15661936">
            <a:off x="4640912" y="1600411"/>
            <a:ext cx="416514" cy="66826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sp>
        <p:nvSpPr>
          <p:cNvPr id="2" name="Rectangle 1"/>
          <p:cNvSpPr/>
          <p:nvPr/>
        </p:nvSpPr>
        <p:spPr>
          <a:xfrm>
            <a:off x="310896" y="3276600"/>
            <a:ext cx="8610599" cy="3693319"/>
          </a:xfrm>
          <a:prstGeom prst="rect">
            <a:avLst/>
          </a:prstGeom>
        </p:spPr>
        <p:txBody>
          <a:bodyPr wrap="square">
            <a:spAutoFit/>
          </a:bodyPr>
          <a:lstStyle/>
          <a:p>
            <a:pPr algn="just"/>
            <a:r>
              <a:rPr lang="en-US">
                <a:latin typeface="Times New Roman" pitchFamily="18" charset="0"/>
                <a:cs typeface="Times New Roman" pitchFamily="18" charset="0"/>
              </a:rPr>
              <a:t>	</a:t>
            </a:r>
            <a:r>
              <a:rPr lang="en-US" smtClean="0">
                <a:latin typeface="Times New Roman" pitchFamily="18" charset="0"/>
                <a:cs typeface="Times New Roman" pitchFamily="18" charset="0"/>
              </a:rPr>
              <a:t>Đầu </a:t>
            </a:r>
            <a:r>
              <a:rPr lang="en-US">
                <a:latin typeface="Times New Roman" pitchFamily="18" charset="0"/>
                <a:cs typeface="Times New Roman" pitchFamily="18" charset="0"/>
              </a:rPr>
              <a:t>tiên giáo viên cho người học tập động tác mô phỏng kĩ thuật tâng cầu bằng đùi tại chỗ rồi tập di chuyển khi không có cầu. Tiến hành tập tuần tự từ chân thuận tới chân không thuận, sau đó kết hợp cả hai chân luân phiên nhau. Lúc bắt đầu tập với cầu, người học phải tự tung cầu rồi dùng đùi để tâng lên, khi tập tâng cầu cần chú ý là lưng phải để thẳng tự nhiên chứ không khom như khi đỡ</a:t>
            </a:r>
            <a:r>
              <a:rPr lang="en-US" smtClean="0">
                <a:latin typeface="Times New Roman" pitchFamily="18" charset="0"/>
                <a:cs typeface="Times New Roman" pitchFamily="18" charset="0"/>
              </a:rPr>
              <a:t>.</a:t>
            </a:r>
            <a:r>
              <a:rPr lang="en-US"/>
              <a:t> </a:t>
            </a:r>
            <a:r>
              <a:rPr lang="en-US">
                <a:latin typeface="Times New Roman" pitchFamily="18" charset="0"/>
                <a:cs typeface="Times New Roman" pitchFamily="18" charset="0"/>
              </a:rPr>
              <a:t>Mắt cần quan sát đường cầu lên xuống để phối hợp với chân đá sao cho nhịp nhàng. Chân đá khi nhấc lên phải gập gối, cẳng chân và đùi của chân đá gần như vuông góc, đồng thời đùi của chân đá cũng gần như vuông góc với thân người. Đầu gối không bị mở ra ngoài hay bị vặn vào trong để giữ cho hướng cầu bay thẳng lên chứ không bay lệch sang hai bên.</a:t>
            </a:r>
          </a:p>
          <a:p>
            <a:pPr algn="just"/>
            <a:r>
              <a:rPr lang="en-US" smtClean="0">
                <a:latin typeface="Times New Roman" pitchFamily="18" charset="0"/>
                <a:cs typeface="Times New Roman" pitchFamily="18" charset="0"/>
              </a:rPr>
              <a:t>Khi </a:t>
            </a:r>
            <a:r>
              <a:rPr lang="en-US">
                <a:latin typeface="Times New Roman" pitchFamily="18" charset="0"/>
                <a:cs typeface="Times New Roman" pitchFamily="18" charset="0"/>
              </a:rPr>
              <a:t>tập tâng cầu, thân người từ từ xoay theo hướng cầu để điều chỉnh, giúp cho động tác của chân đá chạm đúng cầu. Tránh xoay, vặn, nghiêng thân người đột ngột làm ảnh hưởng tới động tác tâng cầu, khiến cho cầu bay đi lệch hướng.</a:t>
            </a:r>
          </a:p>
          <a:p>
            <a:pPr algn="just"/>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5087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3"/>
          <p:cNvSpPr>
            <a:spLocks noChangeArrowheads="1"/>
          </p:cNvSpPr>
          <p:nvPr/>
        </p:nvSpPr>
        <p:spPr bwMode="auto">
          <a:xfrm>
            <a:off x="304800" y="1"/>
            <a:ext cx="8610599" cy="1142999"/>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5" name="Oval 21"/>
          <p:cNvSpPr>
            <a:spLocks noChangeArrowheads="1"/>
          </p:cNvSpPr>
          <p:nvPr/>
        </p:nvSpPr>
        <p:spPr bwMode="auto">
          <a:xfrm>
            <a:off x="1905001" y="1143000"/>
            <a:ext cx="5257800" cy="838200"/>
          </a:xfrm>
          <a:prstGeom prst="ellipse">
            <a:avLst/>
          </a:prstGeom>
          <a:solidFill>
            <a:schemeClr val="bg2"/>
          </a:solidFill>
          <a:ln w="9525">
            <a:solidFill>
              <a:schemeClr val="tx1"/>
            </a:solidFill>
            <a:round/>
            <a:headEnd/>
            <a:tailEnd/>
          </a:ln>
          <a:effectLst/>
        </p:spPr>
        <p:txBody>
          <a:bodyPr wrap="none" anchor="ctr"/>
          <a:lstStyle/>
          <a:p>
            <a:pPr algn="ctr"/>
            <a:r>
              <a:rPr lang="vi-VN" sz="2400" b="1" dirty="0" smtClean="0">
                <a:latin typeface="Times New Roman" pitchFamily="18" charset="0"/>
                <a:cs typeface="Times New Roman" pitchFamily="18" charset="0"/>
              </a:rPr>
              <a:t>6. </a:t>
            </a:r>
            <a:r>
              <a:rPr lang="en-US" sz="2400" b="1" dirty="0" err="1">
                <a:latin typeface="Times New Roman" pitchFamily="18" charset="0"/>
                <a:cs typeface="Times New Roman" pitchFamily="18" charset="0"/>
              </a:rPr>
              <a:t>Kỹ</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thuật</a:t>
            </a:r>
            <a:r>
              <a:rPr lang="en-US" sz="2400" b="1" i="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đ</a:t>
            </a:r>
            <a:r>
              <a:rPr lang="vi-VN" sz="2400" b="1" dirty="0" smtClean="0">
                <a:latin typeface="Times New Roman" pitchFamily="18" charset="0"/>
                <a:cs typeface="Times New Roman" pitchFamily="18" charset="0"/>
              </a:rPr>
              <a:t>á cầu bằng mu bàn chân</a:t>
            </a:r>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6" name="Rectangle 5"/>
          <p:cNvSpPr/>
          <p:nvPr/>
        </p:nvSpPr>
        <p:spPr>
          <a:xfrm>
            <a:off x="304800" y="3505200"/>
            <a:ext cx="2537789" cy="430887"/>
          </a:xfrm>
          <a:prstGeom prst="rect">
            <a:avLst/>
          </a:prstGeom>
          <a:solidFill>
            <a:schemeClr val="bg2">
              <a:lumMod val="75000"/>
            </a:schemeClr>
          </a:solidFill>
          <a:ln>
            <a:solidFill>
              <a:schemeClr val="tx1">
                <a:lumMod val="75000"/>
                <a:lumOff val="25000"/>
              </a:schemeClr>
            </a:solidFill>
          </a:ln>
        </p:spPr>
        <p:txBody>
          <a:bodyPr wrap="square">
            <a:spAutoFit/>
          </a:bodyPr>
          <a:lstStyle/>
          <a:p>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vận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7" name="Rectangle 23"/>
          <p:cNvSpPr>
            <a:spLocks noChangeArrowheads="1"/>
          </p:cNvSpPr>
          <p:nvPr/>
        </p:nvSpPr>
        <p:spPr bwMode="auto">
          <a:xfrm>
            <a:off x="457200" y="2438400"/>
            <a:ext cx="3886200" cy="87866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vi-VN" sz="2200" b="1" dirty="0" smtClean="0">
              <a:latin typeface="Times New Roman" pitchFamily="18" charset="0"/>
              <a:cs typeface="Times New Roman" pitchFamily="18" charset="0"/>
            </a:endParaRPr>
          </a:p>
          <a:p>
            <a:pPr lvl="0"/>
            <a:r>
              <a:rPr lang="en-US" sz="2200" b="1" dirty="0" err="1" smtClean="0">
                <a:latin typeface="Times New Roman" pitchFamily="18" charset="0"/>
                <a:cs typeface="Times New Roman" pitchFamily="18" charset="0"/>
              </a:rPr>
              <a:t>Chuyền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bằng</a:t>
            </a:r>
            <a:r>
              <a:rPr lang="en-US" sz="2200" b="1" dirty="0" smtClean="0">
                <a:latin typeface="Times New Roman" pitchFamily="18" charset="0"/>
                <a:cs typeface="Times New Roman" pitchFamily="18" charset="0"/>
              </a:rPr>
              <a:t> mu </a:t>
            </a:r>
            <a:r>
              <a:rPr lang="en-US" sz="2200" b="1" dirty="0" err="1" smtClean="0">
                <a:latin typeface="Times New Roman" pitchFamily="18" charset="0"/>
                <a:cs typeface="Times New Roman" pitchFamily="18" charset="0"/>
              </a:rPr>
              <a:t>bàn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chân</a:t>
            </a:r>
            <a:r>
              <a:rPr lang="en-US" sz="2200" b="1" dirty="0" smtClean="0">
                <a:latin typeface="Times New Roman" pitchFamily="18" charset="0"/>
                <a:cs typeface="Times New Roman" pitchFamily="18" charset="0"/>
              </a:rPr>
              <a:t> </a:t>
            </a:r>
            <a:endParaRPr lang="vi-VN" sz="2200" b="1" dirty="0" smtClean="0">
              <a:latin typeface="Times New Roman" pitchFamily="18" charset="0"/>
              <a:cs typeface="Times New Roman" pitchFamily="18" charset="0"/>
            </a:endParaRPr>
          </a:p>
          <a:p>
            <a:pPr lvl="0"/>
            <a:r>
              <a:rPr lang="en-US" sz="2200" b="1" dirty="0" smtClean="0">
                <a:latin typeface="Times New Roman" pitchFamily="18" charset="0"/>
                <a:cs typeface="Times New Roman" pitchFamily="18" charset="0"/>
              </a:rPr>
              <a:t>(</a:t>
            </a:r>
            <a:r>
              <a:rPr lang="en-US" sz="2200" b="1" dirty="0" err="1" smtClean="0">
                <a:latin typeface="Times New Roman" pitchFamily="18" charset="0"/>
                <a:cs typeface="Times New Roman" pitchFamily="18" charset="0"/>
              </a:rPr>
              <a:t>áp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nhiều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trong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đấu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đôi</a:t>
            </a:r>
            <a:r>
              <a:rPr lang="en-US" sz="2200" b="1" dirty="0" smtClean="0">
                <a:latin typeface="Times New Roman" pitchFamily="18" charset="0"/>
                <a:cs typeface="Times New Roman" pitchFamily="18" charset="0"/>
              </a:rPr>
              <a:t>)</a:t>
            </a:r>
          </a:p>
          <a:p>
            <a:endParaRPr lang="en-US" sz="2200" b="1" dirty="0"/>
          </a:p>
        </p:txBody>
      </p:sp>
      <p:sp>
        <p:nvSpPr>
          <p:cNvPr id="8" name="Rectangle 23"/>
          <p:cNvSpPr>
            <a:spLocks noChangeArrowheads="1"/>
          </p:cNvSpPr>
          <p:nvPr/>
        </p:nvSpPr>
        <p:spPr bwMode="auto">
          <a:xfrm>
            <a:off x="4911437" y="2438400"/>
            <a:ext cx="3927763" cy="826503"/>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lvl="0"/>
            <a:endParaRPr lang="vi-VN" sz="2200" b="1" dirty="0" smtClean="0">
              <a:latin typeface="Times New Roman" pitchFamily="18" charset="0"/>
              <a:cs typeface="Times New Roman" pitchFamily="18" charset="0"/>
            </a:endParaRPr>
          </a:p>
          <a:p>
            <a:pPr lvl="0"/>
            <a:r>
              <a:rPr lang="en-US" sz="2200" b="1" dirty="0" err="1" smtClean="0">
                <a:latin typeface="Times New Roman" pitchFamily="18" charset="0"/>
                <a:cs typeface="Times New Roman" pitchFamily="18" charset="0"/>
              </a:rPr>
              <a:t>Tâng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bằng</a:t>
            </a:r>
            <a:r>
              <a:rPr lang="en-US" sz="2200" b="1" dirty="0" smtClean="0">
                <a:latin typeface="Times New Roman" pitchFamily="18" charset="0"/>
                <a:cs typeface="Times New Roman" pitchFamily="18" charset="0"/>
              </a:rPr>
              <a:t> mu </a:t>
            </a:r>
            <a:r>
              <a:rPr lang="en-US" sz="2200" b="1" dirty="0" err="1" smtClean="0">
                <a:latin typeface="Times New Roman" pitchFamily="18" charset="0"/>
                <a:cs typeface="Times New Roman" pitchFamily="18" charset="0"/>
              </a:rPr>
              <a:t>bàn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chân</a:t>
            </a:r>
            <a:r>
              <a:rPr lang="en-US" sz="2200" b="1" dirty="0" smtClean="0">
                <a:latin typeface="Times New Roman" pitchFamily="18" charset="0"/>
                <a:cs typeface="Times New Roman" pitchFamily="18" charset="0"/>
              </a:rPr>
              <a:t> </a:t>
            </a:r>
            <a:endParaRPr lang="vi-VN" sz="2200" b="1" dirty="0" smtClean="0">
              <a:latin typeface="Times New Roman" pitchFamily="18" charset="0"/>
              <a:cs typeface="Times New Roman" pitchFamily="18" charset="0"/>
            </a:endParaRPr>
          </a:p>
          <a:p>
            <a:pPr lvl="0"/>
            <a:r>
              <a:rPr lang="en-US" sz="2200" b="1" dirty="0" smtClean="0">
                <a:latin typeface="Times New Roman" pitchFamily="18" charset="0"/>
                <a:cs typeface="Times New Roman" pitchFamily="18" charset="0"/>
              </a:rPr>
              <a:t>(</a:t>
            </a:r>
            <a:r>
              <a:rPr lang="en-US" sz="2200" b="1" dirty="0" err="1" smtClean="0">
                <a:latin typeface="Times New Roman" pitchFamily="18" charset="0"/>
                <a:cs typeface="Times New Roman" pitchFamily="18" charset="0"/>
              </a:rPr>
              <a:t>áp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nhiều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trong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đấu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đơn</a:t>
            </a:r>
            <a:r>
              <a:rPr lang="en-US" sz="2200" b="1" dirty="0" smtClean="0">
                <a:latin typeface="Times New Roman" pitchFamily="18" charset="0"/>
                <a:cs typeface="Times New Roman" pitchFamily="18" charset="0"/>
              </a:rPr>
              <a:t>)</a:t>
            </a:r>
          </a:p>
          <a:p>
            <a:endParaRPr lang="en-US" sz="2200" b="1" dirty="0" smtClean="0">
              <a:latin typeface="Times New Roman" pitchFamily="18" charset="0"/>
              <a:cs typeface="Times New Roman" pitchFamily="18" charset="0"/>
            </a:endParaRPr>
          </a:p>
        </p:txBody>
      </p:sp>
      <p:sp>
        <p:nvSpPr>
          <p:cNvPr id="10" name="Freeform 23"/>
          <p:cNvSpPr>
            <a:spLocks/>
          </p:cNvSpPr>
          <p:nvPr/>
        </p:nvSpPr>
        <p:spPr bwMode="gray">
          <a:xfrm rot="19875571" flipV="1">
            <a:off x="3256544" y="2004655"/>
            <a:ext cx="1370267" cy="40693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reeform 23"/>
          <p:cNvSpPr>
            <a:spLocks/>
          </p:cNvSpPr>
          <p:nvPr/>
        </p:nvSpPr>
        <p:spPr bwMode="gray">
          <a:xfrm rot="15661936">
            <a:off x="4581382" y="1894701"/>
            <a:ext cx="563398" cy="66826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pic>
        <p:nvPicPr>
          <p:cNvPr id="205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7687" y="4038600"/>
            <a:ext cx="2090227" cy="2587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56588" y="4040368"/>
            <a:ext cx="5387011" cy="2585323"/>
          </a:xfrm>
          <a:prstGeom prst="rect">
            <a:avLst/>
          </a:prstGeom>
        </p:spPr>
        <p:txBody>
          <a:bodyPr wrap="square">
            <a:spAutoFit/>
          </a:bodyPr>
          <a:lstStyle/>
          <a:p>
            <a:pPr algn="just"/>
            <a:r>
              <a:rPr lang="en-US" smtClean="0">
                <a:latin typeface="Times New Roman" pitchFamily="18" charset="0"/>
                <a:cs typeface="Times New Roman" pitchFamily="18" charset="0"/>
              </a:rPr>
              <a:t>     Giáo </a:t>
            </a:r>
            <a:r>
              <a:rPr lang="en-US">
                <a:latin typeface="Times New Roman" pitchFamily="18" charset="0"/>
                <a:cs typeface="Times New Roman" pitchFamily="18" charset="0"/>
              </a:rPr>
              <a:t>viên tổ chức cho học sinh tập búng cầu từng chân rồi hai chân luân phiên. Nếu chân thuận búng được 15 - 20 lần liên tục, Chân không thuận búng được 8-10 lần là đạt yêu cầu.</a:t>
            </a:r>
          </a:p>
          <a:p>
            <a:pPr algn="just"/>
            <a:r>
              <a:rPr lang="en-US" smtClean="0">
                <a:latin typeface="Times New Roman" pitchFamily="18" charset="0"/>
                <a:cs typeface="Times New Roman" pitchFamily="18" charset="0"/>
              </a:rPr>
              <a:t>     Nếu </a:t>
            </a:r>
            <a:r>
              <a:rPr lang="en-US">
                <a:latin typeface="Times New Roman" pitchFamily="18" charset="0"/>
                <a:cs typeface="Times New Roman" pitchFamily="18" charset="0"/>
              </a:rPr>
              <a:t>hai chân búng luân phiên được 25 - 30 lần liên tục là đạt yêu cầu. Sau đó học sinh vừa di chuyển vừa búng cầu, sao cho quả cầu bay cao dựng lên phía trước 2 - 3 m, liên tục từ 10 - 15 lần, tập giật cầu bằng chân thuận, chân không thuận, sau đó tập hai chân luân phiên</a:t>
            </a:r>
          </a:p>
        </p:txBody>
      </p:sp>
    </p:spTree>
    <p:extLst>
      <p:ext uri="{BB962C8B-B14F-4D97-AF65-F5344CB8AC3E}">
        <p14:creationId xmlns:p14="http://schemas.microsoft.com/office/powerpoint/2010/main" val="240906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30" y="3429001"/>
            <a:ext cx="2359170"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00891" y="6274713"/>
            <a:ext cx="2199409" cy="430887"/>
          </a:xfrm>
          <a:prstGeom prst="rect">
            <a:avLst/>
          </a:prstGeom>
          <a:solidFill>
            <a:srgbClr val="FFFF66"/>
          </a:solidFill>
        </p:spPr>
        <p:txBody>
          <a:bodyPr wrap="square">
            <a:spAutoFit/>
          </a:bodyPr>
          <a:lstStyle/>
          <a:p>
            <a:r>
              <a:rPr lang="en-US" sz="2200" b="1" smtClean="0">
                <a:latin typeface="Times New Roman" pitchFamily="18" charset="0"/>
                <a:cs typeface="Times New Roman" pitchFamily="18" charset="0"/>
              </a:rPr>
              <a:t>TCB má </a:t>
            </a:r>
            <a:r>
              <a:rPr lang="en-US" sz="2200" b="1" dirty="0" err="1">
                <a:latin typeface="Times New Roman" pitchFamily="18" charset="0"/>
                <a:cs typeface="Times New Roman" pitchFamily="18" charset="0"/>
              </a:rPr>
              <a:t>trong</a:t>
            </a:r>
            <a:endParaRPr lang="en-US" sz="2200" b="1" dirty="0">
              <a:latin typeface="Times New Roman" pitchFamily="18" charset="0"/>
              <a:cs typeface="Times New Roman" pitchFamily="18" charset="0"/>
            </a:endParaRPr>
          </a:p>
        </p:txBody>
      </p:sp>
      <p:sp>
        <p:nvSpPr>
          <p:cNvPr id="4" name="AutoShape 33"/>
          <p:cNvSpPr>
            <a:spLocks noChangeArrowheads="1"/>
          </p:cNvSpPr>
          <p:nvPr/>
        </p:nvSpPr>
        <p:spPr bwMode="auto">
          <a:xfrm>
            <a:off x="304800" y="1"/>
            <a:ext cx="8610599" cy="990599"/>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5" name="Oval 21"/>
          <p:cNvSpPr>
            <a:spLocks noChangeArrowheads="1"/>
          </p:cNvSpPr>
          <p:nvPr/>
        </p:nvSpPr>
        <p:spPr bwMode="auto">
          <a:xfrm>
            <a:off x="1600200" y="990600"/>
            <a:ext cx="6248400" cy="762000"/>
          </a:xfrm>
          <a:prstGeom prst="ellipse">
            <a:avLst/>
          </a:prstGeom>
          <a:solidFill>
            <a:schemeClr val="bg2"/>
          </a:solidFill>
          <a:ln w="9525">
            <a:solidFill>
              <a:schemeClr val="tx1"/>
            </a:solidFill>
            <a:round/>
            <a:headEnd/>
            <a:tailEnd/>
          </a:ln>
          <a:effectLst/>
        </p:spPr>
        <p:txBody>
          <a:bodyPr wrap="none" anchor="ctr"/>
          <a:lstStyle/>
          <a:p>
            <a:pPr algn="ctr"/>
            <a:endParaRPr lang="vi-VN" sz="2400" b="1" dirty="0" smtClean="0">
              <a:latin typeface="Times New Roman" pitchFamily="18" charset="0"/>
              <a:cs typeface="Times New Roman" pitchFamily="18" charset="0"/>
            </a:endParaRPr>
          </a:p>
          <a:p>
            <a:pPr algn="ctr"/>
            <a:r>
              <a:rPr lang="vi-VN" sz="2400" b="1" dirty="0" smtClean="0">
                <a:latin typeface="Times New Roman" pitchFamily="18" charset="0"/>
                <a:cs typeface="Times New Roman" pitchFamily="18" charset="0"/>
              </a:rPr>
              <a:t>7. </a:t>
            </a:r>
            <a:r>
              <a:rPr lang="en-US" sz="2400" b="1" dirty="0" err="1">
                <a:latin typeface="Times New Roman" pitchFamily="18" charset="0"/>
                <a:cs typeface="Times New Roman" pitchFamily="18" charset="0"/>
              </a:rPr>
              <a:t>Kỹ</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chân</a:t>
            </a:r>
            <a:endParaRPr lang="en-US" sz="2400" b="1"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p:txBody>
      </p:sp>
      <p:sp>
        <p:nvSpPr>
          <p:cNvPr id="6" name="Rectangle 5"/>
          <p:cNvSpPr/>
          <p:nvPr/>
        </p:nvSpPr>
        <p:spPr>
          <a:xfrm>
            <a:off x="304800" y="2883001"/>
            <a:ext cx="2537789" cy="430887"/>
          </a:xfrm>
          <a:prstGeom prst="rect">
            <a:avLst/>
          </a:prstGeom>
          <a:solidFill>
            <a:schemeClr val="bg2">
              <a:lumMod val="75000"/>
            </a:schemeClr>
          </a:solidFill>
          <a:ln>
            <a:solidFill>
              <a:schemeClr val="tx1">
                <a:lumMod val="75000"/>
                <a:lumOff val="25000"/>
              </a:schemeClr>
            </a:solidFill>
          </a:ln>
        </p:spPr>
        <p:txBody>
          <a:bodyPr wrap="square">
            <a:spAutoFit/>
          </a:bodyPr>
          <a:lstStyle/>
          <a:p>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vi-VN" sz="2200" b="1" dirty="0" smtClean="0">
                <a:latin typeface="Times New Roman" pitchFamily="18" charset="0"/>
                <a:cs typeface="Times New Roman" pitchFamily="18" charset="0"/>
              </a:rPr>
              <a:t>ứng</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7" name="Rectangle 23"/>
          <p:cNvSpPr>
            <a:spLocks noChangeArrowheads="1"/>
          </p:cNvSpPr>
          <p:nvPr/>
        </p:nvSpPr>
        <p:spPr bwMode="auto">
          <a:xfrm>
            <a:off x="990600" y="2219780"/>
            <a:ext cx="2819400" cy="587021"/>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r>
              <a:rPr lang="en-US" sz="2200" b="1" dirty="0" err="1" smtClean="0">
                <a:latin typeface="Times New Roman" pitchFamily="18" charset="0"/>
                <a:cs typeface="Times New Roman" pitchFamily="18" charset="0"/>
              </a:rPr>
              <a:t>Kỹ</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thuật</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tâng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endParaRPr lang="en-US" sz="2200" b="1" dirty="0"/>
          </a:p>
        </p:txBody>
      </p:sp>
      <p:sp>
        <p:nvSpPr>
          <p:cNvPr id="8" name="Rectangle 23"/>
          <p:cNvSpPr>
            <a:spLocks noChangeArrowheads="1"/>
          </p:cNvSpPr>
          <p:nvPr/>
        </p:nvSpPr>
        <p:spPr bwMode="auto">
          <a:xfrm>
            <a:off x="4572000" y="2271940"/>
            <a:ext cx="2327563" cy="534861"/>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r>
              <a:rPr lang="vi-VN"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Đá</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tấn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công</a:t>
            </a:r>
            <a:endParaRPr lang="en-US" sz="2200" b="1" dirty="0" smtClean="0">
              <a:latin typeface="Times New Roman" pitchFamily="18" charset="0"/>
              <a:cs typeface="Times New Roman" pitchFamily="18" charset="0"/>
            </a:endParaRPr>
          </a:p>
        </p:txBody>
      </p:sp>
      <p:sp>
        <p:nvSpPr>
          <p:cNvPr id="10" name="Freeform 23"/>
          <p:cNvSpPr>
            <a:spLocks/>
          </p:cNvSpPr>
          <p:nvPr/>
        </p:nvSpPr>
        <p:spPr bwMode="gray">
          <a:xfrm rot="19875571" flipV="1">
            <a:off x="3200527" y="1753510"/>
            <a:ext cx="1375814" cy="40693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reeform 23"/>
          <p:cNvSpPr>
            <a:spLocks/>
          </p:cNvSpPr>
          <p:nvPr/>
        </p:nvSpPr>
        <p:spPr bwMode="gray">
          <a:xfrm rot="15661936">
            <a:off x="4422745" y="1687003"/>
            <a:ext cx="582529" cy="658462"/>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sp>
        <p:nvSpPr>
          <p:cNvPr id="12" name="Rectangle 11"/>
          <p:cNvSpPr/>
          <p:nvPr/>
        </p:nvSpPr>
        <p:spPr>
          <a:xfrm>
            <a:off x="2842589" y="6226242"/>
            <a:ext cx="2242029" cy="430887"/>
          </a:xfrm>
          <a:prstGeom prst="rect">
            <a:avLst/>
          </a:prstGeom>
          <a:solidFill>
            <a:srgbClr val="FFFF66"/>
          </a:solidFill>
        </p:spPr>
        <p:txBody>
          <a:bodyPr wrap="square">
            <a:spAutoFit/>
          </a:bodyPr>
          <a:lstStyle/>
          <a:p>
            <a:r>
              <a:rPr lang="vi-VN" sz="2200" b="1" smtClean="0">
                <a:latin typeface="Times New Roman" pitchFamily="18" charset="0"/>
                <a:cs typeface="Times New Roman" pitchFamily="18" charset="0"/>
              </a:rPr>
              <a:t>C</a:t>
            </a:r>
            <a:r>
              <a:rPr lang="en-US" sz="2200" b="1" smtClean="0">
                <a:latin typeface="Times New Roman" pitchFamily="18" charset="0"/>
                <a:cs typeface="Times New Roman" pitchFamily="18" charset="0"/>
              </a:rPr>
              <a:t>CB</a:t>
            </a:r>
            <a:r>
              <a:rPr lang="vi-VN" sz="2200" b="1" smtClean="0">
                <a:latin typeface="Times New Roman" pitchFamily="18" charset="0"/>
                <a:cs typeface="Times New Roman" pitchFamily="18" charset="0"/>
              </a:rPr>
              <a:t> má trong</a:t>
            </a:r>
            <a:endParaRPr lang="en-US" sz="2200" b="1" dirty="0">
              <a:latin typeface="Times New Roman" pitchFamily="18" charset="0"/>
              <a:cs typeface="Times New Roman" pitchFamily="18" charset="0"/>
            </a:endParaRPr>
          </a:p>
        </p:txBody>
      </p:sp>
      <p:pic>
        <p:nvPicPr>
          <p:cNvPr id="512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2589" y="3429001"/>
            <a:ext cx="2105076"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399" y="3429002"/>
            <a:ext cx="2895601" cy="27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217324" y="6226242"/>
            <a:ext cx="2164675" cy="400110"/>
          </a:xfrm>
          <a:prstGeom prst="rect">
            <a:avLst/>
          </a:prstGeom>
        </p:spPr>
        <p:txBody>
          <a:bodyPr wrap="square">
            <a:spAutoFit/>
          </a:bodyPr>
          <a:lstStyle/>
          <a:p>
            <a:r>
              <a:rPr lang="en-US" sz="2000" b="1" smtClean="0">
                <a:solidFill>
                  <a:schemeClr val="accent5">
                    <a:lumMod val="50000"/>
                  </a:schemeClr>
                </a:solidFill>
                <a:latin typeface="Times New Roman" pitchFamily="18" charset="0"/>
                <a:cs typeface="Times New Roman" pitchFamily="18" charset="0"/>
              </a:rPr>
              <a:t>    Đá </a:t>
            </a:r>
            <a:r>
              <a:rPr lang="en-US" sz="2000" b="1">
                <a:solidFill>
                  <a:schemeClr val="accent5">
                    <a:lumMod val="50000"/>
                  </a:schemeClr>
                </a:solidFill>
                <a:latin typeface="Times New Roman" pitchFamily="18" charset="0"/>
                <a:cs typeface="Times New Roman" pitchFamily="18" charset="0"/>
              </a:rPr>
              <a:t>tấn công</a:t>
            </a:r>
            <a:endParaRPr lang="en-US" sz="2000" b="1" dirty="0">
              <a:solidFill>
                <a:schemeClr val="accent5">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55473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5122"/>
                                        </p:tgtEl>
                                        <p:attrNameLst>
                                          <p:attrName>style.visibility</p:attrName>
                                        </p:attrNameLst>
                                      </p:cBhvr>
                                      <p:to>
                                        <p:strVal val="visible"/>
                                      </p:to>
                                    </p:set>
                                    <p:animEffect transition="in" filter="barn(inVertical)">
                                      <p:cBhvr>
                                        <p:cTn id="35" dur="500"/>
                                        <p:tgtEl>
                                          <p:spTgt spid="5122"/>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arn(inVertical)">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5123"/>
                                        </p:tgtEl>
                                        <p:attrNameLst>
                                          <p:attrName>style.visibility</p:attrName>
                                        </p:attrNameLst>
                                      </p:cBhvr>
                                      <p:to>
                                        <p:strVal val="visible"/>
                                      </p:to>
                                    </p:set>
                                    <p:animEffect transition="in" filter="barn(inVertical)">
                                      <p:cBhvr>
                                        <p:cTn id="43" dur="500"/>
                                        <p:tgtEl>
                                          <p:spTgt spid="5123"/>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inVertical)">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blackWhite">
          <a:xfrm>
            <a:off x="1731498" y="1600200"/>
            <a:ext cx="1926102" cy="1253618"/>
          </a:xfrm>
          <a:prstGeom prst="roundRect">
            <a:avLst>
              <a:gd name="adj" fmla="val 9106"/>
            </a:avLst>
          </a:prstGeom>
          <a:solidFill>
            <a:schemeClr val="accent3">
              <a:lumMod val="75000"/>
            </a:schemeClr>
          </a:solidFill>
          <a:ln w="25400">
            <a:solidFill>
              <a:schemeClr val="tx1"/>
            </a:solidFill>
            <a:round/>
            <a:headEnd/>
            <a:tailEnd/>
          </a:ln>
          <a:effectLst/>
        </p:spPr>
        <p:txBody>
          <a:bodyPr wrap="none" anchor="ctr"/>
          <a:lstStyle/>
          <a:p>
            <a:pPr algn="ctr" eaLnBrk="0" fontAlgn="base" hangingPunct="0">
              <a:spcBef>
                <a:spcPct val="0"/>
              </a:spcBef>
              <a:spcAft>
                <a:spcPct val="0"/>
              </a:spcAft>
              <a:defRPr/>
            </a:pPr>
            <a:endParaRPr lang="vi-VN" sz="2400" b="1" dirty="0" smtClean="0">
              <a:latin typeface="Times New Roman" pitchFamily="18" charset="0"/>
              <a:cs typeface="Times New Roman" pitchFamily="18" charset="0"/>
            </a:endParaRPr>
          </a:p>
          <a:p>
            <a:pPr algn="ctr" eaLnBrk="0" fontAlgn="base" hangingPunct="0">
              <a:spcBef>
                <a:spcPct val="0"/>
              </a:spcBef>
              <a:spcAft>
                <a:spcPct val="0"/>
              </a:spcAft>
              <a:defRPr/>
            </a:pPr>
            <a:r>
              <a:rPr lang="en-US" sz="2200" b="1" dirty="0" err="1" smtClean="0">
                <a:latin typeface="Times New Roman" pitchFamily="18" charset="0"/>
                <a:cs typeface="Times New Roman" pitchFamily="18" charset="0"/>
              </a:rPr>
              <a:t>Chiến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thuật</a:t>
            </a:r>
            <a:r>
              <a:rPr lang="en-US" sz="2200" b="1" dirty="0">
                <a:latin typeface="Times New Roman" pitchFamily="18" charset="0"/>
                <a:cs typeface="Times New Roman" pitchFamily="18" charset="0"/>
              </a:rPr>
              <a:t> </a:t>
            </a:r>
            <a:endParaRPr lang="vi-VN" sz="2200" b="1" dirty="0" smtClean="0">
              <a:latin typeface="Times New Roman" pitchFamily="18" charset="0"/>
              <a:cs typeface="Times New Roman" pitchFamily="18" charset="0"/>
            </a:endParaRPr>
          </a:p>
          <a:p>
            <a:pPr algn="ctr" eaLnBrk="0" fontAlgn="base" hangingPunct="0">
              <a:spcBef>
                <a:spcPct val="0"/>
              </a:spcBef>
              <a:spcAft>
                <a:spcPct val="0"/>
              </a:spcAft>
              <a:defRPr/>
            </a:pPr>
            <a:r>
              <a:rPr lang="en-US" sz="2200" b="1" dirty="0" err="1" smtClean="0">
                <a:latin typeface="Times New Roman" pitchFamily="18" charset="0"/>
                <a:cs typeface="Times New Roman" pitchFamily="18" charset="0"/>
              </a:rPr>
              <a:t>thi</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đấu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đơn</a:t>
            </a:r>
            <a:endParaRPr lang="en-US" sz="2200" b="1" dirty="0">
              <a:latin typeface="Times New Roman" pitchFamily="18" charset="0"/>
              <a:cs typeface="Times New Roman" pitchFamily="18" charset="0"/>
            </a:endParaRPr>
          </a:p>
          <a:p>
            <a:pPr algn="ctr" eaLnBrk="0" fontAlgn="base" hangingPunct="0">
              <a:spcBef>
                <a:spcPct val="0"/>
              </a:spcBef>
              <a:spcAft>
                <a:spcPct val="0"/>
              </a:spcAft>
              <a:defRPr/>
            </a:pPr>
            <a:endParaRPr lang="en-US" sz="2000" dirty="0">
              <a:solidFill>
                <a:srgbClr val="FFFFFF"/>
              </a:solidFill>
            </a:endParaRPr>
          </a:p>
        </p:txBody>
      </p:sp>
      <p:sp>
        <p:nvSpPr>
          <p:cNvPr id="6" name="AutoShape 6"/>
          <p:cNvSpPr>
            <a:spLocks noChangeArrowheads="1"/>
          </p:cNvSpPr>
          <p:nvPr/>
        </p:nvSpPr>
        <p:spPr bwMode="blackWhite">
          <a:xfrm>
            <a:off x="1731818" y="4190999"/>
            <a:ext cx="1873242" cy="1327109"/>
          </a:xfrm>
          <a:prstGeom prst="roundRect">
            <a:avLst>
              <a:gd name="adj" fmla="val 9106"/>
            </a:avLst>
          </a:prstGeom>
          <a:solidFill>
            <a:schemeClr val="accent2"/>
          </a:solidFill>
          <a:ln w="25400">
            <a:solidFill>
              <a:schemeClr val="tx1"/>
            </a:solidFill>
            <a:round/>
            <a:headEnd/>
            <a:tailEnd/>
          </a:ln>
          <a:effectLst/>
        </p:spPr>
        <p:txBody>
          <a:bodyPr wrap="none" anchor="ctr"/>
          <a:lstStyle/>
          <a:p>
            <a:pPr algn="ctr" eaLnBrk="0" fontAlgn="base" hangingPunct="0">
              <a:spcBef>
                <a:spcPct val="0"/>
              </a:spcBef>
              <a:spcAft>
                <a:spcPct val="0"/>
              </a:spcAft>
              <a:defRPr/>
            </a:pPr>
            <a:r>
              <a:rPr lang="en-US" sz="2300" b="1" dirty="0" err="1">
                <a:latin typeface="Times New Roman" pitchFamily="18" charset="0"/>
                <a:cs typeface="Times New Roman" pitchFamily="18" charset="0"/>
              </a:rPr>
              <a:t>Chiến</a:t>
            </a:r>
            <a:r>
              <a:rPr lang="en-US" sz="2300" b="1" dirty="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thuật</a:t>
            </a:r>
            <a:endParaRPr lang="vi-VN" sz="2300" b="1" dirty="0" smtClean="0">
              <a:latin typeface="Times New Roman" pitchFamily="18" charset="0"/>
              <a:cs typeface="Times New Roman" pitchFamily="18" charset="0"/>
            </a:endParaRPr>
          </a:p>
          <a:p>
            <a:pPr algn="ctr" eaLnBrk="0" fontAlgn="base" hangingPunct="0">
              <a:spcBef>
                <a:spcPct val="0"/>
              </a:spcBef>
              <a:spcAft>
                <a:spcPct val="0"/>
              </a:spcAft>
              <a:defRPr/>
            </a:pPr>
            <a:r>
              <a:rPr lang="en-US" sz="2300" b="1" dirty="0" smtClean="0">
                <a:latin typeface="Times New Roman" pitchFamily="18" charset="0"/>
                <a:cs typeface="Times New Roman" pitchFamily="18" charset="0"/>
              </a:rPr>
              <a:t> </a:t>
            </a:r>
            <a:r>
              <a:rPr lang="en-US" sz="2300" b="1" dirty="0" err="1">
                <a:latin typeface="Times New Roman" pitchFamily="18" charset="0"/>
                <a:cs typeface="Times New Roman" pitchFamily="18" charset="0"/>
              </a:rPr>
              <a:t>thi</a:t>
            </a:r>
            <a:r>
              <a:rPr lang="en-US" sz="2300" b="1" dirty="0">
                <a:latin typeface="Times New Roman" pitchFamily="18" charset="0"/>
                <a:cs typeface="Times New Roman" pitchFamily="18" charset="0"/>
              </a:rPr>
              <a:t> </a:t>
            </a:r>
            <a:r>
              <a:rPr lang="en-US" sz="2300" b="1" dirty="0" err="1">
                <a:latin typeface="Times New Roman" pitchFamily="18" charset="0"/>
                <a:cs typeface="Times New Roman" pitchFamily="18" charset="0"/>
              </a:rPr>
              <a:t>đấu</a:t>
            </a:r>
            <a:r>
              <a:rPr lang="en-US" sz="2300" b="1" dirty="0">
                <a:latin typeface="Times New Roman" pitchFamily="18" charset="0"/>
                <a:cs typeface="Times New Roman" pitchFamily="18" charset="0"/>
              </a:rPr>
              <a:t> </a:t>
            </a:r>
            <a:r>
              <a:rPr lang="en-US" sz="2300" b="1" dirty="0" smtClean="0">
                <a:latin typeface="Times New Roman" pitchFamily="18" charset="0"/>
                <a:cs typeface="Times New Roman" pitchFamily="18" charset="0"/>
              </a:rPr>
              <a:t>đ</a:t>
            </a:r>
            <a:r>
              <a:rPr lang="vi-VN" sz="2300" b="1" dirty="0" smtClean="0">
                <a:latin typeface="Times New Roman" pitchFamily="18" charset="0"/>
                <a:cs typeface="Times New Roman" pitchFamily="18" charset="0"/>
              </a:rPr>
              <a:t>ôi</a:t>
            </a:r>
            <a:endParaRPr lang="en-US" sz="2300" b="1" dirty="0">
              <a:latin typeface="Times New Roman" pitchFamily="18" charset="0"/>
              <a:cs typeface="Times New Roman" pitchFamily="18" charset="0"/>
            </a:endParaRPr>
          </a:p>
        </p:txBody>
      </p:sp>
      <p:sp>
        <p:nvSpPr>
          <p:cNvPr id="9" name="Hexagon 8"/>
          <p:cNvSpPr/>
          <p:nvPr/>
        </p:nvSpPr>
        <p:spPr>
          <a:xfrm>
            <a:off x="0" y="1676400"/>
            <a:ext cx="1676400" cy="3810000"/>
          </a:xfrm>
          <a:prstGeom prst="hexagon">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itchFamily="18" charset="0"/>
                <a:cs typeface="Times New Roman" pitchFamily="18" charset="0"/>
              </a:rPr>
              <a:t>Một</a:t>
            </a:r>
            <a:r>
              <a:rPr lang="en-US" sz="3200" b="1" dirty="0" smtClean="0">
                <a:solidFill>
                  <a:srgbClr val="FF0000"/>
                </a:solidFill>
                <a:latin typeface="Times New Roman" pitchFamily="18" charset="0"/>
                <a:cs typeface="Times New Roman" pitchFamily="18" charset="0"/>
              </a:rPr>
              <a:t> </a:t>
            </a:r>
            <a:r>
              <a:rPr lang="vi-VN"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số</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chiến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thuật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đấu</a:t>
            </a:r>
            <a:endParaRPr lang="en-US" sz="3200" dirty="0">
              <a:solidFill>
                <a:srgbClr val="FF0000"/>
              </a:solidFill>
              <a:latin typeface="Times New Roman" pitchFamily="18" charset="0"/>
              <a:cs typeface="Times New Roman" pitchFamily="18" charset="0"/>
            </a:endParaRPr>
          </a:p>
        </p:txBody>
      </p:sp>
      <p:sp>
        <p:nvSpPr>
          <p:cNvPr id="10" name="Rectangle 9"/>
          <p:cNvSpPr/>
          <p:nvPr/>
        </p:nvSpPr>
        <p:spPr>
          <a:xfrm>
            <a:off x="4190999" y="380999"/>
            <a:ext cx="4724400" cy="1785104"/>
          </a:xfrm>
          <a:prstGeom prst="rect">
            <a:avLst/>
          </a:prstGeom>
          <a:solidFill>
            <a:schemeClr val="accent3">
              <a:lumMod val="60000"/>
              <a:lumOff val="40000"/>
            </a:schemeClr>
          </a:solidFill>
          <a:ln>
            <a:solidFill>
              <a:schemeClr val="tx2"/>
            </a:solidFill>
          </a:ln>
        </p:spPr>
        <p:txBody>
          <a:bodyPr wrap="square">
            <a:spAutoFit/>
          </a:bodyPr>
          <a:lstStyle/>
          <a:p>
            <a:r>
              <a:rPr lang="vi-VN"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thấp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Từ</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vị</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trí</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hiện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kỹ</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thuật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bay </a:t>
            </a:r>
            <a:r>
              <a:rPr lang="en-US" sz="2200" dirty="0" err="1" smtClean="0">
                <a:latin typeface="Times New Roman" pitchFamily="18" charset="0"/>
                <a:cs typeface="Times New Roman" pitchFamily="18" charset="0"/>
              </a:rPr>
              <a:t>thấp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lưới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rơi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vực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hợp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lệ</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bên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sân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đối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phương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lưới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nhất</a:t>
            </a:r>
            <a:r>
              <a:rPr lang="en-US" sz="2200" dirty="0" smtClean="0">
                <a:latin typeface="Times New Roman" pitchFamily="18" charset="0"/>
                <a:cs typeface="Times New Roman" pitchFamily="18" charset="0"/>
              </a:rPr>
              <a:t>.</a:t>
            </a:r>
          </a:p>
        </p:txBody>
      </p:sp>
      <p:sp>
        <p:nvSpPr>
          <p:cNvPr id="13" name="Rectangle 12"/>
          <p:cNvSpPr/>
          <p:nvPr/>
        </p:nvSpPr>
        <p:spPr>
          <a:xfrm>
            <a:off x="4190998" y="2362200"/>
            <a:ext cx="4724401" cy="1446550"/>
          </a:xfrm>
          <a:prstGeom prst="rect">
            <a:avLst/>
          </a:prstGeom>
          <a:solidFill>
            <a:schemeClr val="accent3">
              <a:lumMod val="60000"/>
              <a:lumOff val="40000"/>
            </a:schemeClr>
          </a:solidFill>
          <a:ln>
            <a:solidFill>
              <a:schemeClr val="tx2"/>
            </a:solidFill>
          </a:ln>
        </p:spPr>
        <p:txBody>
          <a:bodyPr wrap="square">
            <a:spAutoFit/>
          </a:bodyPr>
          <a:lstStyle/>
          <a:p>
            <a:r>
              <a:rPr lang="vi-VN"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cao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sâu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Từ</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vị</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trí</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hiện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động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tác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bay </a:t>
            </a:r>
            <a:r>
              <a:rPr lang="en-US" sz="2200" dirty="0" err="1" smtClean="0">
                <a:latin typeface="Times New Roman" pitchFamily="18" charset="0"/>
                <a:cs typeface="Times New Roman" pitchFamily="18" charset="0"/>
              </a:rPr>
              <a:t>cao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xa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góc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xa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vực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hợp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lệ</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bên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sân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đối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phương</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14" name="Rectangle 13"/>
          <p:cNvSpPr/>
          <p:nvPr/>
        </p:nvSpPr>
        <p:spPr>
          <a:xfrm>
            <a:off x="4190999" y="4419599"/>
            <a:ext cx="4724400" cy="2175641"/>
          </a:xfrm>
          <a:prstGeom prst="rect">
            <a:avLst/>
          </a:prstGeom>
          <a:solidFill>
            <a:schemeClr val="bg2">
              <a:lumMod val="90000"/>
            </a:schemeClr>
          </a:solidFill>
          <a:ln>
            <a:solidFill>
              <a:schemeClr val="tx2"/>
            </a:solidFill>
          </a:ln>
        </p:spPr>
        <p:txBody>
          <a:bodyPr wrap="square">
            <a:spAutoFit/>
          </a:bodyPr>
          <a:lstStyle/>
          <a:p>
            <a:r>
              <a:rPr lang="en-US" sz="2200" dirty="0" err="1" smtClean="0">
                <a:latin typeface="Times New Roman" pitchFamily="18" charset="0"/>
                <a:cs typeface="Times New Roman" pitchFamily="18" charset="0"/>
              </a:rPr>
              <a:t>Phần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lớn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các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thuật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trong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đấu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đơn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đều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áp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dụng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trong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đấu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đôi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Ngoài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đôi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đặc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biệt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lưu</a:t>
            </a:r>
            <a:r>
              <a:rPr lang="en-US" sz="2200" dirty="0" smtClean="0">
                <a:latin typeface="Times New Roman" pitchFamily="18" charset="0"/>
                <a:cs typeface="Times New Roman" pitchFamily="18" charset="0"/>
              </a:rPr>
              <a:t> ý </a:t>
            </a:r>
            <a:r>
              <a:rPr lang="en-US" sz="2200" dirty="0" err="1" smtClean="0">
                <a:latin typeface="Times New Roman" pitchFamily="18" charset="0"/>
                <a:cs typeface="Times New Roman" pitchFamily="18" charset="0"/>
              </a:rPr>
              <a:t>đến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việc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phối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hợp</a:t>
            </a:r>
            <a:r>
              <a:rPr lang="en-US" sz="2200" dirty="0" smtClean="0">
                <a:latin typeface="Times New Roman" pitchFamily="18" charset="0"/>
                <a:cs typeface="Times New Roman" pitchFamily="18" charset="0"/>
              </a:rPr>
              <a:t> di </a:t>
            </a:r>
            <a:r>
              <a:rPr lang="en-US" sz="2200" dirty="0" err="1" smtClean="0">
                <a:latin typeface="Times New Roman" pitchFamily="18" charset="0"/>
                <a:cs typeface="Times New Roman" pitchFamily="18" charset="0"/>
              </a:rPr>
              <a:t>chuyển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phối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hợp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tổ</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chức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tấn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thường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xuyên</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cxnSp>
        <p:nvCxnSpPr>
          <p:cNvPr id="16" name="Straight Arrow Connector 15"/>
          <p:cNvCxnSpPr>
            <a:stCxn id="9" idx="0"/>
          </p:cNvCxnSpPr>
          <p:nvPr/>
        </p:nvCxnSpPr>
        <p:spPr>
          <a:xfrm flipV="1">
            <a:off x="1676400" y="2823866"/>
            <a:ext cx="838200" cy="757534"/>
          </a:xfrm>
          <a:prstGeom prst="straightConnector1">
            <a:avLst/>
          </a:prstGeom>
          <a:ln>
            <a:solidFill>
              <a:schemeClr val="accent3">
                <a:lumMod val="75000"/>
              </a:schemeClr>
            </a:solidFill>
            <a:tailEnd type="arrow"/>
          </a:ln>
          <a:effectLst>
            <a:glow rad="228600">
              <a:schemeClr val="accent3">
                <a:satMod val="175000"/>
                <a:alpha val="40000"/>
              </a:schemeClr>
            </a:glow>
            <a:outerShdw blurRad="40005" dist="22984" dir="5400000" rotWithShape="0">
              <a:srgbClr val="000000">
                <a:alpha val="45000"/>
              </a:srgbClr>
            </a:outerShdw>
          </a:effectLst>
        </p:spPr>
        <p:style>
          <a:lnRef idx="3">
            <a:schemeClr val="accent3"/>
          </a:lnRef>
          <a:fillRef idx="0">
            <a:schemeClr val="accent3"/>
          </a:fillRef>
          <a:effectRef idx="2">
            <a:schemeClr val="accent3"/>
          </a:effectRef>
          <a:fontRef idx="minor">
            <a:schemeClr val="tx1"/>
          </a:fontRef>
        </p:style>
      </p:cxnSp>
      <p:cxnSp>
        <p:nvCxnSpPr>
          <p:cNvPr id="18" name="Straight Arrow Connector 17"/>
          <p:cNvCxnSpPr>
            <a:stCxn id="9" idx="0"/>
          </p:cNvCxnSpPr>
          <p:nvPr/>
        </p:nvCxnSpPr>
        <p:spPr>
          <a:xfrm>
            <a:off x="1676400" y="3581400"/>
            <a:ext cx="838200" cy="609600"/>
          </a:xfrm>
          <a:prstGeom prst="straightConnector1">
            <a:avLst/>
          </a:prstGeom>
          <a:ln>
            <a:tailEnd type="arrow"/>
          </a:ln>
          <a:effectLst>
            <a:glow rad="228600">
              <a:schemeClr val="accent2">
                <a:satMod val="175000"/>
                <a:alpha val="40000"/>
              </a:schemeClr>
            </a:glow>
            <a:outerShdw blurRad="40005" dist="22984" dir="5400000" rotWithShape="0">
              <a:srgbClr val="000000">
                <a:alpha val="45000"/>
              </a:srgbClr>
            </a:outerShdw>
          </a:effectLst>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a:off x="3695700" y="2057400"/>
            <a:ext cx="472439" cy="0"/>
          </a:xfrm>
          <a:prstGeom prst="straightConnector1">
            <a:avLst/>
          </a:prstGeom>
          <a:ln>
            <a:tailEnd type="arrow"/>
          </a:ln>
          <a:effectLst>
            <a:glow rad="101600">
              <a:schemeClr val="accent3">
                <a:satMod val="175000"/>
                <a:alpha val="40000"/>
              </a:schemeClr>
            </a:glow>
            <a:outerShdw blurRad="40005" dist="22984" dir="5400000" rotWithShape="0">
              <a:srgbClr val="000000">
                <a:alpha val="45000"/>
              </a:srgbClr>
            </a:outerShdw>
          </a:effectLst>
        </p:spPr>
        <p:style>
          <a:lnRef idx="3">
            <a:schemeClr val="accent3"/>
          </a:lnRef>
          <a:fillRef idx="0">
            <a:schemeClr val="accent3"/>
          </a:fillRef>
          <a:effectRef idx="2">
            <a:schemeClr val="accent3"/>
          </a:effectRef>
          <a:fontRef idx="minor">
            <a:schemeClr val="tx1"/>
          </a:fontRef>
        </p:style>
      </p:cxnSp>
      <p:cxnSp>
        <p:nvCxnSpPr>
          <p:cNvPr id="23" name="Straight Arrow Connector 22"/>
          <p:cNvCxnSpPr>
            <a:endCxn id="13" idx="1"/>
          </p:cNvCxnSpPr>
          <p:nvPr/>
        </p:nvCxnSpPr>
        <p:spPr>
          <a:xfrm>
            <a:off x="3695700" y="2057400"/>
            <a:ext cx="495298" cy="1028075"/>
          </a:xfrm>
          <a:prstGeom prst="straightConnector1">
            <a:avLst/>
          </a:prstGeom>
          <a:ln>
            <a:tailEnd type="arrow"/>
          </a:ln>
          <a:effectLst>
            <a:glow rad="101600">
              <a:schemeClr val="accent3">
                <a:satMod val="175000"/>
                <a:alpha val="40000"/>
              </a:schemeClr>
            </a:glow>
            <a:outerShdw blurRad="40005" dist="22984" dir="5400000" rotWithShape="0">
              <a:srgbClr val="000000">
                <a:alpha val="45000"/>
              </a:srgbClr>
            </a:outerShdw>
          </a:effectLst>
        </p:spPr>
        <p:style>
          <a:lnRef idx="3">
            <a:schemeClr val="accent3"/>
          </a:lnRef>
          <a:fillRef idx="0">
            <a:schemeClr val="accent3"/>
          </a:fillRef>
          <a:effectRef idx="2">
            <a:schemeClr val="accent3"/>
          </a:effectRef>
          <a:fontRef idx="minor">
            <a:schemeClr val="tx1"/>
          </a:fontRef>
        </p:style>
      </p:cxnSp>
      <p:cxnSp>
        <p:nvCxnSpPr>
          <p:cNvPr id="28" name="Straight Arrow Connector 27"/>
          <p:cNvCxnSpPr/>
          <p:nvPr/>
        </p:nvCxnSpPr>
        <p:spPr>
          <a:xfrm>
            <a:off x="3605060" y="4953000"/>
            <a:ext cx="563079" cy="0"/>
          </a:xfrm>
          <a:prstGeom prst="straightConnector1">
            <a:avLst/>
          </a:prstGeom>
          <a:ln>
            <a:tailEnd type="arrow"/>
          </a:ln>
          <a:effectLst>
            <a:glow rad="101600">
              <a:schemeClr val="accent4">
                <a:satMod val="175000"/>
                <a:alpha val="40000"/>
              </a:schemeClr>
            </a:glow>
            <a:outerShdw blurRad="40005" dist="22984" dir="5400000" rotWithShape="0">
              <a:srgbClr val="000000">
                <a:alpha val="45000"/>
              </a:srgbClr>
            </a:outerShdw>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580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par>
                                <p:cTn id="16" presetID="16" presetClass="entr" presetSubtype="21"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barn(inVertical)">
                                      <p:cBhvr>
                                        <p:cTn id="26" dur="500"/>
                                        <p:tgtEl>
                                          <p:spTgt spid="22"/>
                                        </p:tgtEl>
                                      </p:cBhvr>
                                    </p:animEffect>
                                  </p:childTnLst>
                                </p:cTn>
                              </p:par>
                              <p:par>
                                <p:cTn id="27" presetID="16" presetClass="entr" presetSubtype="21"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arn(inVertical)">
                                      <p:cBhvr>
                                        <p:cTn id="29" dur="500"/>
                                        <p:tgtEl>
                                          <p:spTgt spid="23"/>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arn(inVertical)">
                                      <p:cBhvr>
                                        <p:cTn id="40" dur="500"/>
                                        <p:tgtEl>
                                          <p:spTgt spid="28"/>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arn(inVertical)">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999" y="1390233"/>
            <a:ext cx="8534402" cy="2800767"/>
          </a:xfrm>
          <a:prstGeom prst="rect">
            <a:avLst/>
          </a:prstGeom>
        </p:spPr>
        <p:txBody>
          <a:bodyPr wrap="square">
            <a:spAutoFit/>
          </a:bodyPr>
          <a:lstStyle/>
          <a:p>
            <a:r>
              <a:rPr lang="vi-VN"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100</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thích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nội</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phấn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tập</a:t>
            </a:r>
            <a:endParaRPr lang="en-US" sz="2200" dirty="0">
              <a:latin typeface="Times New Roman" pitchFamily="18" charset="0"/>
              <a:cs typeface="Times New Roman" pitchFamily="18" charset="0"/>
            </a:endParaRPr>
          </a:p>
          <a:p>
            <a:r>
              <a:rPr lang="vi-VN"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100%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thấy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khỏe</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thoải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này</a:t>
            </a:r>
            <a:r>
              <a:rPr lang="en-US" sz="2200" dirty="0">
                <a:latin typeface="Times New Roman" pitchFamily="18" charset="0"/>
                <a:cs typeface="Times New Roman" pitchFamily="18" charset="0"/>
              </a:rPr>
              <a:t>.</a:t>
            </a:r>
          </a:p>
          <a:p>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trốn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nghỉ</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môn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hẳn</a:t>
            </a:r>
            <a:r>
              <a:rPr lang="en-US" sz="2200" dirty="0">
                <a:latin typeface="Times New Roman" pitchFamily="18" charset="0"/>
                <a:cs typeface="Times New Roman" pitchFamily="18" charset="0"/>
              </a:rPr>
              <a:t> so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 do </a:t>
            </a:r>
            <a:r>
              <a:rPr lang="en-US" sz="2200" dirty="0" err="1">
                <a:latin typeface="Times New Roman" pitchFamily="18" charset="0"/>
                <a:cs typeface="Times New Roman" pitchFamily="18" charset="0"/>
              </a:rPr>
              <a:t>sức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khỏe</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chỉ</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ngồi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tài</a:t>
            </a:r>
            <a:r>
              <a:rPr lang="en-US" sz="2200" dirty="0">
                <a:latin typeface="Times New Roman" pitchFamily="18" charset="0"/>
                <a:cs typeface="Times New Roman" pitchFamily="18" charset="0"/>
              </a:rPr>
              <a:t>).</a:t>
            </a:r>
          </a:p>
          <a:p>
            <a:r>
              <a:rPr lang="en-US" sz="2200" dirty="0">
                <a:latin typeface="Times New Roman" pitchFamily="18" charset="0"/>
                <a:cs typeface="Times New Roman" pitchFamily="18" charset="0"/>
              </a:rPr>
              <a:t> </a:t>
            </a:r>
          </a:p>
        </p:txBody>
      </p:sp>
      <p:sp>
        <p:nvSpPr>
          <p:cNvPr id="6" name="Flowchart: Punched Tape 5"/>
          <p:cNvSpPr/>
          <p:nvPr/>
        </p:nvSpPr>
        <p:spPr>
          <a:xfrm>
            <a:off x="1600200" y="0"/>
            <a:ext cx="6477000" cy="914400"/>
          </a:xfrm>
          <a:prstGeom prst="flowChartPunchedTap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ctr">
              <a:lnSpc>
                <a:spcPct val="130000"/>
              </a:lnSpc>
              <a:spcBef>
                <a:spcPts val="300"/>
              </a:spcBef>
              <a:spcAft>
                <a:spcPts val="300"/>
              </a:spcAft>
            </a:pPr>
            <a:r>
              <a:rPr lang="en-US" sz="2400" b="1" dirty="0" smtClean="0">
                <a:solidFill>
                  <a:schemeClr val="tx1"/>
                </a:solidFill>
                <a:effectLst/>
                <a:latin typeface="Times New Roman"/>
                <a:ea typeface="Calibri"/>
              </a:rPr>
              <a:t>KẾT QUẢ THỰC HIỆN GIẢI PHÁP</a:t>
            </a:r>
            <a:endParaRPr lang="en-US" sz="2000" dirty="0">
              <a:solidFill>
                <a:schemeClr val="tx1"/>
              </a:solidFill>
              <a:effectLst/>
              <a:latin typeface="Times New Roman"/>
              <a:ea typeface="Calibri"/>
            </a:endParaRPr>
          </a:p>
        </p:txBody>
      </p:sp>
      <p:sp>
        <p:nvSpPr>
          <p:cNvPr id="7" name="Rectangle 6"/>
          <p:cNvSpPr/>
          <p:nvPr/>
        </p:nvSpPr>
        <p:spPr>
          <a:xfrm>
            <a:off x="228599" y="1025237"/>
            <a:ext cx="4648201" cy="430887"/>
          </a:xfrm>
          <a:prstGeom prst="rect">
            <a:avLst/>
          </a:prstGeom>
          <a:solidFill>
            <a:schemeClr val="accent5">
              <a:lumMod val="60000"/>
              <a:lumOff val="40000"/>
            </a:schemeClr>
          </a:solidFill>
        </p:spPr>
        <p:txBody>
          <a:bodyPr wrap="square">
            <a:spAutoFit/>
          </a:bodyPr>
          <a:lstStyle/>
          <a:p>
            <a:r>
              <a:rPr lang="en-US" sz="2200" b="1" dirty="0" err="1" smtClean="0">
                <a:latin typeface="Times New Roman" pitchFamily="18" charset="0"/>
                <a:cs typeface="Times New Roman" pitchFamily="18" charset="0"/>
              </a:rPr>
              <a:t>Kêt</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quả</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trước</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khi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áp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giải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pháp</a:t>
            </a:r>
            <a:endParaRPr lang="en-US" sz="2200" dirty="0">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89197856"/>
              </p:ext>
            </p:extLst>
          </p:nvPr>
        </p:nvGraphicFramePr>
        <p:xfrm>
          <a:off x="304800" y="1500430"/>
          <a:ext cx="8458199" cy="2325302"/>
        </p:xfrm>
        <a:graphic>
          <a:graphicData uri="http://schemas.openxmlformats.org/drawingml/2006/table">
            <a:tbl>
              <a:tblPr firstRow="1" firstCol="1" lastRow="1" lastCol="1" bandRow="1" bandCol="1">
                <a:tableStyleId>{5C22544A-7EE6-4342-B048-85BDC9FD1C3A}</a:tableStyleId>
              </a:tblPr>
              <a:tblGrid>
                <a:gridCol w="1430963"/>
                <a:gridCol w="1517767"/>
                <a:gridCol w="1475417"/>
                <a:gridCol w="1170288"/>
                <a:gridCol w="1431882"/>
                <a:gridCol w="1431882"/>
              </a:tblGrid>
              <a:tr h="388327">
                <a:tc rowSpan="3">
                  <a:txBody>
                    <a:bodyPr/>
                    <a:lstStyle/>
                    <a:p>
                      <a:pPr marL="0" marR="0" algn="just">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Năm</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học</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rowSpan="3">
                  <a:txBody>
                    <a:bodyPr/>
                    <a:lstStyle/>
                    <a:p>
                      <a:pPr marL="0" marR="0" algn="just">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Tổng</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số</a:t>
                      </a:r>
                      <a:r>
                        <a:rPr lang="en-US" sz="2000" b="1" dirty="0">
                          <a:solidFill>
                            <a:schemeClr val="tx1"/>
                          </a:solidFill>
                          <a:effectLst/>
                          <a:latin typeface="Times New Roman" pitchFamily="18" charset="0"/>
                          <a:cs typeface="Times New Roman" pitchFamily="18" charset="0"/>
                        </a:rPr>
                        <a:t> HS</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gridSpan="4">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Đánh</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giá</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kết</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quả</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khi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thi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đấu</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829538">
                <a:tc vMerge="1">
                  <a:txBody>
                    <a:bodyPr/>
                    <a:lstStyle/>
                    <a:p>
                      <a:endParaRPr lang="en-US"/>
                    </a:p>
                  </a:txBody>
                  <a:tcPr/>
                </a:tc>
                <a:tc vMerge="1">
                  <a:txBody>
                    <a:bodyPr/>
                    <a:lstStyle/>
                    <a:p>
                      <a:endParaRPr lang="en-US"/>
                    </a:p>
                  </a:txBody>
                  <a:tcPr/>
                </a:tc>
                <a:tc gridSpan="2">
                  <a:txBody>
                    <a:bodyPr/>
                    <a:lstStyle/>
                    <a:p>
                      <a:pPr marL="0" marR="0" algn="ctr">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Thực</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hiện</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được</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thi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đấu</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c gridSpan="2">
                  <a:txBody>
                    <a:bodyPr/>
                    <a:lstStyle/>
                    <a:p>
                      <a:pPr marL="0" marR="0" algn="ctr">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Chưa</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Thực</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hiện</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được</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thi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đấu</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r>
              <a:tr h="388327">
                <a:tc vMerge="1">
                  <a:txBody>
                    <a:bodyPr/>
                    <a:lstStyle/>
                    <a:p>
                      <a:endParaRPr lang="en-US"/>
                    </a:p>
                  </a:txBody>
                  <a:tcPr/>
                </a:tc>
                <a:tc vMerge="1">
                  <a:txBody>
                    <a:bodyPr/>
                    <a:lstStyle/>
                    <a:p>
                      <a:endParaRPr lang="en-US"/>
                    </a:p>
                  </a:txBody>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SL</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Tỉ lệ</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SL</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Tỉ lệ</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r>
              <a:tr h="496502">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2019 -2020</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K9 -  120</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70</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58.3%</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40</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41.7 %</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r>
            </a:tbl>
          </a:graphicData>
        </a:graphic>
      </p:graphicFrame>
      <p:sp>
        <p:nvSpPr>
          <p:cNvPr id="10" name="Rectangle 9"/>
          <p:cNvSpPr/>
          <p:nvPr/>
        </p:nvSpPr>
        <p:spPr>
          <a:xfrm>
            <a:off x="380999" y="3988713"/>
            <a:ext cx="4648201" cy="430887"/>
          </a:xfrm>
          <a:prstGeom prst="rect">
            <a:avLst/>
          </a:prstGeom>
          <a:solidFill>
            <a:schemeClr val="accent5">
              <a:lumMod val="60000"/>
              <a:lumOff val="40000"/>
            </a:schemeClr>
          </a:solidFill>
        </p:spPr>
        <p:txBody>
          <a:bodyPr wrap="square">
            <a:spAutoFit/>
          </a:bodyPr>
          <a:lstStyle/>
          <a:p>
            <a:r>
              <a:rPr lang="en-US" sz="2200" b="1" dirty="0" err="1" smtClean="0">
                <a:latin typeface="Times New Roman" pitchFamily="18" charset="0"/>
                <a:cs typeface="Times New Roman" pitchFamily="18" charset="0"/>
              </a:rPr>
              <a:t>Kêt</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quả</a:t>
            </a:r>
            <a:r>
              <a:rPr lang="en-US" sz="2200" b="1" dirty="0" smtClean="0">
                <a:latin typeface="Times New Roman" pitchFamily="18" charset="0"/>
                <a:cs typeface="Times New Roman" pitchFamily="18" charset="0"/>
              </a:rPr>
              <a:t> </a:t>
            </a:r>
            <a:r>
              <a:rPr lang="vi-VN" sz="2200" b="1" dirty="0" smtClean="0">
                <a:latin typeface="Times New Roman" pitchFamily="18" charset="0"/>
                <a:cs typeface="Times New Roman" pitchFamily="18" charset="0"/>
              </a:rPr>
              <a:t>sau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khi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áp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dụng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giải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pháp</a:t>
            </a:r>
            <a:endParaRPr lang="en-US" sz="2200" dirty="0">
              <a:latin typeface="Times New Roman" pitchFamily="18" charset="0"/>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136680347"/>
              </p:ext>
            </p:extLst>
          </p:nvPr>
        </p:nvGraphicFramePr>
        <p:xfrm>
          <a:off x="333692" y="4390375"/>
          <a:ext cx="8276908" cy="2458159"/>
        </p:xfrm>
        <a:graphic>
          <a:graphicData uri="http://schemas.openxmlformats.org/drawingml/2006/table">
            <a:tbl>
              <a:tblPr firstRow="1" firstCol="1" lastRow="1" lastCol="1" bandRow="1" bandCol="1">
                <a:tableStyleId>{5C22544A-7EE6-4342-B048-85BDC9FD1C3A}</a:tableStyleId>
              </a:tblPr>
              <a:tblGrid>
                <a:gridCol w="1418300"/>
                <a:gridCol w="1547485"/>
                <a:gridCol w="1290026"/>
                <a:gridCol w="1182675"/>
                <a:gridCol w="1419211"/>
                <a:gridCol w="1419211"/>
              </a:tblGrid>
              <a:tr h="413133">
                <a:tc rowSpan="3">
                  <a:txBody>
                    <a:bodyPr/>
                    <a:lstStyle/>
                    <a:p>
                      <a:pPr marL="0" marR="0" algn="just">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Năm</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học</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rowSpan="3">
                  <a:txBody>
                    <a:bodyPr/>
                    <a:lstStyle/>
                    <a:p>
                      <a:pPr marL="0" marR="0" algn="just">
                        <a:lnSpc>
                          <a:spcPct val="150000"/>
                        </a:lnSpc>
                        <a:spcBef>
                          <a:spcPts val="0"/>
                        </a:spcBef>
                        <a:spcAft>
                          <a:spcPts val="0"/>
                        </a:spcAft>
                      </a:pPr>
                      <a:r>
                        <a:rPr lang="en-US" sz="2000" b="1" dirty="0" err="1">
                          <a:solidFill>
                            <a:schemeClr val="tx1"/>
                          </a:solidFill>
                          <a:effectLst/>
                          <a:latin typeface="Times New Roman" pitchFamily="18" charset="0"/>
                          <a:cs typeface="Times New Roman" pitchFamily="18" charset="0"/>
                        </a:rPr>
                        <a:t>Tổng</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số</a:t>
                      </a:r>
                      <a:r>
                        <a:rPr lang="en-US" sz="2000" b="1" dirty="0">
                          <a:solidFill>
                            <a:schemeClr val="tx1"/>
                          </a:solidFill>
                          <a:effectLst/>
                          <a:latin typeface="Times New Roman" pitchFamily="18" charset="0"/>
                          <a:cs typeface="Times New Roman" pitchFamily="18" charset="0"/>
                        </a:rPr>
                        <a:t> HS</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gridSpan="4">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Đánh</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giá</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kết</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quả</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khi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thi</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đấu</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830375">
                <a:tc vMerge="1">
                  <a:txBody>
                    <a:bodyPr/>
                    <a:lstStyle/>
                    <a:p>
                      <a:endParaRPr lang="en-US"/>
                    </a:p>
                  </a:txBody>
                  <a:tcPr/>
                </a:tc>
                <a:tc vMerge="1">
                  <a:txBody>
                    <a:bodyPr/>
                    <a:lstStyle/>
                    <a:p>
                      <a:endParaRPr lang="en-US"/>
                    </a:p>
                  </a:txBody>
                  <a:tcPr/>
                </a:tc>
                <a:tc gridSpan="2">
                  <a:txBody>
                    <a:bodyPr/>
                    <a:lstStyle/>
                    <a:p>
                      <a:pPr marL="0" marR="0" algn="ctr">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Thực hiện được thi đấu</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c gridSpan="2">
                  <a:txBody>
                    <a:bodyPr/>
                    <a:lstStyle/>
                    <a:p>
                      <a:pPr marL="0" marR="0" algn="ctr">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Chưa Thực hiện được thi đấu</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hMerge="1">
                  <a:txBody>
                    <a:bodyPr/>
                    <a:lstStyle/>
                    <a:p>
                      <a:endParaRPr lang="en-US"/>
                    </a:p>
                  </a:txBody>
                  <a:tcPr/>
                </a:tc>
              </a:tr>
              <a:tr h="413133">
                <a:tc vMerge="1">
                  <a:txBody>
                    <a:bodyPr/>
                    <a:lstStyle/>
                    <a:p>
                      <a:endParaRPr lang="en-US"/>
                    </a:p>
                  </a:txBody>
                  <a:tcPr/>
                </a:tc>
                <a:tc vMerge="1">
                  <a:txBody>
                    <a:bodyPr/>
                    <a:lstStyle/>
                    <a:p>
                      <a:endParaRPr lang="en-US"/>
                    </a:p>
                  </a:txBody>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SL</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Tỉ lệ</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SL</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Tỉ lệ</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r>
              <a:tr h="629359">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2019 -2020</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K9 -  120</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108</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a:solidFill>
                            <a:schemeClr val="tx1"/>
                          </a:solidFill>
                          <a:effectLst/>
                          <a:latin typeface="Times New Roman" pitchFamily="18" charset="0"/>
                          <a:cs typeface="Times New Roman" pitchFamily="18" charset="0"/>
                        </a:rPr>
                        <a:t>   90%</a:t>
                      </a:r>
                      <a:endParaRPr lang="en-US" sz="1800" b="1">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12</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c>
                  <a:txBody>
                    <a:bodyPr/>
                    <a:lstStyle/>
                    <a:p>
                      <a:pPr marL="0" marR="0" algn="just">
                        <a:lnSpc>
                          <a:spcPct val="150000"/>
                        </a:lnSpc>
                        <a:spcBef>
                          <a:spcPts val="0"/>
                        </a:spcBef>
                        <a:spcAft>
                          <a:spcPts val="0"/>
                        </a:spcAft>
                      </a:pPr>
                      <a:r>
                        <a:rPr lang="en-US" sz="2000" b="1" dirty="0">
                          <a:solidFill>
                            <a:schemeClr val="tx1"/>
                          </a:solidFill>
                          <a:effectLst/>
                          <a:latin typeface="Times New Roman" pitchFamily="18" charset="0"/>
                          <a:cs typeface="Times New Roman" pitchFamily="18" charset="0"/>
                        </a:rPr>
                        <a:t>     10 %</a:t>
                      </a:r>
                      <a:endParaRPr lang="en-US" sz="1800" b="1" dirty="0">
                        <a:solidFill>
                          <a:schemeClr val="tx1"/>
                        </a:solidFill>
                        <a:effectLst/>
                        <a:latin typeface="Times New Roman" pitchFamily="18" charset="0"/>
                        <a:ea typeface="Calibri"/>
                        <a:cs typeface="Times New Roman" pitchFamily="18" charset="0"/>
                      </a:endParaRPr>
                    </a:p>
                  </a:txBody>
                  <a:tcPr marL="68580" marR="68580" marT="0" marB="0">
                    <a:solidFill>
                      <a:srgbClr val="FFC000"/>
                    </a:solidFill>
                  </a:tcPr>
                </a:tc>
              </a:tr>
            </a:tbl>
          </a:graphicData>
        </a:graphic>
      </p:graphicFrame>
    </p:spTree>
    <p:extLst>
      <p:ext uri="{BB962C8B-B14F-4D97-AF65-F5344CB8AC3E}">
        <p14:creationId xmlns:p14="http://schemas.microsoft.com/office/powerpoint/2010/main" val="283196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1" nodeType="clickEffect">
                                  <p:stCondLst>
                                    <p:cond delay="0"/>
                                  </p:stCondLst>
                                  <p:childTnLst>
                                    <p:animEffect transition="out" filter="barn(inVertical)">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animBg="1"/>
      <p:bldP spid="7"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76200" y="1524000"/>
            <a:ext cx="2743200" cy="4495800"/>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latin typeface="Times New Roman" pitchFamily="18" charset="0"/>
                <a:cs typeface="Times New Roman" pitchFamily="18" charset="0"/>
              </a:rPr>
              <a:t>KẾT LUẬN SAU KHI THỰC HIỆN ĐỀ TÀI</a:t>
            </a:r>
            <a:endParaRPr lang="en-US" sz="2400" b="1" dirty="0">
              <a:solidFill>
                <a:schemeClr val="tx1"/>
              </a:solidFill>
              <a:latin typeface="Times New Roman" pitchFamily="18" charset="0"/>
              <a:cs typeface="Times New Roman" pitchFamily="18" charset="0"/>
            </a:endParaRPr>
          </a:p>
        </p:txBody>
      </p:sp>
      <p:sp>
        <p:nvSpPr>
          <p:cNvPr id="7" name="Flowchart: Alternate Process 6"/>
          <p:cNvSpPr/>
          <p:nvPr/>
        </p:nvSpPr>
        <p:spPr>
          <a:xfrm>
            <a:off x="3491345" y="762000"/>
            <a:ext cx="5576455" cy="21336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vi-VN" b="1" dirty="0">
                <a:solidFill>
                  <a:schemeClr val="tx1"/>
                </a:solidFill>
                <a:latin typeface="Times New Roman" pitchFamily="18" charset="0"/>
                <a:cs typeface="Times New Roman" pitchFamily="18" charset="0"/>
              </a:rPr>
              <a:t>C</a:t>
            </a:r>
            <a:r>
              <a:rPr lang="en-US" b="1" dirty="0" err="1">
                <a:solidFill>
                  <a:schemeClr val="tx1"/>
                </a:solidFill>
                <a:latin typeface="Times New Roman" pitchFamily="18" charset="0"/>
                <a:cs typeface="Times New Roman" pitchFamily="18" charset="0"/>
              </a:rPr>
              <a:t>hất</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lượng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giờ</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học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được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nâng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lên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rõ</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rệt</a:t>
            </a:r>
            <a:endParaRPr lang="en-US" b="1" dirty="0">
              <a:solidFill>
                <a:schemeClr val="tx1"/>
              </a:solidFill>
              <a:latin typeface="Times New Roman" pitchFamily="18" charset="0"/>
              <a:cs typeface="Times New Roman" pitchFamily="18" charset="0"/>
            </a:endParaRPr>
          </a:p>
          <a:p>
            <a:pPr lvl="0"/>
            <a:r>
              <a:rPr lang="en-US" b="1" dirty="0" err="1">
                <a:solidFill>
                  <a:schemeClr val="tx1"/>
                </a:solidFill>
                <a:latin typeface="Times New Roman" pitchFamily="18" charset="0"/>
                <a:cs typeface="Times New Roman" pitchFamily="18" charset="0"/>
              </a:rPr>
              <a:t>học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sinh</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tích</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cực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chủ</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động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trong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tập</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luyện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tự</a:t>
            </a:r>
            <a:r>
              <a:rPr lang="en-US" b="1" dirty="0">
                <a:solidFill>
                  <a:schemeClr val="tx1"/>
                </a:solidFill>
                <a:latin typeface="Times New Roman" pitchFamily="18" charset="0"/>
                <a:cs typeface="Times New Roman" pitchFamily="18" charset="0"/>
              </a:rPr>
              <a:t> tin </a:t>
            </a:r>
            <a:r>
              <a:rPr lang="en-US" b="1" dirty="0" err="1">
                <a:solidFill>
                  <a:schemeClr val="tx1"/>
                </a:solidFill>
                <a:latin typeface="Times New Roman" pitchFamily="18" charset="0"/>
                <a:cs typeface="Times New Roman" pitchFamily="18" charset="0"/>
              </a:rPr>
              <a:t>không</a:t>
            </a:r>
            <a:r>
              <a:rPr lang="en-US" b="1" dirty="0">
                <a:solidFill>
                  <a:schemeClr val="tx1"/>
                </a:solidFill>
                <a:latin typeface="Times New Roman" pitchFamily="18" charset="0"/>
                <a:cs typeface="Times New Roman" pitchFamily="18" charset="0"/>
              </a:rPr>
              <a:t> e </a:t>
            </a:r>
            <a:r>
              <a:rPr lang="en-US" b="1" dirty="0" err="1">
                <a:solidFill>
                  <a:schemeClr val="tx1"/>
                </a:solidFill>
                <a:latin typeface="Times New Roman" pitchFamily="18" charset="0"/>
                <a:cs typeface="Times New Roman" pitchFamily="18" charset="0"/>
              </a:rPr>
              <a:t>ngại</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khi</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học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thể</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dục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nắm</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được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kỹ</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thuật</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đá</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cầu</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một</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cách</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chắc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chắn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khó</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quên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các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em</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hào</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hứng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luyện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tập</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tiết</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học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trở</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nên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sôi</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động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hứng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thú</a:t>
            </a:r>
            <a:r>
              <a:rPr lang="en-US" b="1" dirty="0">
                <a:solidFill>
                  <a:schemeClr val="tx1"/>
                </a:solidFill>
                <a:latin typeface="Times New Roman" pitchFamily="18" charset="0"/>
                <a:cs typeface="Times New Roman" pitchFamily="18" charset="0"/>
              </a:rPr>
              <a:t>.</a:t>
            </a:r>
          </a:p>
        </p:txBody>
      </p:sp>
      <p:sp>
        <p:nvSpPr>
          <p:cNvPr id="8" name="Flowchart: Alternate Process 7"/>
          <p:cNvSpPr/>
          <p:nvPr/>
        </p:nvSpPr>
        <p:spPr>
          <a:xfrm>
            <a:off x="3657601" y="3124200"/>
            <a:ext cx="5410199" cy="114300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vi-VN" b="1" dirty="0" smtClean="0">
                <a:solidFill>
                  <a:schemeClr val="tx1"/>
                </a:solidFill>
                <a:latin typeface="Times New Roman" pitchFamily="18" charset="0"/>
                <a:cs typeface="Times New Roman" pitchFamily="18" charset="0"/>
              </a:rPr>
              <a:t>G</a:t>
            </a:r>
            <a:r>
              <a:rPr lang="en-US" b="1" dirty="0" err="1" smtClean="0">
                <a:solidFill>
                  <a:schemeClr val="tx1"/>
                </a:solidFill>
                <a:latin typeface="Times New Roman" pitchFamily="18" charset="0"/>
                <a:cs typeface="Times New Roman" pitchFamily="18" charset="0"/>
              </a:rPr>
              <a:t>iáo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dục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truyền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thống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về</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đạo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đức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lối</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sống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tính</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tổ</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chức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kỷ</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luật</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tính</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đoàn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kết</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cho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các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em</a:t>
            </a:r>
            <a:endParaRPr lang="en-US" b="1" dirty="0" smtClean="0">
              <a:solidFill>
                <a:schemeClr val="tx1"/>
              </a:solidFill>
              <a:latin typeface="Times New Roman" pitchFamily="18" charset="0"/>
              <a:cs typeface="Times New Roman" pitchFamily="18" charset="0"/>
            </a:endParaRPr>
          </a:p>
        </p:txBody>
      </p:sp>
      <p:sp>
        <p:nvSpPr>
          <p:cNvPr id="9" name="Freeform 23"/>
          <p:cNvSpPr>
            <a:spLocks/>
          </p:cNvSpPr>
          <p:nvPr/>
        </p:nvSpPr>
        <p:spPr bwMode="gray">
          <a:xfrm rot="7631925" flipV="1">
            <a:off x="2612098" y="3184281"/>
            <a:ext cx="1252805" cy="29273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5">
              <a:lumMod val="60000"/>
              <a:lumOff val="40000"/>
            </a:schemeClr>
          </a:solidFill>
          <a:ln w="0">
            <a:solidFill>
              <a:schemeClr val="tx1"/>
            </a:solid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0" name="Freeform 23"/>
          <p:cNvSpPr>
            <a:spLocks/>
          </p:cNvSpPr>
          <p:nvPr/>
        </p:nvSpPr>
        <p:spPr bwMode="gray">
          <a:xfrm rot="12441059">
            <a:off x="2885896" y="3549402"/>
            <a:ext cx="845566" cy="505502"/>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5">
              <a:lumMod val="60000"/>
              <a:lumOff val="40000"/>
            </a:schemeClr>
          </a:solidFill>
          <a:ln w="0">
            <a:solidFill>
              <a:schemeClr val="tx1"/>
            </a:solid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lowchart: Alternate Process 10"/>
          <p:cNvSpPr/>
          <p:nvPr/>
        </p:nvSpPr>
        <p:spPr>
          <a:xfrm>
            <a:off x="3581399" y="4656415"/>
            <a:ext cx="5410199" cy="1058585"/>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err="1" smtClean="0">
                <a:solidFill>
                  <a:schemeClr val="tx1"/>
                </a:solidFill>
                <a:latin typeface="Times New Roman" pitchFamily="18" charset="0"/>
                <a:cs typeface="Times New Roman" pitchFamily="18" charset="0"/>
              </a:rPr>
              <a:t>Xóa</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được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tư</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tưởng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xem</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nhẹ</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bộ</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môn</a:t>
            </a:r>
            <a:r>
              <a:rPr lang="en-US" b="1" dirty="0" smtClean="0">
                <a:solidFill>
                  <a:schemeClr val="tx1"/>
                </a:solidFill>
                <a:latin typeface="Times New Roman" pitchFamily="18" charset="0"/>
                <a:cs typeface="Times New Roman" pitchFamily="18" charset="0"/>
              </a:rPr>
              <a:t>” ở </a:t>
            </a:r>
            <a:r>
              <a:rPr lang="en-US" b="1" dirty="0" err="1" smtClean="0">
                <a:solidFill>
                  <a:schemeClr val="tx1"/>
                </a:solidFill>
                <a:latin typeface="Times New Roman" pitchFamily="18" charset="0"/>
                <a:cs typeface="Times New Roman" pitchFamily="18" charset="0"/>
              </a:rPr>
              <a:t>giáo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viên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làm</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cho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giáo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viên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thêm</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yêu</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nghề</a:t>
            </a:r>
            <a:endParaRPr lang="en-US" b="1" dirty="0">
              <a:solidFill>
                <a:schemeClr val="tx1"/>
              </a:solidFill>
              <a:latin typeface="Times New Roman" pitchFamily="18" charset="0"/>
              <a:cs typeface="Times New Roman" pitchFamily="18" charset="0"/>
            </a:endParaRPr>
          </a:p>
        </p:txBody>
      </p:sp>
      <p:sp>
        <p:nvSpPr>
          <p:cNvPr id="12" name="Freeform 23"/>
          <p:cNvSpPr>
            <a:spLocks/>
          </p:cNvSpPr>
          <p:nvPr/>
        </p:nvSpPr>
        <p:spPr bwMode="gray">
          <a:xfrm rot="14034665">
            <a:off x="2618835" y="4038824"/>
            <a:ext cx="1339586" cy="37345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5">
              <a:lumMod val="60000"/>
              <a:lumOff val="40000"/>
            </a:schemeClr>
          </a:solidFill>
          <a:ln w="0">
            <a:solidFill>
              <a:schemeClr val="tx1"/>
            </a:solidFill>
            <a:prstDash val="solid"/>
            <a:round/>
            <a:headEnd/>
            <a:tailEnd/>
          </a:ln>
        </p:spPr>
        <p:txBody>
          <a:bodyPr/>
          <a:lstStyle/>
          <a:p>
            <a:pPr fontAlgn="base">
              <a:spcBef>
                <a:spcPct val="0"/>
              </a:spcBef>
              <a:spcAft>
                <a:spcPct val="0"/>
              </a:spcAft>
              <a:defRPr/>
            </a:pPr>
            <a:endParaRPr lang="vi-VN">
              <a:solidFill>
                <a:srgbClr val="FFFFFF"/>
              </a:solidFill>
            </a:endParaRPr>
          </a:p>
        </p:txBody>
      </p:sp>
    </p:spTree>
    <p:extLst>
      <p:ext uri="{BB962C8B-B14F-4D97-AF65-F5344CB8AC3E}">
        <p14:creationId xmlns:p14="http://schemas.microsoft.com/office/powerpoint/2010/main" val="6535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90500"/>
            <a:ext cx="5867400" cy="1028700"/>
          </a:xfrm>
        </p:spPr>
        <p:style>
          <a:lnRef idx="0">
            <a:schemeClr val="accent5"/>
          </a:lnRef>
          <a:fillRef idx="3">
            <a:schemeClr val="accent5"/>
          </a:fillRef>
          <a:effectRef idx="3">
            <a:schemeClr val="accent5"/>
          </a:effectRef>
          <a:fontRef idx="minor">
            <a:schemeClr val="lt1"/>
          </a:fontRef>
        </p:style>
        <p:txBody>
          <a:bodyPr/>
          <a:lstStyle/>
          <a:p>
            <a:pPr marL="0" lvl="0" indent="0">
              <a:buNone/>
            </a:pPr>
            <a:r>
              <a:rPr lang="pt-BR" dirty="0">
                <a:latin typeface="Times New Roman" pitchFamily="18" charset="0"/>
                <a:cs typeface="Times New Roman" pitchFamily="18" charset="0"/>
              </a:rPr>
              <a:t>Lí do chọn biện pháp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Rectangle 3"/>
          <p:cNvSpPr/>
          <p:nvPr/>
        </p:nvSpPr>
        <p:spPr>
          <a:xfrm>
            <a:off x="533400" y="1903274"/>
            <a:ext cx="8077200"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dục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Đây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ta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hệ</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trẻ có </a:t>
            </a:r>
            <a:r>
              <a:rPr lang="en-US" sz="2000" dirty="0" err="1">
                <a:latin typeface="Times New Roman" pitchFamily="18" charset="0"/>
                <a:cs typeface="Times New Roman" pitchFamily="18" charset="0"/>
              </a:rPr>
              <a:t>kiến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khỏe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smtClean="0">
                <a:latin typeface="Times New Roman" pitchFamily="18" charset="0"/>
                <a:cs typeface="Times New Roman" pitchFamily="18" charset="0"/>
              </a:rPr>
              <a:t>:</a:t>
            </a:r>
            <a:r>
              <a:rPr lang="en-US" sz="2000" b="1" dirty="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5" name="Rectangle 4"/>
          <p:cNvSpPr/>
          <p:nvPr/>
        </p:nvSpPr>
        <p:spPr>
          <a:xfrm>
            <a:off x="4781116" y="4927937"/>
            <a:ext cx="3829484" cy="1323439"/>
          </a:xfrm>
          <a:prstGeom prst="rect">
            <a:avLst/>
          </a:prstGeom>
          <a:solidFill>
            <a:srgbClr val="FFCC66"/>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phẩm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chất</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triển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6" name="Rectangle 5"/>
          <p:cNvSpPr/>
          <p:nvPr/>
        </p:nvSpPr>
        <p:spPr>
          <a:xfrm>
            <a:off x="533399" y="4924961"/>
            <a:ext cx="3638117" cy="1323439"/>
          </a:xfrm>
          <a:prstGeom prst="rect">
            <a:avLst/>
          </a:prstGeom>
          <a:solidFill>
            <a:srgbClr val="FFCC66"/>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năng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lực</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giúp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triển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7" name="AutoShape 12"/>
          <p:cNvSpPr>
            <a:spLocks noChangeArrowheads="1"/>
          </p:cNvSpPr>
          <p:nvPr/>
        </p:nvSpPr>
        <p:spPr bwMode="auto">
          <a:xfrm>
            <a:off x="4171517" y="1219200"/>
            <a:ext cx="616383" cy="6858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23"/>
          <p:cNvSpPr>
            <a:spLocks/>
          </p:cNvSpPr>
          <p:nvPr/>
        </p:nvSpPr>
        <p:spPr bwMode="gray">
          <a:xfrm rot="19644620">
            <a:off x="3211247" y="4102748"/>
            <a:ext cx="1367735" cy="70895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0" name="Freeform 25"/>
          <p:cNvSpPr>
            <a:spLocks/>
          </p:cNvSpPr>
          <p:nvPr/>
        </p:nvSpPr>
        <p:spPr bwMode="gray">
          <a:xfrm rot="2699691" flipH="1">
            <a:off x="4020348" y="4135696"/>
            <a:ext cx="1207486" cy="584857"/>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Tree>
    <p:extLst>
      <p:ext uri="{BB962C8B-B14F-4D97-AF65-F5344CB8AC3E}">
        <p14:creationId xmlns:p14="http://schemas.microsoft.com/office/powerpoint/2010/main" val="113971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956370"/>
            <a:ext cx="8077200" cy="5355312"/>
          </a:xfrm>
          <a:prstGeom prst="rect">
            <a:avLst/>
          </a:prstGeom>
          <a:solidFill>
            <a:schemeClr val="accent2">
              <a:lumMod val="60000"/>
              <a:lumOff val="40000"/>
            </a:schemeClr>
          </a:solidFill>
          <a:ln>
            <a:solidFill>
              <a:schemeClr val="tx1"/>
            </a:solidFill>
          </a:ln>
        </p:spPr>
        <p:txBody>
          <a:bodyPr wrap="square">
            <a:spAutoFit/>
          </a:bodyPr>
          <a:lstStyle/>
          <a:p>
            <a:pPr algn="just"/>
            <a:r>
              <a:rPr lang="pt-BR" dirty="0">
                <a:latin typeface="Times New Roman" pitchFamily="18" charset="0"/>
                <a:cs typeface="Times New Roman" pitchFamily="18" charset="0"/>
              </a:rPr>
              <a:t>	</a:t>
            </a:r>
            <a:r>
              <a:rPr lang="pt-BR" dirty="0" smtClean="0">
                <a:latin typeface="Times New Roman" pitchFamily="18" charset="0"/>
                <a:cs typeface="Times New Roman" pitchFamily="18" charset="0"/>
              </a:rPr>
              <a:t>GDTC có nhiều nội dung khác nhau trong đó </a:t>
            </a:r>
            <a:r>
              <a:rPr lang="pt-BR" dirty="0" smtClean="0">
                <a:latin typeface="Times New Roman" pitchFamily="18" charset="0"/>
                <a:cs typeface="Times New Roman" pitchFamily="18" charset="0"/>
              </a:rPr>
              <a:t>có</a:t>
            </a:r>
            <a:r>
              <a:rPr lang="vi-VN" dirty="0" smtClean="0">
                <a:latin typeface="Times New Roman" pitchFamily="18" charset="0"/>
                <a:cs typeface="Times New Roman" pitchFamily="18" charset="0"/>
              </a:rPr>
              <a:t> môn</a:t>
            </a:r>
            <a:r>
              <a:rPr lang="pt-BR"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Đá cầu được đưa vào là nội dung thi đấu chính thức ở HKPĐ các cấp.</a:t>
            </a:r>
            <a:r>
              <a:rPr lang="en-US" dirty="0"/>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cao</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giờ</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trước</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niềm</a:t>
            </a:r>
            <a:r>
              <a:rPr lang="en-US" dirty="0">
                <a:latin typeface="Times New Roman" pitchFamily="18" charset="0"/>
                <a:cs typeface="Times New Roman" pitchFamily="18" charset="0"/>
              </a:rPr>
              <a:t> say </a:t>
            </a:r>
            <a:r>
              <a:rPr lang="en-US" dirty="0" err="1">
                <a:latin typeface="Times New Roman" pitchFamily="18" charset="0"/>
                <a:cs typeface="Times New Roman" pitchFamily="18" charset="0"/>
              </a:rPr>
              <a:t>mê</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thú</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nắm</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hảo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endParaRPr lang="en-US"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hội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nhuyễn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chia </a:t>
            </a:r>
            <a:r>
              <a:rPr lang="en-US" dirty="0" err="1">
                <a:latin typeface="Times New Roman" pitchFamily="18" charset="0"/>
                <a:cs typeface="Times New Roman" pitchFamily="18" charset="0"/>
              </a:rPr>
              <a:t>nhóm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smtClean="0">
                <a:latin typeface="Times New Roman" pitchFamily="18" charset="0"/>
                <a:cs typeface="Times New Roman" pitchFamily="18" charset="0"/>
              </a:rPr>
              <a:t>.</a:t>
            </a:r>
            <a:r>
              <a:rPr lang="en-US" dirty="0"/>
              <a:t> </a:t>
            </a:r>
            <a:r>
              <a:rPr lang="en-US" dirty="0" smtClean="0"/>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nhát</a:t>
            </a:r>
            <a:r>
              <a:rPr lang="en-US" dirty="0">
                <a:latin typeface="Times New Roman" pitchFamily="18" charset="0"/>
                <a:cs typeface="Times New Roman" pitchFamily="18" charset="0"/>
              </a:rPr>
              <a:t>, e </a:t>
            </a:r>
            <a:r>
              <a:rPr lang="en-US" dirty="0" err="1">
                <a:latin typeface="Times New Roman" pitchFamily="18" charset="0"/>
                <a:cs typeface="Times New Roman" pitchFamily="18" charset="0"/>
              </a:rPr>
              <a:t>dè</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niềm</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lòng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Đồng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thắn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giờ</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Là </a:t>
            </a:r>
            <a:r>
              <a:rPr lang="pt-BR" dirty="0">
                <a:latin typeface="Times New Roman" pitchFamily="18" charset="0"/>
                <a:cs typeface="Times New Roman" pitchFamily="18" charset="0"/>
              </a:rPr>
              <a:t>một giáo viên dạy môn thể dục luôn thôi thúc tôi làm thế nào để đưa thành tích Đá Cầu nói riêng và Thể dục nói chung có kết quả cao, tạo cho các em sân chơi lành mạnh, có sức khỏe tốt để học tập và yêu thích bộ môn. Với kinh nghiệm </a:t>
            </a:r>
            <a:r>
              <a:rPr lang="pt-BR" dirty="0" smtClean="0">
                <a:latin typeface="Times New Roman" pitchFamily="18" charset="0"/>
                <a:cs typeface="Times New Roman" pitchFamily="18" charset="0"/>
              </a:rPr>
              <a:t>giảng dạy tôi </a:t>
            </a:r>
            <a:r>
              <a:rPr lang="pt-BR" dirty="0">
                <a:latin typeface="Times New Roman" pitchFamily="18" charset="0"/>
                <a:cs typeface="Times New Roman" pitchFamily="18" charset="0"/>
              </a:rPr>
              <a:t>quyết định lựa chọn đề tài </a:t>
            </a:r>
            <a:r>
              <a:rPr lang="pt-BR" b="1" dirty="0">
                <a:latin typeface="Times New Roman" pitchFamily="18" charset="0"/>
                <a:cs typeface="Times New Roman" pitchFamily="18" charset="0"/>
              </a:rPr>
              <a:t>“</a:t>
            </a:r>
            <a:r>
              <a:rPr lang="pt-BR" b="1" i="1" dirty="0">
                <a:latin typeface="Times New Roman" pitchFamily="18" charset="0"/>
                <a:cs typeface="Times New Roman" pitchFamily="18" charset="0"/>
              </a:rPr>
              <a:t> Giải pháp nhằm nâng thành tích thi đấu môn Đá cầu cho học sinh lớp 9’’  trường THCS </a:t>
            </a:r>
            <a:r>
              <a:rPr lang="vi-VN" b="1" i="1" dirty="0" smtClean="0">
                <a:latin typeface="Times New Roman" pitchFamily="18" charset="0"/>
                <a:cs typeface="Times New Roman" pitchFamily="18" charset="0"/>
              </a:rPr>
              <a:t>AN THẮNG</a:t>
            </a:r>
            <a:r>
              <a:rPr lang="pt-BR" b="1" i="1" dirty="0" smtClean="0">
                <a:latin typeface="Times New Roman" pitchFamily="18" charset="0"/>
                <a:cs typeface="Times New Roman" pitchFamily="18" charset="0"/>
              </a:rPr>
              <a:t> – </a:t>
            </a:r>
            <a:r>
              <a:rPr lang="vi-VN" b="1" i="1" dirty="0" smtClean="0">
                <a:latin typeface="Times New Roman" pitchFamily="18" charset="0"/>
                <a:cs typeface="Times New Roman" pitchFamily="18" charset="0"/>
              </a:rPr>
              <a:t>AN LÃO</a:t>
            </a:r>
            <a:r>
              <a:rPr lang="pt-BR" b="1" i="1" dirty="0" smtClean="0">
                <a:latin typeface="Times New Roman" pitchFamily="18" charset="0"/>
                <a:cs typeface="Times New Roman" pitchFamily="18" charset="0"/>
              </a:rPr>
              <a:t> – </a:t>
            </a:r>
            <a:r>
              <a:rPr lang="vi-VN" b="1" i="1" dirty="0" smtClean="0">
                <a:latin typeface="Times New Roman" pitchFamily="18" charset="0"/>
                <a:cs typeface="Times New Roman" pitchFamily="18" charset="0"/>
              </a:rPr>
              <a:t>HẢI PHÒNG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2945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1257300"/>
            <a:ext cx="1560022" cy="3695700"/>
          </a:xfrm>
          <a:solidFill>
            <a:schemeClr val="bg2">
              <a:lumMod val="90000"/>
            </a:schemeClr>
          </a:solidFill>
        </p:spPr>
        <p:txBody>
          <a:bodyPr/>
          <a:lstStyle/>
          <a:p>
            <a:pPr marL="0" indent="0" algn="l">
              <a:buNone/>
            </a:pPr>
            <a:r>
              <a:rPr lang="en-US" sz="2800" dirty="0">
                <a:effectLst/>
                <a:latin typeface="Times New Roman" pitchFamily="18" charset="0"/>
                <a:cs typeface="Times New Roman" pitchFamily="18" charset="0"/>
              </a:rPr>
              <a:t>NHỮNG KHÓ KHĂN TRƯỚC KHI THỰC HIỆN ĐỀ TÀI</a:t>
            </a:r>
            <a:br>
              <a:rPr lang="en-US" sz="2800" dirty="0">
                <a:effectLst/>
                <a:latin typeface="Times New Roman" pitchFamily="18" charset="0"/>
                <a:cs typeface="Times New Roman" pitchFamily="18" charset="0"/>
              </a:rPr>
            </a:br>
            <a:r>
              <a:rPr lang="en-US" sz="2800" b="0" dirty="0">
                <a:ln w="18415" cmpd="sng">
                  <a:solidFill>
                    <a:srgbClr val="FFFFFF"/>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rPr>
              <a:t/>
            </a:r>
            <a:br>
              <a:rPr lang="en-US" sz="2800" b="0" dirty="0">
                <a:ln w="18415" cmpd="sng">
                  <a:solidFill>
                    <a:srgbClr val="FFFFFF"/>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rPr>
            </a:br>
            <a:endParaRPr lang="en-US" sz="2800" b="0" dirty="0">
              <a:ln w="18415" cmpd="sng">
                <a:solidFill>
                  <a:srgbClr val="FFFFFF"/>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10" name="Title 1"/>
          <p:cNvSpPr txBox="1">
            <a:spLocks/>
          </p:cNvSpPr>
          <p:nvPr/>
        </p:nvSpPr>
        <p:spPr>
          <a:xfrm>
            <a:off x="2522480" y="228600"/>
            <a:ext cx="6455265" cy="914400"/>
          </a:xfrm>
          <a:prstGeom prst="rect">
            <a:avLst/>
          </a:prstGeom>
          <a:solidFill>
            <a:schemeClr val="accent5">
              <a:lumMod val="40000"/>
              <a:lumOff val="60000"/>
            </a:schemeClr>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Tình</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hình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chung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hiện</a:t>
            </a:r>
            <a:r>
              <a:rPr lang="en-US" sz="2000" dirty="0">
                <a:effectLst/>
                <a:latin typeface="Times New Roman" pitchFamily="18" charset="0"/>
                <a:cs typeface="Times New Roman" pitchFamily="18" charset="0"/>
              </a:rPr>
              <a:t> nay, </a:t>
            </a:r>
            <a:r>
              <a:rPr lang="en-US" sz="2000" dirty="0" err="1">
                <a:effectLst/>
                <a:latin typeface="Times New Roman" pitchFamily="18" charset="0"/>
                <a:cs typeface="Times New Roman" pitchFamily="18" charset="0"/>
              </a:rPr>
              <a:t>đa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số</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giáo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viên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chưa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coi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trọng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chất</a:t>
            </a:r>
            <a:r>
              <a:rPr lang="en-US" sz="2000" dirty="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lượng</a:t>
            </a:r>
            <a:r>
              <a:rPr lang="en-US" sz="2000" dirty="0" smtClean="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của</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tiết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dục</a:t>
            </a:r>
            <a:endParaRPr lang="en-US" sz="2000" dirty="0">
              <a:effectLst/>
              <a:latin typeface="Times New Roman" pitchFamily="18" charset="0"/>
              <a:cs typeface="Times New Roman" pitchFamily="18" charset="0"/>
            </a:endParaRPr>
          </a:p>
          <a:p>
            <a:pPr marL="0" indent="0" algn="l">
              <a:buNone/>
            </a:pPr>
            <a:r>
              <a:rPr lang="en-US" sz="2000" b="0" dirty="0" smtClean="0">
                <a:ln w="18415" cmpd="sng">
                  <a:solidFill>
                    <a:schemeClr val="tx1"/>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rPr>
              <a:t/>
            </a:r>
            <a:br>
              <a:rPr lang="en-US" sz="2000" b="0" dirty="0" smtClean="0">
                <a:ln w="18415" cmpd="sng">
                  <a:solidFill>
                    <a:schemeClr val="tx1"/>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rPr>
            </a:br>
            <a:endParaRPr lang="en-US" sz="2000" b="0" dirty="0">
              <a:ln w="18415" cmpd="sng">
                <a:solidFill>
                  <a:schemeClr val="tx1"/>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11" name="Title 1"/>
          <p:cNvSpPr txBox="1">
            <a:spLocks/>
          </p:cNvSpPr>
          <p:nvPr/>
        </p:nvSpPr>
        <p:spPr>
          <a:xfrm>
            <a:off x="2522480" y="1447800"/>
            <a:ext cx="6455265" cy="1676400"/>
          </a:xfrm>
          <a:prstGeom prst="rect">
            <a:avLst/>
          </a:prstGeom>
          <a:solidFill>
            <a:srgbClr val="FF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dirty="0" smtClean="0">
                <a:effectLst/>
              </a:rPr>
              <a:t>      </a:t>
            </a:r>
            <a:r>
              <a:rPr lang="en-US" sz="2000" dirty="0" err="1" smtClean="0">
                <a:effectLst/>
                <a:latin typeface="Times New Roman" pitchFamily="18" charset="0"/>
                <a:cs typeface="Times New Roman" pitchFamily="18" charset="0"/>
              </a:rPr>
              <a:t>Hầu</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giáo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viên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dạy</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nội</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này</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chỉ</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chú</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tâm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tích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sinh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những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kỹ</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thuật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sách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giáo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khoa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tâng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cầu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chuyền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cầu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phát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cầu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làm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sao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các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em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kiểm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thúc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phần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thực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hiện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được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các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kỹ</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thuật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theo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đề</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kiểm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tra</a:t>
            </a:r>
            <a:endParaRPr lang="en-US" sz="2000" dirty="0">
              <a:effectLst/>
              <a:latin typeface="Times New Roman" pitchFamily="18" charset="0"/>
              <a:cs typeface="Times New Roman" pitchFamily="18" charset="0"/>
            </a:endParaRPr>
          </a:p>
        </p:txBody>
      </p:sp>
      <p:sp>
        <p:nvSpPr>
          <p:cNvPr id="12" name="Title 1"/>
          <p:cNvSpPr txBox="1">
            <a:spLocks/>
          </p:cNvSpPr>
          <p:nvPr/>
        </p:nvSpPr>
        <p:spPr>
          <a:xfrm>
            <a:off x="2522480" y="3581400"/>
            <a:ext cx="6455265" cy="1219200"/>
          </a:xfrm>
          <a:prstGeom prst="rect">
            <a:avLst/>
          </a:prstGeom>
          <a:solidFill>
            <a:srgbClr val="99FFCC"/>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dirty="0" smtClean="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Học</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sinh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tưởng</a:t>
            </a:r>
            <a:r>
              <a:rPr lang="en-US" sz="2000" dirty="0">
                <a:effectLst/>
                <a:latin typeface="Times New Roman" pitchFamily="18" charset="0"/>
                <a:cs typeface="Times New Roman" pitchFamily="18" charset="0"/>
              </a:rPr>
              <a:t> ỷ </a:t>
            </a:r>
            <a:r>
              <a:rPr lang="en-US" sz="2000" dirty="0" err="1">
                <a:effectLst/>
                <a:latin typeface="Times New Roman" pitchFamily="18" charset="0"/>
                <a:cs typeface="Times New Roman" pitchFamily="18" charset="0"/>
              </a:rPr>
              <a:t>lại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lười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hoạt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động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sự</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cố</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gắng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Nhiều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yếu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tố</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khách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quan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một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số</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sinh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chưa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thật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sự</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hiện</a:t>
            </a:r>
            <a:r>
              <a:rPr lang="en-US" sz="2000" dirty="0">
                <a:effectLst/>
                <a:latin typeface="Times New Roman" pitchFamily="18" charset="0"/>
                <a:cs typeface="Times New Roman" pitchFamily="18" charset="0"/>
              </a:rPr>
              <a:t>.</a:t>
            </a:r>
          </a:p>
        </p:txBody>
      </p:sp>
      <p:sp>
        <p:nvSpPr>
          <p:cNvPr id="13" name="Title 1"/>
          <p:cNvSpPr txBox="1">
            <a:spLocks/>
          </p:cNvSpPr>
          <p:nvPr/>
        </p:nvSpPr>
        <p:spPr>
          <a:xfrm>
            <a:off x="2536335" y="5181600"/>
            <a:ext cx="6455265" cy="1295400"/>
          </a:xfrm>
          <a:prstGeom prst="rect">
            <a:avLst/>
          </a:prstGeom>
          <a:solidFill>
            <a:srgbClr val="FF99FF"/>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dirty="0" smtClean="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Từ</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những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tồn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tại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tôi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mạnh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dạn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đưa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ra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một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số</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pháp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bài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nhằm</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rèn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luyện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sinh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thành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tích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cao</a:t>
            </a:r>
            <a:r>
              <a:rPr lang="en-US" sz="2000" dirty="0">
                <a:effectLst/>
                <a:latin typeface="Times New Roman" pitchFamily="18" charset="0"/>
                <a:cs typeface="Times New Roman" pitchFamily="18" charset="0"/>
              </a:rPr>
              <a:t> ở </a:t>
            </a:r>
            <a:r>
              <a:rPr lang="en-US" sz="2000" dirty="0" err="1">
                <a:effectLst/>
                <a:latin typeface="Times New Roman" pitchFamily="18" charset="0"/>
                <a:cs typeface="Times New Roman" pitchFamily="18" charset="0"/>
              </a:rPr>
              <a:t>cuồi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môn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nâng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cao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hiểu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đấu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năng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lực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của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mình</a:t>
            </a:r>
            <a:endParaRPr lang="en-US" sz="2000" dirty="0">
              <a:effectLst/>
              <a:latin typeface="Times New Roman" pitchFamily="18" charset="0"/>
              <a:cs typeface="Times New Roman" pitchFamily="18" charset="0"/>
            </a:endParaRPr>
          </a:p>
        </p:txBody>
      </p:sp>
      <p:cxnSp>
        <p:nvCxnSpPr>
          <p:cNvPr id="17" name="Straight Arrow Connector 16"/>
          <p:cNvCxnSpPr>
            <a:stCxn id="9" idx="3"/>
          </p:cNvCxnSpPr>
          <p:nvPr/>
        </p:nvCxnSpPr>
        <p:spPr>
          <a:xfrm flipV="1">
            <a:off x="1560022" y="1143000"/>
            <a:ext cx="886257" cy="1962150"/>
          </a:xfrm>
          <a:prstGeom prst="straightConnector1">
            <a:avLst/>
          </a:prstGeom>
          <a:ln>
            <a:solidFill>
              <a:schemeClr val="accent5">
                <a:lumMod val="60000"/>
                <a:lumOff val="40000"/>
              </a:schemeClr>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1" name="Straight Arrow Connector 20"/>
          <p:cNvCxnSpPr>
            <a:stCxn id="9" idx="3"/>
          </p:cNvCxnSpPr>
          <p:nvPr/>
        </p:nvCxnSpPr>
        <p:spPr>
          <a:xfrm flipV="1">
            <a:off x="1560022" y="2590800"/>
            <a:ext cx="886257" cy="514350"/>
          </a:xfrm>
          <a:prstGeom prst="straightConnector1">
            <a:avLst/>
          </a:prstGeom>
          <a:ln>
            <a:solidFill>
              <a:srgbClr val="FFFF99"/>
            </a:solidFill>
            <a:tailEnd type="arrow"/>
          </a:ln>
          <a:effectLst>
            <a:glow rad="139700">
              <a:schemeClr val="accent3">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2" name="Straight Arrow Connector 21"/>
          <p:cNvCxnSpPr>
            <a:stCxn id="9" idx="3"/>
          </p:cNvCxnSpPr>
          <p:nvPr/>
        </p:nvCxnSpPr>
        <p:spPr>
          <a:xfrm>
            <a:off x="1560022" y="3105150"/>
            <a:ext cx="900112" cy="857250"/>
          </a:xfrm>
          <a:prstGeom prst="straightConnector1">
            <a:avLst/>
          </a:prstGeom>
          <a:ln>
            <a:solidFill>
              <a:srgbClr val="99FFCC"/>
            </a:solidFill>
            <a:tailEnd type="arrow"/>
          </a:ln>
          <a:effectLst>
            <a:glow rad="139700">
              <a:schemeClr val="accent4">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3" name="Straight Arrow Connector 22"/>
          <p:cNvCxnSpPr>
            <a:stCxn id="9" idx="3"/>
          </p:cNvCxnSpPr>
          <p:nvPr/>
        </p:nvCxnSpPr>
        <p:spPr>
          <a:xfrm>
            <a:off x="1560022" y="3105150"/>
            <a:ext cx="900112" cy="2609850"/>
          </a:xfrm>
          <a:prstGeom prst="straightConnector1">
            <a:avLst/>
          </a:prstGeom>
          <a:ln>
            <a:solidFill>
              <a:srgbClr val="FF66CC"/>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0411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par>
                                <p:cTn id="13" presetID="2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par>
                                <p:cTn id="21" presetID="16" presetClass="entr" presetSubtype="21"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barn(inVertical)">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arn(inVertical)">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arn(inVertical)">
                                      <p:cBhvr>
                                        <p:cTn id="36" dur="500"/>
                                        <p:tgtEl>
                                          <p:spTgt spid="13"/>
                                        </p:tgtEl>
                                      </p:cBhvr>
                                    </p:animEffect>
                                  </p:childTnLst>
                                </p:cTn>
                              </p:par>
                              <p:par>
                                <p:cTn id="37" presetID="16" presetClass="entr" presetSubtype="21"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barn(inVertical)">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781" y="152400"/>
            <a:ext cx="8521419" cy="685800"/>
          </a:xfrm>
          <a:solidFill>
            <a:srgbClr val="FFFF99"/>
          </a:solidFill>
        </p:spPr>
        <p:txBody>
          <a:bodyPr/>
          <a:lstStyle/>
          <a:p>
            <a:pPr marL="0" indent="0">
              <a:buNone/>
            </a:pPr>
            <a:r>
              <a:rPr lang="en-US" sz="3000" dirty="0">
                <a:latin typeface="Times New Roman" pitchFamily="18" charset="0"/>
                <a:cs typeface="Times New Roman" pitchFamily="18" charset="0"/>
              </a:rPr>
              <a:t>CÁC PHƯƠNG PHÁP VẬN DỤNG VÀO ĐỀ TÀI</a:t>
            </a:r>
            <a:br>
              <a:rPr lang="en-US" sz="3000" dirty="0">
                <a:latin typeface="Times New Roman" pitchFamily="18" charset="0"/>
                <a:cs typeface="Times New Roman" pitchFamily="18" charset="0"/>
              </a:rPr>
            </a:br>
            <a:r>
              <a:rPr lang="en-US" sz="3000" dirty="0">
                <a:latin typeface="Times New Roman" pitchFamily="18" charset="0"/>
                <a:cs typeface="Times New Roman" pitchFamily="18" charset="0"/>
              </a:rPr>
              <a:t/>
            </a:r>
            <a:br>
              <a:rPr lang="en-US" sz="3000" dirty="0">
                <a:latin typeface="Times New Roman" pitchFamily="18" charset="0"/>
                <a:cs typeface="Times New Roman" pitchFamily="18" charset="0"/>
              </a:rPr>
            </a:br>
            <a:endParaRPr lang="en-US" sz="3000" dirty="0"/>
          </a:p>
        </p:txBody>
      </p:sp>
      <p:sp>
        <p:nvSpPr>
          <p:cNvPr id="6" name="Title 1"/>
          <p:cNvSpPr txBox="1">
            <a:spLocks/>
          </p:cNvSpPr>
          <p:nvPr/>
        </p:nvSpPr>
        <p:spPr>
          <a:xfrm>
            <a:off x="35791" y="1066801"/>
            <a:ext cx="8991600" cy="3054926"/>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indent="0" algn="just">
              <a:lnSpc>
                <a:spcPct val="150000"/>
              </a:lnSpc>
              <a:spcBef>
                <a:spcPts val="0"/>
              </a:spcBef>
              <a:spcAft>
                <a:spcPts val="0"/>
              </a:spcAft>
              <a:buNone/>
            </a:pPr>
            <a:r>
              <a:rPr lang="en-US" sz="1800" b="0" dirty="0" smtClean="0">
                <a:effectLst/>
                <a:latin typeface="Times New Roman" pitchFamily="18" charset="0"/>
                <a:ea typeface="Times New Roman"/>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Đá</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cầu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là</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môn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học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cần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rèn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luyện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cho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học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sinh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sự</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nhanh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nhẹn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khéo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léo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dẻo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dai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khả</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năng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tư</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duy</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sáng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tạo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tâm</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lý</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vững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vàng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tự</a:t>
            </a:r>
            <a:r>
              <a:rPr lang="en-US" sz="1800" b="0" dirty="0">
                <a:solidFill>
                  <a:prstClr val="black"/>
                </a:solidFill>
                <a:effectLst/>
                <a:latin typeface="Times New Roman" pitchFamily="18" charset="0"/>
                <a:ea typeface="+mn-ea"/>
                <a:cs typeface="Times New Roman" pitchFamily="18" charset="0"/>
              </a:rPr>
              <a:t> tin, </a:t>
            </a:r>
            <a:r>
              <a:rPr lang="en-US" sz="1800" b="0" dirty="0" err="1">
                <a:solidFill>
                  <a:prstClr val="black"/>
                </a:solidFill>
                <a:effectLst/>
                <a:latin typeface="Times New Roman" pitchFamily="18" charset="0"/>
                <a:ea typeface="+mn-ea"/>
                <a:cs typeface="Times New Roman" pitchFamily="18" charset="0"/>
              </a:rPr>
              <a:t>quyết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đoán</a:t>
            </a:r>
            <a:r>
              <a:rPr lang="en-US" sz="1800" b="0" dirty="0">
                <a:solidFill>
                  <a:prstClr val="black"/>
                </a:solidFill>
                <a:effectLst/>
                <a:latin typeface="Times New Roman" pitchFamily="18" charset="0"/>
                <a:ea typeface="+mn-ea"/>
                <a:cs typeface="Times New Roman" pitchFamily="18" charset="0"/>
              </a:rPr>
              <a:t>. Do </a:t>
            </a:r>
            <a:r>
              <a:rPr lang="en-US" sz="1800" b="0" dirty="0" err="1">
                <a:solidFill>
                  <a:prstClr val="black"/>
                </a:solidFill>
                <a:effectLst/>
                <a:latin typeface="Times New Roman" pitchFamily="18" charset="0"/>
                <a:ea typeface="+mn-ea"/>
                <a:cs typeface="Times New Roman" pitchFamily="18" charset="0"/>
              </a:rPr>
              <a:t>vậy</a:t>
            </a:r>
            <a:r>
              <a:rPr lang="en-US" sz="1800" b="0" dirty="0">
                <a:solidFill>
                  <a:prstClr val="black"/>
                </a:solidFill>
                <a:effectLst/>
                <a:latin typeface="Times New Roman" pitchFamily="18" charset="0"/>
                <a:ea typeface="+mn-ea"/>
                <a:cs typeface="Times New Roman" pitchFamily="18" charset="0"/>
              </a:rPr>
              <a:t>, ở </a:t>
            </a:r>
            <a:r>
              <a:rPr lang="en-US" sz="1800" b="0" dirty="0" err="1">
                <a:solidFill>
                  <a:prstClr val="black"/>
                </a:solidFill>
                <a:effectLst/>
                <a:latin typeface="Times New Roman" pitchFamily="18" charset="0"/>
                <a:ea typeface="+mn-ea"/>
                <a:cs typeface="Times New Roman" pitchFamily="18" charset="0"/>
              </a:rPr>
              <a:t>giải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pháp</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này</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ngoài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việc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sâu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phân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tích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kĩ</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những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bài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tập</a:t>
            </a:r>
            <a:r>
              <a:rPr lang="en-US" sz="1800" b="0" dirty="0" smtClean="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kỹ</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thuật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cơ</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bản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trong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sách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giáo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khoa</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hướng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dẫn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theo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chương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trình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của</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Bộ</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để</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nâng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cao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thành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tích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môn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đá</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cầu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tôi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thông</a:t>
            </a:r>
            <a:r>
              <a:rPr lang="en-US" sz="1800" b="0" dirty="0">
                <a:solidFill>
                  <a:prstClr val="black"/>
                </a:solidFill>
                <a:effectLst/>
                <a:latin typeface="Times New Roman" pitchFamily="18" charset="0"/>
                <a:ea typeface="+mn-ea"/>
                <a:cs typeface="Times New Roman" pitchFamily="18" charset="0"/>
              </a:rPr>
              <a:t> qua </a:t>
            </a:r>
            <a:r>
              <a:rPr lang="en-US" sz="1800" b="0" dirty="0" err="1">
                <a:solidFill>
                  <a:prstClr val="black"/>
                </a:solidFill>
                <a:effectLst/>
                <a:latin typeface="Times New Roman" pitchFamily="18" charset="0"/>
                <a:ea typeface="+mn-ea"/>
                <a:cs typeface="Times New Roman" pitchFamily="18" charset="0"/>
              </a:rPr>
              <a:t>các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giải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đấu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thành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tích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cao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tìm</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ra</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một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số</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bài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tập</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động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tác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kỹ</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thuật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chuyên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sâu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hơn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như</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kỹ</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thuật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Quét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cầu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Tấn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công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bằng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má</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ngoài</a:t>
            </a:r>
            <a:r>
              <a:rPr lang="en-US" sz="1800" b="0" dirty="0">
                <a:solidFill>
                  <a:prstClr val="black"/>
                </a:solidFill>
                <a:effectLst/>
                <a:latin typeface="Times New Roman" pitchFamily="18" charset="0"/>
                <a:ea typeface="+mn-ea"/>
                <a:cs typeface="Times New Roman" pitchFamily="18" charset="0"/>
              </a:rPr>
              <a:t>” ,“ </a:t>
            </a:r>
            <a:r>
              <a:rPr lang="en-US" sz="1800" b="0" dirty="0" err="1">
                <a:solidFill>
                  <a:prstClr val="black"/>
                </a:solidFill>
                <a:effectLst/>
                <a:latin typeface="Times New Roman" pitchFamily="18" charset="0"/>
                <a:ea typeface="+mn-ea"/>
                <a:cs typeface="Times New Roman" pitchFamily="18" charset="0"/>
              </a:rPr>
              <a:t>Các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chiến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thuật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đấu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đơn</a:t>
            </a:r>
            <a:r>
              <a:rPr lang="en-US" sz="1800" b="0" dirty="0">
                <a:solidFill>
                  <a:prstClr val="black"/>
                </a:solidFill>
                <a:effectLst/>
                <a:latin typeface="Times New Roman" pitchFamily="18" charset="0"/>
                <a:ea typeface="+mn-ea"/>
                <a:cs typeface="Times New Roman" pitchFamily="18" charset="0"/>
              </a:rPr>
              <a:t> – </a:t>
            </a:r>
            <a:r>
              <a:rPr lang="en-US" sz="1800" b="0" dirty="0" err="1">
                <a:solidFill>
                  <a:prstClr val="black"/>
                </a:solidFill>
                <a:effectLst/>
                <a:latin typeface="Times New Roman" pitchFamily="18" charset="0"/>
                <a:ea typeface="+mn-ea"/>
                <a:cs typeface="Times New Roman" pitchFamily="18" charset="0"/>
              </a:rPr>
              <a:t>đôi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nhằm</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giúp</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học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sinh</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vận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dụng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vào</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đấu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đấu</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tập</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có</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kết</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quả</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cao</a:t>
            </a:r>
            <a:r>
              <a:rPr lang="en-US" sz="1800" b="0" dirty="0">
                <a:solidFill>
                  <a:prstClr val="black"/>
                </a:solidFill>
                <a:effectLst/>
                <a:latin typeface="Times New Roman" pitchFamily="18" charset="0"/>
                <a:ea typeface="+mn-ea"/>
                <a:cs typeface="Times New Roman" pitchFamily="18" charset="0"/>
              </a:rPr>
              <a:t>.</a:t>
            </a:r>
          </a:p>
          <a:p>
            <a:pPr marL="0" marR="0" indent="0" algn="just">
              <a:lnSpc>
                <a:spcPct val="150000"/>
              </a:lnSpc>
              <a:spcBef>
                <a:spcPts val="0"/>
              </a:spcBef>
              <a:spcAft>
                <a:spcPts val="0"/>
              </a:spcAft>
              <a:buNone/>
            </a:pP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Để</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thực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hiện</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được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đề</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tài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này</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tôi</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sử</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dụng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các</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phương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pháp</a:t>
            </a:r>
            <a:r>
              <a:rPr lang="en-US" sz="1800" b="0" dirty="0" smtClean="0">
                <a:solidFill>
                  <a:prstClr val="black"/>
                </a:solidFill>
                <a:effectLst/>
                <a:latin typeface="Times New Roman" pitchFamily="18" charset="0"/>
                <a:ea typeface="+mn-ea"/>
                <a:cs typeface="Times New Roman" pitchFamily="18" charset="0"/>
              </a:rPr>
              <a:t>:</a:t>
            </a:r>
            <a:endParaRPr lang="en-US" sz="1800" b="0" dirty="0">
              <a:solidFill>
                <a:prstClr val="black"/>
              </a:solidFill>
              <a:effectLst/>
              <a:latin typeface="Times New Roman" pitchFamily="18" charset="0"/>
              <a:ea typeface="+mn-ea"/>
              <a:cs typeface="Times New Roman" pitchFamily="18" charset="0"/>
            </a:endParaRPr>
          </a:p>
        </p:txBody>
      </p:sp>
      <p:sp>
        <p:nvSpPr>
          <p:cNvPr id="7" name="Title 1"/>
          <p:cNvSpPr txBox="1">
            <a:spLocks/>
          </p:cNvSpPr>
          <p:nvPr/>
        </p:nvSpPr>
        <p:spPr>
          <a:xfrm>
            <a:off x="48491" y="4121728"/>
            <a:ext cx="8991600" cy="369332"/>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algn="l">
              <a:spcBef>
                <a:spcPts val="0"/>
              </a:spcBef>
              <a:buClrTx/>
              <a:buSzTx/>
              <a:buNone/>
            </a:pPr>
            <a:r>
              <a:rPr lang="en-US" sz="1800" b="0" dirty="0" smtClean="0">
                <a:solidFill>
                  <a:prstClr val="black"/>
                </a:solidFill>
                <a:effectLst/>
                <a:latin typeface="Times New Roman" pitchFamily="18" charset="0"/>
                <a:cs typeface="Times New Roman" pitchFamily="18" charset="0"/>
              </a:rPr>
              <a:t>               </a:t>
            </a:r>
            <a:r>
              <a:rPr lang="en-US" sz="1800" b="0" dirty="0" err="1" smtClean="0">
                <a:solidFill>
                  <a:prstClr val="black"/>
                </a:solidFill>
                <a:effectLst/>
                <a:latin typeface="Times New Roman" pitchFamily="18" charset="0"/>
                <a:cs typeface="Times New Roman" pitchFamily="18" charset="0"/>
              </a:rPr>
              <a:t>Phương</a:t>
            </a:r>
            <a:r>
              <a:rPr lang="en-US" sz="1800" b="0" dirty="0" smtClean="0">
                <a:solidFill>
                  <a:prstClr val="black"/>
                </a:solidFill>
                <a:effectLst/>
                <a:latin typeface="Times New Roman" pitchFamily="18" charset="0"/>
                <a:cs typeface="Times New Roman" pitchFamily="18" charset="0"/>
              </a:rPr>
              <a:t> </a:t>
            </a:r>
            <a:r>
              <a:rPr lang="en-US" sz="1800" b="0" dirty="0" err="1">
                <a:solidFill>
                  <a:prstClr val="black"/>
                </a:solidFill>
                <a:effectLst/>
                <a:latin typeface="Times New Roman" pitchFamily="18" charset="0"/>
                <a:cs typeface="Times New Roman" pitchFamily="18" charset="0"/>
              </a:rPr>
              <a:t>pháp</a:t>
            </a:r>
            <a:r>
              <a:rPr lang="en-US" sz="1800" b="0" dirty="0">
                <a:solidFill>
                  <a:prstClr val="black"/>
                </a:solidFill>
                <a:effectLst/>
                <a:latin typeface="Times New Roman" pitchFamily="18" charset="0"/>
                <a:cs typeface="Times New Roman" pitchFamily="18" charset="0"/>
              </a:rPr>
              <a:t> </a:t>
            </a:r>
            <a:r>
              <a:rPr lang="en-US" sz="1800" b="0" dirty="0" err="1" smtClean="0">
                <a:solidFill>
                  <a:prstClr val="black"/>
                </a:solidFill>
                <a:effectLst/>
                <a:latin typeface="Times New Roman" pitchFamily="18" charset="0"/>
                <a:cs typeface="Times New Roman" pitchFamily="18" charset="0"/>
              </a:rPr>
              <a:t>làm</a:t>
            </a:r>
            <a:r>
              <a:rPr lang="en-US" sz="1800" b="0" dirty="0" smtClean="0">
                <a:solidFill>
                  <a:prstClr val="black"/>
                </a:solidFill>
                <a:effectLst/>
                <a:latin typeface="Times New Roman" pitchFamily="18" charset="0"/>
                <a:cs typeface="Times New Roman" pitchFamily="18" charset="0"/>
              </a:rPr>
              <a:t> </a:t>
            </a:r>
            <a:r>
              <a:rPr lang="en-US" sz="1800" b="0" dirty="0" err="1" smtClean="0">
                <a:solidFill>
                  <a:prstClr val="black"/>
                </a:solidFill>
                <a:effectLst/>
                <a:latin typeface="Times New Roman" pitchFamily="18" charset="0"/>
                <a:cs typeface="Times New Roman" pitchFamily="18" charset="0"/>
              </a:rPr>
              <a:t>mẫu</a:t>
            </a:r>
            <a:endParaRPr lang="en-US" sz="1800" b="0" dirty="0">
              <a:solidFill>
                <a:prstClr val="black"/>
              </a:solidFill>
              <a:effectLst/>
              <a:latin typeface="Times New Roman" pitchFamily="18" charset="0"/>
              <a:cs typeface="Times New Roman" pitchFamily="18" charset="0"/>
            </a:endParaRPr>
          </a:p>
        </p:txBody>
      </p:sp>
      <p:sp>
        <p:nvSpPr>
          <p:cNvPr id="8" name="Title 1"/>
          <p:cNvSpPr txBox="1">
            <a:spLocks/>
          </p:cNvSpPr>
          <p:nvPr/>
        </p:nvSpPr>
        <p:spPr>
          <a:xfrm>
            <a:off x="76200" y="4491060"/>
            <a:ext cx="8991600" cy="385740"/>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algn="l">
              <a:spcBef>
                <a:spcPts val="0"/>
              </a:spcBef>
              <a:buClrTx/>
              <a:buSzTx/>
              <a:buNone/>
            </a:pPr>
            <a:r>
              <a:rPr lang="en-US" sz="2000" dirty="0" smtClean="0">
                <a:latin typeface="Times New Roman" pitchFamily="18" charset="0"/>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Phương</a:t>
            </a:r>
            <a:r>
              <a:rPr lang="en-US" sz="1800" b="0" dirty="0">
                <a:solidFill>
                  <a:prstClr val="black"/>
                </a:solidFill>
                <a:effectLst/>
                <a:latin typeface="Times New Roman" pitchFamily="18" charset="0"/>
                <a:ea typeface="+mn-ea"/>
                <a:cs typeface="Times New Roman" pitchFamily="18" charset="0"/>
              </a:rPr>
              <a:t> </a:t>
            </a:r>
            <a:r>
              <a:rPr lang="en-US" sz="1800" b="0" err="1">
                <a:solidFill>
                  <a:prstClr val="black"/>
                </a:solidFill>
                <a:effectLst/>
                <a:latin typeface="Times New Roman" pitchFamily="18" charset="0"/>
                <a:ea typeface="+mn-ea"/>
                <a:cs typeface="Times New Roman" pitchFamily="18" charset="0"/>
              </a:rPr>
              <a:t>pháp</a:t>
            </a:r>
            <a:r>
              <a:rPr lang="en-US" sz="1800" b="0">
                <a:solidFill>
                  <a:prstClr val="black"/>
                </a:solidFill>
                <a:effectLst/>
                <a:latin typeface="Times New Roman" pitchFamily="18" charset="0"/>
                <a:ea typeface="+mn-ea"/>
                <a:cs typeface="Times New Roman" pitchFamily="18" charset="0"/>
              </a:rPr>
              <a:t> </a:t>
            </a:r>
            <a:r>
              <a:rPr lang="en-US" sz="1800" b="0" smtClean="0">
                <a:solidFill>
                  <a:prstClr val="black"/>
                </a:solidFill>
                <a:effectLst/>
                <a:latin typeface="Times New Roman" pitchFamily="18" charset="0"/>
                <a:ea typeface="+mn-ea"/>
                <a:cs typeface="Times New Roman" pitchFamily="18" charset="0"/>
              </a:rPr>
              <a:t>phân tích, giảng giải</a:t>
            </a:r>
            <a:endParaRPr lang="en-US" sz="1800" b="0" dirty="0">
              <a:solidFill>
                <a:prstClr val="black"/>
              </a:solidFill>
              <a:effectLst/>
              <a:latin typeface="Times New Roman" pitchFamily="18" charset="0"/>
              <a:ea typeface="+mn-ea"/>
              <a:cs typeface="Times New Roman" pitchFamily="18" charset="0"/>
            </a:endParaRPr>
          </a:p>
        </p:txBody>
      </p:sp>
      <p:sp>
        <p:nvSpPr>
          <p:cNvPr id="9" name="Title 1"/>
          <p:cNvSpPr txBox="1">
            <a:spLocks/>
          </p:cNvSpPr>
          <p:nvPr/>
        </p:nvSpPr>
        <p:spPr>
          <a:xfrm>
            <a:off x="76200" y="4876800"/>
            <a:ext cx="8991600" cy="381000"/>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algn="l">
              <a:spcBef>
                <a:spcPts val="0"/>
              </a:spcBef>
              <a:buClrTx/>
              <a:buSzTx/>
              <a:buNone/>
            </a:pPr>
            <a:r>
              <a:rPr lang="en-US" sz="2000" smtClean="0">
                <a:latin typeface="Times New Roman" pitchFamily="18" charset="0"/>
                <a:cs typeface="Times New Roman" pitchFamily="18" charset="0"/>
              </a:rPr>
              <a:t>             </a:t>
            </a:r>
            <a:r>
              <a:rPr lang="en-US" sz="1800" b="0" smtClean="0">
                <a:solidFill>
                  <a:prstClr val="black"/>
                </a:solidFill>
                <a:effectLst/>
                <a:latin typeface="Times New Roman" pitchFamily="18" charset="0"/>
                <a:ea typeface="+mn-ea"/>
                <a:cs typeface="Times New Roman" pitchFamily="18" charset="0"/>
              </a:rPr>
              <a:t>Phương pháp quan sát</a:t>
            </a:r>
            <a:endParaRPr lang="en-US" sz="1800" b="0" dirty="0">
              <a:solidFill>
                <a:prstClr val="black"/>
              </a:solidFill>
              <a:effectLst/>
              <a:latin typeface="Times New Roman" pitchFamily="18" charset="0"/>
              <a:ea typeface="+mn-ea"/>
              <a:cs typeface="Times New Roman" pitchFamily="18" charset="0"/>
            </a:endParaRPr>
          </a:p>
        </p:txBody>
      </p:sp>
      <p:sp>
        <p:nvSpPr>
          <p:cNvPr id="10" name="Title 1"/>
          <p:cNvSpPr txBox="1">
            <a:spLocks/>
          </p:cNvSpPr>
          <p:nvPr/>
        </p:nvSpPr>
        <p:spPr>
          <a:xfrm>
            <a:off x="76200" y="5257800"/>
            <a:ext cx="8991600" cy="381000"/>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algn="l">
              <a:spcBef>
                <a:spcPts val="0"/>
              </a:spcBef>
              <a:buClrTx/>
              <a:buSzTx/>
              <a:buNone/>
            </a:pPr>
            <a:r>
              <a:rPr lang="en-US" sz="2000" dirty="0" smtClean="0">
                <a:latin typeface="Times New Roman" pitchFamily="18" charset="0"/>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Phương</a:t>
            </a:r>
            <a:r>
              <a:rPr lang="en-US" sz="1800" b="0" dirty="0">
                <a:solidFill>
                  <a:prstClr val="black"/>
                </a:solidFill>
                <a:effectLst/>
                <a:latin typeface="Times New Roman" pitchFamily="18" charset="0"/>
                <a:ea typeface="+mn-ea"/>
                <a:cs typeface="Times New Roman" pitchFamily="18" charset="0"/>
              </a:rPr>
              <a:t> </a:t>
            </a:r>
            <a:r>
              <a:rPr lang="en-US" sz="1800" b="0" err="1">
                <a:solidFill>
                  <a:prstClr val="black"/>
                </a:solidFill>
                <a:effectLst/>
                <a:latin typeface="Times New Roman" pitchFamily="18" charset="0"/>
                <a:ea typeface="+mn-ea"/>
                <a:cs typeface="Times New Roman" pitchFamily="18" charset="0"/>
              </a:rPr>
              <a:t>pháp</a:t>
            </a:r>
            <a:r>
              <a:rPr lang="en-US" sz="1800" b="0">
                <a:solidFill>
                  <a:prstClr val="black"/>
                </a:solidFill>
                <a:effectLst/>
                <a:latin typeface="Times New Roman" pitchFamily="18" charset="0"/>
                <a:ea typeface="+mn-ea"/>
                <a:cs typeface="Times New Roman" pitchFamily="18" charset="0"/>
              </a:rPr>
              <a:t> </a:t>
            </a:r>
            <a:r>
              <a:rPr lang="en-US" sz="1800" b="0" smtClean="0">
                <a:solidFill>
                  <a:prstClr val="black"/>
                </a:solidFill>
                <a:effectLst/>
                <a:latin typeface="Times New Roman" pitchFamily="18" charset="0"/>
                <a:ea typeface="+mn-ea"/>
                <a:cs typeface="Times New Roman" pitchFamily="18" charset="0"/>
              </a:rPr>
              <a:t>thực hành</a:t>
            </a:r>
            <a:endParaRPr lang="en-US" sz="1800" b="0" dirty="0">
              <a:solidFill>
                <a:prstClr val="black"/>
              </a:solidFill>
              <a:effectLst/>
              <a:latin typeface="Times New Roman" pitchFamily="18" charset="0"/>
              <a:ea typeface="+mn-ea"/>
              <a:cs typeface="Times New Roman" pitchFamily="18" charset="0"/>
            </a:endParaRPr>
          </a:p>
        </p:txBody>
      </p:sp>
      <p:sp>
        <p:nvSpPr>
          <p:cNvPr id="11" name="Title 1"/>
          <p:cNvSpPr txBox="1">
            <a:spLocks/>
          </p:cNvSpPr>
          <p:nvPr/>
        </p:nvSpPr>
        <p:spPr>
          <a:xfrm>
            <a:off x="50800" y="5638800"/>
            <a:ext cx="8991600" cy="457200"/>
          </a:xfrm>
          <a:prstGeom prst="rect">
            <a:avLst/>
          </a:prstGeom>
          <a:solidFill>
            <a:srgbClr val="66FF99"/>
          </a:solidFill>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algn="l">
              <a:spcBef>
                <a:spcPts val="0"/>
              </a:spcBef>
              <a:buClrTx/>
              <a:buSzTx/>
              <a:buNone/>
            </a:pPr>
            <a:r>
              <a:rPr lang="en-US" sz="2000" dirty="0" smtClean="0">
                <a:latin typeface="Times New Roman" pitchFamily="18" charset="0"/>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Phương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pháp</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thống</a:t>
            </a:r>
            <a:r>
              <a:rPr lang="en-US" sz="1800" b="0" dirty="0">
                <a:solidFill>
                  <a:prstClr val="black"/>
                </a:solidFill>
                <a:effectLst/>
                <a:latin typeface="Times New Roman" pitchFamily="18" charset="0"/>
                <a:ea typeface="+mn-ea"/>
                <a:cs typeface="Times New Roman" pitchFamily="18" charset="0"/>
              </a:rPr>
              <a:t> </a:t>
            </a:r>
            <a:r>
              <a:rPr lang="en-US" sz="1800" b="0" dirty="0" err="1">
                <a:solidFill>
                  <a:prstClr val="black"/>
                </a:solidFill>
                <a:effectLst/>
                <a:latin typeface="Times New Roman" pitchFamily="18" charset="0"/>
                <a:ea typeface="+mn-ea"/>
                <a:cs typeface="Times New Roman" pitchFamily="18" charset="0"/>
              </a:rPr>
              <a:t>kê</a:t>
            </a:r>
            <a:endParaRPr lang="en-US" sz="1800" b="0" dirty="0">
              <a:solidFill>
                <a:prstClr val="black"/>
              </a:solidFill>
              <a:effectLst/>
              <a:latin typeface="Times New Roman" pitchFamily="18" charset="0"/>
              <a:ea typeface="+mn-ea"/>
              <a:cs typeface="Times New Roman" pitchFamily="18" charset="0"/>
            </a:endParaRPr>
          </a:p>
        </p:txBody>
      </p:sp>
      <p:sp>
        <p:nvSpPr>
          <p:cNvPr id="3" name="Rectangle 2"/>
          <p:cNvSpPr/>
          <p:nvPr/>
        </p:nvSpPr>
        <p:spPr>
          <a:xfrm>
            <a:off x="7467600" y="4121727"/>
            <a:ext cx="4572000" cy="369332"/>
          </a:xfrm>
          <a:prstGeom prst="rect">
            <a:avLst/>
          </a:prstGeom>
        </p:spPr>
        <p:txBody>
          <a:bodyPr>
            <a:spAutoFit/>
          </a:bodyPr>
          <a:lstStyle/>
          <a:p>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41106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3"/>
          <p:cNvSpPr>
            <a:spLocks noChangeArrowheads="1"/>
          </p:cNvSpPr>
          <p:nvPr/>
        </p:nvSpPr>
        <p:spPr bwMode="auto">
          <a:xfrm>
            <a:off x="304800" y="1"/>
            <a:ext cx="8610599" cy="1295400"/>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6" name="Oval 21"/>
          <p:cNvSpPr>
            <a:spLocks noChangeArrowheads="1"/>
          </p:cNvSpPr>
          <p:nvPr/>
        </p:nvSpPr>
        <p:spPr bwMode="auto">
          <a:xfrm>
            <a:off x="2971800" y="1295400"/>
            <a:ext cx="3429000" cy="792163"/>
          </a:xfrm>
          <a:prstGeom prst="ellipse">
            <a:avLst/>
          </a:prstGeom>
          <a:solidFill>
            <a:schemeClr val="bg2"/>
          </a:solidFill>
          <a:ln w="9525">
            <a:solidFill>
              <a:schemeClr val="tx1"/>
            </a:solidFill>
            <a:round/>
            <a:headEnd/>
            <a:tailEnd/>
          </a:ln>
          <a:effectLst/>
        </p:spPr>
        <p:txBody>
          <a:bodyPr wrap="none" anchor="ctr"/>
          <a:lstStyle/>
          <a:p>
            <a:pPr algn="ctr"/>
            <a:r>
              <a:rPr lang="vi-VN"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Kỹ</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r>
              <a:rPr lang="en-US" sz="2400" b="1" dirty="0" smtClean="0">
                <a:latin typeface="Times New Roman" pitchFamily="18" charset="0"/>
                <a:cs typeface="Times New Roman" pitchFamily="18" charset="0"/>
              </a:rPr>
              <a:t> di </a:t>
            </a:r>
            <a:r>
              <a:rPr lang="en-US" sz="2400" b="1" dirty="0" err="1" smtClean="0">
                <a:latin typeface="Times New Roman" pitchFamily="18" charset="0"/>
                <a:cs typeface="Times New Roman" pitchFamily="18" charset="0"/>
              </a:rPr>
              <a:t>chuyển</a:t>
            </a:r>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8" name="Rectangle 23"/>
          <p:cNvSpPr>
            <a:spLocks noChangeArrowheads="1"/>
          </p:cNvSpPr>
          <p:nvPr/>
        </p:nvSpPr>
        <p:spPr bwMode="auto">
          <a:xfrm>
            <a:off x="457200" y="2786271"/>
            <a:ext cx="2438400" cy="642729"/>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r>
              <a:rPr lang="en-US" sz="2000" b="1" dirty="0" smtClean="0">
                <a:latin typeface="Times New Roman" pitchFamily="18" charset="0"/>
                <a:cs typeface="Times New Roman" pitchFamily="18" charset="0"/>
              </a:rPr>
              <a:t>Di </a:t>
            </a:r>
            <a:r>
              <a:rPr lang="en-US" sz="2000" b="1" dirty="0" err="1" smtClean="0">
                <a:latin typeface="Times New Roman" pitchFamily="18" charset="0"/>
                <a:cs typeface="Times New Roman" pitchFamily="18" charset="0"/>
              </a:rPr>
              <a:t>chuyển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bước</a:t>
            </a:r>
            <a:endParaRPr lang="en-US" sz="2000" b="1" dirty="0"/>
          </a:p>
        </p:txBody>
      </p:sp>
      <p:sp>
        <p:nvSpPr>
          <p:cNvPr id="9" name="Rectangle 23"/>
          <p:cNvSpPr>
            <a:spLocks noChangeArrowheads="1"/>
          </p:cNvSpPr>
          <p:nvPr/>
        </p:nvSpPr>
        <p:spPr bwMode="auto">
          <a:xfrm>
            <a:off x="3657600" y="2772416"/>
            <a:ext cx="2590800" cy="65658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Di </a:t>
            </a:r>
            <a:r>
              <a:rPr lang="en-US" sz="2000" b="1" dirty="0" err="1" smtClean="0">
                <a:latin typeface="Times New Roman" pitchFamily="18" charset="0"/>
                <a:cs typeface="Times New Roman" pitchFamily="18" charset="0"/>
              </a:rPr>
              <a:t>chuyển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trượt</a:t>
            </a:r>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lướt</a:t>
            </a: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a:t>
            </a:r>
          </a:p>
          <a:p>
            <a:endParaRPr lang="en-US" sz="2000" b="1" dirty="0"/>
          </a:p>
        </p:txBody>
      </p:sp>
      <p:sp>
        <p:nvSpPr>
          <p:cNvPr id="10" name="Rectangle 23"/>
          <p:cNvSpPr>
            <a:spLocks noChangeArrowheads="1"/>
          </p:cNvSpPr>
          <p:nvPr/>
        </p:nvSpPr>
        <p:spPr bwMode="auto">
          <a:xfrm>
            <a:off x="6629400" y="2786271"/>
            <a:ext cx="2438400" cy="642729"/>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r>
              <a:rPr lang="en-US" sz="2000" b="1" dirty="0" smtClean="0">
                <a:latin typeface="Times New Roman" pitchFamily="18" charset="0"/>
                <a:cs typeface="Times New Roman" pitchFamily="18" charset="0"/>
              </a:rPr>
              <a:t>Di </a:t>
            </a:r>
            <a:r>
              <a:rPr lang="en-US" sz="2000" b="1" dirty="0" err="1" smtClean="0">
                <a:latin typeface="Times New Roman" pitchFamily="18" charset="0"/>
                <a:cs typeface="Times New Roman" pitchFamily="18" charset="0"/>
              </a:rPr>
              <a:t>chuyển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chạy</a:t>
            </a:r>
            <a:r>
              <a:rPr lang="en-US" sz="2000" b="1" dirty="0" smtClean="0">
                <a:latin typeface="Times New Roman" pitchFamily="18" charset="0"/>
                <a:cs typeface="Times New Roman" pitchFamily="18" charset="0"/>
              </a:rPr>
              <a:t> </a:t>
            </a:r>
          </a:p>
          <a:p>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endParaRPr lang="en-US" sz="2000" b="1" dirty="0">
              <a:latin typeface="Times New Roman" pitchFamily="18" charset="0"/>
              <a:cs typeface="Times New Roman" pitchFamily="18" charset="0"/>
            </a:endParaRPr>
          </a:p>
        </p:txBody>
      </p:sp>
      <p:sp>
        <p:nvSpPr>
          <p:cNvPr id="11" name="Title 1"/>
          <p:cNvSpPr txBox="1">
            <a:spLocks/>
          </p:cNvSpPr>
          <p:nvPr/>
        </p:nvSpPr>
        <p:spPr>
          <a:xfrm>
            <a:off x="1" y="4038600"/>
            <a:ext cx="990599" cy="2819400"/>
          </a:xfrm>
          <a:prstGeom prst="rect">
            <a:avLst/>
          </a:prstGeom>
          <a:solidFill>
            <a:schemeClr val="accent5">
              <a:lumMod val="40000"/>
              <a:lumOff val="60000"/>
            </a:schemeClr>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đơn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phía</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chếch</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phải</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sp>
        <p:nvSpPr>
          <p:cNvPr id="12" name="Title 1"/>
          <p:cNvSpPr txBox="1">
            <a:spLocks/>
          </p:cNvSpPr>
          <p:nvPr/>
        </p:nvSpPr>
        <p:spPr>
          <a:xfrm>
            <a:off x="1066800" y="4038600"/>
            <a:ext cx="990600" cy="2819400"/>
          </a:xfrm>
          <a:prstGeom prst="rect">
            <a:avLst/>
          </a:prstGeom>
          <a:solidFill>
            <a:schemeClr val="accent5">
              <a:lumMod val="40000"/>
              <a:lumOff val="60000"/>
            </a:schemeClr>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đơn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phía</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chếch</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a:t>
            </a:r>
            <a:r>
              <a:rPr lang="vi-VN" sz="2000" b="0" dirty="0">
                <a:solidFill>
                  <a:prstClr val="black"/>
                </a:solidFill>
                <a:effectLst/>
                <a:latin typeface="Times New Roman" pitchFamily="18" charset="0"/>
                <a:ea typeface="+mn-ea"/>
                <a:cs typeface="Times New Roman" pitchFamily="18" charset="0"/>
              </a:rPr>
              <a:t>ái</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sp>
        <p:nvSpPr>
          <p:cNvPr id="13" name="Title 1"/>
          <p:cNvSpPr txBox="1">
            <a:spLocks/>
          </p:cNvSpPr>
          <p:nvPr/>
        </p:nvSpPr>
        <p:spPr>
          <a:xfrm>
            <a:off x="2133600" y="4038600"/>
            <a:ext cx="990600" cy="2819400"/>
          </a:xfrm>
          <a:prstGeom prst="rect">
            <a:avLst/>
          </a:prstGeom>
          <a:solidFill>
            <a:schemeClr val="accent5">
              <a:lumMod val="40000"/>
              <a:lumOff val="60000"/>
            </a:schemeClr>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đơn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vi-VN" sz="2000" b="0" dirty="0">
                <a:solidFill>
                  <a:prstClr val="black"/>
                </a:solidFill>
                <a:effectLst/>
                <a:latin typeface="Times New Roman" pitchFamily="18" charset="0"/>
                <a:ea typeface="+mn-ea"/>
                <a:cs typeface="Times New Roman" pitchFamily="18" charset="0"/>
              </a:rPr>
              <a:t>ngang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sp>
        <p:nvSpPr>
          <p:cNvPr id="14" name="Title 1"/>
          <p:cNvSpPr txBox="1">
            <a:spLocks/>
          </p:cNvSpPr>
          <p:nvPr/>
        </p:nvSpPr>
        <p:spPr>
          <a:xfrm>
            <a:off x="3200400" y="4038600"/>
            <a:ext cx="990600" cy="2819400"/>
          </a:xfrm>
          <a:prstGeom prst="rect">
            <a:avLst/>
          </a:prstGeom>
          <a:solidFill>
            <a:schemeClr val="accent5">
              <a:lumMod val="40000"/>
              <a:lumOff val="60000"/>
            </a:schemeClr>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đơn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tiến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lùi</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r>
              <a:rPr lang="en-US" sz="2000" b="0" dirty="0">
                <a:solidFill>
                  <a:prstClr val="black"/>
                </a:solidFill>
                <a:effectLst/>
                <a:latin typeface="Times New Roman" pitchFamily="18" charset="0"/>
                <a:ea typeface="+mn-ea"/>
                <a:cs typeface="Times New Roman" pitchFamily="18" charset="0"/>
              </a:rPr>
              <a:t>.</a:t>
            </a:r>
          </a:p>
        </p:txBody>
      </p:sp>
      <p:sp>
        <p:nvSpPr>
          <p:cNvPr id="15" name="Title 1"/>
          <p:cNvSpPr txBox="1">
            <a:spLocks/>
          </p:cNvSpPr>
          <p:nvPr/>
        </p:nvSpPr>
        <p:spPr>
          <a:xfrm>
            <a:off x="4469762" y="4066309"/>
            <a:ext cx="990600" cy="2819400"/>
          </a:xfrm>
          <a:prstGeom prst="rect">
            <a:avLst/>
          </a:prstGeom>
          <a:solidFill>
            <a:srgbClr val="66FFFF"/>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trượt</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lướt</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chếch</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phải</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để</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sp>
        <p:nvSpPr>
          <p:cNvPr id="16" name="Title 1"/>
          <p:cNvSpPr txBox="1">
            <a:spLocks/>
          </p:cNvSpPr>
          <p:nvPr/>
        </p:nvSpPr>
        <p:spPr>
          <a:xfrm>
            <a:off x="6705600" y="4038600"/>
            <a:ext cx="990600" cy="2819400"/>
          </a:xfrm>
          <a:prstGeom prst="rect">
            <a:avLst/>
          </a:prstGeom>
          <a:solidFill>
            <a:srgbClr val="66FFFF"/>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trượt</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lướt</a:t>
            </a:r>
            <a:r>
              <a:rPr lang="en-US" sz="2000" b="0" dirty="0">
                <a:solidFill>
                  <a:prstClr val="black"/>
                </a:solidFill>
                <a:effectLst/>
                <a:latin typeface="Times New Roman" pitchFamily="18" charset="0"/>
                <a:ea typeface="+mn-ea"/>
                <a:cs typeface="Times New Roman" pitchFamily="18" charset="0"/>
              </a:rPr>
              <a:t>) </a:t>
            </a:r>
            <a:r>
              <a:rPr lang="vi-VN" sz="2000" b="0" dirty="0">
                <a:solidFill>
                  <a:prstClr val="black"/>
                </a:solidFill>
                <a:effectLst/>
                <a:latin typeface="Times New Roman" pitchFamily="18" charset="0"/>
                <a:ea typeface="+mn-ea"/>
                <a:cs typeface="Times New Roman" pitchFamily="18" charset="0"/>
              </a:rPr>
              <a:t>ngang </a:t>
            </a:r>
            <a:r>
              <a:rPr lang="en-US" sz="2000" b="0" dirty="0" err="1">
                <a:solidFill>
                  <a:prstClr val="black"/>
                </a:solidFill>
                <a:effectLst/>
                <a:latin typeface="Times New Roman" pitchFamily="18" charset="0"/>
                <a:ea typeface="+mn-ea"/>
                <a:cs typeface="Times New Roman" pitchFamily="18" charset="0"/>
              </a:rPr>
              <a:t>để</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sp>
        <p:nvSpPr>
          <p:cNvPr id="17" name="Title 1"/>
          <p:cNvSpPr txBox="1">
            <a:spLocks/>
          </p:cNvSpPr>
          <p:nvPr/>
        </p:nvSpPr>
        <p:spPr>
          <a:xfrm>
            <a:off x="5562600" y="4056743"/>
            <a:ext cx="990600" cy="2819400"/>
          </a:xfrm>
          <a:prstGeom prst="rect">
            <a:avLst/>
          </a:prstGeom>
          <a:solidFill>
            <a:srgbClr val="66FFFF"/>
          </a:solidFill>
          <a:ln>
            <a:solidFill>
              <a:schemeClr val="tx1">
                <a:lumMod val="85000"/>
                <a:lumOff val="15000"/>
              </a:schemeClr>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2000" b="0" dirty="0">
                <a:solidFill>
                  <a:prstClr val="black"/>
                </a:solidFill>
                <a:effectLst/>
                <a:latin typeface="Times New Roman" pitchFamily="18" charset="0"/>
                <a:ea typeface="+mn-ea"/>
                <a:cs typeface="Times New Roman" pitchFamily="18" charset="0"/>
              </a:rPr>
              <a:t>Di </a:t>
            </a:r>
            <a:r>
              <a:rPr lang="en-US" sz="2000" b="0" dirty="0" err="1">
                <a:solidFill>
                  <a:prstClr val="black"/>
                </a:solidFill>
                <a:effectLst/>
                <a:latin typeface="Times New Roman" pitchFamily="18" charset="0"/>
                <a:ea typeface="+mn-ea"/>
                <a:cs typeface="Times New Roman" pitchFamily="18" charset="0"/>
              </a:rPr>
              <a:t>chuyển</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bước</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trượt</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lướt</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chếch</a:t>
            </a:r>
            <a:r>
              <a:rPr lang="en-US" sz="2000" b="0" dirty="0">
                <a:solidFill>
                  <a:prstClr val="black"/>
                </a:solidFill>
                <a:effectLst/>
                <a:latin typeface="Times New Roman" pitchFamily="18" charset="0"/>
                <a:ea typeface="+mn-ea"/>
                <a:cs typeface="Times New Roman" pitchFamily="18" charset="0"/>
              </a:rPr>
              <a:t> </a:t>
            </a:r>
            <a:r>
              <a:rPr lang="vi-VN" sz="2000" b="0" dirty="0">
                <a:solidFill>
                  <a:prstClr val="black"/>
                </a:solidFill>
                <a:effectLst/>
                <a:latin typeface="Times New Roman" pitchFamily="18" charset="0"/>
                <a:ea typeface="+mn-ea"/>
                <a:cs typeface="Times New Roman" pitchFamily="18" charset="0"/>
              </a:rPr>
              <a:t>trái </a:t>
            </a:r>
            <a:r>
              <a:rPr lang="en-US" sz="2000" b="0" dirty="0" err="1">
                <a:solidFill>
                  <a:prstClr val="black"/>
                </a:solidFill>
                <a:effectLst/>
                <a:latin typeface="Times New Roman" pitchFamily="18" charset="0"/>
                <a:ea typeface="+mn-ea"/>
                <a:cs typeface="Times New Roman" pitchFamily="18" charset="0"/>
              </a:rPr>
              <a:t>để</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đá</a:t>
            </a:r>
            <a:r>
              <a:rPr lang="en-US" sz="2000" b="0" dirty="0">
                <a:solidFill>
                  <a:prstClr val="black"/>
                </a:solidFill>
                <a:effectLst/>
                <a:latin typeface="Times New Roman" pitchFamily="18" charset="0"/>
                <a:ea typeface="+mn-ea"/>
                <a:cs typeface="Times New Roman" pitchFamily="18" charset="0"/>
              </a:rPr>
              <a:t> </a:t>
            </a:r>
            <a:r>
              <a:rPr lang="en-US" sz="2000" b="0" dirty="0" err="1">
                <a:solidFill>
                  <a:prstClr val="black"/>
                </a:solidFill>
                <a:effectLst/>
                <a:latin typeface="Times New Roman" pitchFamily="18" charset="0"/>
                <a:ea typeface="+mn-ea"/>
                <a:cs typeface="Times New Roman" pitchFamily="18" charset="0"/>
              </a:rPr>
              <a:t>cầu</a:t>
            </a:r>
            <a:endParaRPr lang="en-US" sz="2000" b="0" dirty="0">
              <a:solidFill>
                <a:prstClr val="black"/>
              </a:solidFill>
              <a:effectLst/>
              <a:latin typeface="Times New Roman" pitchFamily="18" charset="0"/>
              <a:ea typeface="+mn-ea"/>
              <a:cs typeface="Times New Roman" pitchFamily="18" charset="0"/>
            </a:endParaRPr>
          </a:p>
        </p:txBody>
      </p:sp>
      <p:cxnSp>
        <p:nvCxnSpPr>
          <p:cNvPr id="18" name="Straight Arrow Connector 17"/>
          <p:cNvCxnSpPr/>
          <p:nvPr/>
        </p:nvCxnSpPr>
        <p:spPr>
          <a:xfrm flipH="1">
            <a:off x="685802" y="3429000"/>
            <a:ext cx="685798" cy="609600"/>
          </a:xfrm>
          <a:prstGeom prst="straightConnector1">
            <a:avLst/>
          </a:prstGeom>
          <a:ln>
            <a:solidFill>
              <a:schemeClr val="accent5">
                <a:lumMod val="60000"/>
                <a:lumOff val="40000"/>
              </a:schemeClr>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flipH="1">
            <a:off x="1371600" y="3447143"/>
            <a:ext cx="114301" cy="591457"/>
          </a:xfrm>
          <a:prstGeom prst="straightConnector1">
            <a:avLst/>
          </a:prstGeom>
          <a:ln>
            <a:solidFill>
              <a:schemeClr val="accent5">
                <a:lumMod val="60000"/>
                <a:lumOff val="40000"/>
              </a:schemeClr>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3" name="Straight Arrow Connector 22"/>
          <p:cNvCxnSpPr>
            <a:endCxn id="13" idx="0"/>
          </p:cNvCxnSpPr>
          <p:nvPr/>
        </p:nvCxnSpPr>
        <p:spPr>
          <a:xfrm>
            <a:off x="1428750" y="3429000"/>
            <a:ext cx="1200150" cy="609600"/>
          </a:xfrm>
          <a:prstGeom prst="straightConnector1">
            <a:avLst/>
          </a:prstGeom>
          <a:ln>
            <a:solidFill>
              <a:schemeClr val="accent5">
                <a:lumMod val="60000"/>
                <a:lumOff val="40000"/>
              </a:schemeClr>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1428750" y="3429000"/>
            <a:ext cx="2076450" cy="609600"/>
          </a:xfrm>
          <a:prstGeom prst="straightConnector1">
            <a:avLst/>
          </a:prstGeom>
          <a:ln>
            <a:solidFill>
              <a:schemeClr val="accent5">
                <a:lumMod val="60000"/>
                <a:lumOff val="40000"/>
              </a:schemeClr>
            </a:solidFill>
            <a:tailEnd type="arrow"/>
          </a:ln>
          <a:effectLst>
            <a:glow rad="101600">
              <a:schemeClr val="accent5">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31" name="Straight Arrow Connector 30"/>
          <p:cNvCxnSpPr>
            <a:endCxn id="15" idx="0"/>
          </p:cNvCxnSpPr>
          <p:nvPr/>
        </p:nvCxnSpPr>
        <p:spPr>
          <a:xfrm>
            <a:off x="4965062" y="3438566"/>
            <a:ext cx="0" cy="627743"/>
          </a:xfrm>
          <a:prstGeom prst="straightConnector1">
            <a:avLst/>
          </a:prstGeom>
          <a:ln>
            <a:solidFill>
              <a:srgbClr val="99FFCC"/>
            </a:solidFill>
            <a:tailEnd type="arrow"/>
          </a:ln>
          <a:effectLst>
            <a:glow rad="139700">
              <a:schemeClr val="accent4">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35" name="Straight Arrow Connector 34"/>
          <p:cNvCxnSpPr>
            <a:stCxn id="9" idx="2"/>
          </p:cNvCxnSpPr>
          <p:nvPr/>
        </p:nvCxnSpPr>
        <p:spPr>
          <a:xfrm>
            <a:off x="4953000" y="3429000"/>
            <a:ext cx="914400" cy="609600"/>
          </a:xfrm>
          <a:prstGeom prst="straightConnector1">
            <a:avLst/>
          </a:prstGeom>
          <a:ln>
            <a:solidFill>
              <a:srgbClr val="99FFCC"/>
            </a:solidFill>
            <a:tailEnd type="arrow"/>
          </a:ln>
          <a:effectLst>
            <a:glow rad="139700">
              <a:schemeClr val="accent4">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cxnSp>
        <p:nvCxnSpPr>
          <p:cNvPr id="36" name="Straight Arrow Connector 35"/>
          <p:cNvCxnSpPr>
            <a:stCxn id="9" idx="2"/>
          </p:cNvCxnSpPr>
          <p:nvPr/>
        </p:nvCxnSpPr>
        <p:spPr>
          <a:xfrm>
            <a:off x="4953000" y="3429000"/>
            <a:ext cx="2057400" cy="609600"/>
          </a:xfrm>
          <a:prstGeom prst="straightConnector1">
            <a:avLst/>
          </a:prstGeom>
          <a:ln>
            <a:solidFill>
              <a:srgbClr val="99FFCC"/>
            </a:solidFill>
            <a:tailEnd type="arrow"/>
          </a:ln>
          <a:effectLst>
            <a:glow rad="139700">
              <a:schemeClr val="accent4">
                <a:satMod val="175000"/>
                <a:alpha val="40000"/>
              </a:schemeClr>
            </a:glow>
            <a:outerShdw blurRad="40005" dist="22984" dir="5400000" rotWithShape="0">
              <a:srgbClr val="000000">
                <a:alpha val="45000"/>
              </a:srgbClr>
            </a:outerShdw>
          </a:effectLst>
        </p:spPr>
        <p:style>
          <a:lnRef idx="3">
            <a:schemeClr val="dk1"/>
          </a:lnRef>
          <a:fillRef idx="0">
            <a:schemeClr val="dk1"/>
          </a:fillRef>
          <a:effectRef idx="2">
            <a:schemeClr val="dk1"/>
          </a:effectRef>
          <a:fontRef idx="minor">
            <a:schemeClr val="tx1"/>
          </a:fontRef>
        </p:style>
      </p:cxnSp>
      <p:sp>
        <p:nvSpPr>
          <p:cNvPr id="44" name="Freeform 23"/>
          <p:cNvSpPr>
            <a:spLocks/>
          </p:cNvSpPr>
          <p:nvPr/>
        </p:nvSpPr>
        <p:spPr bwMode="gray">
          <a:xfrm rot="19758811" flipV="1">
            <a:off x="2674214" y="2186093"/>
            <a:ext cx="1747103" cy="456562"/>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45" name="Freeform 23"/>
          <p:cNvSpPr>
            <a:spLocks/>
          </p:cNvSpPr>
          <p:nvPr/>
        </p:nvSpPr>
        <p:spPr bwMode="gray">
          <a:xfrm rot="18745966">
            <a:off x="4150476" y="2228864"/>
            <a:ext cx="486173" cy="517418"/>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sp>
        <p:nvSpPr>
          <p:cNvPr id="46" name="Freeform 23"/>
          <p:cNvSpPr>
            <a:spLocks/>
          </p:cNvSpPr>
          <p:nvPr/>
        </p:nvSpPr>
        <p:spPr bwMode="gray">
          <a:xfrm rot="1241063" flipH="1" flipV="1">
            <a:off x="4335268" y="2189289"/>
            <a:ext cx="2380015" cy="388284"/>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Tree>
    <p:extLst>
      <p:ext uri="{BB962C8B-B14F-4D97-AF65-F5344CB8AC3E}">
        <p14:creationId xmlns:p14="http://schemas.microsoft.com/office/powerpoint/2010/main" val="218052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barn(inVertical)">
                                      <p:cBhvr>
                                        <p:cTn id="19" dur="500"/>
                                        <p:tgtEl>
                                          <p:spTgt spid="4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arn(inVertical)">
                                      <p:cBhvr>
                                        <p:cTn id="29" dur="500"/>
                                        <p:tgtEl>
                                          <p:spTgt spid="11"/>
                                        </p:tgtEl>
                                      </p:cBhvr>
                                    </p:animEffect>
                                  </p:childTnLst>
                                </p:cTn>
                              </p:par>
                              <p:par>
                                <p:cTn id="30" presetID="16" presetClass="entr" presetSubtype="21"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par>
                                <p:cTn id="38" presetID="16" presetClass="entr" presetSubtype="21"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barn(inVertical)">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barn(inVertical)">
                                      <p:cBhvr>
                                        <p:cTn id="45" dur="500"/>
                                        <p:tgtEl>
                                          <p:spTgt spid="23"/>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arn(inVertic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par>
                                <p:cTn id="54" presetID="16" presetClass="entr" presetSubtype="21" fill="hold"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barn(inVertical)">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down)">
                                      <p:cBhvr>
                                        <p:cTn id="61" dur="500"/>
                                        <p:tgtEl>
                                          <p:spTgt spid="9"/>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wipe(down)">
                                      <p:cBhvr>
                                        <p:cTn id="64" dur="500"/>
                                        <p:tgtEl>
                                          <p:spTgt spid="45"/>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barn(inVertical)">
                                      <p:cBhvr>
                                        <p:cTn id="69" dur="500"/>
                                        <p:tgtEl>
                                          <p:spTgt spid="31"/>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arn(inVertic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barn(inVertical)">
                                      <p:cBhvr>
                                        <p:cTn id="77" dur="500"/>
                                        <p:tgtEl>
                                          <p:spTgt spid="17"/>
                                        </p:tgtEl>
                                      </p:cBhvr>
                                    </p:animEffect>
                                  </p:childTnLst>
                                </p:cTn>
                              </p:par>
                              <p:par>
                                <p:cTn id="78" presetID="16" presetClass="entr" presetSubtype="21" fill="hold" nodeType="with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barn(inVertical)">
                                      <p:cBhvr>
                                        <p:cTn id="80" dur="500"/>
                                        <p:tgtEl>
                                          <p:spTgt spid="35"/>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barn(inVertical)">
                                      <p:cBhvr>
                                        <p:cTn id="85" dur="500"/>
                                        <p:tgtEl>
                                          <p:spTgt spid="16"/>
                                        </p:tgtEl>
                                      </p:cBhvr>
                                    </p:animEffect>
                                  </p:childTnLst>
                                </p:cTn>
                              </p:par>
                              <p:par>
                                <p:cTn id="86" presetID="16" presetClass="entr" presetSubtype="21" fill="hold"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barn(inVertical)">
                                      <p:cBhvr>
                                        <p:cTn id="88" dur="500"/>
                                        <p:tgtEl>
                                          <p:spTgt spid="36"/>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10"/>
                                        </p:tgtEl>
                                        <p:attrNameLst>
                                          <p:attrName>style.visibility</p:attrName>
                                        </p:attrNameLst>
                                      </p:cBhvr>
                                      <p:to>
                                        <p:strVal val="visible"/>
                                      </p:to>
                                    </p:set>
                                    <p:animEffect transition="in" filter="barn(inVertical)">
                                      <p:cBhvr>
                                        <p:cTn id="93" dur="500"/>
                                        <p:tgtEl>
                                          <p:spTgt spid="10"/>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barn(inVertical)">
                                      <p:cBhvr>
                                        <p:cTn id="9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44" grpId="0" animBg="1"/>
      <p:bldP spid="45"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33"/>
          <p:cNvSpPr>
            <a:spLocks noChangeArrowheads="1"/>
          </p:cNvSpPr>
          <p:nvPr/>
        </p:nvSpPr>
        <p:spPr bwMode="auto">
          <a:xfrm>
            <a:off x="304800" y="1"/>
            <a:ext cx="8610599" cy="1295400"/>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9" name="Oval 21"/>
          <p:cNvSpPr>
            <a:spLocks noChangeArrowheads="1"/>
          </p:cNvSpPr>
          <p:nvPr/>
        </p:nvSpPr>
        <p:spPr bwMode="auto">
          <a:xfrm>
            <a:off x="2971800" y="1295400"/>
            <a:ext cx="3429000" cy="792163"/>
          </a:xfrm>
          <a:prstGeom prst="ellipse">
            <a:avLst/>
          </a:prstGeom>
          <a:solidFill>
            <a:schemeClr val="bg2"/>
          </a:solidFill>
          <a:ln w="9525">
            <a:solidFill>
              <a:schemeClr val="tx1"/>
            </a:solidFill>
            <a:round/>
            <a:headEnd/>
            <a:tailEnd/>
          </a:ln>
          <a:effectLst/>
        </p:spPr>
        <p:txBody>
          <a:bodyPr wrap="none" anchor="ctr"/>
          <a:lstStyle/>
          <a:p>
            <a:pPr algn="ctr"/>
            <a:endParaRPr lang="vi-VN" sz="2400" b="1" dirty="0" smtClean="0">
              <a:latin typeface="Times New Roman" pitchFamily="18" charset="0"/>
              <a:cs typeface="Times New Roman" pitchFamily="18" charset="0"/>
            </a:endParaRPr>
          </a:p>
          <a:p>
            <a:pPr algn="ctr"/>
            <a:r>
              <a:rPr lang="vi-VN"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Kĩ</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cầu</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p:txBody>
      </p:sp>
      <p:sp>
        <p:nvSpPr>
          <p:cNvPr id="10" name="Rectangle 9"/>
          <p:cNvSpPr/>
          <p:nvPr/>
        </p:nvSpPr>
        <p:spPr>
          <a:xfrm>
            <a:off x="380998" y="2286000"/>
            <a:ext cx="8458201" cy="1569660"/>
          </a:xfrm>
          <a:prstGeom prst="rect">
            <a:avLst/>
          </a:prstGeom>
        </p:spPr>
        <p:txBody>
          <a:bodyPr wrap="square">
            <a:spAutoFit/>
          </a:bodyPr>
          <a:lstStyle/>
          <a:p>
            <a:r>
              <a:rPr lang="vi-VN"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endParaRPr lang="en-US" sz="2400" dirty="0">
              <a:effectLst/>
              <a:latin typeface="Times New Roman" pitchFamily="18" charset="0"/>
              <a:cs typeface="Times New Roman" pitchFamily="18" charset="0"/>
            </a:endParaRPr>
          </a:p>
        </p:txBody>
      </p:sp>
      <p:sp>
        <p:nvSpPr>
          <p:cNvPr id="11" name="Rectangle 23"/>
          <p:cNvSpPr>
            <a:spLocks noChangeArrowheads="1"/>
          </p:cNvSpPr>
          <p:nvPr/>
        </p:nvSpPr>
        <p:spPr bwMode="auto">
          <a:xfrm>
            <a:off x="0" y="2633871"/>
            <a:ext cx="2209800" cy="642729"/>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r>
              <a:rPr lang="en-US" sz="2200" dirty="0" err="1" smtClean="0">
                <a:latin typeface="Times New Roman" pitchFamily="18" charset="0"/>
                <a:cs typeface="Times New Roman" pitchFamily="18" charset="0"/>
              </a:rPr>
              <a:t>Phát</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cầu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chân</a:t>
            </a:r>
            <a:r>
              <a:rPr lang="en-US" sz="2200" dirty="0">
                <a:latin typeface="Times New Roman" pitchFamily="18" charset="0"/>
                <a:cs typeface="Times New Roman" pitchFamily="18" charset="0"/>
              </a:rPr>
              <a:t> </a:t>
            </a:r>
            <a:endParaRPr lang="vi-VN" sz="22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chính</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diện</a:t>
            </a:r>
            <a:endParaRPr lang="en-US" sz="2200" dirty="0">
              <a:latin typeface="Times New Roman" pitchFamily="18" charset="0"/>
              <a:cs typeface="Times New Roman" pitchFamily="18" charset="0"/>
            </a:endParaRPr>
          </a:p>
        </p:txBody>
      </p:sp>
      <p:sp>
        <p:nvSpPr>
          <p:cNvPr id="12" name="Rectangle 23"/>
          <p:cNvSpPr>
            <a:spLocks noChangeArrowheads="1"/>
          </p:cNvSpPr>
          <p:nvPr/>
        </p:nvSpPr>
        <p:spPr bwMode="auto">
          <a:xfrm>
            <a:off x="4724400" y="2625739"/>
            <a:ext cx="2050473" cy="642729"/>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chân</a:t>
            </a:r>
            <a:r>
              <a:rPr lang="en-US" sz="2200" dirty="0">
                <a:latin typeface="Times New Roman" pitchFamily="18" charset="0"/>
                <a:cs typeface="Times New Roman" pitchFamily="18" charset="0"/>
              </a:rPr>
              <a:t> </a:t>
            </a:r>
            <a:endParaRPr lang="vi-VN" sz="22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chính</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diện</a:t>
            </a:r>
            <a:endParaRPr lang="en-US" sz="2200" dirty="0">
              <a:latin typeface="Times New Roman" pitchFamily="18" charset="0"/>
              <a:cs typeface="Times New Roman" pitchFamily="18" charset="0"/>
            </a:endParaRPr>
          </a:p>
        </p:txBody>
      </p:sp>
      <p:sp>
        <p:nvSpPr>
          <p:cNvPr id="13" name="Rectangle 23"/>
          <p:cNvSpPr>
            <a:spLocks noChangeArrowheads="1"/>
          </p:cNvSpPr>
          <p:nvPr/>
        </p:nvSpPr>
        <p:spPr bwMode="auto">
          <a:xfrm>
            <a:off x="2324100" y="2625740"/>
            <a:ext cx="2247900" cy="642729"/>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thấp</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chân</a:t>
            </a:r>
            <a:endParaRPr lang="vi-VN" sz="22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nghiêng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mình</a:t>
            </a:r>
            <a:endParaRPr lang="en-US" sz="2200" dirty="0">
              <a:latin typeface="Times New Roman" pitchFamily="18" charset="0"/>
              <a:cs typeface="Times New Roman" pitchFamily="18" charset="0"/>
            </a:endParaRPr>
          </a:p>
        </p:txBody>
      </p:sp>
      <p:sp>
        <p:nvSpPr>
          <p:cNvPr id="14" name="Rectangle 23"/>
          <p:cNvSpPr>
            <a:spLocks noChangeArrowheads="1"/>
          </p:cNvSpPr>
          <p:nvPr/>
        </p:nvSpPr>
        <p:spPr bwMode="auto">
          <a:xfrm>
            <a:off x="6934200" y="2607969"/>
            <a:ext cx="2133600" cy="642729"/>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chân</a:t>
            </a:r>
            <a:r>
              <a:rPr lang="en-US" sz="2200" dirty="0">
                <a:latin typeface="Times New Roman" pitchFamily="18" charset="0"/>
                <a:cs typeface="Times New Roman" pitchFamily="18" charset="0"/>
              </a:rPr>
              <a:t> </a:t>
            </a:r>
            <a:endParaRPr lang="vi-VN" sz="22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chính</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diện</a:t>
            </a:r>
            <a:endParaRPr lang="en-US" sz="2200" dirty="0">
              <a:latin typeface="Times New Roman" pitchFamily="18" charset="0"/>
              <a:cs typeface="Times New Roman" pitchFamily="18" charset="0"/>
            </a:endParaRPr>
          </a:p>
        </p:txBody>
      </p:sp>
      <p:sp>
        <p:nvSpPr>
          <p:cNvPr id="15" name="Freeform 23"/>
          <p:cNvSpPr>
            <a:spLocks/>
          </p:cNvSpPr>
          <p:nvPr/>
        </p:nvSpPr>
        <p:spPr bwMode="gray">
          <a:xfrm rot="20617037" flipV="1">
            <a:off x="1748088" y="2083033"/>
            <a:ext cx="2411173" cy="407043"/>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6" name="Freeform 23"/>
          <p:cNvSpPr>
            <a:spLocks/>
          </p:cNvSpPr>
          <p:nvPr/>
        </p:nvSpPr>
        <p:spPr bwMode="gray">
          <a:xfrm rot="19758811" flipV="1">
            <a:off x="2899208" y="2148523"/>
            <a:ext cx="1392811" cy="343883"/>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7" name="Freeform 23"/>
          <p:cNvSpPr>
            <a:spLocks/>
          </p:cNvSpPr>
          <p:nvPr/>
        </p:nvSpPr>
        <p:spPr bwMode="gray">
          <a:xfrm rot="11736177" flipV="1">
            <a:off x="4127820" y="2180070"/>
            <a:ext cx="1250624" cy="407473"/>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8" name="Freeform 23"/>
          <p:cNvSpPr>
            <a:spLocks/>
          </p:cNvSpPr>
          <p:nvPr/>
        </p:nvSpPr>
        <p:spPr bwMode="gray">
          <a:xfrm rot="11526015">
            <a:off x="4041277" y="2154569"/>
            <a:ext cx="3146193" cy="358996"/>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9" name="Rectangle 18"/>
          <p:cNvSpPr/>
          <p:nvPr/>
        </p:nvSpPr>
        <p:spPr>
          <a:xfrm>
            <a:off x="76200" y="3429000"/>
            <a:ext cx="5382853" cy="430887"/>
          </a:xfrm>
          <a:prstGeom prst="rect">
            <a:avLst/>
          </a:prstGeom>
          <a:solidFill>
            <a:schemeClr val="bg2">
              <a:lumMod val="50000"/>
            </a:schemeClr>
          </a:solidFill>
          <a:ln>
            <a:solidFill>
              <a:schemeClr val="tx1">
                <a:lumMod val="75000"/>
                <a:lumOff val="25000"/>
              </a:schemeClr>
            </a:solidFill>
          </a:ln>
        </p:spPr>
        <p:txBody>
          <a:bodyPr wrap="square">
            <a:spAutoFit/>
          </a:bodyPr>
          <a:lstStyle/>
          <a:p>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phát</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cầu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Cóp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hình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ảnh</a:t>
            </a:r>
            <a:r>
              <a:rPr lang="en-US" sz="2200" b="1" dirty="0">
                <a:latin typeface="Times New Roman" pitchFamily="18" charset="0"/>
                <a:cs typeface="Times New Roman" pitchFamily="18" charset="0"/>
              </a:rPr>
              <a:t> minh </a:t>
            </a:r>
            <a:r>
              <a:rPr lang="en-US" sz="2200" b="1" dirty="0" err="1">
                <a:latin typeface="Times New Roman" pitchFamily="18" charset="0"/>
                <a:cs typeface="Times New Roman" pitchFamily="18" charset="0"/>
              </a:rPr>
              <a:t>họa</a:t>
            </a:r>
            <a:r>
              <a:rPr lang="en-US" sz="2200" b="1"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pic>
        <p:nvPicPr>
          <p:cNvPr id="2050" name="Picture 2" descr="TD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38600"/>
            <a:ext cx="4282252"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TD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865" y="4038600"/>
            <a:ext cx="474313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376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1" nodeType="clickEffect">
                                  <p:stCondLst>
                                    <p:cond delay="0"/>
                                  </p:stCondLst>
                                  <p:childTnLst>
                                    <p:animEffect transition="out" filter="barn(inVertical)">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arn(inVertical)">
                                      <p:cBhvr>
                                        <p:cTn id="30" dur="500"/>
                                        <p:tgtEl>
                                          <p:spTgt spid="16"/>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arn(inVertical)">
                                      <p:cBhvr>
                                        <p:cTn id="38" dur="500"/>
                                        <p:tgtEl>
                                          <p:spTgt spid="1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arn(inVertical)">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down)">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050"/>
                                        </p:tgtEl>
                                        <p:attrNameLst>
                                          <p:attrName>style.visibility</p:attrName>
                                        </p:attrNameLst>
                                      </p:cBhvr>
                                      <p:to>
                                        <p:strVal val="visible"/>
                                      </p:to>
                                    </p:set>
                                    <p:animEffect transition="in" filter="wipe(down)">
                                      <p:cBhvr>
                                        <p:cTn id="59" dur="500"/>
                                        <p:tgtEl>
                                          <p:spTgt spid="2050"/>
                                        </p:tgtEl>
                                      </p:cBhvr>
                                    </p:animEffect>
                                  </p:childTnLst>
                                </p:cTn>
                              </p:par>
                              <p:par>
                                <p:cTn id="60" presetID="22" presetClass="entr" presetSubtype="4" fill="hold" nodeType="withEffect">
                                  <p:stCondLst>
                                    <p:cond delay="0"/>
                                  </p:stCondLst>
                                  <p:childTnLst>
                                    <p:set>
                                      <p:cBhvr>
                                        <p:cTn id="61" dur="1" fill="hold">
                                          <p:stCondLst>
                                            <p:cond delay="0"/>
                                          </p:stCondLst>
                                        </p:cTn>
                                        <p:tgtEl>
                                          <p:spTgt spid="2051"/>
                                        </p:tgtEl>
                                        <p:attrNameLst>
                                          <p:attrName>style.visibility</p:attrName>
                                        </p:attrNameLst>
                                      </p:cBhvr>
                                      <p:to>
                                        <p:strVal val="visible"/>
                                      </p:to>
                                    </p:set>
                                    <p:animEffect transition="in" filter="wipe(down)">
                                      <p:cBhvr>
                                        <p:cTn id="6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0" grpId="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3"/>
          <p:cNvSpPr>
            <a:spLocks noChangeArrowheads="1"/>
          </p:cNvSpPr>
          <p:nvPr/>
        </p:nvSpPr>
        <p:spPr bwMode="auto">
          <a:xfrm>
            <a:off x="304800" y="1"/>
            <a:ext cx="8610599" cy="1142999"/>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5" name="Oval 21"/>
          <p:cNvSpPr>
            <a:spLocks noChangeArrowheads="1"/>
          </p:cNvSpPr>
          <p:nvPr/>
        </p:nvSpPr>
        <p:spPr bwMode="auto">
          <a:xfrm>
            <a:off x="2438400" y="1143000"/>
            <a:ext cx="4343399" cy="824344"/>
          </a:xfrm>
          <a:prstGeom prst="ellipse">
            <a:avLst/>
          </a:prstGeom>
          <a:solidFill>
            <a:schemeClr val="bg2"/>
          </a:solidFill>
          <a:ln w="9525">
            <a:solidFill>
              <a:schemeClr val="tx1"/>
            </a:solidFill>
            <a:round/>
            <a:headEnd/>
            <a:tailEnd/>
          </a:ln>
          <a:effectLst/>
        </p:spPr>
        <p:txBody>
          <a:bodyPr wrap="none" anchor="ctr"/>
          <a:lstStyle/>
          <a:p>
            <a:pPr algn="ctr"/>
            <a:r>
              <a:rPr lang="vi-VN" sz="2400" b="1" dirty="0" smtClean="0">
                <a:latin typeface="Times New Roman" pitchFamily="18" charset="0"/>
                <a:cs typeface="Times New Roman" pitchFamily="18" charset="0"/>
              </a:rPr>
              <a:t>3. </a:t>
            </a:r>
            <a:r>
              <a:rPr lang="en-US" sz="2400" b="1" dirty="0" err="1">
                <a:latin typeface="Times New Roman" pitchFamily="18" charset="0"/>
                <a:cs typeface="Times New Roman" pitchFamily="18" charset="0"/>
              </a:rPr>
              <a:t>Kỹ</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thuật</a:t>
            </a:r>
            <a:r>
              <a:rPr lang="en-US" sz="2400" b="1" i="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cầu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bằng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ngực</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6" name="Rectangle 5"/>
          <p:cNvSpPr/>
          <p:nvPr/>
        </p:nvSpPr>
        <p:spPr>
          <a:xfrm>
            <a:off x="304800" y="3276600"/>
            <a:ext cx="6096000" cy="430887"/>
          </a:xfrm>
          <a:prstGeom prst="rect">
            <a:avLst/>
          </a:prstGeom>
          <a:solidFill>
            <a:schemeClr val="bg2">
              <a:lumMod val="75000"/>
            </a:schemeClr>
          </a:solidFill>
          <a:ln>
            <a:solidFill>
              <a:schemeClr val="tx1">
                <a:lumMod val="75000"/>
                <a:lumOff val="25000"/>
              </a:schemeClr>
            </a:solidFill>
          </a:ln>
        </p:spPr>
        <p:txBody>
          <a:bodyPr wrap="square">
            <a:spAutoFit/>
          </a:bodyPr>
          <a:lstStyle/>
          <a:p>
            <a:r>
              <a:rPr lang="en-US" sz="2200" b="1" dirty="0" err="1" smtClean="0">
                <a:latin typeface="Times New Roman" pitchFamily="18" charset="0"/>
                <a:cs typeface="Times New Roman" pitchFamily="18" charset="0"/>
              </a:rPr>
              <a:t>Bài</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vận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dụng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kỹ</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thuật</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tiếp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xúc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với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cầu</a:t>
            </a:r>
            <a:endParaRPr lang="en-US" sz="2200" dirty="0">
              <a:latin typeface="Times New Roman" pitchFamily="18" charset="0"/>
              <a:cs typeface="Times New Roman" pitchFamily="18" charset="0"/>
            </a:endParaRPr>
          </a:p>
        </p:txBody>
      </p:sp>
      <p:sp>
        <p:nvSpPr>
          <p:cNvPr id="7" name="Rectangle 23"/>
          <p:cNvSpPr>
            <a:spLocks noChangeArrowheads="1"/>
          </p:cNvSpPr>
          <p:nvPr/>
        </p:nvSpPr>
        <p:spPr bwMode="auto">
          <a:xfrm>
            <a:off x="457200" y="2633869"/>
            <a:ext cx="2438400" cy="490329"/>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vi-VN" sz="2200" b="1" dirty="0" smtClean="0">
              <a:latin typeface="Times New Roman" pitchFamily="18" charset="0"/>
              <a:cs typeface="Times New Roman" pitchFamily="18" charset="0"/>
            </a:endParaRPr>
          </a:p>
          <a:p>
            <a:r>
              <a:rPr lang="en-US" sz="2200" b="1" dirty="0" err="1" smtClean="0">
                <a:latin typeface="Times New Roman" pitchFamily="18" charset="0"/>
                <a:cs typeface="Times New Roman" pitchFamily="18" charset="0"/>
              </a:rPr>
              <a:t>Đỡ</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bằng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ngực</a:t>
            </a:r>
            <a:endParaRPr lang="en-US" sz="2200" b="1" dirty="0" smtClean="0">
              <a:latin typeface="Times New Roman" pitchFamily="18" charset="0"/>
              <a:cs typeface="Times New Roman" pitchFamily="18" charset="0"/>
            </a:endParaRPr>
          </a:p>
          <a:p>
            <a:endParaRPr lang="en-US" sz="2000" b="1" dirty="0"/>
          </a:p>
        </p:txBody>
      </p:sp>
      <p:sp>
        <p:nvSpPr>
          <p:cNvPr id="8" name="Rectangle 23"/>
          <p:cNvSpPr>
            <a:spLocks noChangeArrowheads="1"/>
          </p:cNvSpPr>
          <p:nvPr/>
        </p:nvSpPr>
        <p:spPr bwMode="auto">
          <a:xfrm>
            <a:off x="3581400" y="2620014"/>
            <a:ext cx="2590800" cy="50418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en-US" sz="2000" b="1" dirty="0" smtClean="0">
              <a:latin typeface="Times New Roman" pitchFamily="18" charset="0"/>
              <a:cs typeface="Times New Roman" pitchFamily="18" charset="0"/>
            </a:endParaRPr>
          </a:p>
          <a:p>
            <a:r>
              <a:rPr lang="en-US" sz="2200" b="1" dirty="0" err="1" smtClean="0">
                <a:latin typeface="Times New Roman" pitchFamily="18" charset="0"/>
                <a:cs typeface="Times New Roman" pitchFamily="18" charset="0"/>
              </a:rPr>
              <a:t>Chắn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cầu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bằng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ngực</a:t>
            </a:r>
            <a:endParaRPr lang="en-US" sz="2200" b="1" dirty="0" smtClean="0">
              <a:latin typeface="Times New Roman" pitchFamily="18" charset="0"/>
              <a:cs typeface="Times New Roman" pitchFamily="18" charset="0"/>
            </a:endParaRPr>
          </a:p>
          <a:p>
            <a:endParaRPr lang="en-US" sz="2000" b="1" dirty="0"/>
          </a:p>
        </p:txBody>
      </p:sp>
      <p:sp>
        <p:nvSpPr>
          <p:cNvPr id="9" name="Rectangle 23"/>
          <p:cNvSpPr>
            <a:spLocks noChangeArrowheads="1"/>
          </p:cNvSpPr>
          <p:nvPr/>
        </p:nvSpPr>
        <p:spPr bwMode="auto">
          <a:xfrm>
            <a:off x="6553200" y="2633869"/>
            <a:ext cx="2514600" cy="490329"/>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vi-VN" sz="2200" b="1" dirty="0" smtClean="0">
              <a:latin typeface="Times New Roman" pitchFamily="18" charset="0"/>
              <a:cs typeface="Times New Roman" pitchFamily="18" charset="0"/>
            </a:endParaRPr>
          </a:p>
          <a:p>
            <a:r>
              <a:rPr lang="en-US" sz="2200" b="1" dirty="0" err="1" smtClean="0">
                <a:latin typeface="Times New Roman" pitchFamily="18" charset="0"/>
                <a:cs typeface="Times New Roman" pitchFamily="18" charset="0"/>
              </a:rPr>
              <a:t>Đánh</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ngực</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tấn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công</a:t>
            </a:r>
            <a:endParaRPr lang="en-US" sz="2200" b="1" dirty="0" smtClean="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p:txBody>
      </p:sp>
      <p:sp>
        <p:nvSpPr>
          <p:cNvPr id="10" name="Freeform 23"/>
          <p:cNvSpPr>
            <a:spLocks/>
          </p:cNvSpPr>
          <p:nvPr/>
        </p:nvSpPr>
        <p:spPr bwMode="gray">
          <a:xfrm rot="19875571" flipV="1">
            <a:off x="2785461" y="2112625"/>
            <a:ext cx="1918684" cy="40693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reeform 23"/>
          <p:cNvSpPr>
            <a:spLocks/>
          </p:cNvSpPr>
          <p:nvPr/>
        </p:nvSpPr>
        <p:spPr bwMode="gray">
          <a:xfrm rot="18745966">
            <a:off x="4309365" y="2080335"/>
            <a:ext cx="562479" cy="567031"/>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sp>
        <p:nvSpPr>
          <p:cNvPr id="12" name="Freeform 23"/>
          <p:cNvSpPr>
            <a:spLocks/>
          </p:cNvSpPr>
          <p:nvPr/>
        </p:nvSpPr>
        <p:spPr bwMode="gray">
          <a:xfrm rot="1241063" flipH="1" flipV="1">
            <a:off x="4658331" y="2025572"/>
            <a:ext cx="2046192" cy="388284"/>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970" y="3810000"/>
            <a:ext cx="7171630" cy="3048000"/>
          </a:xfrm>
          <a:prstGeom prst="rect">
            <a:avLst/>
          </a:prstGeom>
          <a:solidFill>
            <a:srgbClr val="000000">
              <a:alpha val="9100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500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down)">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074"/>
                                        </p:tgtEl>
                                        <p:attrNameLst>
                                          <p:attrName>style.visibility</p:attrName>
                                        </p:attrNameLst>
                                      </p:cBhvr>
                                      <p:to>
                                        <p:strVal val="visible"/>
                                      </p:to>
                                    </p:set>
                                    <p:animEffect transition="in" filter="wipe(down)">
                                      <p:cBhvr>
                                        <p:cTn id="4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3"/>
          <p:cNvSpPr>
            <a:spLocks noChangeArrowheads="1"/>
          </p:cNvSpPr>
          <p:nvPr/>
        </p:nvSpPr>
        <p:spPr bwMode="auto">
          <a:xfrm>
            <a:off x="304800" y="1"/>
            <a:ext cx="8610599" cy="1142999"/>
          </a:xfrm>
          <a:prstGeom prst="diamond">
            <a:avLst/>
          </a:prstGeom>
          <a:solidFill>
            <a:srgbClr val="66FF99"/>
          </a:solidFill>
          <a:ln w="9525">
            <a:solidFill>
              <a:schemeClr val="tx1"/>
            </a:solidFill>
            <a:miter lim="800000"/>
            <a:headEnd/>
            <a:tailEnd/>
          </a:ln>
          <a:effectLst/>
        </p:spPr>
        <p:txBody>
          <a:bodyPr wrap="none" anchor="ctr"/>
          <a:lstStyle/>
          <a:p>
            <a:pPr algn="ctr"/>
            <a:r>
              <a:rPr lang="en-US" sz="2200" b="1" dirty="0" smtClean="0">
                <a:latin typeface="Times New Roman" pitchFamily="18" charset="0"/>
                <a:cs typeface="Times New Roman" pitchFamily="18" charset="0"/>
              </a:rPr>
              <a:t>CÁC GIẢI PHÁP, BIỆN PHÁP THỰC HIỆN</a:t>
            </a:r>
            <a:endParaRPr lang="en-US" sz="2200" dirty="0">
              <a:latin typeface="Times New Roman" pitchFamily="18" charset="0"/>
              <a:cs typeface="Times New Roman" pitchFamily="18" charset="0"/>
            </a:endParaRPr>
          </a:p>
        </p:txBody>
      </p:sp>
      <p:sp>
        <p:nvSpPr>
          <p:cNvPr id="5" name="Oval 21"/>
          <p:cNvSpPr>
            <a:spLocks noChangeArrowheads="1"/>
          </p:cNvSpPr>
          <p:nvPr/>
        </p:nvSpPr>
        <p:spPr bwMode="auto">
          <a:xfrm>
            <a:off x="2438400" y="1143000"/>
            <a:ext cx="4343399" cy="824344"/>
          </a:xfrm>
          <a:prstGeom prst="ellipse">
            <a:avLst/>
          </a:prstGeom>
          <a:solidFill>
            <a:schemeClr val="bg2"/>
          </a:solidFill>
          <a:ln w="9525">
            <a:solidFill>
              <a:schemeClr val="tx1"/>
            </a:solidFill>
            <a:round/>
            <a:headEnd/>
            <a:tailEnd/>
          </a:ln>
          <a:effectLst/>
        </p:spPr>
        <p:txBody>
          <a:bodyPr wrap="none" anchor="ctr"/>
          <a:lstStyle/>
          <a:p>
            <a:pPr algn="ctr"/>
            <a:r>
              <a:rPr lang="vi-VN" sz="2400" b="1" dirty="0" smtClean="0">
                <a:latin typeface="Times New Roman" pitchFamily="18" charset="0"/>
                <a:cs typeface="Times New Roman" pitchFamily="18" charset="0"/>
              </a:rPr>
              <a:t>4. </a:t>
            </a:r>
            <a:r>
              <a:rPr lang="en-US" sz="2400" b="1" dirty="0" err="1">
                <a:latin typeface="Times New Roman" pitchFamily="18" charset="0"/>
                <a:cs typeface="Times New Roman" pitchFamily="18" charset="0"/>
              </a:rPr>
              <a:t>Kỹ</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thuật</a:t>
            </a:r>
            <a:r>
              <a:rPr lang="en-US" sz="2400" b="1" i="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đ</a:t>
            </a:r>
            <a:r>
              <a:rPr lang="vi-VN" sz="2400" b="1" dirty="0" smtClean="0">
                <a:latin typeface="Times New Roman" pitchFamily="18" charset="0"/>
                <a:cs typeface="Times New Roman" pitchFamily="18" charset="0"/>
              </a:rPr>
              <a:t>ánh đầu</a:t>
            </a:r>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6" name="Rectangle 5"/>
          <p:cNvSpPr/>
          <p:nvPr/>
        </p:nvSpPr>
        <p:spPr>
          <a:xfrm>
            <a:off x="304800" y="3276600"/>
            <a:ext cx="5075579" cy="430887"/>
          </a:xfrm>
          <a:prstGeom prst="rect">
            <a:avLst/>
          </a:prstGeom>
          <a:solidFill>
            <a:schemeClr val="bg2">
              <a:lumMod val="75000"/>
            </a:schemeClr>
          </a:solidFill>
          <a:ln>
            <a:solidFill>
              <a:schemeClr val="tx1">
                <a:lumMod val="75000"/>
                <a:lumOff val="25000"/>
              </a:schemeClr>
            </a:solidFill>
          </a:ln>
        </p:spPr>
        <p:txBody>
          <a:bodyPr wrap="square">
            <a:spAutoFit/>
          </a:bodyPr>
          <a:lstStyle/>
          <a:p>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tập</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vận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dụng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Đánh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đầu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tấn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công</a:t>
            </a:r>
            <a:endParaRPr lang="en-US" sz="2200" dirty="0">
              <a:latin typeface="Times New Roman" pitchFamily="18" charset="0"/>
              <a:cs typeface="Times New Roman" pitchFamily="18" charset="0"/>
            </a:endParaRPr>
          </a:p>
        </p:txBody>
      </p:sp>
      <p:sp>
        <p:nvSpPr>
          <p:cNvPr id="7" name="Rectangle 23"/>
          <p:cNvSpPr>
            <a:spLocks noChangeArrowheads="1"/>
          </p:cNvSpPr>
          <p:nvPr/>
        </p:nvSpPr>
        <p:spPr bwMode="auto">
          <a:xfrm>
            <a:off x="1676400" y="2633869"/>
            <a:ext cx="2438400" cy="490329"/>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vi-VN" sz="2300" b="1" dirty="0" smtClean="0">
              <a:latin typeface="Times New Roman" pitchFamily="18" charset="0"/>
              <a:cs typeface="Times New Roman" pitchFamily="18" charset="0"/>
            </a:endParaRPr>
          </a:p>
          <a:p>
            <a:r>
              <a:rPr lang="en-US" sz="2300" b="1" dirty="0" err="1" smtClean="0">
                <a:latin typeface="Times New Roman" pitchFamily="18" charset="0"/>
                <a:cs typeface="Times New Roman" pitchFamily="18" charset="0"/>
              </a:rPr>
              <a:t>Đỡ</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cầu</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bằng</a:t>
            </a:r>
            <a:r>
              <a:rPr lang="en-US" sz="2300" b="1" dirty="0" smtClean="0">
                <a:latin typeface="Times New Roman" pitchFamily="18" charset="0"/>
                <a:cs typeface="Times New Roman" pitchFamily="18" charset="0"/>
              </a:rPr>
              <a:t> </a:t>
            </a:r>
            <a:r>
              <a:rPr lang="vi-VN" sz="2300" b="1" dirty="0" smtClean="0">
                <a:latin typeface="Times New Roman" pitchFamily="18" charset="0"/>
                <a:cs typeface="Times New Roman" pitchFamily="18" charset="0"/>
              </a:rPr>
              <a:t>đầu</a:t>
            </a:r>
            <a:endParaRPr lang="en-US" sz="2300" b="1" dirty="0" smtClean="0">
              <a:latin typeface="Times New Roman" pitchFamily="18" charset="0"/>
              <a:cs typeface="Times New Roman" pitchFamily="18" charset="0"/>
            </a:endParaRPr>
          </a:p>
          <a:p>
            <a:endParaRPr lang="en-US" sz="2300" b="1" dirty="0"/>
          </a:p>
        </p:txBody>
      </p:sp>
      <p:sp>
        <p:nvSpPr>
          <p:cNvPr id="8" name="Rectangle 23"/>
          <p:cNvSpPr>
            <a:spLocks noChangeArrowheads="1"/>
          </p:cNvSpPr>
          <p:nvPr/>
        </p:nvSpPr>
        <p:spPr bwMode="auto">
          <a:xfrm>
            <a:off x="4724400" y="2620014"/>
            <a:ext cx="2590800" cy="50418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endParaRPr lang="en-US" sz="2000" b="1" dirty="0" smtClean="0">
              <a:latin typeface="Times New Roman" pitchFamily="18" charset="0"/>
              <a:cs typeface="Times New Roman" pitchFamily="18" charset="0"/>
            </a:endParaRPr>
          </a:p>
          <a:p>
            <a:r>
              <a:rPr lang="vi-VN" sz="2200" b="1" dirty="0" smtClean="0">
                <a:latin typeface="Times New Roman" pitchFamily="18" charset="0"/>
                <a:cs typeface="Times New Roman" pitchFamily="18" charset="0"/>
              </a:rPr>
              <a:t>Đánh đầu tấn công</a:t>
            </a:r>
            <a:endParaRPr lang="en-US" sz="2200" b="1" dirty="0" smtClean="0">
              <a:latin typeface="Times New Roman" pitchFamily="18" charset="0"/>
              <a:cs typeface="Times New Roman" pitchFamily="18" charset="0"/>
            </a:endParaRPr>
          </a:p>
          <a:p>
            <a:endParaRPr lang="en-US" sz="2000" b="1" dirty="0"/>
          </a:p>
        </p:txBody>
      </p:sp>
      <p:sp>
        <p:nvSpPr>
          <p:cNvPr id="10" name="Freeform 23"/>
          <p:cNvSpPr>
            <a:spLocks/>
          </p:cNvSpPr>
          <p:nvPr/>
        </p:nvSpPr>
        <p:spPr bwMode="gray">
          <a:xfrm rot="19875571" flipV="1">
            <a:off x="2975246" y="2064001"/>
            <a:ext cx="1716441" cy="40693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a:solidFill>
                <a:srgbClr val="FFFFFF"/>
              </a:solidFill>
            </a:endParaRPr>
          </a:p>
        </p:txBody>
      </p:sp>
      <p:sp>
        <p:nvSpPr>
          <p:cNvPr id="11" name="Freeform 23"/>
          <p:cNvSpPr>
            <a:spLocks/>
          </p:cNvSpPr>
          <p:nvPr/>
        </p:nvSpPr>
        <p:spPr bwMode="gray">
          <a:xfrm rot="15661936">
            <a:off x="4527522" y="1930222"/>
            <a:ext cx="706837" cy="668269"/>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chemeClr val="accent2"/>
          </a:solidFill>
          <a:ln w="0">
            <a:noFill/>
            <a:prstDash val="solid"/>
            <a:round/>
            <a:headEnd/>
            <a:tailEnd/>
          </a:ln>
        </p:spPr>
        <p:txBody>
          <a:bodyPr/>
          <a:lstStyle/>
          <a:p>
            <a:pPr fontAlgn="base">
              <a:spcBef>
                <a:spcPct val="0"/>
              </a:spcBef>
              <a:spcAft>
                <a:spcPct val="0"/>
              </a:spcAft>
              <a:defRPr/>
            </a:pPr>
            <a:endParaRPr lang="vi-VN" sz="2800">
              <a:solidFill>
                <a:srgbClr val="FFFFFF"/>
              </a:solidFill>
            </a:endParaRPr>
          </a:p>
        </p:txBody>
      </p:sp>
      <p:pic>
        <p:nvPicPr>
          <p:cNvPr id="409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10000"/>
            <a:ext cx="6400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457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4098"/>
                                        </p:tgtEl>
                                        <p:attrNameLst>
                                          <p:attrName>style.visibility</p:attrName>
                                        </p:attrNameLst>
                                      </p:cBhvr>
                                      <p:to>
                                        <p:strVal val="visible"/>
                                      </p:to>
                                    </p:set>
                                    <p:animEffect transition="in" filter="wipe(down)">
                                      <p:cBhvr>
                                        <p:cTn id="35"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409</TotalTime>
  <Words>1705</Words>
  <Application>Microsoft Office PowerPoint</Application>
  <PresentationFormat>On-screen Show (4:3)</PresentationFormat>
  <Paragraphs>156</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         PGD&amp;ĐT AN LÃO TRƯỜNG THCS AN THẮNG</vt:lpstr>
      <vt:lpstr>Lí do chọn biện pháp   </vt:lpstr>
      <vt:lpstr>PowerPoint Presentation</vt:lpstr>
      <vt:lpstr>NHỮNG KHÓ KHĂN TRƯỚC KHI THỰC HIỆN ĐỀ TÀI  </vt:lpstr>
      <vt:lpstr>CÁC PHƯƠNG PHÁP VẬN DỤNG VÀO ĐỀ TÀI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này khùng</dc:title>
  <dc:creator>Admin</dc:creator>
  <cp:lastModifiedBy>STD_DELL</cp:lastModifiedBy>
  <cp:revision>60</cp:revision>
  <dcterms:created xsi:type="dcterms:W3CDTF">2020-12-04T07:41:13Z</dcterms:created>
  <dcterms:modified xsi:type="dcterms:W3CDTF">2021-12-30T12:08:37Z</dcterms:modified>
</cp:coreProperties>
</file>