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5" r:id="rId9"/>
    <p:sldId id="264" r:id="rId10"/>
    <p:sldId id="265" r:id="rId11"/>
    <p:sldId id="266" r:id="rId12"/>
    <p:sldId id="267" r:id="rId13"/>
    <p:sldId id="268" r:id="rId14"/>
    <p:sldId id="296" r:id="rId15"/>
    <p:sldId id="272" r:id="rId16"/>
    <p:sldId id="297" r:id="rId17"/>
    <p:sldId id="279" r:id="rId18"/>
    <p:sldId id="299" r:id="rId19"/>
    <p:sldId id="298" r:id="rId20"/>
  </p:sldIdLst>
  <p:sldSz cx="9144000" cy="5143500" type="screen16x9"/>
  <p:notesSz cx="6858000" cy="9144000"/>
  <p:embeddedFontLst>
    <p:embeddedFont>
      <p:font typeface="IBM Plex Sans Light" charset="0"/>
      <p:regular r:id="rId22"/>
      <p:bold r:id="rId23"/>
      <p:italic r:id="rId24"/>
      <p:boldItalic r:id="rId25"/>
    </p:embeddedFont>
    <p:embeddedFont>
      <p:font typeface="Merriweather" charset="0"/>
      <p:regular r:id="rId26"/>
      <p:bold r:id="rId27"/>
      <p:italic r:id="rId28"/>
      <p:boldItalic r:id="rId29"/>
    </p:embeddedFont>
    <p:embeddedFont>
      <p:font typeface="IBM Plex Sans" charset="0"/>
      <p:regular r:id="rId30"/>
      <p:bold r:id="rId31"/>
      <p:italic r:id="rId32"/>
      <p:boldItalic r:id="rId33"/>
    </p:embeddedFont>
    <p:embeddedFont>
      <p:font typeface="Roboto Condensed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83DE01E-45EE-4B1A-B4AA-23BBC71A313A}">
  <a:tblStyle styleId="{083DE01E-45EE-4B1A-B4AA-23BBC71A31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44576A-F971-4820-8222-A4C219A6C2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718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14e99c21f_1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14e99c21f_1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200"/>
            <a:ext cx="6041075" cy="5166925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18391" y="158965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1476" y="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847116" y="534075"/>
            <a:ext cx="10543642" cy="3440047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7800" y="-12200"/>
            <a:ext cx="6248300" cy="5166925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313691" y="-18375"/>
            <a:ext cx="6268866" cy="1637005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8378663" y="3572732"/>
            <a:ext cx="1312359" cy="1570803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3171580" y="2571750"/>
            <a:ext cx="1806600" cy="25827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918594" y="0"/>
            <a:ext cx="3321900" cy="47499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4807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83" name="Google Shape;83;p8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90" name="Google Shape;90;p8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3325823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5737072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_ONLY_1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152400" y="361950"/>
            <a:ext cx="51816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 HỌC 6</a:t>
            </a:r>
            <a:r>
              <a:rPr lang="en" sz="3600">
                <a:latin typeface="+mj-lt"/>
              </a:rPr>
              <a:t/>
            </a:r>
            <a:br>
              <a:rPr lang="en" sz="3600">
                <a:latin typeface="+mj-lt"/>
              </a:rPr>
            </a:br>
            <a:r>
              <a:rPr lang="en" sz="3200">
                <a:solidFill>
                  <a:srgbClr val="002060"/>
                </a:solidFill>
                <a:latin typeface="+mj-lt"/>
              </a:rPr>
              <a:t>Chào mừng các em đến với bài học hôm </a:t>
            </a:r>
            <a:r>
              <a:rPr lang="en" sz="3200">
                <a:solidFill>
                  <a:srgbClr val="002060"/>
                </a:solidFill>
              </a:rPr>
              <a:t>nay!</a:t>
            </a:r>
            <a:endParaRPr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37" name="Google Shape;237;p24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04800" y="1428750"/>
            <a:ext cx="39741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Loại mạng máy tính sử dụng sóng</a:t>
            </a: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điện từ để truyền thông tin được gọi </a:t>
            </a: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là mạng không dây.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Mạng không dây phù hợp hơn </a:t>
            </a: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mạng có dây trong một số </a:t>
            </a:r>
            <a:endParaRPr lang="en-US" sz="180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trường </a:t>
            </a:r>
            <a:r>
              <a:rPr lang="en-US" sz="1800" smtClean="0">
                <a:solidFill>
                  <a:srgbClr val="002060"/>
                </a:solidFill>
                <a:latin typeface="+mj-lt"/>
              </a:rPr>
              <a:t>hợp.</a:t>
            </a:r>
            <a:endParaRPr lang="en-US" sz="180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726374" y="514350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+mj-lt"/>
              </a:rPr>
              <a:t>Quy</a:t>
            </a:r>
            <a:r>
              <a:rPr lang="en" smtClean="0">
                <a:latin typeface="+mj-lt"/>
              </a:rPr>
              <a:t> trình vệ tinh phát sóng điện từ đến Trái Đất</a:t>
            </a:r>
            <a:endParaRPr>
              <a:latin typeface="+mj-lt"/>
            </a:endParaRPr>
          </a:p>
        </p:txBody>
      </p:sp>
      <p:sp>
        <p:nvSpPr>
          <p:cNvPr id="249" name="Google Shape;249;p2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28750"/>
            <a:ext cx="5638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28600" y="1352550"/>
            <a:ext cx="3581400" cy="28956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Vậy theo em, thiết bị nào giúp các máy tính trong mạng wifi dùng sóng điện từ truyền thông tin?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90" y="1352550"/>
            <a:ext cx="4343400" cy="32580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400800" y="211455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152400" y="1352550"/>
            <a:ext cx="3276600" cy="27568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Vậy theo em, qua bài học em thấy mạng không dây hay mạng có dây tiện lợi hơn?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81400" y="1753537"/>
            <a:ext cx="4660450" cy="2169825"/>
            <a:chOff x="3668486" y="1867837"/>
            <a:chExt cx="4660450" cy="2169825"/>
          </a:xfrm>
        </p:grpSpPr>
        <p:sp>
          <p:nvSpPr>
            <p:cNvPr id="4" name="Curved Right Arrow 3"/>
            <p:cNvSpPr/>
            <p:nvPr/>
          </p:nvSpPr>
          <p:spPr>
            <a:xfrm>
              <a:off x="3668486" y="2038350"/>
              <a:ext cx="446314" cy="1638300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0351" y="1867837"/>
              <a:ext cx="4198585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Mỗi loại mạng đều có những ưu và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nhược điểm khác nhau. Do đó, tùy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vào hoàn cảnh, điều kiện chúng ta biết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kết hợp hai loại mạng để phục vụ nhu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cầu cuộc sống.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BÀI TẬP LUYỆN TẬP</a:t>
            </a:r>
            <a:endParaRPr sz="2400">
              <a:latin typeface="+mj-lt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1440" y="1303407"/>
            <a:ext cx="890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BT1: </a:t>
            </a:r>
            <a:r>
              <a:rPr lang="en-US" sz="1800" smtClean="0">
                <a:solidFill>
                  <a:srgbClr val="002060"/>
                </a:solidFill>
              </a:rPr>
              <a:t>Em hãy nêu một trường hợp sử dụng mạng có dây hiệu quả hơn mạng có dây?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797420"/>
            <a:ext cx="4574059" cy="3046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885950"/>
            <a:ext cx="33009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Đối với mạng máy tính thiết kế và </a:t>
            </a:r>
            <a:endParaRPr lang="nl-NL" sz="1600" i="1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i="1" smtClean="0">
                <a:solidFill>
                  <a:srgbClr val="FF0000"/>
                </a:solidFill>
              </a:rPr>
              <a:t>lắp </a:t>
            </a:r>
            <a:r>
              <a:rPr lang="nl-NL" sz="1600" i="1">
                <a:solidFill>
                  <a:srgbClr val="FF0000"/>
                </a:solidFill>
              </a:rPr>
              <a:t>đặt </a:t>
            </a:r>
            <a:r>
              <a:rPr lang="nl-NL" sz="1600" i="1" smtClean="0">
                <a:solidFill>
                  <a:srgbClr val="FF0000"/>
                </a:solidFill>
              </a:rPr>
              <a:t>cho </a:t>
            </a:r>
            <a:r>
              <a:rPr lang="nl-NL" sz="1600" i="1">
                <a:solidFill>
                  <a:srgbClr val="FF0000"/>
                </a:solidFill>
              </a:rPr>
              <a:t>phòng máy thực hành </a:t>
            </a:r>
            <a:endParaRPr lang="nl-NL" sz="1600" i="1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i="1" smtClean="0">
                <a:solidFill>
                  <a:srgbClr val="FF0000"/>
                </a:solidFill>
              </a:rPr>
              <a:t>nên </a:t>
            </a:r>
            <a:r>
              <a:rPr lang="nl-NL" sz="1600" i="1">
                <a:solidFill>
                  <a:srgbClr val="FF0000"/>
                </a:solidFill>
              </a:rPr>
              <a:t>dùng mạng </a:t>
            </a:r>
            <a:r>
              <a:rPr lang="nl-NL" sz="1600" i="1" smtClean="0">
                <a:solidFill>
                  <a:srgbClr val="FF0000"/>
                </a:solidFill>
              </a:rPr>
              <a:t>có </a:t>
            </a:r>
            <a:r>
              <a:rPr lang="nl-NL" sz="1600" i="1">
                <a:solidFill>
                  <a:srgbClr val="FF0000"/>
                </a:solidFill>
              </a:rPr>
              <a:t>dây, khả năng </a:t>
            </a:r>
            <a:endParaRPr lang="nl-NL" sz="1600" i="1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i="1" smtClean="0">
                <a:solidFill>
                  <a:srgbClr val="FF0000"/>
                </a:solidFill>
              </a:rPr>
              <a:t>truyền </a:t>
            </a:r>
            <a:r>
              <a:rPr lang="nl-NL" sz="1600" i="1">
                <a:solidFill>
                  <a:srgbClr val="FF0000"/>
                </a:solidFill>
              </a:rPr>
              <a:t>dữ liệu ổn định </a:t>
            </a:r>
            <a:r>
              <a:rPr lang="nl-NL" sz="1600" i="1" smtClean="0">
                <a:solidFill>
                  <a:srgbClr val="FF0000"/>
                </a:solidFill>
              </a:rPr>
              <a:t>hơn</a:t>
            </a:r>
            <a:r>
              <a:rPr lang="nl-NL" sz="1600" i="1">
                <a:solidFill>
                  <a:srgbClr val="FF0000"/>
                </a:solidFill>
              </a:rPr>
              <a:t>, không </a:t>
            </a:r>
            <a:endParaRPr lang="nl-NL" sz="1600" i="1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i="1" smtClean="0">
                <a:solidFill>
                  <a:srgbClr val="FF0000"/>
                </a:solidFill>
              </a:rPr>
              <a:t>phụ </a:t>
            </a:r>
            <a:r>
              <a:rPr lang="nl-NL" sz="1600" i="1">
                <a:solidFill>
                  <a:srgbClr val="FF0000"/>
                </a:solidFill>
              </a:rPr>
              <a:t>thuộc sóng điện từ có lúc bị </a:t>
            </a:r>
            <a:endParaRPr lang="nl-NL" sz="1600" i="1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i="1" smtClean="0">
                <a:solidFill>
                  <a:srgbClr val="FF0000"/>
                </a:solidFill>
              </a:rPr>
              <a:t>suy </a:t>
            </a:r>
            <a:r>
              <a:rPr lang="nl-NL" sz="1600" i="1">
                <a:solidFill>
                  <a:srgbClr val="FF0000"/>
                </a:solidFill>
              </a:rPr>
              <a:t>yếu.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927715" y="285750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j-lt"/>
              </a:rPr>
              <a:t>BÀI TẬP LUYỆN TẬP</a:t>
            </a:r>
            <a:endParaRPr>
              <a:latin typeface="+mj-lt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6273" y="129849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BT2: </a:t>
            </a:r>
            <a:r>
              <a:rPr lang="en-US" sz="1800" smtClean="0">
                <a:solidFill>
                  <a:srgbClr val="002060"/>
                </a:solidFill>
              </a:rPr>
              <a:t>Theo em, giữa mạng LAN và mạng Wifi có mối liên hệ nào?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3" y="1668212"/>
            <a:ext cx="2819400" cy="1769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93" y="1670933"/>
            <a:ext cx="3200399" cy="1817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196" y="3428821"/>
            <a:ext cx="643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smtClean="0">
                <a:solidFill>
                  <a:srgbClr val="FF0000"/>
                </a:solidFill>
              </a:rPr>
              <a:t>Mạng LAN có hai loại: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Mạng LAN hữu tuyến: Sử dụng dây cáp mạng để truyền thông tin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Mạng LAN vô tuyến: Sử dụng sóng điện từ để truyền thông tin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751" y="462915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Mạng LAN vô tuyến chính là mạng Wifi</a:t>
            </a:r>
            <a:endParaRPr 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BÀI TẬP VẬN DỤNG</a:t>
            </a:r>
            <a:endParaRPr sz="2400">
              <a:latin typeface="+mj-lt"/>
            </a:endParaRPr>
          </a:p>
        </p:txBody>
      </p:sp>
      <p:sp>
        <p:nvSpPr>
          <p:cNvPr id="413" name="Google Shape;413;p38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276350"/>
            <a:ext cx="73789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cho biết tên của các thiết bị A, B, C trong Hình 2 và giải thích?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1350"/>
            <a:ext cx="4305901" cy="3010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0" y="2038350"/>
            <a:ext cx="2244012" cy="2362200"/>
            <a:chOff x="5334000" y="2038350"/>
            <a:chExt cx="2244012" cy="2362200"/>
          </a:xfrm>
        </p:grpSpPr>
        <p:sp>
          <p:nvSpPr>
            <p:cNvPr id="13" name="Pentagon 12"/>
            <p:cNvSpPr/>
            <p:nvPr/>
          </p:nvSpPr>
          <p:spPr>
            <a:xfrm>
              <a:off x="5334000" y="3714750"/>
              <a:ext cx="2209800" cy="685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334000" y="2038350"/>
              <a:ext cx="2244012" cy="2362200"/>
              <a:chOff x="5334000" y="2038350"/>
              <a:chExt cx="2244012" cy="2362200"/>
            </a:xfrm>
          </p:grpSpPr>
          <p:sp>
            <p:nvSpPr>
              <p:cNvPr id="5" name="Pentagon 4"/>
              <p:cNvSpPr/>
              <p:nvPr/>
            </p:nvSpPr>
            <p:spPr>
              <a:xfrm>
                <a:off x="5334000" y="2038350"/>
                <a:ext cx="2209800" cy="685800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/>
                  <a:t>Thiết bị A: Modem</a:t>
                </a:r>
                <a:endParaRPr lang="en-US" sz="180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335555" y="2876550"/>
                <a:ext cx="2242457" cy="685800"/>
                <a:chOff x="5335555" y="2876550"/>
                <a:chExt cx="2242457" cy="685800"/>
              </a:xfrm>
            </p:grpSpPr>
            <p:sp>
              <p:nvSpPr>
                <p:cNvPr id="10" name="Pentagon 9"/>
                <p:cNvSpPr/>
                <p:nvPr/>
              </p:nvSpPr>
              <p:spPr>
                <a:xfrm>
                  <a:off x="5335555" y="2876550"/>
                  <a:ext cx="2209800" cy="685800"/>
                </a:xfrm>
                <a:prstGeom prst="homePlat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368212" y="3034784"/>
                  <a:ext cx="2209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smtClean="0">
                      <a:solidFill>
                        <a:schemeClr val="bg1"/>
                      </a:solidFill>
                    </a:rPr>
                    <a:t>Thiết bị B: Switch</a:t>
                  </a:r>
                  <a:endParaRPr lang="en-US"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335555" y="3754219"/>
                <a:ext cx="2132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smtClean="0">
                    <a:solidFill>
                      <a:schemeClr val="bg1"/>
                    </a:solidFill>
                  </a:rPr>
                  <a:t>Thiết bị C: Access Point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36024" y="51111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CỦNG CỐ, DẶN DÒ VỀ NHÀ</a:t>
            </a:r>
            <a:endParaRPr sz="2400"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587814" y="2046512"/>
            <a:ext cx="2694428" cy="1799239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</a:t>
              </a:r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</a:t>
              </a:r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819400" y="2058433"/>
            <a:ext cx="2879130" cy="1824459"/>
            <a:chOff x="185742" y="1673787"/>
            <a:chExt cx="5519805" cy="1681373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Làm bt luyện tập, vận dụng, tự kiểm tra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346155" y="2072927"/>
            <a:ext cx="2838982" cy="1799238"/>
            <a:chOff x="185742" y="1697030"/>
            <a:chExt cx="5442834" cy="1658130"/>
          </a:xfrm>
        </p:grpSpPr>
        <p:sp>
          <p:nvSpPr>
            <p:cNvPr id="431" name="Google Shape;431;p27"/>
            <p:cNvSpPr/>
            <p:nvPr/>
          </p:nvSpPr>
          <p:spPr>
            <a:xfrm flipH="1">
              <a:off x="1426310" y="1697030"/>
              <a:ext cx="2958466" cy="12438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thực hành</a:t>
              </a:r>
              <a:endParaRPr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384776" y="1698134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63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>
            <a:spLocks noGrp="1"/>
          </p:cNvSpPr>
          <p:nvPr>
            <p:ph type="ctrTitle" idx="4294967295"/>
          </p:nvPr>
        </p:nvSpPr>
        <p:spPr>
          <a:xfrm>
            <a:off x="2743200" y="594392"/>
            <a:ext cx="44958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i="1" smtClean="0">
                <a:solidFill>
                  <a:schemeClr val="accent1"/>
                </a:solidFill>
                <a:latin typeface="+mj-lt"/>
              </a:rPr>
              <a:t>Thank </a:t>
            </a:r>
            <a:r>
              <a:rPr lang="en" sz="5400" i="1" smtClean="0">
                <a:solidFill>
                  <a:schemeClr val="accent1"/>
                </a:solidFill>
                <a:latin typeface="+mj-lt"/>
              </a:rPr>
              <a:t>you!</a:t>
            </a:r>
            <a:endParaRPr sz="54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5" name="Google Shape;405;p3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06" name="Google Shape;406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3026"/>
            <a:ext cx="4470943" cy="3379200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6" name="Google Shape;406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2" y="1779462"/>
            <a:ext cx="4494535" cy="3379200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rgbClr val="002060"/>
                </a:solidFill>
                <a:latin typeface="+mj-lt"/>
              </a:rPr>
              <a:t>KHỞI ĐỘNG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33399" y="1489010"/>
            <a:ext cx="680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Máy tình trong các hình trên kết nối mạng bằng cách nào?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62150"/>
            <a:ext cx="3200400" cy="2362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62150"/>
            <a:ext cx="33528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864" y="4455500"/>
            <a:ext cx="3603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MÁY TÍNH KẾT NỐI MẠNG CÓ DÂY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1736" y="4441637"/>
            <a:ext cx="411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MÁY TÍNH KẾT NỐI MẠNG KHÔNG  DÂY</a:t>
            </a:r>
            <a:endParaRPr 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5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ctrTitle" idx="4294967295"/>
          </p:nvPr>
        </p:nvSpPr>
        <p:spPr>
          <a:xfrm>
            <a:off x="1143000" y="285750"/>
            <a:ext cx="7349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3: MẠNG CÓ DÂY </a:t>
            </a:r>
            <a:br>
              <a:rPr lang="en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 MẠNG KHÔNG DÂY</a:t>
            </a:r>
            <a:endParaRPr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03736"/>
            <a:ext cx="4808100" cy="3291747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7" name="Google Shape;174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3550"/>
            <a:ext cx="4924227" cy="3243312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1905000" y="819150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smtClean="0">
                <a:latin typeface="+mj-lt"/>
              </a:rPr>
              <a:t>NỘI DUNG BÀI HỌC</a:t>
            </a:r>
            <a:endParaRPr sz="2800" u="sng">
              <a:latin typeface="+mj-lt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427514" y="1733550"/>
            <a:ext cx="4495800" cy="7585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/>
              <a:t>1. Tìm hiểu mạng có dây</a:t>
            </a:r>
            <a:endParaRPr lang="en-US" sz="2400" b="1"/>
          </a:p>
        </p:txBody>
      </p:sp>
      <p:sp>
        <p:nvSpPr>
          <p:cNvPr id="6" name="Pentagon 5"/>
          <p:cNvSpPr/>
          <p:nvPr/>
        </p:nvSpPr>
        <p:spPr>
          <a:xfrm>
            <a:off x="2438400" y="2647950"/>
            <a:ext cx="46482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/>
              <a:t>2. Tìm hiểu mạng không dây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200225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1. Mạng có dây</a:t>
            </a:r>
            <a:endParaRPr sz="2400">
              <a:latin typeface="+mj-lt"/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2550"/>
            <a:ext cx="4038600" cy="324845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267200" y="1352550"/>
            <a:ext cx="4191000" cy="30480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 i="1" smtClean="0"/>
          </a:p>
          <a:p>
            <a:pPr>
              <a:lnSpc>
                <a:spcPct val="150000"/>
              </a:lnSpc>
            </a:pPr>
            <a:r>
              <a:rPr lang="en-US" sz="1600" i="1" smtClean="0">
                <a:solidFill>
                  <a:srgbClr val="002060"/>
                </a:solidFill>
              </a:rPr>
              <a:t>+ </a:t>
            </a:r>
            <a:r>
              <a:rPr lang="en-US" sz="1600" i="1">
                <a:solidFill>
                  <a:srgbClr val="002060"/>
                </a:solidFill>
              </a:rPr>
              <a:t>Mạng không dây là gì?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</a:rPr>
              <a:t>+ Thiết bị kết nối cơ bản của mạng không dây là gì?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</a:rPr>
              <a:t>+ Lấy ví dụ về </a:t>
            </a:r>
            <a:r>
              <a:rPr lang="en-US" sz="1600" i="1" smtClean="0">
                <a:solidFill>
                  <a:srgbClr val="002060"/>
                </a:solidFill>
              </a:rPr>
              <a:t>những trường </a:t>
            </a:r>
            <a:r>
              <a:rPr lang="en-US" sz="1600" i="1">
                <a:solidFill>
                  <a:srgbClr val="002060"/>
                </a:solidFill>
              </a:rPr>
              <a:t>hợp không thể sử dụng mạng có dây?</a:t>
            </a:r>
            <a:endParaRPr lang="en-US" sz="16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3581400" y="241319"/>
            <a:ext cx="2971801" cy="707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smtClean="0">
                <a:latin typeface="+mj-lt"/>
              </a:rPr>
              <a:t>KẾT LUẬN</a:t>
            </a:r>
            <a:endParaRPr sz="3200" u="sng"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7455944" y="695214"/>
            <a:ext cx="309922" cy="29592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1066800" y="58615"/>
            <a:ext cx="1327693" cy="1328061"/>
            <a:chOff x="6654650" y="3665275"/>
            <a:chExt cx="409100" cy="409125"/>
          </a:xfrm>
        </p:grpSpPr>
        <p:sp>
          <p:nvSpPr>
            <p:cNvPr id="202" name="Google Shape;202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21"/>
          <p:cNvGrpSpPr/>
          <p:nvPr/>
        </p:nvGrpSpPr>
        <p:grpSpPr>
          <a:xfrm rot="1057036">
            <a:off x="7808386" y="153096"/>
            <a:ext cx="877205" cy="877270"/>
            <a:chOff x="570875" y="4322250"/>
            <a:chExt cx="443300" cy="443325"/>
          </a:xfrm>
        </p:grpSpPr>
        <p:sp>
          <p:nvSpPr>
            <p:cNvPr id="205" name="Google Shape;205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 rot="2466634">
            <a:off x="2516609" y="149489"/>
            <a:ext cx="430587" cy="4111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 rot="-1609681">
            <a:off x="7395321" y="148464"/>
            <a:ext cx="309884" cy="29588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 rot="2926628">
            <a:off x="2519053" y="712304"/>
            <a:ext cx="232047" cy="22156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 rot="-1608938">
            <a:off x="4072384" y="196602"/>
            <a:ext cx="209055" cy="1996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" y="1404560"/>
            <a:ext cx="4191000" cy="339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1142540"/>
            <a:ext cx="41216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nl-NL" sz="1800" smtClean="0">
                <a:solidFill>
                  <a:srgbClr val="002060"/>
                </a:solidFill>
              </a:rPr>
              <a:t>Mạng </a:t>
            </a:r>
            <a:r>
              <a:rPr lang="nl-NL" sz="1800">
                <a:solidFill>
                  <a:srgbClr val="002060"/>
                </a:solidFill>
              </a:rPr>
              <a:t>có dây là loại mạng sử dụng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800" smtClean="0">
                <a:solidFill>
                  <a:srgbClr val="002060"/>
                </a:solidFill>
              </a:rPr>
              <a:t>dây </a:t>
            </a:r>
            <a:r>
              <a:rPr lang="nl-NL" sz="1800">
                <a:solidFill>
                  <a:srgbClr val="002060"/>
                </a:solidFill>
              </a:rPr>
              <a:t>cáp để truyền dữ liệu.</a:t>
            </a:r>
            <a:endParaRPr lang="en-US" sz="180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nl-NL" sz="1800" smtClean="0">
                <a:solidFill>
                  <a:srgbClr val="002060"/>
                </a:solidFill>
              </a:rPr>
              <a:t>Switch </a:t>
            </a:r>
            <a:r>
              <a:rPr lang="nl-NL" sz="1800">
                <a:solidFill>
                  <a:srgbClr val="002060"/>
                </a:solidFill>
              </a:rPr>
              <a:t>là thiết bị để kết nối cơ bản</a:t>
            </a:r>
            <a:r>
              <a:rPr lang="nl-NL" sz="180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nl-NL" sz="1800" smtClean="0">
                <a:solidFill>
                  <a:srgbClr val="002060"/>
                </a:solidFill>
              </a:rPr>
              <a:t>Trong cuộc sống nhiều trường hợp </a:t>
            </a:r>
          </a:p>
          <a:p>
            <a:pPr>
              <a:lnSpc>
                <a:spcPct val="200000"/>
              </a:lnSpc>
            </a:pPr>
            <a:r>
              <a:rPr lang="nl-NL" sz="1800" smtClean="0">
                <a:solidFill>
                  <a:srgbClr val="002060"/>
                </a:solidFill>
              </a:rPr>
              <a:t>không thể sử dụng mạng có dây (ô tô,</a:t>
            </a:r>
          </a:p>
          <a:p>
            <a:pPr>
              <a:lnSpc>
                <a:spcPct val="200000"/>
              </a:lnSpc>
            </a:pPr>
            <a:r>
              <a:rPr lang="nl-NL" sz="1800" smtClean="0">
                <a:solidFill>
                  <a:srgbClr val="002060"/>
                </a:solidFill>
              </a:rPr>
              <a:t>máy bay, tàu thủy, điện thoại...)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+mj-lt"/>
              </a:rPr>
              <a:t>2. Mạng không dây</a:t>
            </a:r>
            <a:endParaRPr sz="2400">
              <a:latin typeface="+mj-lt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53" y="1151753"/>
            <a:ext cx="3896269" cy="3886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810000" y="3405485"/>
            <a:ext cx="0" cy="1528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0176" y="332768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Điều khiển liên lạc với ti vi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bằng sóng điện từ.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2481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Dù không nhìn thấy nhưng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sóng điện từ luôn quanh ta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+mj-lt"/>
              </a:rPr>
              <a:t>Hoạt động nhóm:</a:t>
            </a:r>
            <a:endParaRPr>
              <a:latin typeface="+mj-lt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6808" y="1306618"/>
            <a:ext cx="814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Hãy cho biết mỗi thiết bị trong Hình 3 truyền thông tin với thiết bị nào sau đây: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3550"/>
            <a:ext cx="6324601" cy="31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843408" y="539549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+mj-lt"/>
              </a:rPr>
              <a:t>Đáp án:</a:t>
            </a:r>
            <a:endParaRPr>
              <a:latin typeface="+mj-lt"/>
            </a:endParaRPr>
          </a:p>
        </p:txBody>
      </p:sp>
      <p:sp>
        <p:nvSpPr>
          <p:cNvPr id="230" name="Google Shape;230;p2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04800" y="1352550"/>
            <a:ext cx="2409472" cy="1219200"/>
            <a:chOff x="304800" y="1352550"/>
            <a:chExt cx="2409472" cy="14857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52550"/>
              <a:ext cx="1095238" cy="14857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65826" y="1909693"/>
              <a:ext cx="1348446" cy="787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Kết nối với </a:t>
              </a:r>
            </a:p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ti vi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75234" y="1352549"/>
            <a:ext cx="2806879" cy="1371601"/>
            <a:chOff x="3060521" y="1294642"/>
            <a:chExt cx="3006444" cy="16380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521" y="1294642"/>
              <a:ext cx="1304762" cy="16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46622" y="2100859"/>
              <a:ext cx="1720343" cy="77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Kết nối với đài </a:t>
              </a:r>
            </a:p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truyền hình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895" y="2672245"/>
            <a:ext cx="2892862" cy="1116371"/>
            <a:chOff x="142895" y="2608910"/>
            <a:chExt cx="2892862" cy="11820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95" y="2608910"/>
              <a:ext cx="1222931" cy="11820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89152" y="2876764"/>
              <a:ext cx="1646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Kết nối với </a:t>
              </a:r>
            </a:p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đài phát thanh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82112" y="1615701"/>
            <a:ext cx="2844933" cy="1265766"/>
            <a:chOff x="5682113" y="1615701"/>
            <a:chExt cx="2998595" cy="12657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113" y="1615701"/>
              <a:ext cx="1371429" cy="126576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21512" y="1910071"/>
              <a:ext cx="175919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Kết nối với </a:t>
              </a:r>
            </a:p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máy tính</a:t>
              </a:r>
            </a:p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hoặc điện thoại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84310" y="2759780"/>
            <a:ext cx="2954412" cy="1214283"/>
            <a:chOff x="3736182" y="2881467"/>
            <a:chExt cx="2954412" cy="12857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182" y="2881467"/>
              <a:ext cx="1142857" cy="12857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673632" y="3230430"/>
              <a:ext cx="201696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Kết nối với máy tính</a:t>
              </a:r>
            </a:p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hoặc điện thoại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7711" y="3788757"/>
            <a:ext cx="3168254" cy="1187040"/>
            <a:chOff x="907711" y="3788757"/>
            <a:chExt cx="3168254" cy="11870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11" y="3788757"/>
              <a:ext cx="1457143" cy="118704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137614" y="4077065"/>
              <a:ext cx="1938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Kết nối với điện </a:t>
              </a:r>
            </a:p>
            <a:p>
              <a:pPr algn="ctr"/>
              <a:r>
                <a:rPr lang="en-US" sz="1800" smtClean="0">
                  <a:solidFill>
                    <a:srgbClr val="FF0000"/>
                  </a:solidFill>
                </a:rPr>
                <a:t>thoại người nghe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06287" y="3788616"/>
            <a:ext cx="3076152" cy="1246751"/>
            <a:chOff x="4106287" y="3788616"/>
            <a:chExt cx="3076152" cy="12467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287" y="3788616"/>
              <a:ext cx="1336854" cy="124675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482936" y="4085983"/>
              <a:ext cx="16995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Kết nối với máy</a:t>
              </a:r>
            </a:p>
            <a:p>
              <a:pPr algn="ctr"/>
              <a:r>
                <a:rPr lang="en-US" sz="1700" smtClean="0">
                  <a:solidFill>
                    <a:srgbClr val="FF0000"/>
                  </a:solidFill>
                </a:rPr>
                <a:t> tính cá nhân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611</Words>
  <Application>Microsoft Office PowerPoint</Application>
  <PresentationFormat>On-screen Show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IBM Plex Sans Light</vt:lpstr>
      <vt:lpstr>Wingdings</vt:lpstr>
      <vt:lpstr>Merriweather</vt:lpstr>
      <vt:lpstr>IBM Plex Sans</vt:lpstr>
      <vt:lpstr>Roboto Condensed</vt:lpstr>
      <vt:lpstr>Surrey template</vt:lpstr>
      <vt:lpstr>TIN HỌC 6 Chào mừng các em đến với bài học hôm nay!</vt:lpstr>
      <vt:lpstr>KHỞI ĐỘNG</vt:lpstr>
      <vt:lpstr>BÀI 3: MẠNG CÓ DÂY  VÀ MẠNG KHÔNG DÂY</vt:lpstr>
      <vt:lpstr>NỘI DUNG BÀI HỌC</vt:lpstr>
      <vt:lpstr>1. Mạng có dây</vt:lpstr>
      <vt:lpstr>KẾT LUẬN</vt:lpstr>
      <vt:lpstr>2. Mạng không dây</vt:lpstr>
      <vt:lpstr>Hoạt động nhóm:</vt:lpstr>
      <vt:lpstr>Đáp án:</vt:lpstr>
      <vt:lpstr>Kết luận:</vt:lpstr>
      <vt:lpstr>PowerPoint Presentation</vt:lpstr>
      <vt:lpstr>Quy trình vệ tinh phát sóng điện từ đến Trái Đất</vt:lpstr>
      <vt:lpstr>PowerPoint Presentation</vt:lpstr>
      <vt:lpstr>PowerPoint Presentation</vt:lpstr>
      <vt:lpstr>BÀI TẬP LUYỆN TẬP</vt:lpstr>
      <vt:lpstr>BÀI TẬP LUYỆN TẬP</vt:lpstr>
      <vt:lpstr>BÀI TẬP VẬN DỤNG</vt:lpstr>
      <vt:lpstr>CỦNG CỐ, DẶN DÒ VỀ NHÀ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bài học hôm nay!</dc:title>
  <dc:creator>Hoai Ham Hap</dc:creator>
  <cp:lastModifiedBy>HDLAPTOP</cp:lastModifiedBy>
  <cp:revision>21</cp:revision>
  <dcterms:modified xsi:type="dcterms:W3CDTF">2021-08-28T14:03:40Z</dcterms:modified>
</cp:coreProperties>
</file>