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6.jpg" ContentType="image/p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5" r:id="rId15"/>
    <p:sldId id="269" r:id="rId16"/>
    <p:sldId id="296" r:id="rId17"/>
    <p:sldId id="278" r:id="rId18"/>
  </p:sldIdLst>
  <p:sldSz cx="9144000" cy="5143500" type="screen16x9"/>
  <p:notesSz cx="6858000" cy="9144000"/>
  <p:embeddedFontLst>
    <p:embeddedFont>
      <p:font typeface="Titillium Web" charset="0"/>
      <p:regular r:id="rId20"/>
      <p:bold r:id="rId21"/>
      <p:italic r:id="rId22"/>
      <p:boldItalic r:id="rId23"/>
    </p:embeddedFont>
    <p:embeddedFont>
      <p:font typeface="Titillium Web Light" charset="0"/>
      <p:regular r:id="rId24"/>
      <p:bold r:id="rId25"/>
      <p:italic r:id="rId26"/>
      <p:boldItalic r:id="rId27"/>
    </p:embeddedFont>
    <p:embeddedFont>
      <p:font typeface="Lexend Deca" charset="0"/>
      <p:regular r:id="rId28"/>
    </p:embeddedFont>
    <p:embeddedFont>
      <p:font typeface="Dosis ExtraLight" charset="0"/>
      <p:regular r:id="rId29"/>
      <p:bold r:id="rId30"/>
    </p:embeddedFont>
    <p:embeddedFont>
      <p:font typeface="Roboto Condensed" charset="0"/>
      <p:regular r:id="rId31"/>
      <p:bold r:id="rId32"/>
      <p:italic r:id="rId33"/>
      <p:boldItalic r:id="rId34"/>
    </p:embeddedFont>
    <p:embeddedFont>
      <p:font typeface="Dosis" charset="0"/>
      <p:regular r:id="rId35"/>
      <p:bold r:id="rId36"/>
    </p:embeddedFont>
    <p:embeddedFont>
      <p:font typeface="Calibri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F24753E-8A85-4BEE-97E2-441CDA198357}">
  <a:tblStyle styleId="{0F24753E-8A85-4BEE-97E2-441CDA1983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A787F38-7B79-44E3-ACA7-109338EB0D0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29643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4" name="Google Shape;383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Google Shape;391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Google Shape;391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9" name="Google Shape;3919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0" name="Google Shape;3920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5" name="Google Shape;392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6" name="Google Shape;392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4" name="Google Shape;3934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5" name="Google Shape;3935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4" name="Google Shape;3934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5" name="Google Shape;3935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1" name="Google Shape;3941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2" name="Google Shape;3942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6" name="Google Shape;405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7" name="Google Shape;405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7" name="Google Shape;384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8" name="Google Shape;384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1" name="Google Shape;386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2" name="Google Shape;386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4" name="Google Shape;387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5" name="Google Shape;387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" name="Google Shape;389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5" name="Google Shape;389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2" name="Google Shape;390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3" name="Google Shape;390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93" name="Google Shape;93;p2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213" name="Google Shape;213;p2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423" name="Google Shape;423;p2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_1">
    <p:bg>
      <p:bgPr>
        <a:solidFill>
          <a:schemeClr val="accent6"/>
        </a:solidFill>
        <a:effectLst/>
      </p:bgPr>
    </p:bg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7" name="Google Shape;3507;p12"/>
          <p:cNvGrpSpPr/>
          <p:nvPr/>
        </p:nvGrpSpPr>
        <p:grpSpPr>
          <a:xfrm>
            <a:off x="7828607" y="28698"/>
            <a:ext cx="1286904" cy="5086302"/>
            <a:chOff x="6367294" y="28698"/>
            <a:chExt cx="1286904" cy="5086302"/>
          </a:xfrm>
        </p:grpSpPr>
        <p:sp>
          <p:nvSpPr>
            <p:cNvPr id="3508" name="Google Shape;3508;p12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12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12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12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12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12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12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12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12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12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12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12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12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12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12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12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12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12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12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12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12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12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12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12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12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12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12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12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12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12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12"/>
            <p:cNvSpPr/>
            <p:nvPr/>
          </p:nvSpPr>
          <p:spPr>
            <a:xfrm rot="10800000">
              <a:off x="7390210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12"/>
            <p:cNvSpPr/>
            <p:nvPr/>
          </p:nvSpPr>
          <p:spPr>
            <a:xfrm rot="10800000">
              <a:off x="739021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12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12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12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12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12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12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12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12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12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12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12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12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12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12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12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12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12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12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12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12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12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12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12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12"/>
            <p:cNvSpPr/>
            <p:nvPr/>
          </p:nvSpPr>
          <p:spPr>
            <a:xfrm rot="10800000">
              <a:off x="7244066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12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12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12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12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12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12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12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12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12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12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12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12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12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12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12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12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12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12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12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12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12"/>
            <p:cNvSpPr/>
            <p:nvPr/>
          </p:nvSpPr>
          <p:spPr>
            <a:xfrm rot="10800000">
              <a:off x="7097945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12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12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12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12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12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12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12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12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12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12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12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12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12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12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12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12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12"/>
            <p:cNvSpPr/>
            <p:nvPr/>
          </p:nvSpPr>
          <p:spPr>
            <a:xfrm rot="10800000">
              <a:off x="6951800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12"/>
            <p:cNvSpPr/>
            <p:nvPr/>
          </p:nvSpPr>
          <p:spPr>
            <a:xfrm rot="10800000">
              <a:off x="6951800" y="4704867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12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2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2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12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12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12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12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2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2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2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2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2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2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2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12"/>
            <p:cNvSpPr/>
            <p:nvPr/>
          </p:nvSpPr>
          <p:spPr>
            <a:xfrm rot="10800000">
              <a:off x="6951800" y="320938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12"/>
            <p:cNvSpPr/>
            <p:nvPr/>
          </p:nvSpPr>
          <p:spPr>
            <a:xfrm rot="10800000">
              <a:off x="6951800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2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2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2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2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2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2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2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2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2"/>
            <p:cNvSpPr/>
            <p:nvPr/>
          </p:nvSpPr>
          <p:spPr>
            <a:xfrm rot="10800000">
              <a:off x="680568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2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2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2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2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2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2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2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2"/>
            <p:cNvSpPr/>
            <p:nvPr/>
          </p:nvSpPr>
          <p:spPr>
            <a:xfrm rot="10800000">
              <a:off x="6659535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2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2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2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2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2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2"/>
            <p:cNvSpPr/>
            <p:nvPr/>
          </p:nvSpPr>
          <p:spPr>
            <a:xfrm rot="10800000">
              <a:off x="651341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2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2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2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12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12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2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2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2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2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2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2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2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12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12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2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2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2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2"/>
            <p:cNvSpPr/>
            <p:nvPr/>
          </p:nvSpPr>
          <p:spPr>
            <a:xfrm rot="10800000">
              <a:off x="7244066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2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2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2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2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2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2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2"/>
            <p:cNvSpPr/>
            <p:nvPr/>
          </p:nvSpPr>
          <p:spPr>
            <a:xfrm rot="10800000">
              <a:off x="680568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2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2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9" name="Google Shape;3669;p12"/>
          <p:cNvGrpSpPr/>
          <p:nvPr/>
        </p:nvGrpSpPr>
        <p:grpSpPr>
          <a:xfrm rot="10800000">
            <a:off x="28739" y="28698"/>
            <a:ext cx="1286904" cy="5086302"/>
            <a:chOff x="6367294" y="28698"/>
            <a:chExt cx="1286904" cy="5086302"/>
          </a:xfrm>
        </p:grpSpPr>
        <p:sp>
          <p:nvSpPr>
            <p:cNvPr id="3670" name="Google Shape;3670;p12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2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2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2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2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2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2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2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2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12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12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2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2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2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2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2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2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12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12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2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2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2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2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2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2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2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2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2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2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2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2"/>
            <p:cNvSpPr/>
            <p:nvPr/>
          </p:nvSpPr>
          <p:spPr>
            <a:xfrm rot="10800000">
              <a:off x="7390210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2"/>
            <p:cNvSpPr/>
            <p:nvPr/>
          </p:nvSpPr>
          <p:spPr>
            <a:xfrm rot="10800000">
              <a:off x="739021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2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2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2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2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2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2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2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12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2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2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2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2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2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2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2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2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2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2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2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2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2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12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12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2"/>
            <p:cNvSpPr/>
            <p:nvPr/>
          </p:nvSpPr>
          <p:spPr>
            <a:xfrm rot="10800000">
              <a:off x="7244066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2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2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2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2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2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2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2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2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2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2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2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2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2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2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2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2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2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2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2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2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2"/>
            <p:cNvSpPr/>
            <p:nvPr/>
          </p:nvSpPr>
          <p:spPr>
            <a:xfrm rot="10800000">
              <a:off x="7097945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2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2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2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2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2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2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2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2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2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2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2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2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2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2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2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2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2"/>
            <p:cNvSpPr/>
            <p:nvPr/>
          </p:nvSpPr>
          <p:spPr>
            <a:xfrm rot="10800000">
              <a:off x="6951800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2"/>
            <p:cNvSpPr/>
            <p:nvPr/>
          </p:nvSpPr>
          <p:spPr>
            <a:xfrm rot="10800000">
              <a:off x="6951800" y="4704867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2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2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2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2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2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2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2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2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2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2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2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2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2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2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2"/>
            <p:cNvSpPr/>
            <p:nvPr/>
          </p:nvSpPr>
          <p:spPr>
            <a:xfrm rot="10800000">
              <a:off x="6951800" y="320938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2"/>
            <p:cNvSpPr/>
            <p:nvPr/>
          </p:nvSpPr>
          <p:spPr>
            <a:xfrm rot="10800000">
              <a:off x="6951800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2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2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2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2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12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12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2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2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2"/>
            <p:cNvSpPr/>
            <p:nvPr/>
          </p:nvSpPr>
          <p:spPr>
            <a:xfrm rot="10800000">
              <a:off x="680568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2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2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2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2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2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2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2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2"/>
            <p:cNvSpPr/>
            <p:nvPr/>
          </p:nvSpPr>
          <p:spPr>
            <a:xfrm rot="10800000">
              <a:off x="6659535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2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2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2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2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2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2"/>
            <p:cNvSpPr/>
            <p:nvPr/>
          </p:nvSpPr>
          <p:spPr>
            <a:xfrm rot="10800000">
              <a:off x="651341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2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2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2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2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2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2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12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12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2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2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12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12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2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2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12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12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2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2"/>
            <p:cNvSpPr/>
            <p:nvPr/>
          </p:nvSpPr>
          <p:spPr>
            <a:xfrm rot="10800000">
              <a:off x="7244066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12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12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12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12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12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12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12"/>
            <p:cNvSpPr/>
            <p:nvPr/>
          </p:nvSpPr>
          <p:spPr>
            <a:xfrm rot="10800000">
              <a:off x="680568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12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12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1" name="Google Shape;3831;p12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529" name="Google Shape;529;p3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530" name="Google Shape;530;p3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3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611" name="Google Shape;611;p3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3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731" name="Google Shape;731;p3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" name="Google Shape;940;p3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941" name="Google Shape;941;p3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3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"/>
          <p:cNvSpPr txBox="1">
            <a:spLocks noGrp="1"/>
          </p:cNvSpPr>
          <p:nvPr>
            <p:ph type="body" idx="1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▪"/>
              <a:defRPr sz="3000" i="1">
                <a:solidFill>
                  <a:schemeClr val="lt1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 i="1">
                <a:solidFill>
                  <a:schemeClr val="lt1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 i="1">
                <a:solidFill>
                  <a:schemeClr val="lt1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 i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6" name="Google Shape;1046;p4"/>
          <p:cNvSpPr txBox="1"/>
          <p:nvPr/>
        </p:nvSpPr>
        <p:spPr>
          <a:xfrm>
            <a:off x="659925" y="414075"/>
            <a:ext cx="7524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12000"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047" name="Google Shape;1047;p4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48" name="Google Shape;1048;p4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049" name="Google Shape;1049;p4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" name="Google Shape;1129;p4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1130" name="Google Shape;1130;p4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9" name="Google Shape;1249;p4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1250" name="Google Shape;1250;p4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9" name="Google Shape;1459;p4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1460" name="Google Shape;1460;p4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1566" name="Google Shape;1566;p5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567" name="Google Shape;1567;p5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4" name="Google Shape;1624;p5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625" name="Google Shape;1625;p5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5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5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7" name="Google Shape;1687;p5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688" name="Google Shape;1688;p5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9" name="Google Shape;1789;p5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1790" name="Google Shape;1790;p5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5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5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5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5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5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5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5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5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0" name="Google Shape;1840;p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6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43" name="Google Shape;1843;p6"/>
          <p:cNvSpPr txBox="1">
            <a:spLocks noGrp="1"/>
          </p:cNvSpPr>
          <p:nvPr>
            <p:ph type="body" idx="1"/>
          </p:nvPr>
        </p:nvSpPr>
        <p:spPr>
          <a:xfrm>
            <a:off x="718300" y="1762650"/>
            <a:ext cx="3242400" cy="30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844" name="Google Shape;1844;p6"/>
          <p:cNvSpPr txBox="1">
            <a:spLocks noGrp="1"/>
          </p:cNvSpPr>
          <p:nvPr>
            <p:ph type="body" idx="2"/>
          </p:nvPr>
        </p:nvSpPr>
        <p:spPr>
          <a:xfrm>
            <a:off x="4156071" y="1762650"/>
            <a:ext cx="3242400" cy="30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845" name="Google Shape;1845;p6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46" name="Google Shape;1846;p6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847" name="Google Shape;1847;p6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4" name="Google Shape;1904;p6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905" name="Google Shape;1905;p6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6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6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6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6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6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6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6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6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6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6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6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6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6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6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6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6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6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6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6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6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6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6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6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6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6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6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6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6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6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6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6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6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6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6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6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6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6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6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6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6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6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7" name="Google Shape;1967;p6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968" name="Google Shape;1968;p6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6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6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6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6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6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6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6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6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6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6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6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6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6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6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6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6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6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6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6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6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6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6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6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6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6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6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6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6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6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6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6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6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6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6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6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6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6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6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6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6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6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6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6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6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6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6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6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6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6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6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6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6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6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6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6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6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6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6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6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6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6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6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6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6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6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6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6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6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6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6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6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6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6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6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6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6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6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6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6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6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6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6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6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6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6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6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6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6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6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6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6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6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6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6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6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6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6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6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6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6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9" name="Google Shape;2069;p6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070" name="Google Shape;2070;p6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6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6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6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6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6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6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6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6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6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6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6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6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6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6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6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6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6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6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6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6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6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6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6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6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6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6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6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6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6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6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6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6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6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6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6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6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6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6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6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6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6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6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6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6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6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6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6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6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6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p7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122" name="Google Shape;2122;p7"/>
          <p:cNvSpPr txBox="1">
            <a:spLocks noGrp="1"/>
          </p:cNvSpPr>
          <p:nvPr>
            <p:ph type="body" idx="1"/>
          </p:nvPr>
        </p:nvSpPr>
        <p:spPr>
          <a:xfrm>
            <a:off x="718300" y="1755475"/>
            <a:ext cx="2179200" cy="30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23" name="Google Shape;2123;p7"/>
          <p:cNvSpPr txBox="1">
            <a:spLocks noGrp="1"/>
          </p:cNvSpPr>
          <p:nvPr>
            <p:ph type="body" idx="2"/>
          </p:nvPr>
        </p:nvSpPr>
        <p:spPr>
          <a:xfrm>
            <a:off x="3009263" y="1755475"/>
            <a:ext cx="2179200" cy="30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24" name="Google Shape;2124;p7"/>
          <p:cNvSpPr txBox="1">
            <a:spLocks noGrp="1"/>
          </p:cNvSpPr>
          <p:nvPr>
            <p:ph type="body" idx="3"/>
          </p:nvPr>
        </p:nvSpPr>
        <p:spPr>
          <a:xfrm>
            <a:off x="5300226" y="1755475"/>
            <a:ext cx="2179200" cy="30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25" name="Google Shape;2125;p7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26" name="Google Shape;2126;p7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127" name="Google Shape;2127;p7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7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4" name="Google Shape;2184;p7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185" name="Google Shape;2185;p7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7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7" name="Google Shape;2247;p7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248" name="Google Shape;2248;p7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7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7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7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9" name="Google Shape;2349;p7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350" name="Google Shape;2350;p7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7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7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7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7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7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7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7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7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7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7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7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7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7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7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7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7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7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7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7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7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7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7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7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7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7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7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7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7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7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7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7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7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7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7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7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7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7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7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7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7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7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7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7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7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7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7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7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7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7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" name="Google Shape;2401;p8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02" name="Google Shape;2402;p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03" name="Google Shape;2403;p8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404" name="Google Shape;2404;p8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8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8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8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8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8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8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8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8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8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8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8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8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8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8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8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8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8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8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8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8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8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8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8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8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8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8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8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8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8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8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8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8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8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8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8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8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8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8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8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8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8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8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8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8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8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8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8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8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8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8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8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8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8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8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8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8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1" name="Google Shape;2461;p8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462" name="Google Shape;2462;p8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8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8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8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8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8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8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8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8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8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8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8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8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8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8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8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8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8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8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8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8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8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8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8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8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8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8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8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8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8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8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8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8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8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8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8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8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8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8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8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8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8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8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8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8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8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8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8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8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8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8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8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8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8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8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8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8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8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8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8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8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8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4" name="Google Shape;2524;p8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525" name="Google Shape;2525;p8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8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8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8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8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8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8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8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8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8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8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8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8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8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8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8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8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8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8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8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8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8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8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8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8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8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8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8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8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8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8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8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8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8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8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8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8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8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8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8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8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8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8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8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8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8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8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8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6" name="Google Shape;2626;p8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627" name="Google Shape;2627;p8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8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8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8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8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8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8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8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8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8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8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8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8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8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8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8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8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8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8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8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8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8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8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8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8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8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8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8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8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8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8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8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8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8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8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8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8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8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8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8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8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8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8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8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8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8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8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8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8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8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5" name="Google Shape;2955;p10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56" name="Google Shape;2956;p10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957" name="Google Shape;2957;p10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0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0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0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0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0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0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0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0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0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0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0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0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0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0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0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0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0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0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0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0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0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0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0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0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0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0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0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0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0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0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0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0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0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0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0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0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0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0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0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0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0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0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0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0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0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0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0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0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0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0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0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0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0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0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0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10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4" name="Google Shape;3014;p10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015" name="Google Shape;3015;p10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0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0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0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0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0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0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0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0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0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0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0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0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0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0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0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0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0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0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0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0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0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0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0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0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0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0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0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0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0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0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0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0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0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0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0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0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0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0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0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0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0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0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0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0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0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0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0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0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0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0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0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0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0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0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0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0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0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0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0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0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10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7" name="Google Shape;3077;p10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078" name="Google Shape;3078;p10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0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0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0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0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0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0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0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0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0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0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0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0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0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0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0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0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0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0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0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0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0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0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0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0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0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0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0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0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0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0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0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0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0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0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0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0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0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0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0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0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0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0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0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0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0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0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0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0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0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0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0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0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0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0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0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0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0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0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0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0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0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0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0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0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0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0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0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0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0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0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0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0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0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0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0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0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0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0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0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0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0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0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0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0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0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0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0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0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0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0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0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0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0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0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0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0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0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0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0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0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9" name="Google Shape;3179;p10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180" name="Google Shape;3180;p10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0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0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0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0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0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0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0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0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0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0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0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0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0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0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0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0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0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0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0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0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0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0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0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0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0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0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0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0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0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0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0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0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0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0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0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0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0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0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0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0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0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0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0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0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0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0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0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0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0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chemeClr val="accent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1" name="Google Shape;3231;p11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3232" name="Google Shape;3232;p11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1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1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9" name="Google Shape;3289;p11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290" name="Google Shape;3290;p11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1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1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1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1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1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1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1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1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1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1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1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1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1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1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1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1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1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1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1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1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1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1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1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1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1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1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1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1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1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1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1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1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1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1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1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1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1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1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1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1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1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1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2" name="Google Shape;3352;p11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353" name="Google Shape;3353;p11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1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1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1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1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1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1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1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1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1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1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1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1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1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1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1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1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1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1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1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1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1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1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1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1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1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1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1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1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1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1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1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1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1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1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1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1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1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1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1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1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1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1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1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1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1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1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1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1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1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1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1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1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1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1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1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1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1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1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1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1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1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1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1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1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1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1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1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1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1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1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1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1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1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1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1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1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1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1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1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1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1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1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1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1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1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1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1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1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1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1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1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1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1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1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1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1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1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1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1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1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4" name="Google Shape;3454;p11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455" name="Google Shape;3455;p11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1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1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1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1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1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1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1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1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1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1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1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1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1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1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1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1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1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1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1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1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1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1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1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1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1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1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1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1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1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1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1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1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1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1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1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1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1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1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1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1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11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11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11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1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1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1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1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1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1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5" name="Google Shape;3505;p1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▪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●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○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■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buNone/>
              <a:defRPr sz="12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11" Type="http://schemas.openxmlformats.org/officeDocument/2006/relationships/image" Target="../media/image20.svg"/><Relationship Id="rId10" Type="http://schemas.openxmlformats.org/officeDocument/2006/relationships/image" Target="../media/image11.png"/><Relationship Id="rId9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p13"/>
          <p:cNvSpPr txBox="1">
            <a:spLocks noGrp="1"/>
          </p:cNvSpPr>
          <p:nvPr>
            <p:ph type="ctrTitle"/>
          </p:nvPr>
        </p:nvSpPr>
        <p:spPr>
          <a:xfrm>
            <a:off x="3352800" y="971549"/>
            <a:ext cx="3352800" cy="8381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smtClean="0">
                <a:solidFill>
                  <a:schemeClr val="bg1"/>
                </a:solidFill>
                <a:latin typeface="+mj-lt"/>
              </a:rPr>
              <a:t>TIN HỌC 6</a:t>
            </a:r>
            <a:endParaRPr sz="4000" b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Google Shape;3852;p1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40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822894" y="1657350"/>
            <a:ext cx="43188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sz="2400" b="1">
                <a:solidFill>
                  <a:schemeClr val="bg1"/>
                </a:solidFill>
              </a:rPr>
              <a:t>Chào mừng các em đến với </a:t>
            </a:r>
            <a:endParaRPr lang="en" sz="2400" b="1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" sz="2400" b="1" smtClean="0">
                <a:solidFill>
                  <a:schemeClr val="bg1"/>
                </a:solidFill>
              </a:rPr>
              <a:t>bài </a:t>
            </a:r>
            <a:r>
              <a:rPr lang="en" sz="2400" b="1">
                <a:solidFill>
                  <a:schemeClr val="bg1"/>
                </a:solidFill>
              </a:rPr>
              <a:t>học hôm nay!</a:t>
            </a:r>
            <a:endParaRPr 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36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4" name="Google Shape;3914;p22"/>
          <p:cNvSpPr txBox="1">
            <a:spLocks noGrp="1"/>
          </p:cNvSpPr>
          <p:nvPr>
            <p:ph type="title"/>
          </p:nvPr>
        </p:nvSpPr>
        <p:spPr>
          <a:xfrm>
            <a:off x="3581400" y="58705"/>
            <a:ext cx="3906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smtClean="0">
                <a:solidFill>
                  <a:srgbClr val="002060"/>
                </a:solidFill>
                <a:latin typeface="+mj-lt"/>
              </a:rPr>
              <a:t>3. Phòng ngừa tác hại</a:t>
            </a:r>
            <a:br>
              <a:rPr lang="en-US" sz="2400" b="1" smtClean="0">
                <a:solidFill>
                  <a:srgbClr val="002060"/>
                </a:solidFill>
                <a:latin typeface="+mj-lt"/>
              </a:rPr>
            </a:br>
            <a:r>
              <a:rPr lang="en-US" sz="2400" b="1" smtClean="0">
                <a:solidFill>
                  <a:srgbClr val="002060"/>
                </a:solidFill>
                <a:latin typeface="+mj-lt"/>
              </a:rPr>
              <a:t>khi tham gia Internet</a:t>
            </a:r>
            <a:endParaRPr sz="2400" b="1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916" name="Google Shape;3916;p2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905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7" name="Google Shape;3917;p22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373016" y="895350"/>
            <a:ext cx="4532010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u="sng" smtClean="0">
                <a:solidFill>
                  <a:srgbClr val="002060"/>
                </a:solidFill>
              </a:rPr>
              <a:t>Hoạt động 3</a:t>
            </a:r>
            <a:r>
              <a:rPr lang="en-US" sz="1800" b="1" smtClean="0">
                <a:solidFill>
                  <a:srgbClr val="002060"/>
                </a:solidFill>
              </a:rPr>
              <a:t>: </a:t>
            </a:r>
            <a:r>
              <a:rPr lang="en-US" sz="1800" smtClean="0">
                <a:solidFill>
                  <a:srgbClr val="002060"/>
                </a:solidFill>
              </a:rPr>
              <a:t>Hãy cho biết mỗi biện pháp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Sau đây là để phòng ngừa tác hại nào của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Internet trong những tác hại kể trên: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3016" y="2114550"/>
            <a:ext cx="463460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1. Không mở những email gửi từ địa chỉ lạ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2. Tự quy định không sử dụng Internet quá 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2 giờ mỗi ngày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3. Cố gắng suy nghĩ cách giải quyết thay vì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lập tức tìm sự trợ giúp từ Internet.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4. Chỉ truy cập những trang web lành mạnh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29168" y="221591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>
                <a:solidFill>
                  <a:srgbClr val="FF0000"/>
                </a:solidFill>
              </a:rPr>
              <a:t>(1)</a:t>
            </a:r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5657" y="303271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>
                <a:solidFill>
                  <a:srgbClr val="FF0000"/>
                </a:solidFill>
              </a:rPr>
              <a:t>(3)</a:t>
            </a:r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9535" y="379095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>
                <a:solidFill>
                  <a:srgbClr val="FF0000"/>
                </a:solidFill>
              </a:rPr>
              <a:t>(2)</a:t>
            </a:r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8600" y="424815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>
                <a:solidFill>
                  <a:srgbClr val="FF0000"/>
                </a:solidFill>
              </a:rPr>
              <a:t>(4)</a:t>
            </a:r>
            <a:endParaRPr lang="en-US" sz="1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4" grpId="0"/>
      <p:bldP spid="3" grpId="0"/>
      <p:bldP spid="4" grpId="0"/>
      <p:bldP spid="5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p23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8" name="Google Shape;3928;p24"/>
          <p:cNvSpPr txBox="1">
            <a:spLocks noGrp="1"/>
          </p:cNvSpPr>
          <p:nvPr>
            <p:ph type="title"/>
          </p:nvPr>
        </p:nvSpPr>
        <p:spPr>
          <a:xfrm>
            <a:off x="685800" y="133350"/>
            <a:ext cx="6761100" cy="4607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smtClean="0">
                <a:solidFill>
                  <a:srgbClr val="002060"/>
                </a:solidFill>
                <a:latin typeface="+mj-lt"/>
              </a:rPr>
              <a:t>BÀI TẬP LUYỆN TẬP</a:t>
            </a:r>
            <a:endParaRPr sz="20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932" name="Google Shape;3932;p24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593987" y="514350"/>
            <a:ext cx="644997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solidFill>
                  <a:srgbClr val="002060"/>
                </a:solidFill>
              </a:rPr>
              <a:t>BT1</a:t>
            </a:r>
            <a:r>
              <a:rPr lang="en-US" sz="1600">
                <a:solidFill>
                  <a:srgbClr val="002060"/>
                </a:solidFill>
              </a:rPr>
              <a:t>. Em hãy cho biết trường hợp nào sau đây đã bị ảnh </a:t>
            </a:r>
            <a:r>
              <a:rPr lang="en-US" sz="1600" smtClean="0">
                <a:solidFill>
                  <a:srgbClr val="002060"/>
                </a:solidFill>
              </a:rPr>
              <a:t>hưởng </a:t>
            </a:r>
            <a:r>
              <a:rPr lang="en-US" sz="1600">
                <a:solidFill>
                  <a:srgbClr val="002060"/>
                </a:solidFill>
              </a:rPr>
              <a:t>bởi </a:t>
            </a:r>
            <a:endParaRPr lang="en-US" sz="1600" smtClean="0">
              <a:solidFill>
                <a:srgbClr val="002060"/>
              </a:solidFill>
            </a:endParaRPr>
          </a:p>
          <a:p>
            <a:pPr algn="ctr"/>
            <a:r>
              <a:rPr lang="en-US" sz="1600" smtClean="0">
                <a:solidFill>
                  <a:srgbClr val="002060"/>
                </a:solidFill>
              </a:rPr>
              <a:t>tác </a:t>
            </a:r>
            <a:r>
              <a:rPr lang="en-US" sz="1600">
                <a:solidFill>
                  <a:srgbClr val="002060"/>
                </a:solidFill>
              </a:rPr>
              <a:t>hại của Internet. Giải thích câu trả lời của mình?</a:t>
            </a:r>
          </a:p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094390"/>
              </p:ext>
            </p:extLst>
          </p:nvPr>
        </p:nvGraphicFramePr>
        <p:xfrm>
          <a:off x="381001" y="1123951"/>
          <a:ext cx="8381999" cy="3590580"/>
        </p:xfrm>
        <a:graphic>
          <a:graphicData uri="http://schemas.openxmlformats.org/drawingml/2006/table">
            <a:tbl>
              <a:tblPr firstRow="1" firstCol="1" bandRow="1">
                <a:tableStyleId>{0F24753E-8A85-4BEE-97E2-441CDA198357}</a:tableStyleId>
              </a:tblPr>
              <a:tblGrid>
                <a:gridCol w="3561995"/>
                <a:gridCol w="933521"/>
                <a:gridCol w="3886483"/>
              </a:tblGrid>
              <a:tr h="591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</a:rPr>
                        <a:t>Câu nói</a:t>
                      </a:r>
                      <a:endParaRPr lang="en-US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</a:rPr>
                        <a:t>Đúng hay sai</a:t>
                      </a:r>
                      <a:endParaRPr lang="en-US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</a:rPr>
                        <a:t>Giải thích</a:t>
                      </a:r>
                      <a:endParaRPr lang="en-US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7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Virus máy tính có thể lây nhiễm sang người sử dụng máy tính.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4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2. Virus máy tính là một chương trình phần mềm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6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3. Virus máy tính có thể tự lây lan từ máy này sang máy khác qua nhiều con đường khác nhau.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6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4. Hai máy tính để cạnh nhau sẽ khiến virus lây lan từ máy này sang máy kia.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4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5. Internet là nguồn lây nhiễm virus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54463" y="1782202"/>
            <a:ext cx="4635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smtClean="0">
                <a:solidFill>
                  <a:srgbClr val="FF0000"/>
                </a:solidFill>
              </a:rPr>
              <a:t>Sai</a:t>
            </a:r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2456431"/>
            <a:ext cx="6463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smtClean="0">
                <a:solidFill>
                  <a:srgbClr val="FF0000"/>
                </a:solidFill>
              </a:rPr>
              <a:t>Đúng</a:t>
            </a:r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3100392"/>
            <a:ext cx="6463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smtClean="0">
                <a:solidFill>
                  <a:srgbClr val="FF0000"/>
                </a:solidFill>
              </a:rPr>
              <a:t>Đúng</a:t>
            </a:r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54547" y="3867150"/>
            <a:ext cx="4635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smtClean="0">
                <a:solidFill>
                  <a:srgbClr val="FF0000"/>
                </a:solidFill>
              </a:rPr>
              <a:t>Sai</a:t>
            </a:r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3176" y="4409639"/>
            <a:ext cx="6463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smtClean="0">
                <a:solidFill>
                  <a:srgbClr val="FF0000"/>
                </a:solidFill>
              </a:rPr>
              <a:t>Đúng</a:t>
            </a:r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19870" y="1740904"/>
            <a:ext cx="3342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Virus máy tính là phần mềm nên </a:t>
            </a:r>
            <a:endParaRPr lang="en-US" sz="1600" smtClean="0">
              <a:solidFill>
                <a:srgbClr val="FF0000"/>
              </a:solidFill>
            </a:endParaRPr>
          </a:p>
          <a:p>
            <a:r>
              <a:rPr lang="en-US" sz="1600" smtClean="0">
                <a:solidFill>
                  <a:srgbClr val="FF0000"/>
                </a:solidFill>
              </a:rPr>
              <a:t>không thể </a:t>
            </a:r>
            <a:r>
              <a:rPr lang="en-US" sz="1600">
                <a:solidFill>
                  <a:srgbClr val="FF0000"/>
                </a:solidFill>
              </a:rPr>
              <a:t>lây sang cho con người</a:t>
            </a:r>
            <a:r>
              <a:rPr lang="en-US" sz="1600" smtClean="0"/>
              <a:t>.</a:t>
            </a:r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9200" y="2325625"/>
            <a:ext cx="3472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Virus máy tính là phần mềm do con </a:t>
            </a:r>
            <a:endParaRPr lang="en-US" sz="1600" smtClean="0">
              <a:solidFill>
                <a:srgbClr val="FF0000"/>
              </a:solidFill>
            </a:endParaRPr>
          </a:p>
          <a:p>
            <a:r>
              <a:rPr lang="en-US" sz="1600" smtClean="0">
                <a:solidFill>
                  <a:srgbClr val="FF0000"/>
                </a:solidFill>
              </a:rPr>
              <a:t>người </a:t>
            </a:r>
            <a:r>
              <a:rPr lang="en-US" sz="1600">
                <a:solidFill>
                  <a:srgbClr val="FF0000"/>
                </a:solidFill>
              </a:rPr>
              <a:t>tạo </a:t>
            </a:r>
            <a:r>
              <a:rPr lang="en-US" sz="1600" smtClean="0">
                <a:solidFill>
                  <a:srgbClr val="FF0000"/>
                </a:solidFill>
              </a:rPr>
              <a:t>ra.</a:t>
            </a:r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9200" y="2939618"/>
            <a:ext cx="3733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Virus máy tính có thể lây qua nhiều </a:t>
            </a:r>
            <a:endParaRPr lang="en-US" sz="1600" smtClean="0">
              <a:solidFill>
                <a:srgbClr val="FF0000"/>
              </a:solidFill>
            </a:endParaRPr>
          </a:p>
          <a:p>
            <a:r>
              <a:rPr lang="en-US" sz="1600" smtClean="0">
                <a:solidFill>
                  <a:srgbClr val="FF0000"/>
                </a:solidFill>
              </a:rPr>
              <a:t>con đường </a:t>
            </a:r>
            <a:r>
              <a:rPr lang="en-US" sz="1600">
                <a:solidFill>
                  <a:srgbClr val="FF0000"/>
                </a:solidFill>
              </a:rPr>
              <a:t>như email, trang web, thiết </a:t>
            </a:r>
            <a:endParaRPr lang="en-US" sz="1600" smtClean="0">
              <a:solidFill>
                <a:srgbClr val="FF0000"/>
              </a:solidFill>
            </a:endParaRPr>
          </a:p>
          <a:p>
            <a:r>
              <a:rPr lang="en-US" sz="1600" smtClean="0">
                <a:solidFill>
                  <a:srgbClr val="FF0000"/>
                </a:solidFill>
              </a:rPr>
              <a:t>bị </a:t>
            </a:r>
            <a:r>
              <a:rPr lang="en-US" sz="1600">
                <a:solidFill>
                  <a:srgbClr val="FF0000"/>
                </a:solidFill>
              </a:rPr>
              <a:t>lưu </a:t>
            </a:r>
            <a:r>
              <a:rPr lang="en-US" sz="1600" smtClean="0">
                <a:solidFill>
                  <a:srgbClr val="FF0000"/>
                </a:solidFill>
              </a:rPr>
              <a:t>trữ </a:t>
            </a:r>
            <a:r>
              <a:rPr lang="en-US" sz="1600">
                <a:solidFill>
                  <a:srgbClr val="FF0000"/>
                </a:solidFill>
              </a:rPr>
              <a:t>di động như USB.</a:t>
            </a:r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67484" y="3819810"/>
            <a:ext cx="3857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Virus máy tính là phần mềm, cơ chế </a:t>
            </a:r>
            <a:endParaRPr lang="en-US" sz="1600" smtClean="0">
              <a:solidFill>
                <a:srgbClr val="FF0000"/>
              </a:solidFill>
            </a:endParaRPr>
          </a:p>
          <a:p>
            <a:r>
              <a:rPr lang="en-US" sz="1600" smtClean="0">
                <a:solidFill>
                  <a:srgbClr val="FF0000"/>
                </a:solidFill>
              </a:rPr>
              <a:t>lây </a:t>
            </a:r>
            <a:r>
              <a:rPr lang="en-US" sz="1600">
                <a:solidFill>
                  <a:srgbClr val="FF0000"/>
                </a:solidFill>
              </a:rPr>
              <a:t>lan của nó không </a:t>
            </a:r>
            <a:r>
              <a:rPr lang="en-US" sz="1600" smtClean="0">
                <a:solidFill>
                  <a:srgbClr val="FF0000"/>
                </a:solidFill>
              </a:rPr>
              <a:t>như </a:t>
            </a:r>
            <a:r>
              <a:rPr lang="en-US" sz="1600">
                <a:solidFill>
                  <a:srgbClr val="FF0000"/>
                </a:solidFill>
              </a:rPr>
              <a:t>virus sinh học.</a:t>
            </a:r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22980" y="4392624"/>
            <a:ext cx="3815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Mạng Internet </a:t>
            </a:r>
            <a:r>
              <a:rPr lang="en-US" sz="1600" smtClean="0">
                <a:solidFill>
                  <a:srgbClr val="FF0000"/>
                </a:solidFill>
              </a:rPr>
              <a:t>phát </a:t>
            </a:r>
            <a:r>
              <a:rPr lang="en-US" sz="1600">
                <a:solidFill>
                  <a:srgbClr val="FF0000"/>
                </a:solidFill>
              </a:rPr>
              <a:t>triển </a:t>
            </a:r>
            <a:r>
              <a:rPr lang="en-US" sz="1600" smtClean="0">
                <a:solidFill>
                  <a:srgbClr val="FF0000"/>
                </a:solidFill>
              </a:rPr>
              <a:t>lan </a:t>
            </a:r>
            <a:r>
              <a:rPr lang="en-US" sz="1600">
                <a:solidFill>
                  <a:srgbClr val="FF0000"/>
                </a:solidFill>
              </a:rPr>
              <a:t>truyền </a:t>
            </a:r>
            <a:r>
              <a:rPr lang="en-US" sz="1600" smtClean="0">
                <a:solidFill>
                  <a:srgbClr val="FF0000"/>
                </a:solidFill>
              </a:rPr>
              <a:t>virus</a:t>
            </a:r>
            <a:endParaRPr lang="en-US" sz="1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8" grpId="0"/>
      <p:bldP spid="2" grpId="0"/>
      <p:bldP spid="5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7" name="Google Shape;3937;p25"/>
          <p:cNvSpPr txBox="1">
            <a:spLocks noGrp="1"/>
          </p:cNvSpPr>
          <p:nvPr>
            <p:ph type="title"/>
          </p:nvPr>
        </p:nvSpPr>
        <p:spPr>
          <a:xfrm>
            <a:off x="533400" y="285750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smtClean="0">
                <a:solidFill>
                  <a:srgbClr val="002060"/>
                </a:solidFill>
                <a:latin typeface="+mj-lt"/>
              </a:rPr>
              <a:t>BT2: </a:t>
            </a:r>
            <a:r>
              <a:rPr lang="en-US" sz="1800" smtClean="0">
                <a:solidFill>
                  <a:srgbClr val="002060"/>
                </a:solidFill>
                <a:latin typeface="+mj-lt"/>
              </a:rPr>
              <a:t>Em hãy cho biết cách làm nào sau đây giúp phòng ngừa tác hại của Internet?</a:t>
            </a:r>
            <a:endParaRPr sz="18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939" name="Google Shape;3939;p2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609600" y="1123950"/>
            <a:ext cx="77604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1800" smtClean="0"/>
              <a:t>Thường xuyên truy cập Internet tìm thông tin về virus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1800" smtClean="0"/>
              <a:t>Thỉnh thoảng chạy phần mềm diệt virus cho máy tính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1800" smtClean="0"/>
              <a:t>Tự giới hạn thời gian sử dụng Internet tối đa trong một ngày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1800" smtClean="0"/>
              <a:t>Luôn tra cứu thông tin trên Internet khi làm các bài tập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1800" smtClean="0"/>
              <a:t>Hỏi ý kiến bố mẹ hoặc thầy cô giáo trước khi truy cập một trang web lạ</a:t>
            </a:r>
            <a:endParaRPr lang="en-US" sz="1800"/>
          </a:p>
        </p:txBody>
      </p:sp>
      <p:sp>
        <p:nvSpPr>
          <p:cNvPr id="6" name="Oval 5"/>
          <p:cNvSpPr/>
          <p:nvPr/>
        </p:nvSpPr>
        <p:spPr>
          <a:xfrm>
            <a:off x="578106" y="1809750"/>
            <a:ext cx="423769" cy="4244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8105" y="2386585"/>
            <a:ext cx="423769" cy="4244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8104" y="3486150"/>
            <a:ext cx="423769" cy="4244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7" grpId="0"/>
      <p:bldP spid="2" grpId="0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7" name="Google Shape;3937;p25"/>
          <p:cNvSpPr txBox="1">
            <a:spLocks noGrp="1"/>
          </p:cNvSpPr>
          <p:nvPr>
            <p:ph type="title"/>
          </p:nvPr>
        </p:nvSpPr>
        <p:spPr>
          <a:xfrm>
            <a:off x="533400" y="285750"/>
            <a:ext cx="6761100" cy="5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smtClean="0">
                <a:solidFill>
                  <a:srgbClr val="002060"/>
                </a:solidFill>
                <a:latin typeface="+mj-lt"/>
              </a:rPr>
              <a:t/>
            </a:r>
            <a:br>
              <a:rPr lang="en-US" sz="1800" b="1" smtClean="0">
                <a:solidFill>
                  <a:srgbClr val="002060"/>
                </a:solidFill>
                <a:latin typeface="+mj-lt"/>
              </a:rPr>
            </a:br>
            <a:r>
              <a:rPr lang="en-US" sz="1800" b="1">
                <a:solidFill>
                  <a:srgbClr val="002060"/>
                </a:solidFill>
                <a:latin typeface="+mj-lt"/>
              </a:rPr>
              <a:t/>
            </a:r>
            <a:br>
              <a:rPr lang="en-US" sz="1800" b="1">
                <a:solidFill>
                  <a:srgbClr val="002060"/>
                </a:solidFill>
                <a:latin typeface="+mj-lt"/>
              </a:rPr>
            </a:br>
            <a:r>
              <a:rPr lang="en-US" sz="1800" b="1" smtClean="0">
                <a:solidFill>
                  <a:srgbClr val="002060"/>
                </a:solidFill>
                <a:latin typeface="+mj-lt"/>
              </a:rPr>
              <a:t/>
            </a:r>
            <a:br>
              <a:rPr lang="en-US" sz="1800" b="1" smtClean="0">
                <a:solidFill>
                  <a:srgbClr val="002060"/>
                </a:solidFill>
                <a:latin typeface="+mj-lt"/>
              </a:rPr>
            </a:br>
            <a:r>
              <a:rPr lang="en-US" sz="2000" b="1" smtClean="0">
                <a:solidFill>
                  <a:srgbClr val="002060"/>
                </a:solidFill>
                <a:latin typeface="+mj-lt"/>
              </a:rPr>
              <a:t>BÀI TẬP VẬN DỤNG</a:t>
            </a:r>
            <a:endParaRPr sz="18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939" name="Google Shape;3939;p2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78104" y="742950"/>
            <a:ext cx="70807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>
                <a:solidFill>
                  <a:schemeClr val="tx2">
                    <a:lumMod val="10000"/>
                  </a:schemeClr>
                </a:solidFill>
              </a:rPr>
              <a:t>Em hãy cho biết các trường hợp dưới đây đã bị ảnh hưởng bởi tác </a:t>
            </a:r>
            <a:endParaRPr lang="en-US" sz="180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chemeClr val="tx2">
                    <a:lumMod val="10000"/>
                  </a:schemeClr>
                </a:solidFill>
              </a:rPr>
              <a:t>hại </a:t>
            </a:r>
            <a:r>
              <a:rPr lang="en-US" sz="1800">
                <a:solidFill>
                  <a:schemeClr val="tx2">
                    <a:lumMod val="10000"/>
                  </a:schemeClr>
                </a:solidFill>
              </a:rPr>
              <a:t>của Internet như thế nào?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3655" y="1581150"/>
            <a:ext cx="7314823" cy="2385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i="1" smtClean="0"/>
              <a:t>Nam </a:t>
            </a:r>
            <a:r>
              <a:rPr lang="en-US" sz="1800" i="1"/>
              <a:t>chơi game rất nhiều. Đi học về là Nam ngồi ngay </a:t>
            </a:r>
            <a:r>
              <a:rPr lang="en-US" sz="1800" i="1" smtClean="0"/>
              <a:t>vào </a:t>
            </a:r>
            <a:r>
              <a:rPr lang="en-US" sz="1800" i="1"/>
              <a:t>máy để </a:t>
            </a:r>
            <a:endParaRPr lang="en-US" sz="1800" i="1" smtClean="0"/>
          </a:p>
          <a:p>
            <a:pPr>
              <a:lnSpc>
                <a:spcPct val="150000"/>
              </a:lnSpc>
            </a:pPr>
            <a:r>
              <a:rPr lang="en-US" sz="1800" i="1" smtClean="0"/>
              <a:t>chơi</a:t>
            </a:r>
            <a:r>
              <a:rPr lang="en-US" sz="1800" i="1"/>
              <a:t>, nhiều lúc bỏ cả ăn uống, thậm chí chơi thâu đêm. </a:t>
            </a:r>
            <a:r>
              <a:rPr lang="en-US" sz="1800" i="1" smtClean="0"/>
              <a:t>Ngồi </a:t>
            </a:r>
            <a:r>
              <a:rPr lang="en-US" sz="1800" i="1"/>
              <a:t>trong </a:t>
            </a:r>
            <a:endParaRPr lang="en-US" sz="1800" i="1" smtClean="0"/>
          </a:p>
          <a:p>
            <a:pPr>
              <a:lnSpc>
                <a:spcPct val="150000"/>
              </a:lnSpc>
            </a:pPr>
            <a:r>
              <a:rPr lang="en-US" sz="1800" i="1" smtClean="0"/>
              <a:t>lớp</a:t>
            </a:r>
            <a:r>
              <a:rPr lang="en-US" sz="1800" i="1"/>
              <a:t>, Nam chỉ mong sớm tan học để về chơi game. </a:t>
            </a:r>
            <a:r>
              <a:rPr lang="en-US" sz="1800" i="1" smtClean="0"/>
              <a:t>Đã </a:t>
            </a:r>
            <a:r>
              <a:rPr lang="en-US" sz="1800" i="1"/>
              <a:t>nhiều lần Nam </a:t>
            </a:r>
            <a:endParaRPr lang="en-US" sz="1800" i="1" smtClean="0"/>
          </a:p>
          <a:p>
            <a:pPr>
              <a:lnSpc>
                <a:spcPct val="150000"/>
              </a:lnSpc>
            </a:pPr>
            <a:r>
              <a:rPr lang="en-US" sz="1800" i="1" smtClean="0"/>
              <a:t>bỏ </a:t>
            </a:r>
            <a:r>
              <a:rPr lang="en-US" sz="1800" i="1"/>
              <a:t>học để chơi game. Với kết quả học tập kém, </a:t>
            </a:r>
            <a:r>
              <a:rPr lang="en-US" sz="1800" i="1" smtClean="0"/>
              <a:t>Nam </a:t>
            </a:r>
            <a:r>
              <a:rPr lang="en-US" sz="1800" i="1"/>
              <a:t>có nguy cơ bị ở </a:t>
            </a:r>
            <a:endParaRPr lang="en-US" sz="1800" i="1" smtClean="0"/>
          </a:p>
          <a:p>
            <a:pPr>
              <a:lnSpc>
                <a:spcPct val="150000"/>
              </a:lnSpc>
            </a:pPr>
            <a:r>
              <a:rPr lang="en-US" sz="1800" i="1" smtClean="0"/>
              <a:t>lại </a:t>
            </a:r>
            <a:r>
              <a:rPr lang="en-US" sz="1800" i="1"/>
              <a:t>lớp.</a:t>
            </a:r>
          </a:p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21906" y="3705031"/>
            <a:ext cx="7797213" cy="924119"/>
            <a:chOff x="321906" y="3705031"/>
            <a:chExt cx="7797213" cy="924119"/>
          </a:xfrm>
        </p:grpSpPr>
        <p:sp>
          <p:nvSpPr>
            <p:cNvPr id="5" name="Right Arrow 4"/>
            <p:cNvSpPr/>
            <p:nvPr/>
          </p:nvSpPr>
          <p:spPr>
            <a:xfrm>
              <a:off x="321906" y="3714750"/>
              <a:ext cx="609600" cy="914400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45974" y="3705031"/>
              <a:ext cx="727314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>
                  <a:solidFill>
                    <a:srgbClr val="FF0000"/>
                  </a:solidFill>
                </a:rPr>
                <a:t>Nam đã bị ảnh hưởng bởi tác hại “Nghiện Internet đến mức </a:t>
              </a:r>
              <a:r>
                <a:rPr lang="en-US" sz="1800" smtClean="0">
                  <a:solidFill>
                    <a:srgbClr val="FF0000"/>
                  </a:solidFill>
                </a:rPr>
                <a:t>không </a:t>
              </a:r>
            </a:p>
            <a:p>
              <a:pPr>
                <a:lnSpc>
                  <a:spcPct val="150000"/>
                </a:lnSpc>
              </a:pPr>
              <a:r>
                <a:rPr lang="en-US" sz="1800" smtClean="0">
                  <a:solidFill>
                    <a:srgbClr val="FF0000"/>
                  </a:solidFill>
                </a:rPr>
                <a:t>còn thời </a:t>
              </a:r>
              <a:r>
                <a:rPr lang="en-US" sz="1800">
                  <a:solidFill>
                    <a:srgbClr val="FF0000"/>
                  </a:solidFill>
                </a:rPr>
                <a:t>gian cho những hoạt động lành mạnh, xao </a:t>
              </a:r>
              <a:r>
                <a:rPr lang="en-US" sz="1800" smtClean="0">
                  <a:solidFill>
                    <a:srgbClr val="FF0000"/>
                  </a:solidFill>
                </a:rPr>
                <a:t>nhãng </a:t>
              </a:r>
              <a:r>
                <a:rPr lang="en-US" sz="1800">
                  <a:solidFill>
                    <a:srgbClr val="FF0000"/>
                  </a:solidFill>
                </a:rPr>
                <a:t>học hành”.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505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7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3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3" name="Google Shape;3953;p26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9"/>
          <p:cNvSpPr txBox="1">
            <a:spLocks noGrp="1"/>
          </p:cNvSpPr>
          <p:nvPr>
            <p:ph type="title"/>
          </p:nvPr>
        </p:nvSpPr>
        <p:spPr>
          <a:xfrm>
            <a:off x="1828800" y="285750"/>
            <a:ext cx="4666124" cy="46077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smtClean="0">
                <a:solidFill>
                  <a:srgbClr val="002060"/>
                </a:solidFill>
                <a:latin typeface="+mj-lt"/>
              </a:rPr>
              <a:t>Củng cố, dặn dò về nhà</a:t>
            </a:r>
            <a:endParaRPr sz="24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66" name="Google Shape;266;p2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282" name="Google Shape;282;p29"/>
          <p:cNvGrpSpPr/>
          <p:nvPr/>
        </p:nvGrpSpPr>
        <p:grpSpPr>
          <a:xfrm>
            <a:off x="2317441" y="1204681"/>
            <a:ext cx="3706784" cy="3531003"/>
            <a:chOff x="2991269" y="1153325"/>
            <a:chExt cx="3514811" cy="3252003"/>
          </a:xfrm>
        </p:grpSpPr>
        <p:sp>
          <p:nvSpPr>
            <p:cNvPr id="283" name="Google Shape;283;p29"/>
            <p:cNvSpPr/>
            <p:nvPr/>
          </p:nvSpPr>
          <p:spPr>
            <a:xfrm>
              <a:off x="3477586" y="2585458"/>
              <a:ext cx="2541910" cy="950456"/>
            </a:xfrm>
            <a:custGeom>
              <a:avLst/>
              <a:gdLst/>
              <a:ahLst/>
              <a:cxnLst/>
              <a:rect l="l" t="t" r="r" b="b"/>
              <a:pathLst>
                <a:path w="126826" h="43529" extrusionOk="0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284" name="Google Shape;284;p29"/>
            <p:cNvSpPr/>
            <p:nvPr/>
          </p:nvSpPr>
          <p:spPr>
            <a:xfrm>
              <a:off x="2991269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85" name="Google Shape;285;p29"/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86" name="Google Shape;286;p29"/>
            <p:cNvSpPr/>
            <p:nvPr/>
          </p:nvSpPr>
          <p:spPr>
            <a:xfrm>
              <a:off x="3969199" y="2001324"/>
              <a:ext cx="1565850" cy="585863"/>
            </a:xfrm>
            <a:custGeom>
              <a:avLst/>
              <a:gdLst/>
              <a:ahLst/>
              <a:cxnLst/>
              <a:rect l="l" t="t" r="r" b="b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287" name="Google Shape;287;p29"/>
            <p:cNvSpPr/>
            <p:nvPr/>
          </p:nvSpPr>
          <p:spPr>
            <a:xfrm>
              <a:off x="356325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88" name="Google Shape;288;p29"/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89" name="Google Shape;289;p29"/>
            <p:cNvSpPr/>
            <p:nvPr/>
          </p:nvSpPr>
          <p:spPr>
            <a:xfrm>
              <a:off x="4059061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90" name="Google Shape;290;p29"/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grpSp>
        <p:nvGrpSpPr>
          <p:cNvPr id="5" name="Group 4"/>
          <p:cNvGrpSpPr/>
          <p:nvPr/>
        </p:nvGrpSpPr>
        <p:grpSpPr>
          <a:xfrm>
            <a:off x="4603300" y="1281943"/>
            <a:ext cx="3016700" cy="1692771"/>
            <a:chOff x="4603300" y="1281943"/>
            <a:chExt cx="3682044" cy="1692771"/>
          </a:xfrm>
        </p:grpSpPr>
        <p:grpSp>
          <p:nvGrpSpPr>
            <p:cNvPr id="277" name="Google Shape;277;p29"/>
            <p:cNvGrpSpPr/>
            <p:nvPr/>
          </p:nvGrpSpPr>
          <p:grpSpPr>
            <a:xfrm>
              <a:off x="4603300" y="1806770"/>
              <a:ext cx="1421305" cy="312900"/>
              <a:chOff x="4908100" y="1425775"/>
              <a:chExt cx="1421305" cy="312900"/>
            </a:xfrm>
          </p:grpSpPr>
          <p:cxnSp>
            <p:nvCxnSpPr>
              <p:cNvPr id="278" name="Google Shape;278;p29"/>
              <p:cNvCxnSpPr/>
              <p:nvPr/>
            </p:nvCxnSpPr>
            <p:spPr>
              <a:xfrm>
                <a:off x="4908100" y="1593250"/>
                <a:ext cx="12641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80" name="Google Shape;280;p29"/>
              <p:cNvSpPr/>
              <p:nvPr/>
            </p:nvSpPr>
            <p:spPr>
              <a:xfrm>
                <a:off x="6130425" y="1500425"/>
                <a:ext cx="198600" cy="1983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9"/>
              <p:cNvSpPr txBox="1"/>
              <p:nvPr/>
            </p:nvSpPr>
            <p:spPr>
              <a:xfrm>
                <a:off x="6081905" y="1425775"/>
                <a:ext cx="247500" cy="31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800">
                    <a:solidFill>
                      <a:schemeClr val="dk1"/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1</a:t>
                </a:r>
                <a:endParaRPr sz="800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924925" y="1281943"/>
              <a:ext cx="2360419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20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</a:t>
              </a:r>
              <a:r>
                <a:rPr lang="en-GB" sz="20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 kiến </a:t>
              </a:r>
              <a:endParaRPr lang="en-GB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GB" sz="20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 đã </a:t>
              </a:r>
              <a:r>
                <a:rPr lang="en-GB" sz="20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 </a:t>
              </a:r>
              <a:endParaRPr lang="en-GB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GB" sz="20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chủ </a:t>
              </a:r>
              <a:r>
                <a:rPr lang="en-GB" sz="20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 C</a:t>
              </a:r>
            </a:p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2400" y="2110994"/>
            <a:ext cx="3173850" cy="1692771"/>
            <a:chOff x="152400" y="2110994"/>
            <a:chExt cx="3173850" cy="1692771"/>
          </a:xfrm>
        </p:grpSpPr>
        <p:grpSp>
          <p:nvGrpSpPr>
            <p:cNvPr id="272" name="Google Shape;272;p29"/>
            <p:cNvGrpSpPr/>
            <p:nvPr/>
          </p:nvGrpSpPr>
          <p:grpSpPr>
            <a:xfrm>
              <a:off x="2193691" y="2701789"/>
              <a:ext cx="1132559" cy="312900"/>
              <a:chOff x="2498491" y="2373759"/>
              <a:chExt cx="1132559" cy="312900"/>
            </a:xfrm>
          </p:grpSpPr>
          <p:cxnSp>
            <p:nvCxnSpPr>
              <p:cNvPr id="274" name="Google Shape;274;p29"/>
              <p:cNvCxnSpPr/>
              <p:nvPr/>
            </p:nvCxnSpPr>
            <p:spPr>
              <a:xfrm rot="10800000">
                <a:off x="2587350" y="2536350"/>
                <a:ext cx="10437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75" name="Google Shape;275;p29"/>
              <p:cNvSpPr/>
              <p:nvPr/>
            </p:nvSpPr>
            <p:spPr>
              <a:xfrm>
                <a:off x="2523501" y="2431050"/>
                <a:ext cx="198600" cy="1983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9"/>
              <p:cNvSpPr txBox="1"/>
              <p:nvPr/>
            </p:nvSpPr>
            <p:spPr>
              <a:xfrm>
                <a:off x="2498491" y="2373759"/>
                <a:ext cx="247500" cy="31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800">
                    <a:solidFill>
                      <a:schemeClr val="dk1"/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2</a:t>
                </a:r>
                <a:endParaRPr sz="800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152400" y="2110994"/>
              <a:ext cx="2440753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sz="2000" b="1" smtClean="0">
                  <a:solidFill>
                    <a:srgbClr val="002060"/>
                  </a:solidFill>
                  <a:ea typeface="Roboto Condensed"/>
                  <a:cs typeface="Roboto Condensed"/>
                  <a:sym typeface="Roboto Condensed"/>
                </a:rPr>
                <a:t>Luyện tập lại </a:t>
              </a:r>
            </a:p>
            <a:p>
              <a:pPr lvl="0" algn="ctr">
                <a:lnSpc>
                  <a:spcPct val="150000"/>
                </a:lnSpc>
              </a:pPr>
              <a:r>
                <a:rPr lang="en-US" sz="2000" b="1" smtClean="0">
                  <a:solidFill>
                    <a:srgbClr val="002060"/>
                  </a:solidFill>
                  <a:ea typeface="Roboto Condensed"/>
                  <a:cs typeface="Roboto Condensed"/>
                  <a:sym typeface="Roboto Condensed"/>
                </a:rPr>
                <a:t>kiến thức </a:t>
              </a:r>
            </a:p>
            <a:p>
              <a:pPr lvl="0" algn="ctr">
                <a:lnSpc>
                  <a:spcPct val="150000"/>
                </a:lnSpc>
              </a:pPr>
              <a:r>
                <a:rPr lang="en-US" sz="2000" b="1" smtClean="0">
                  <a:solidFill>
                    <a:srgbClr val="002060"/>
                  </a:solidFill>
                  <a:ea typeface="Roboto Condensed"/>
                  <a:cs typeface="Roboto Condensed"/>
                  <a:sym typeface="Roboto Condensed"/>
                </a:rPr>
                <a:t>thực hành</a:t>
              </a:r>
            </a:p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733225" y="3176127"/>
            <a:ext cx="3029774" cy="1231106"/>
            <a:chOff x="5733225" y="3176127"/>
            <a:chExt cx="3029774" cy="1231106"/>
          </a:xfrm>
        </p:grpSpPr>
        <p:grpSp>
          <p:nvGrpSpPr>
            <p:cNvPr id="267" name="Google Shape;267;p29"/>
            <p:cNvGrpSpPr/>
            <p:nvPr/>
          </p:nvGrpSpPr>
          <p:grpSpPr>
            <a:xfrm>
              <a:off x="5733225" y="3501794"/>
              <a:ext cx="608492" cy="312900"/>
              <a:chOff x="6038025" y="3156109"/>
              <a:chExt cx="608492" cy="312900"/>
            </a:xfrm>
          </p:grpSpPr>
          <p:cxnSp>
            <p:nvCxnSpPr>
              <p:cNvPr id="268" name="Google Shape;268;p29"/>
              <p:cNvCxnSpPr/>
              <p:nvPr/>
            </p:nvCxnSpPr>
            <p:spPr>
              <a:xfrm>
                <a:off x="6038025" y="3312550"/>
                <a:ext cx="582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3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70" name="Google Shape;270;p29"/>
              <p:cNvSpPr/>
              <p:nvPr/>
            </p:nvSpPr>
            <p:spPr>
              <a:xfrm>
                <a:off x="6424027" y="3212150"/>
                <a:ext cx="198600" cy="1983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9"/>
              <p:cNvSpPr txBox="1"/>
              <p:nvPr/>
            </p:nvSpPr>
            <p:spPr>
              <a:xfrm>
                <a:off x="6399017" y="3156109"/>
                <a:ext cx="247500" cy="31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800">
                    <a:solidFill>
                      <a:schemeClr val="dk1"/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3</a:t>
                </a:r>
                <a:endParaRPr sz="800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013858" y="3176127"/>
              <a:ext cx="2749141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vi-VN" sz="2000" b="1">
                  <a:solidFill>
                    <a:srgbClr val="002060"/>
                  </a:solidFill>
                  <a:ea typeface="Roboto Condensed"/>
                  <a:cs typeface="Roboto Condensed"/>
                  <a:sym typeface="Roboto Condensed"/>
                </a:rPr>
                <a:t>Xem trước nội </a:t>
              </a:r>
              <a:endParaRPr lang="en-US" sz="2000" b="1" smtClean="0">
                <a:solidFill>
                  <a:srgbClr val="002060"/>
                </a:solidFill>
                <a:ea typeface="Roboto Condensed"/>
                <a:cs typeface="Roboto Condensed"/>
                <a:sym typeface="Roboto Condensed"/>
              </a:endParaRPr>
            </a:p>
            <a:p>
              <a:pPr lvl="0" algn="ctr">
                <a:lnSpc>
                  <a:spcPct val="150000"/>
                </a:lnSpc>
              </a:pPr>
              <a:r>
                <a:rPr lang="vi-VN" sz="2000" b="1" smtClean="0">
                  <a:solidFill>
                    <a:srgbClr val="002060"/>
                  </a:solidFill>
                  <a:ea typeface="Roboto Condensed"/>
                  <a:cs typeface="Roboto Condensed"/>
                  <a:sym typeface="Roboto Condensed"/>
                </a:rPr>
                <a:t>dung bài </a:t>
              </a:r>
              <a:r>
                <a:rPr lang="en-US" sz="2000" b="1" smtClean="0">
                  <a:solidFill>
                    <a:srgbClr val="002060"/>
                  </a:solidFill>
                  <a:ea typeface="Roboto Condensed"/>
                  <a:cs typeface="Roboto Condensed"/>
                  <a:sym typeface="Roboto Condensed"/>
                </a:rPr>
                <a:t>2</a:t>
              </a:r>
              <a:r>
                <a:rPr lang="vi-VN" sz="2000" b="1" smtClean="0">
                  <a:solidFill>
                    <a:srgbClr val="002060"/>
                  </a:solidFill>
                  <a:ea typeface="Roboto Condensed"/>
                  <a:cs typeface="Roboto Condensed"/>
                  <a:sym typeface="Roboto Condensed"/>
                </a:rPr>
                <a:t> </a:t>
              </a:r>
              <a:r>
                <a:rPr lang="vi-VN" sz="2000" b="1" smtClean="0">
                  <a:solidFill>
                    <a:srgbClr val="002060"/>
                  </a:solidFill>
                  <a:ea typeface="Roboto Condensed"/>
                  <a:cs typeface="Roboto Condensed"/>
                  <a:sym typeface="Roboto Condensed"/>
                </a:rPr>
                <a:t>chủ </a:t>
              </a:r>
              <a:r>
                <a:rPr lang="vi-VN" sz="2000" b="1">
                  <a:solidFill>
                    <a:srgbClr val="002060"/>
                  </a:solidFill>
                  <a:ea typeface="Roboto Condensed"/>
                  <a:cs typeface="Roboto Condensed"/>
                  <a:sym typeface="Roboto Condensed"/>
                </a:rPr>
                <a:t>đề </a:t>
              </a:r>
              <a:r>
                <a:rPr lang="en-US" sz="2000" b="1">
                  <a:solidFill>
                    <a:srgbClr val="002060"/>
                  </a:solidFill>
                  <a:ea typeface="Roboto Condensed"/>
                  <a:cs typeface="Roboto Condensed"/>
                  <a:sym typeface="Roboto Condensed"/>
                </a:rPr>
                <a:t>D</a:t>
              </a:r>
              <a:endParaRPr lang="vi-VN" sz="2000" b="1">
                <a:solidFill>
                  <a:srgbClr val="002060"/>
                </a:solidFill>
                <a:ea typeface="Roboto Condensed"/>
                <a:cs typeface="Roboto Condensed"/>
                <a:sym typeface="Roboto Condensed"/>
              </a:endParaRPr>
            </a:p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044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Google Shape;4059;p35"/>
          <p:cNvSpPr txBox="1">
            <a:spLocks noGrp="1"/>
          </p:cNvSpPr>
          <p:nvPr>
            <p:ph type="ctrTitle" idx="4294967295"/>
          </p:nvPr>
        </p:nvSpPr>
        <p:spPr>
          <a:xfrm>
            <a:off x="1676400" y="819150"/>
            <a:ext cx="4863900" cy="9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solidFill>
                  <a:srgbClr val="80BF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THANK </a:t>
            </a:r>
            <a:r>
              <a:rPr lang="en" b="1" smtClean="0">
                <a:solidFill>
                  <a:srgbClr val="80BF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YOU!</a:t>
            </a:r>
            <a:endParaRPr b="1">
              <a:solidFill>
                <a:srgbClr val="80BF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060" name="Google Shape;4060;p35"/>
          <p:cNvSpPr txBox="1">
            <a:spLocks noGrp="1"/>
          </p:cNvSpPr>
          <p:nvPr>
            <p:ph type="subTitle" idx="4294967295"/>
          </p:nvPr>
        </p:nvSpPr>
        <p:spPr>
          <a:xfrm>
            <a:off x="791406" y="1657350"/>
            <a:ext cx="6825189" cy="784800"/>
          </a:xfrm>
          <a:prstGeom prst="rect">
            <a:avLst/>
          </a:prstGeom>
          <a:solidFill>
            <a:schemeClr val="bg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b="1" smtClean="0">
                <a:solidFill>
                  <a:srgbClr val="D3EBD5"/>
                </a:solidFill>
                <a:highlight>
                  <a:srgbClr val="01597F"/>
                </a:highlight>
                <a:latin typeface="+mj-lt"/>
              </a:rPr>
              <a:t>Hẹn gặp lại các em trong tiết học sau!</a:t>
            </a:r>
            <a:endParaRPr sz="2800" b="1">
              <a:solidFill>
                <a:srgbClr val="D3EBD5"/>
              </a:solidFill>
              <a:highlight>
                <a:srgbClr val="01597F"/>
              </a:highlight>
              <a:latin typeface="+mj-lt"/>
            </a:endParaRPr>
          </a:p>
        </p:txBody>
      </p:sp>
      <p:sp>
        <p:nvSpPr>
          <p:cNvPr id="4062" name="Google Shape;4062;p3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6" name="Google Shape;4576;p48"/>
          <p:cNvGrpSpPr/>
          <p:nvPr/>
        </p:nvGrpSpPr>
        <p:grpSpPr>
          <a:xfrm>
            <a:off x="6397395" y="3486150"/>
            <a:ext cx="1219200" cy="1447800"/>
            <a:chOff x="2624850" y="4296000"/>
            <a:chExt cx="380400" cy="495825"/>
          </a:xfrm>
        </p:grpSpPr>
        <p:sp>
          <p:nvSpPr>
            <p:cNvPr id="7" name="Google Shape;4577;p48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578;p48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579;p48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4572;p48"/>
          <p:cNvGrpSpPr/>
          <p:nvPr/>
        </p:nvGrpSpPr>
        <p:grpSpPr>
          <a:xfrm>
            <a:off x="5193650" y="3585300"/>
            <a:ext cx="1040257" cy="1327906"/>
            <a:chOff x="1979475" y="4289300"/>
            <a:chExt cx="322400" cy="509225"/>
          </a:xfrm>
        </p:grpSpPr>
        <p:sp>
          <p:nvSpPr>
            <p:cNvPr id="11" name="Google Shape;4573;p48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574;p48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575;p48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4592;p48"/>
          <p:cNvSpPr/>
          <p:nvPr/>
        </p:nvSpPr>
        <p:spPr>
          <a:xfrm>
            <a:off x="457200" y="3827309"/>
            <a:ext cx="1376625" cy="927590"/>
          </a:xfrm>
          <a:custGeom>
            <a:avLst/>
            <a:gdLst/>
            <a:ahLst/>
            <a:cxnLst/>
            <a:rect l="l" t="t" r="r" b="b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5016;p49"/>
          <p:cNvGrpSpPr/>
          <p:nvPr/>
        </p:nvGrpSpPr>
        <p:grpSpPr>
          <a:xfrm>
            <a:off x="2695463" y="2507602"/>
            <a:ext cx="3004522" cy="634898"/>
            <a:chOff x="3042485" y="5594633"/>
            <a:chExt cx="2159652" cy="510557"/>
          </a:xfrm>
        </p:grpSpPr>
        <p:sp>
          <p:nvSpPr>
            <p:cNvPr id="16" name="Google Shape;5017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5018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5019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5020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5021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5022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5023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5024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5025;p49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5026;p49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5027;p49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5028;p49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5029;p49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5030;p49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5031;p49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0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9" grpId="0"/>
      <p:bldP spid="4060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5" name="Google Shape;3845;p14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533400" y="281285"/>
            <a:ext cx="1970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</a:rPr>
              <a:t>KHỞI ĐỘNG</a:t>
            </a:r>
            <a:endParaRPr lang="en-US" sz="2400" b="1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212" y="590550"/>
            <a:ext cx="4755587" cy="37290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7498" y="819150"/>
            <a:ext cx="3733714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Có người cho rằng: “Internet cũng 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như con dao hai lưỡi có cái tốt 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nhưng có những cái xấu cần phải 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tránh xa”. Bạn nghĩ như thế nào 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về ý kiến trên?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97498" y="3039905"/>
            <a:ext cx="3794165" cy="923330"/>
            <a:chOff x="227045" y="2854929"/>
            <a:chExt cx="3794165" cy="923330"/>
          </a:xfrm>
        </p:grpSpPr>
        <p:sp>
          <p:nvSpPr>
            <p:cNvPr id="9" name="Right Arrow 8"/>
            <p:cNvSpPr/>
            <p:nvPr/>
          </p:nvSpPr>
          <p:spPr>
            <a:xfrm>
              <a:off x="227045" y="3039905"/>
              <a:ext cx="335902" cy="609600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2298" y="2854929"/>
              <a:ext cx="351891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smtClean="0">
                  <a:solidFill>
                    <a:srgbClr val="FF0000"/>
                  </a:solidFill>
                </a:rPr>
                <a:t>Tất cả mọi thứ đều có mặt tốt</a:t>
              </a:r>
            </a:p>
            <a:p>
              <a:pPr>
                <a:lnSpc>
                  <a:spcPct val="150000"/>
                </a:lnSpc>
              </a:pPr>
              <a:r>
                <a:rPr lang="en-US" sz="1800" smtClean="0">
                  <a:solidFill>
                    <a:srgbClr val="FF0000"/>
                  </a:solidFill>
                </a:rPr>
                <a:t>và mặt xấu, và Internet cũng vậy</a:t>
              </a:r>
              <a:endParaRPr lang="en-US" sz="18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" name="Google Shape;3850;p15"/>
          <p:cNvSpPr txBox="1">
            <a:spLocks noGrp="1"/>
          </p:cNvSpPr>
          <p:nvPr>
            <p:ph type="ctrTitle" idx="4294967295"/>
          </p:nvPr>
        </p:nvSpPr>
        <p:spPr>
          <a:xfrm>
            <a:off x="533400" y="501220"/>
            <a:ext cx="7863818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smtClean="0">
                <a:solidFill>
                  <a:schemeClr val="accent5">
                    <a:lumMod val="75000"/>
                    <a:lumOff val="25000"/>
                  </a:schemeClr>
                </a:solidFill>
                <a:latin typeface="+mj-lt"/>
              </a:rPr>
              <a:t>CHỦ ĐỀ D</a:t>
            </a:r>
            <a:br>
              <a:rPr lang="en" sz="2400" b="1" smtClean="0">
                <a:solidFill>
                  <a:schemeClr val="accent5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" sz="2400" b="1" smtClean="0">
                <a:solidFill>
                  <a:schemeClr val="accent5">
                    <a:lumMod val="75000"/>
                    <a:lumOff val="25000"/>
                  </a:schemeClr>
                </a:solidFill>
                <a:latin typeface="+mj-lt"/>
              </a:rPr>
              <a:t>Đạo đức, pháp luật và văn hóa trong môi trường số</a:t>
            </a:r>
            <a:endParaRPr sz="2800" b="1">
              <a:solidFill>
                <a:schemeClr val="accent5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851" name="Google Shape;3851;p15"/>
          <p:cNvSpPr txBox="1">
            <a:spLocks noGrp="1"/>
          </p:cNvSpPr>
          <p:nvPr>
            <p:ph type="subTitle" idx="4294967295"/>
          </p:nvPr>
        </p:nvSpPr>
        <p:spPr>
          <a:xfrm>
            <a:off x="1407581" y="1809750"/>
            <a:ext cx="54102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b="1" smtClean="0">
                <a:solidFill>
                  <a:schemeClr val="accent5">
                    <a:lumMod val="75000"/>
                    <a:lumOff val="25000"/>
                  </a:schemeClr>
                </a:solidFill>
                <a:latin typeface="+mj-lt"/>
                <a:ea typeface="Titillium Web"/>
                <a:cs typeface="Titillium Web"/>
                <a:sym typeface="Titillium Web"/>
              </a:rPr>
              <a:t>BÀI 1. MẶT TRÁI CỦA INTERNET</a:t>
            </a:r>
            <a:endParaRPr sz="2200" b="1">
              <a:solidFill>
                <a:schemeClr val="accent5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852" name="Google Shape;3852;p1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43" y="2419350"/>
            <a:ext cx="5097476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3" name="Google Shape;3853;p1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4" name="Group 3"/>
          <p:cNvGrpSpPr/>
          <p:nvPr/>
        </p:nvGrpSpPr>
        <p:grpSpPr>
          <a:xfrm>
            <a:off x="1858346" y="1423784"/>
            <a:ext cx="4495800" cy="426713"/>
            <a:chOff x="3200400" y="1585904"/>
            <a:chExt cx="4495800" cy="426713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3200400" y="1809750"/>
              <a:ext cx="4495800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oogle Shape;4873;p49"/>
            <p:cNvGrpSpPr/>
            <p:nvPr/>
          </p:nvGrpSpPr>
          <p:grpSpPr>
            <a:xfrm>
              <a:off x="4572000" y="1606882"/>
              <a:ext cx="445805" cy="405735"/>
              <a:chOff x="8843122" y="4420259"/>
              <a:chExt cx="720202" cy="655469"/>
            </a:xfrm>
          </p:grpSpPr>
          <p:sp>
            <p:nvSpPr>
              <p:cNvPr id="15" name="Google Shape;4874;p49"/>
              <p:cNvSpPr/>
              <p:nvPr/>
            </p:nvSpPr>
            <p:spPr>
              <a:xfrm>
                <a:off x="8843122" y="4664371"/>
                <a:ext cx="351295" cy="411356"/>
              </a:xfrm>
              <a:custGeom>
                <a:avLst/>
                <a:gdLst/>
                <a:ahLst/>
                <a:cxnLst/>
                <a:rect l="l" t="t" r="r" b="b"/>
                <a:pathLst>
                  <a:path w="530" h="618" extrusionOk="0">
                    <a:moveTo>
                      <a:pt x="374" y="277"/>
                    </a:moveTo>
                    <a:cubicBezTo>
                      <a:pt x="280" y="220"/>
                      <a:pt x="216" y="122"/>
                      <a:pt x="203" y="13"/>
                    </a:cubicBezTo>
                    <a:cubicBezTo>
                      <a:pt x="202" y="5"/>
                      <a:pt x="192" y="0"/>
                      <a:pt x="185" y="5"/>
                    </a:cubicBezTo>
                    <a:cubicBezTo>
                      <a:pt x="44" y="104"/>
                      <a:pt x="0" y="297"/>
                      <a:pt x="88" y="449"/>
                    </a:cubicBezTo>
                    <a:cubicBezTo>
                      <a:pt x="148" y="553"/>
                      <a:pt x="259" y="618"/>
                      <a:pt x="380" y="618"/>
                    </a:cubicBezTo>
                    <a:cubicBezTo>
                      <a:pt x="380" y="618"/>
                      <a:pt x="380" y="618"/>
                      <a:pt x="380" y="618"/>
                    </a:cubicBezTo>
                    <a:cubicBezTo>
                      <a:pt x="428" y="618"/>
                      <a:pt x="477" y="607"/>
                      <a:pt x="521" y="586"/>
                    </a:cubicBezTo>
                    <a:cubicBezTo>
                      <a:pt x="529" y="583"/>
                      <a:pt x="530" y="572"/>
                      <a:pt x="523" y="567"/>
                    </a:cubicBezTo>
                    <a:cubicBezTo>
                      <a:pt x="435" y="501"/>
                      <a:pt x="382" y="397"/>
                      <a:pt x="380" y="287"/>
                    </a:cubicBezTo>
                    <a:cubicBezTo>
                      <a:pt x="380" y="283"/>
                      <a:pt x="378" y="279"/>
                      <a:pt x="374" y="277"/>
                    </a:cubicBez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4875;p49"/>
              <p:cNvSpPr/>
              <p:nvPr/>
            </p:nvSpPr>
            <p:spPr>
              <a:xfrm>
                <a:off x="9232824" y="4664371"/>
                <a:ext cx="330500" cy="411356"/>
              </a:xfrm>
              <a:custGeom>
                <a:avLst/>
                <a:gdLst/>
                <a:ahLst/>
                <a:cxnLst/>
                <a:rect l="l" t="t" r="r" b="b"/>
                <a:pathLst>
                  <a:path w="499" h="618" extrusionOk="0">
                    <a:moveTo>
                      <a:pt x="326" y="13"/>
                    </a:moveTo>
                    <a:cubicBezTo>
                      <a:pt x="313" y="122"/>
                      <a:pt x="250" y="220"/>
                      <a:pt x="155" y="277"/>
                    </a:cubicBezTo>
                    <a:cubicBezTo>
                      <a:pt x="152" y="279"/>
                      <a:pt x="149" y="283"/>
                      <a:pt x="149" y="287"/>
                    </a:cubicBezTo>
                    <a:cubicBezTo>
                      <a:pt x="147" y="397"/>
                      <a:pt x="94" y="501"/>
                      <a:pt x="7" y="567"/>
                    </a:cubicBezTo>
                    <a:cubicBezTo>
                      <a:pt x="0" y="572"/>
                      <a:pt x="1" y="583"/>
                      <a:pt x="9" y="586"/>
                    </a:cubicBezTo>
                    <a:cubicBezTo>
                      <a:pt x="53" y="607"/>
                      <a:pt x="101" y="618"/>
                      <a:pt x="150" y="618"/>
                    </a:cubicBezTo>
                    <a:cubicBezTo>
                      <a:pt x="270" y="618"/>
                      <a:pt x="382" y="553"/>
                      <a:pt x="442" y="449"/>
                    </a:cubicBezTo>
                    <a:cubicBezTo>
                      <a:pt x="487" y="371"/>
                      <a:pt x="499" y="281"/>
                      <a:pt x="476" y="194"/>
                    </a:cubicBezTo>
                    <a:cubicBezTo>
                      <a:pt x="455" y="117"/>
                      <a:pt x="409" y="51"/>
                      <a:pt x="344" y="5"/>
                    </a:cubicBezTo>
                    <a:cubicBezTo>
                      <a:pt x="337" y="0"/>
                      <a:pt x="327" y="5"/>
                      <a:pt x="326" y="13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4876;p49"/>
              <p:cNvSpPr/>
              <p:nvPr/>
            </p:nvSpPr>
            <p:spPr>
              <a:xfrm>
                <a:off x="9108305" y="4859367"/>
                <a:ext cx="210630" cy="18247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274" extrusionOk="0">
                    <a:moveTo>
                      <a:pt x="165" y="271"/>
                    </a:moveTo>
                    <a:cubicBezTo>
                      <a:pt x="253" y="214"/>
                      <a:pt x="309" y="118"/>
                      <a:pt x="317" y="14"/>
                    </a:cubicBezTo>
                    <a:cubicBezTo>
                      <a:pt x="318" y="6"/>
                      <a:pt x="309" y="0"/>
                      <a:pt x="301" y="3"/>
                    </a:cubicBezTo>
                    <a:cubicBezTo>
                      <a:pt x="256" y="23"/>
                      <a:pt x="208" y="33"/>
                      <a:pt x="159" y="33"/>
                    </a:cubicBezTo>
                    <a:cubicBezTo>
                      <a:pt x="110" y="33"/>
                      <a:pt x="61" y="23"/>
                      <a:pt x="16" y="3"/>
                    </a:cubicBezTo>
                    <a:cubicBezTo>
                      <a:pt x="8" y="0"/>
                      <a:pt x="0" y="6"/>
                      <a:pt x="0" y="14"/>
                    </a:cubicBezTo>
                    <a:cubicBezTo>
                      <a:pt x="9" y="118"/>
                      <a:pt x="65" y="214"/>
                      <a:pt x="152" y="271"/>
                    </a:cubicBezTo>
                    <a:cubicBezTo>
                      <a:pt x="156" y="274"/>
                      <a:pt x="161" y="274"/>
                      <a:pt x="165" y="271"/>
                    </a:cubicBezTo>
                    <a:close/>
                  </a:path>
                </a:pathLst>
              </a:custGeom>
              <a:solidFill>
                <a:srgbClr val="A2C4C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4877;p49"/>
              <p:cNvSpPr/>
              <p:nvPr/>
            </p:nvSpPr>
            <p:spPr>
              <a:xfrm>
                <a:off x="8990881" y="4420259"/>
                <a:ext cx="445234" cy="22422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337" extrusionOk="0">
                    <a:moveTo>
                      <a:pt x="336" y="0"/>
                    </a:moveTo>
                    <a:cubicBezTo>
                      <a:pt x="160" y="0"/>
                      <a:pt x="15" y="135"/>
                      <a:pt x="0" y="307"/>
                    </a:cubicBezTo>
                    <a:cubicBezTo>
                      <a:pt x="0" y="315"/>
                      <a:pt x="8" y="322"/>
                      <a:pt x="16" y="318"/>
                    </a:cubicBezTo>
                    <a:cubicBezTo>
                      <a:pt x="60" y="299"/>
                      <a:pt x="108" y="290"/>
                      <a:pt x="156" y="290"/>
                    </a:cubicBezTo>
                    <a:cubicBezTo>
                      <a:pt x="217" y="290"/>
                      <a:pt x="277" y="305"/>
                      <a:pt x="330" y="335"/>
                    </a:cubicBezTo>
                    <a:cubicBezTo>
                      <a:pt x="334" y="337"/>
                      <a:pt x="338" y="337"/>
                      <a:pt x="341" y="335"/>
                    </a:cubicBezTo>
                    <a:cubicBezTo>
                      <a:pt x="395" y="305"/>
                      <a:pt x="455" y="290"/>
                      <a:pt x="516" y="290"/>
                    </a:cubicBezTo>
                    <a:cubicBezTo>
                      <a:pt x="564" y="290"/>
                      <a:pt x="611" y="299"/>
                      <a:pt x="655" y="318"/>
                    </a:cubicBezTo>
                    <a:cubicBezTo>
                      <a:pt x="663" y="321"/>
                      <a:pt x="672" y="315"/>
                      <a:pt x="671" y="307"/>
                    </a:cubicBezTo>
                    <a:cubicBezTo>
                      <a:pt x="656" y="135"/>
                      <a:pt x="511" y="0"/>
                      <a:pt x="336" y="0"/>
                    </a:cubicBez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4878;p49"/>
              <p:cNvSpPr/>
              <p:nvPr/>
            </p:nvSpPr>
            <p:spPr>
              <a:xfrm>
                <a:off x="8988924" y="4625814"/>
                <a:ext cx="207939" cy="207766"/>
              </a:xfrm>
              <a:custGeom>
                <a:avLst/>
                <a:gdLst/>
                <a:ahLst/>
                <a:cxnLst/>
                <a:rect l="l" t="t" r="r" b="b"/>
                <a:pathLst>
                  <a:path w="314" h="312" extrusionOk="0">
                    <a:moveTo>
                      <a:pt x="147" y="307"/>
                    </a:moveTo>
                    <a:cubicBezTo>
                      <a:pt x="154" y="312"/>
                      <a:pt x="163" y="308"/>
                      <a:pt x="164" y="299"/>
                    </a:cubicBezTo>
                    <a:cubicBezTo>
                      <a:pt x="170" y="251"/>
                      <a:pt x="185" y="203"/>
                      <a:pt x="210" y="161"/>
                    </a:cubicBezTo>
                    <a:cubicBezTo>
                      <a:pt x="234" y="118"/>
                      <a:pt x="268" y="81"/>
                      <a:pt x="307" y="52"/>
                    </a:cubicBezTo>
                    <a:cubicBezTo>
                      <a:pt x="314" y="47"/>
                      <a:pt x="313" y="37"/>
                      <a:pt x="305" y="33"/>
                    </a:cubicBezTo>
                    <a:cubicBezTo>
                      <a:pt x="260" y="11"/>
                      <a:pt x="210" y="0"/>
                      <a:pt x="159" y="0"/>
                    </a:cubicBezTo>
                    <a:cubicBezTo>
                      <a:pt x="104" y="0"/>
                      <a:pt x="49" y="14"/>
                      <a:pt x="0" y="40"/>
                    </a:cubicBezTo>
                    <a:cubicBezTo>
                      <a:pt x="4" y="147"/>
                      <a:pt x="59" y="247"/>
                      <a:pt x="147" y="307"/>
                    </a:cubicBez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4879;p49"/>
              <p:cNvSpPr/>
              <p:nvPr/>
            </p:nvSpPr>
            <p:spPr>
              <a:xfrm>
                <a:off x="9232824" y="4627288"/>
                <a:ext cx="203291" cy="203591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6" extrusionOk="0">
                    <a:moveTo>
                      <a:pt x="9" y="31"/>
                    </a:moveTo>
                    <a:cubicBezTo>
                      <a:pt x="1" y="35"/>
                      <a:pt x="0" y="45"/>
                      <a:pt x="7" y="51"/>
                    </a:cubicBezTo>
                    <a:cubicBezTo>
                      <a:pt x="45" y="79"/>
                      <a:pt x="77" y="116"/>
                      <a:pt x="101" y="158"/>
                    </a:cubicBezTo>
                    <a:cubicBezTo>
                      <a:pt x="126" y="199"/>
                      <a:pt x="141" y="246"/>
                      <a:pt x="147" y="293"/>
                    </a:cubicBezTo>
                    <a:cubicBezTo>
                      <a:pt x="148" y="302"/>
                      <a:pt x="158" y="306"/>
                      <a:pt x="165" y="301"/>
                    </a:cubicBezTo>
                    <a:cubicBezTo>
                      <a:pt x="248" y="243"/>
                      <a:pt x="301" y="149"/>
                      <a:pt x="307" y="46"/>
                    </a:cubicBezTo>
                    <a:cubicBezTo>
                      <a:pt x="307" y="42"/>
                      <a:pt x="305" y="38"/>
                      <a:pt x="301" y="35"/>
                    </a:cubicBezTo>
                    <a:cubicBezTo>
                      <a:pt x="254" y="12"/>
                      <a:pt x="202" y="0"/>
                      <a:pt x="151" y="0"/>
                    </a:cubicBezTo>
                    <a:cubicBezTo>
                      <a:pt x="101" y="0"/>
                      <a:pt x="53" y="11"/>
                      <a:pt x="9" y="31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" name="Google Shape;4873;p49"/>
            <p:cNvGrpSpPr/>
            <p:nvPr/>
          </p:nvGrpSpPr>
          <p:grpSpPr>
            <a:xfrm>
              <a:off x="5225397" y="1585904"/>
              <a:ext cx="445805" cy="405735"/>
              <a:chOff x="8843122" y="4420259"/>
              <a:chExt cx="720202" cy="655469"/>
            </a:xfrm>
          </p:grpSpPr>
          <p:sp>
            <p:nvSpPr>
              <p:cNvPr id="22" name="Google Shape;4874;p49"/>
              <p:cNvSpPr/>
              <p:nvPr/>
            </p:nvSpPr>
            <p:spPr>
              <a:xfrm>
                <a:off x="8843122" y="4664371"/>
                <a:ext cx="351295" cy="411356"/>
              </a:xfrm>
              <a:custGeom>
                <a:avLst/>
                <a:gdLst/>
                <a:ahLst/>
                <a:cxnLst/>
                <a:rect l="l" t="t" r="r" b="b"/>
                <a:pathLst>
                  <a:path w="530" h="618" extrusionOk="0">
                    <a:moveTo>
                      <a:pt x="374" y="277"/>
                    </a:moveTo>
                    <a:cubicBezTo>
                      <a:pt x="280" y="220"/>
                      <a:pt x="216" y="122"/>
                      <a:pt x="203" y="13"/>
                    </a:cubicBezTo>
                    <a:cubicBezTo>
                      <a:pt x="202" y="5"/>
                      <a:pt x="192" y="0"/>
                      <a:pt x="185" y="5"/>
                    </a:cubicBezTo>
                    <a:cubicBezTo>
                      <a:pt x="44" y="104"/>
                      <a:pt x="0" y="297"/>
                      <a:pt x="88" y="449"/>
                    </a:cubicBezTo>
                    <a:cubicBezTo>
                      <a:pt x="148" y="553"/>
                      <a:pt x="259" y="618"/>
                      <a:pt x="380" y="618"/>
                    </a:cubicBezTo>
                    <a:cubicBezTo>
                      <a:pt x="380" y="618"/>
                      <a:pt x="380" y="618"/>
                      <a:pt x="380" y="618"/>
                    </a:cubicBezTo>
                    <a:cubicBezTo>
                      <a:pt x="428" y="618"/>
                      <a:pt x="477" y="607"/>
                      <a:pt x="521" y="586"/>
                    </a:cubicBezTo>
                    <a:cubicBezTo>
                      <a:pt x="529" y="583"/>
                      <a:pt x="530" y="572"/>
                      <a:pt x="523" y="567"/>
                    </a:cubicBezTo>
                    <a:cubicBezTo>
                      <a:pt x="435" y="501"/>
                      <a:pt x="382" y="397"/>
                      <a:pt x="380" y="287"/>
                    </a:cubicBezTo>
                    <a:cubicBezTo>
                      <a:pt x="380" y="283"/>
                      <a:pt x="378" y="279"/>
                      <a:pt x="374" y="277"/>
                    </a:cubicBez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4875;p49"/>
              <p:cNvSpPr/>
              <p:nvPr/>
            </p:nvSpPr>
            <p:spPr>
              <a:xfrm>
                <a:off x="9232824" y="4664371"/>
                <a:ext cx="330500" cy="411356"/>
              </a:xfrm>
              <a:custGeom>
                <a:avLst/>
                <a:gdLst/>
                <a:ahLst/>
                <a:cxnLst/>
                <a:rect l="l" t="t" r="r" b="b"/>
                <a:pathLst>
                  <a:path w="499" h="618" extrusionOk="0">
                    <a:moveTo>
                      <a:pt x="326" y="13"/>
                    </a:moveTo>
                    <a:cubicBezTo>
                      <a:pt x="313" y="122"/>
                      <a:pt x="250" y="220"/>
                      <a:pt x="155" y="277"/>
                    </a:cubicBezTo>
                    <a:cubicBezTo>
                      <a:pt x="152" y="279"/>
                      <a:pt x="149" y="283"/>
                      <a:pt x="149" y="287"/>
                    </a:cubicBezTo>
                    <a:cubicBezTo>
                      <a:pt x="147" y="397"/>
                      <a:pt x="94" y="501"/>
                      <a:pt x="7" y="567"/>
                    </a:cubicBezTo>
                    <a:cubicBezTo>
                      <a:pt x="0" y="572"/>
                      <a:pt x="1" y="583"/>
                      <a:pt x="9" y="586"/>
                    </a:cubicBezTo>
                    <a:cubicBezTo>
                      <a:pt x="53" y="607"/>
                      <a:pt x="101" y="618"/>
                      <a:pt x="150" y="618"/>
                    </a:cubicBezTo>
                    <a:cubicBezTo>
                      <a:pt x="270" y="618"/>
                      <a:pt x="382" y="553"/>
                      <a:pt x="442" y="449"/>
                    </a:cubicBezTo>
                    <a:cubicBezTo>
                      <a:pt x="487" y="371"/>
                      <a:pt x="499" y="281"/>
                      <a:pt x="476" y="194"/>
                    </a:cubicBezTo>
                    <a:cubicBezTo>
                      <a:pt x="455" y="117"/>
                      <a:pt x="409" y="51"/>
                      <a:pt x="344" y="5"/>
                    </a:cubicBezTo>
                    <a:cubicBezTo>
                      <a:pt x="337" y="0"/>
                      <a:pt x="327" y="5"/>
                      <a:pt x="326" y="13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4876;p49"/>
              <p:cNvSpPr/>
              <p:nvPr/>
            </p:nvSpPr>
            <p:spPr>
              <a:xfrm>
                <a:off x="9108305" y="4859367"/>
                <a:ext cx="210630" cy="18247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274" extrusionOk="0">
                    <a:moveTo>
                      <a:pt x="165" y="271"/>
                    </a:moveTo>
                    <a:cubicBezTo>
                      <a:pt x="253" y="214"/>
                      <a:pt x="309" y="118"/>
                      <a:pt x="317" y="14"/>
                    </a:cubicBezTo>
                    <a:cubicBezTo>
                      <a:pt x="318" y="6"/>
                      <a:pt x="309" y="0"/>
                      <a:pt x="301" y="3"/>
                    </a:cubicBezTo>
                    <a:cubicBezTo>
                      <a:pt x="256" y="23"/>
                      <a:pt x="208" y="33"/>
                      <a:pt x="159" y="33"/>
                    </a:cubicBezTo>
                    <a:cubicBezTo>
                      <a:pt x="110" y="33"/>
                      <a:pt x="61" y="23"/>
                      <a:pt x="16" y="3"/>
                    </a:cubicBezTo>
                    <a:cubicBezTo>
                      <a:pt x="8" y="0"/>
                      <a:pt x="0" y="6"/>
                      <a:pt x="0" y="14"/>
                    </a:cubicBezTo>
                    <a:cubicBezTo>
                      <a:pt x="9" y="118"/>
                      <a:pt x="65" y="214"/>
                      <a:pt x="152" y="271"/>
                    </a:cubicBezTo>
                    <a:cubicBezTo>
                      <a:pt x="156" y="274"/>
                      <a:pt x="161" y="274"/>
                      <a:pt x="165" y="271"/>
                    </a:cubicBezTo>
                    <a:close/>
                  </a:path>
                </a:pathLst>
              </a:custGeom>
              <a:solidFill>
                <a:srgbClr val="A2C4C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4877;p49"/>
              <p:cNvSpPr/>
              <p:nvPr/>
            </p:nvSpPr>
            <p:spPr>
              <a:xfrm>
                <a:off x="8990881" y="4420259"/>
                <a:ext cx="445234" cy="22422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337" extrusionOk="0">
                    <a:moveTo>
                      <a:pt x="336" y="0"/>
                    </a:moveTo>
                    <a:cubicBezTo>
                      <a:pt x="160" y="0"/>
                      <a:pt x="15" y="135"/>
                      <a:pt x="0" y="307"/>
                    </a:cubicBezTo>
                    <a:cubicBezTo>
                      <a:pt x="0" y="315"/>
                      <a:pt x="8" y="322"/>
                      <a:pt x="16" y="318"/>
                    </a:cubicBezTo>
                    <a:cubicBezTo>
                      <a:pt x="60" y="299"/>
                      <a:pt x="108" y="290"/>
                      <a:pt x="156" y="290"/>
                    </a:cubicBezTo>
                    <a:cubicBezTo>
                      <a:pt x="217" y="290"/>
                      <a:pt x="277" y="305"/>
                      <a:pt x="330" y="335"/>
                    </a:cubicBezTo>
                    <a:cubicBezTo>
                      <a:pt x="334" y="337"/>
                      <a:pt x="338" y="337"/>
                      <a:pt x="341" y="335"/>
                    </a:cubicBezTo>
                    <a:cubicBezTo>
                      <a:pt x="395" y="305"/>
                      <a:pt x="455" y="290"/>
                      <a:pt x="516" y="290"/>
                    </a:cubicBezTo>
                    <a:cubicBezTo>
                      <a:pt x="564" y="290"/>
                      <a:pt x="611" y="299"/>
                      <a:pt x="655" y="318"/>
                    </a:cubicBezTo>
                    <a:cubicBezTo>
                      <a:pt x="663" y="321"/>
                      <a:pt x="672" y="315"/>
                      <a:pt x="671" y="307"/>
                    </a:cubicBezTo>
                    <a:cubicBezTo>
                      <a:pt x="656" y="135"/>
                      <a:pt x="511" y="0"/>
                      <a:pt x="336" y="0"/>
                    </a:cubicBez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4878;p49"/>
              <p:cNvSpPr/>
              <p:nvPr/>
            </p:nvSpPr>
            <p:spPr>
              <a:xfrm>
                <a:off x="8988924" y="4625814"/>
                <a:ext cx="207939" cy="207766"/>
              </a:xfrm>
              <a:custGeom>
                <a:avLst/>
                <a:gdLst/>
                <a:ahLst/>
                <a:cxnLst/>
                <a:rect l="l" t="t" r="r" b="b"/>
                <a:pathLst>
                  <a:path w="314" h="312" extrusionOk="0">
                    <a:moveTo>
                      <a:pt x="147" y="307"/>
                    </a:moveTo>
                    <a:cubicBezTo>
                      <a:pt x="154" y="312"/>
                      <a:pt x="163" y="308"/>
                      <a:pt x="164" y="299"/>
                    </a:cubicBezTo>
                    <a:cubicBezTo>
                      <a:pt x="170" y="251"/>
                      <a:pt x="185" y="203"/>
                      <a:pt x="210" y="161"/>
                    </a:cubicBezTo>
                    <a:cubicBezTo>
                      <a:pt x="234" y="118"/>
                      <a:pt x="268" y="81"/>
                      <a:pt x="307" y="52"/>
                    </a:cubicBezTo>
                    <a:cubicBezTo>
                      <a:pt x="314" y="47"/>
                      <a:pt x="313" y="37"/>
                      <a:pt x="305" y="33"/>
                    </a:cubicBezTo>
                    <a:cubicBezTo>
                      <a:pt x="260" y="11"/>
                      <a:pt x="210" y="0"/>
                      <a:pt x="159" y="0"/>
                    </a:cubicBezTo>
                    <a:cubicBezTo>
                      <a:pt x="104" y="0"/>
                      <a:pt x="49" y="14"/>
                      <a:pt x="0" y="40"/>
                    </a:cubicBezTo>
                    <a:cubicBezTo>
                      <a:pt x="4" y="147"/>
                      <a:pt x="59" y="247"/>
                      <a:pt x="147" y="307"/>
                    </a:cubicBez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4879;p49"/>
              <p:cNvSpPr/>
              <p:nvPr/>
            </p:nvSpPr>
            <p:spPr>
              <a:xfrm>
                <a:off x="9232824" y="4627288"/>
                <a:ext cx="203291" cy="203591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6" extrusionOk="0">
                    <a:moveTo>
                      <a:pt x="9" y="31"/>
                    </a:moveTo>
                    <a:cubicBezTo>
                      <a:pt x="1" y="35"/>
                      <a:pt x="0" y="45"/>
                      <a:pt x="7" y="51"/>
                    </a:cubicBezTo>
                    <a:cubicBezTo>
                      <a:pt x="45" y="79"/>
                      <a:pt x="77" y="116"/>
                      <a:pt x="101" y="158"/>
                    </a:cubicBezTo>
                    <a:cubicBezTo>
                      <a:pt x="126" y="199"/>
                      <a:pt x="141" y="246"/>
                      <a:pt x="147" y="293"/>
                    </a:cubicBezTo>
                    <a:cubicBezTo>
                      <a:pt x="148" y="302"/>
                      <a:pt x="158" y="306"/>
                      <a:pt x="165" y="301"/>
                    </a:cubicBezTo>
                    <a:cubicBezTo>
                      <a:pt x="248" y="243"/>
                      <a:pt x="301" y="149"/>
                      <a:pt x="307" y="46"/>
                    </a:cubicBezTo>
                    <a:cubicBezTo>
                      <a:pt x="307" y="42"/>
                      <a:pt x="305" y="38"/>
                      <a:pt x="301" y="35"/>
                    </a:cubicBezTo>
                    <a:cubicBezTo>
                      <a:pt x="254" y="12"/>
                      <a:pt x="202" y="0"/>
                      <a:pt x="151" y="0"/>
                    </a:cubicBezTo>
                    <a:cubicBezTo>
                      <a:pt x="101" y="0"/>
                      <a:pt x="53" y="11"/>
                      <a:pt x="9" y="31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" name="Google Shape;4873;p49"/>
            <p:cNvGrpSpPr/>
            <p:nvPr/>
          </p:nvGrpSpPr>
          <p:grpSpPr>
            <a:xfrm>
              <a:off x="5886134" y="1606882"/>
              <a:ext cx="445805" cy="405735"/>
              <a:chOff x="8843122" y="4420259"/>
              <a:chExt cx="720202" cy="655469"/>
            </a:xfrm>
          </p:grpSpPr>
          <p:sp>
            <p:nvSpPr>
              <p:cNvPr id="29" name="Google Shape;4874;p49"/>
              <p:cNvSpPr/>
              <p:nvPr/>
            </p:nvSpPr>
            <p:spPr>
              <a:xfrm>
                <a:off x="8843122" y="4664371"/>
                <a:ext cx="351295" cy="411356"/>
              </a:xfrm>
              <a:custGeom>
                <a:avLst/>
                <a:gdLst/>
                <a:ahLst/>
                <a:cxnLst/>
                <a:rect l="l" t="t" r="r" b="b"/>
                <a:pathLst>
                  <a:path w="530" h="618" extrusionOk="0">
                    <a:moveTo>
                      <a:pt x="374" y="277"/>
                    </a:moveTo>
                    <a:cubicBezTo>
                      <a:pt x="280" y="220"/>
                      <a:pt x="216" y="122"/>
                      <a:pt x="203" y="13"/>
                    </a:cubicBezTo>
                    <a:cubicBezTo>
                      <a:pt x="202" y="5"/>
                      <a:pt x="192" y="0"/>
                      <a:pt x="185" y="5"/>
                    </a:cubicBezTo>
                    <a:cubicBezTo>
                      <a:pt x="44" y="104"/>
                      <a:pt x="0" y="297"/>
                      <a:pt x="88" y="449"/>
                    </a:cubicBezTo>
                    <a:cubicBezTo>
                      <a:pt x="148" y="553"/>
                      <a:pt x="259" y="618"/>
                      <a:pt x="380" y="618"/>
                    </a:cubicBezTo>
                    <a:cubicBezTo>
                      <a:pt x="380" y="618"/>
                      <a:pt x="380" y="618"/>
                      <a:pt x="380" y="618"/>
                    </a:cubicBezTo>
                    <a:cubicBezTo>
                      <a:pt x="428" y="618"/>
                      <a:pt x="477" y="607"/>
                      <a:pt x="521" y="586"/>
                    </a:cubicBezTo>
                    <a:cubicBezTo>
                      <a:pt x="529" y="583"/>
                      <a:pt x="530" y="572"/>
                      <a:pt x="523" y="567"/>
                    </a:cubicBezTo>
                    <a:cubicBezTo>
                      <a:pt x="435" y="501"/>
                      <a:pt x="382" y="397"/>
                      <a:pt x="380" y="287"/>
                    </a:cubicBezTo>
                    <a:cubicBezTo>
                      <a:pt x="380" y="283"/>
                      <a:pt x="378" y="279"/>
                      <a:pt x="374" y="277"/>
                    </a:cubicBez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4875;p49"/>
              <p:cNvSpPr/>
              <p:nvPr/>
            </p:nvSpPr>
            <p:spPr>
              <a:xfrm>
                <a:off x="9232824" y="4664371"/>
                <a:ext cx="330500" cy="411356"/>
              </a:xfrm>
              <a:custGeom>
                <a:avLst/>
                <a:gdLst/>
                <a:ahLst/>
                <a:cxnLst/>
                <a:rect l="l" t="t" r="r" b="b"/>
                <a:pathLst>
                  <a:path w="499" h="618" extrusionOk="0">
                    <a:moveTo>
                      <a:pt x="326" y="13"/>
                    </a:moveTo>
                    <a:cubicBezTo>
                      <a:pt x="313" y="122"/>
                      <a:pt x="250" y="220"/>
                      <a:pt x="155" y="277"/>
                    </a:cubicBezTo>
                    <a:cubicBezTo>
                      <a:pt x="152" y="279"/>
                      <a:pt x="149" y="283"/>
                      <a:pt x="149" y="287"/>
                    </a:cubicBezTo>
                    <a:cubicBezTo>
                      <a:pt x="147" y="397"/>
                      <a:pt x="94" y="501"/>
                      <a:pt x="7" y="567"/>
                    </a:cubicBezTo>
                    <a:cubicBezTo>
                      <a:pt x="0" y="572"/>
                      <a:pt x="1" y="583"/>
                      <a:pt x="9" y="586"/>
                    </a:cubicBezTo>
                    <a:cubicBezTo>
                      <a:pt x="53" y="607"/>
                      <a:pt x="101" y="618"/>
                      <a:pt x="150" y="618"/>
                    </a:cubicBezTo>
                    <a:cubicBezTo>
                      <a:pt x="270" y="618"/>
                      <a:pt x="382" y="553"/>
                      <a:pt x="442" y="449"/>
                    </a:cubicBezTo>
                    <a:cubicBezTo>
                      <a:pt x="487" y="371"/>
                      <a:pt x="499" y="281"/>
                      <a:pt x="476" y="194"/>
                    </a:cubicBezTo>
                    <a:cubicBezTo>
                      <a:pt x="455" y="117"/>
                      <a:pt x="409" y="51"/>
                      <a:pt x="344" y="5"/>
                    </a:cubicBezTo>
                    <a:cubicBezTo>
                      <a:pt x="337" y="0"/>
                      <a:pt x="327" y="5"/>
                      <a:pt x="326" y="13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4876;p49"/>
              <p:cNvSpPr/>
              <p:nvPr/>
            </p:nvSpPr>
            <p:spPr>
              <a:xfrm>
                <a:off x="9108305" y="4859367"/>
                <a:ext cx="210630" cy="18247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274" extrusionOk="0">
                    <a:moveTo>
                      <a:pt x="165" y="271"/>
                    </a:moveTo>
                    <a:cubicBezTo>
                      <a:pt x="253" y="214"/>
                      <a:pt x="309" y="118"/>
                      <a:pt x="317" y="14"/>
                    </a:cubicBezTo>
                    <a:cubicBezTo>
                      <a:pt x="318" y="6"/>
                      <a:pt x="309" y="0"/>
                      <a:pt x="301" y="3"/>
                    </a:cubicBezTo>
                    <a:cubicBezTo>
                      <a:pt x="256" y="23"/>
                      <a:pt x="208" y="33"/>
                      <a:pt x="159" y="33"/>
                    </a:cubicBezTo>
                    <a:cubicBezTo>
                      <a:pt x="110" y="33"/>
                      <a:pt x="61" y="23"/>
                      <a:pt x="16" y="3"/>
                    </a:cubicBezTo>
                    <a:cubicBezTo>
                      <a:pt x="8" y="0"/>
                      <a:pt x="0" y="6"/>
                      <a:pt x="0" y="14"/>
                    </a:cubicBezTo>
                    <a:cubicBezTo>
                      <a:pt x="9" y="118"/>
                      <a:pt x="65" y="214"/>
                      <a:pt x="152" y="271"/>
                    </a:cubicBezTo>
                    <a:cubicBezTo>
                      <a:pt x="156" y="274"/>
                      <a:pt x="161" y="274"/>
                      <a:pt x="165" y="271"/>
                    </a:cubicBezTo>
                    <a:close/>
                  </a:path>
                </a:pathLst>
              </a:custGeom>
              <a:solidFill>
                <a:srgbClr val="A2C4C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4877;p49"/>
              <p:cNvSpPr/>
              <p:nvPr/>
            </p:nvSpPr>
            <p:spPr>
              <a:xfrm>
                <a:off x="8990881" y="4420259"/>
                <a:ext cx="445234" cy="22422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337" extrusionOk="0">
                    <a:moveTo>
                      <a:pt x="336" y="0"/>
                    </a:moveTo>
                    <a:cubicBezTo>
                      <a:pt x="160" y="0"/>
                      <a:pt x="15" y="135"/>
                      <a:pt x="0" y="307"/>
                    </a:cubicBezTo>
                    <a:cubicBezTo>
                      <a:pt x="0" y="315"/>
                      <a:pt x="8" y="322"/>
                      <a:pt x="16" y="318"/>
                    </a:cubicBezTo>
                    <a:cubicBezTo>
                      <a:pt x="60" y="299"/>
                      <a:pt x="108" y="290"/>
                      <a:pt x="156" y="290"/>
                    </a:cubicBezTo>
                    <a:cubicBezTo>
                      <a:pt x="217" y="290"/>
                      <a:pt x="277" y="305"/>
                      <a:pt x="330" y="335"/>
                    </a:cubicBezTo>
                    <a:cubicBezTo>
                      <a:pt x="334" y="337"/>
                      <a:pt x="338" y="337"/>
                      <a:pt x="341" y="335"/>
                    </a:cubicBezTo>
                    <a:cubicBezTo>
                      <a:pt x="395" y="305"/>
                      <a:pt x="455" y="290"/>
                      <a:pt x="516" y="290"/>
                    </a:cubicBezTo>
                    <a:cubicBezTo>
                      <a:pt x="564" y="290"/>
                      <a:pt x="611" y="299"/>
                      <a:pt x="655" y="318"/>
                    </a:cubicBezTo>
                    <a:cubicBezTo>
                      <a:pt x="663" y="321"/>
                      <a:pt x="672" y="315"/>
                      <a:pt x="671" y="307"/>
                    </a:cubicBezTo>
                    <a:cubicBezTo>
                      <a:pt x="656" y="135"/>
                      <a:pt x="511" y="0"/>
                      <a:pt x="336" y="0"/>
                    </a:cubicBez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4878;p49"/>
              <p:cNvSpPr/>
              <p:nvPr/>
            </p:nvSpPr>
            <p:spPr>
              <a:xfrm>
                <a:off x="8988924" y="4625814"/>
                <a:ext cx="207939" cy="207766"/>
              </a:xfrm>
              <a:custGeom>
                <a:avLst/>
                <a:gdLst/>
                <a:ahLst/>
                <a:cxnLst/>
                <a:rect l="l" t="t" r="r" b="b"/>
                <a:pathLst>
                  <a:path w="314" h="312" extrusionOk="0">
                    <a:moveTo>
                      <a:pt x="147" y="307"/>
                    </a:moveTo>
                    <a:cubicBezTo>
                      <a:pt x="154" y="312"/>
                      <a:pt x="163" y="308"/>
                      <a:pt x="164" y="299"/>
                    </a:cubicBezTo>
                    <a:cubicBezTo>
                      <a:pt x="170" y="251"/>
                      <a:pt x="185" y="203"/>
                      <a:pt x="210" y="161"/>
                    </a:cubicBezTo>
                    <a:cubicBezTo>
                      <a:pt x="234" y="118"/>
                      <a:pt x="268" y="81"/>
                      <a:pt x="307" y="52"/>
                    </a:cubicBezTo>
                    <a:cubicBezTo>
                      <a:pt x="314" y="47"/>
                      <a:pt x="313" y="37"/>
                      <a:pt x="305" y="33"/>
                    </a:cubicBezTo>
                    <a:cubicBezTo>
                      <a:pt x="260" y="11"/>
                      <a:pt x="210" y="0"/>
                      <a:pt x="159" y="0"/>
                    </a:cubicBezTo>
                    <a:cubicBezTo>
                      <a:pt x="104" y="0"/>
                      <a:pt x="49" y="14"/>
                      <a:pt x="0" y="40"/>
                    </a:cubicBezTo>
                    <a:cubicBezTo>
                      <a:pt x="4" y="147"/>
                      <a:pt x="59" y="247"/>
                      <a:pt x="147" y="307"/>
                    </a:cubicBez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4879;p49"/>
              <p:cNvSpPr/>
              <p:nvPr/>
            </p:nvSpPr>
            <p:spPr>
              <a:xfrm>
                <a:off x="9232824" y="4627288"/>
                <a:ext cx="203291" cy="203591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6" extrusionOk="0">
                    <a:moveTo>
                      <a:pt x="9" y="31"/>
                    </a:moveTo>
                    <a:cubicBezTo>
                      <a:pt x="1" y="35"/>
                      <a:pt x="0" y="45"/>
                      <a:pt x="7" y="51"/>
                    </a:cubicBezTo>
                    <a:cubicBezTo>
                      <a:pt x="45" y="79"/>
                      <a:pt x="77" y="116"/>
                      <a:pt x="101" y="158"/>
                    </a:cubicBezTo>
                    <a:cubicBezTo>
                      <a:pt x="126" y="199"/>
                      <a:pt x="141" y="246"/>
                      <a:pt x="147" y="293"/>
                    </a:cubicBezTo>
                    <a:cubicBezTo>
                      <a:pt x="148" y="302"/>
                      <a:pt x="158" y="306"/>
                      <a:pt x="165" y="301"/>
                    </a:cubicBezTo>
                    <a:cubicBezTo>
                      <a:pt x="248" y="243"/>
                      <a:pt x="301" y="149"/>
                      <a:pt x="307" y="46"/>
                    </a:cubicBezTo>
                    <a:cubicBezTo>
                      <a:pt x="307" y="42"/>
                      <a:pt x="305" y="38"/>
                      <a:pt x="301" y="35"/>
                    </a:cubicBezTo>
                    <a:cubicBezTo>
                      <a:pt x="254" y="12"/>
                      <a:pt x="202" y="0"/>
                      <a:pt x="151" y="0"/>
                    </a:cubicBezTo>
                    <a:cubicBezTo>
                      <a:pt x="101" y="0"/>
                      <a:pt x="53" y="11"/>
                      <a:pt x="9" y="31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" grpId="0"/>
      <p:bldP spid="38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8" name="Google Shape;3858;p16"/>
          <p:cNvSpPr txBox="1">
            <a:spLocks noGrp="1"/>
          </p:cNvSpPr>
          <p:nvPr>
            <p:ph type="ctrTitle"/>
          </p:nvPr>
        </p:nvSpPr>
        <p:spPr>
          <a:xfrm>
            <a:off x="457200" y="285750"/>
            <a:ext cx="5268900" cy="5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smtClean="0">
                <a:latin typeface="+mj-lt"/>
              </a:rPr>
              <a:t>1. Virus máy tính</a:t>
            </a:r>
            <a:endParaRPr sz="2800" b="1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26537"/>
            <a:ext cx="3276600" cy="2667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619499" y="1276350"/>
            <a:ext cx="3564999" cy="1754326"/>
            <a:chOff x="3352800" y="1276350"/>
            <a:chExt cx="3564999" cy="1754326"/>
          </a:xfrm>
        </p:grpSpPr>
        <p:sp>
          <p:nvSpPr>
            <p:cNvPr id="4" name="Right Arrow 3"/>
            <p:cNvSpPr/>
            <p:nvPr/>
          </p:nvSpPr>
          <p:spPr>
            <a:xfrm>
              <a:off x="3352800" y="1765818"/>
              <a:ext cx="533400" cy="685800"/>
            </a:xfrm>
            <a:prstGeom prst="rightArrow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86200" y="1276350"/>
              <a:ext cx="3031599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smtClean="0">
                  <a:solidFill>
                    <a:srgbClr val="002060"/>
                  </a:solidFill>
                </a:rPr>
                <a:t>Năm 2017 virus máy tính</a:t>
              </a:r>
            </a:p>
            <a:p>
              <a:pPr>
                <a:lnSpc>
                  <a:spcPct val="150000"/>
                </a:lnSpc>
              </a:pPr>
              <a:r>
                <a:rPr lang="en-US" sz="1800" smtClean="0">
                  <a:solidFill>
                    <a:srgbClr val="002060"/>
                  </a:solidFill>
                </a:rPr>
                <a:t>WannaCry bùng phát lây </a:t>
              </a:r>
            </a:p>
            <a:p>
              <a:pPr>
                <a:lnSpc>
                  <a:spcPct val="150000"/>
                </a:lnSpc>
              </a:pPr>
              <a:r>
                <a:rPr lang="en-US" sz="1800" smtClean="0">
                  <a:solidFill>
                    <a:srgbClr val="002060"/>
                  </a:solidFill>
                </a:rPr>
                <a:t>Nhiễm cho hàng trăm nghìn</a:t>
              </a:r>
            </a:p>
            <a:p>
              <a:pPr>
                <a:lnSpc>
                  <a:spcPct val="150000"/>
                </a:lnSpc>
              </a:pPr>
              <a:r>
                <a:rPr lang="en-US" sz="1800" smtClean="0">
                  <a:solidFill>
                    <a:srgbClr val="002060"/>
                  </a:solidFill>
                </a:rPr>
                <a:t>Máy tính ở 99 quốc gia</a:t>
              </a:r>
              <a:endParaRPr lang="en-US" sz="1800">
                <a:solidFill>
                  <a:srgbClr val="00206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36446" y="2995383"/>
            <a:ext cx="2852063" cy="860099"/>
            <a:chOff x="4236446" y="2995383"/>
            <a:chExt cx="2852063" cy="860099"/>
          </a:xfrm>
        </p:grpSpPr>
        <p:sp>
          <p:nvSpPr>
            <p:cNvPr id="6" name="Down Arrow 5"/>
            <p:cNvSpPr/>
            <p:nvPr/>
          </p:nvSpPr>
          <p:spPr>
            <a:xfrm>
              <a:off x="5290457" y="2995383"/>
              <a:ext cx="609600" cy="455474"/>
            </a:xfrm>
            <a:prstGeom prst="downArrow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36446" y="3486150"/>
              <a:ext cx="28520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smtClean="0">
                  <a:solidFill>
                    <a:srgbClr val="002060"/>
                  </a:solidFill>
                </a:rPr>
                <a:t>THIỆT HẠI HÀNG TỈ USD</a:t>
              </a:r>
              <a:endParaRPr lang="en-US" sz="1800" b="1">
                <a:solidFill>
                  <a:srgbClr val="00206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44" y="819927"/>
            <a:ext cx="3240056" cy="274242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619499" y="1352550"/>
            <a:ext cx="4084563" cy="1338828"/>
            <a:chOff x="3619499" y="1352550"/>
            <a:chExt cx="4084563" cy="1338828"/>
          </a:xfrm>
        </p:grpSpPr>
        <p:sp>
          <p:nvSpPr>
            <p:cNvPr id="11" name="Right Arrow 10"/>
            <p:cNvSpPr/>
            <p:nvPr/>
          </p:nvSpPr>
          <p:spPr>
            <a:xfrm>
              <a:off x="3619499" y="1733550"/>
              <a:ext cx="533400" cy="609600"/>
            </a:xfrm>
            <a:prstGeom prst="rightArrow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36446" y="1352550"/>
              <a:ext cx="3467616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smtClean="0">
                  <a:solidFill>
                    <a:srgbClr val="002060"/>
                  </a:solidFill>
                </a:rPr>
                <a:t>Năm 2019, có khoảng 85,2 triệu</a:t>
              </a:r>
            </a:p>
            <a:p>
              <a:pPr>
                <a:lnSpc>
                  <a:spcPct val="150000"/>
                </a:lnSpc>
              </a:pPr>
              <a:r>
                <a:rPr lang="en-US" sz="1800" smtClean="0">
                  <a:solidFill>
                    <a:srgbClr val="002060"/>
                  </a:solidFill>
                </a:rPr>
                <a:t>lượt máy tính tại Việt Nam bị</a:t>
              </a:r>
            </a:p>
            <a:p>
              <a:pPr>
                <a:lnSpc>
                  <a:spcPct val="150000"/>
                </a:lnSpc>
              </a:pPr>
              <a:r>
                <a:rPr lang="en-US" sz="1800" smtClean="0">
                  <a:solidFill>
                    <a:srgbClr val="002060"/>
                  </a:solidFill>
                </a:rPr>
                <a:t>Nhiễm các loại virus máy tính</a:t>
              </a:r>
              <a:endParaRPr lang="en-US" sz="1800">
                <a:solidFill>
                  <a:srgbClr val="00206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253612" y="2995383"/>
            <a:ext cx="3292889" cy="968176"/>
            <a:chOff x="4253612" y="2995383"/>
            <a:chExt cx="3292889" cy="968176"/>
          </a:xfrm>
        </p:grpSpPr>
        <p:sp>
          <p:nvSpPr>
            <p:cNvPr id="13" name="Down Arrow 12"/>
            <p:cNvSpPr/>
            <p:nvPr/>
          </p:nvSpPr>
          <p:spPr>
            <a:xfrm>
              <a:off x="5290457" y="2995383"/>
              <a:ext cx="500743" cy="455474"/>
            </a:xfrm>
            <a:prstGeom prst="downArrow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53612" y="3594227"/>
              <a:ext cx="3292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smtClean="0">
                  <a:solidFill>
                    <a:srgbClr val="002060"/>
                  </a:solidFill>
                </a:rPr>
                <a:t>THIỆT HẠI HƠN 20 NGHÌN TỈ</a:t>
              </a:r>
              <a:endParaRPr lang="en-US" sz="1800" b="1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4" name="Google Shape;3864;p17"/>
          <p:cNvSpPr txBox="1">
            <a:spLocks noGrp="1"/>
          </p:cNvSpPr>
          <p:nvPr>
            <p:ph type="body" idx="1"/>
          </p:nvPr>
        </p:nvSpPr>
        <p:spPr>
          <a:xfrm>
            <a:off x="304800" y="209550"/>
            <a:ext cx="19812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b="1" i="0" smtClean="0">
                <a:latin typeface="+mj-lt"/>
              </a:rPr>
              <a:t>Kết luận:</a:t>
            </a:r>
            <a:endParaRPr sz="2800" b="1" i="0">
              <a:latin typeface="+mj-lt"/>
            </a:endParaRPr>
          </a:p>
        </p:txBody>
      </p:sp>
      <p:sp>
        <p:nvSpPr>
          <p:cNvPr id="3865" name="Google Shape;3865;p17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78362" y="1047750"/>
            <a:ext cx="6064481" cy="383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smtClean="0">
                <a:solidFill>
                  <a:schemeClr val="bg1"/>
                </a:solidFill>
              </a:rPr>
              <a:t>Virus máy tính là một loại phần mềm có khả năng tự 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chemeClr val="bg1"/>
                </a:solidFill>
              </a:rPr>
              <a:t>nhân bản và lây lan qua các thiết bị lưu trữ trung gian 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chemeClr val="bg1"/>
                </a:solidFill>
              </a:rPr>
              <a:t>hoặc qua mạng.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smtClean="0">
                <a:solidFill>
                  <a:schemeClr val="bg1"/>
                </a:solidFill>
              </a:rPr>
              <a:t>Virus máy tính làm phá hủy các tệp và phần mềm, 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chemeClr val="bg1"/>
                </a:solidFill>
              </a:rPr>
              <a:t>đánh cắp dữ liệu và thông tin của máy tính.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smtClean="0">
                <a:solidFill>
                  <a:schemeClr val="bg1"/>
                </a:solidFill>
              </a:rPr>
              <a:t>Các con đường lây truyền virus: qua email, qua trang 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chemeClr val="bg1"/>
                </a:solidFill>
              </a:rPr>
              <a:t>web, thẻ nhớ, USB…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smtClean="0">
                <a:solidFill>
                  <a:schemeClr val="bg1"/>
                </a:solidFill>
              </a:rPr>
              <a:t>Phần mềm diệt virus là công cụ hữu hiệu để phát hiện,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chemeClr val="bg1"/>
                </a:solidFill>
              </a:rPr>
              <a:t>ngăn chặn và loại bỏ virus máy tính.</a:t>
            </a:r>
            <a:endParaRPr 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4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" name="Google Shape;3870;p18"/>
          <p:cNvSpPr txBox="1">
            <a:spLocks noGrp="1"/>
          </p:cNvSpPr>
          <p:nvPr>
            <p:ph type="title"/>
          </p:nvPr>
        </p:nvSpPr>
        <p:spPr>
          <a:xfrm>
            <a:off x="762000" y="209550"/>
            <a:ext cx="6456300" cy="6252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u="sng" smtClean="0">
                <a:latin typeface="+mj-lt"/>
              </a:rPr>
              <a:t>Hoạt động 1</a:t>
            </a:r>
            <a:endParaRPr sz="2800" b="1" u="sng">
              <a:latin typeface="+mj-lt"/>
            </a:endParaRPr>
          </a:p>
        </p:txBody>
      </p:sp>
      <p:sp>
        <p:nvSpPr>
          <p:cNvPr id="3872" name="Google Shape;3872;p1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85800" y="833552"/>
            <a:ext cx="6237605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Những việc nào sau đây có thể gây hại cho máy tính? 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Em hãy giải thích lí do: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1. Mở email gửi tới từ một địa chỉ lạ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2. Nháy chuột vào liên kết bên trong email mà không biết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    nó sẽ dẫn tới đâu.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3. Cắm USB vào máy để xem các tệp trong USB mà không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 </a:t>
            </a:r>
            <a:r>
              <a:rPr lang="en-US" sz="1800" smtClean="0">
                <a:solidFill>
                  <a:srgbClr val="002060"/>
                </a:solidFill>
              </a:rPr>
              <a:t>   kiểm tra virus.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78107" y="2121744"/>
            <a:ext cx="423769" cy="4244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8107" y="2952750"/>
            <a:ext cx="423769" cy="4244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" grpId="0"/>
      <p:bldP spid="3" grpId="0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9" name="Google Shape;3879;p19"/>
          <p:cNvSpPr/>
          <p:nvPr/>
        </p:nvSpPr>
        <p:spPr>
          <a:xfrm>
            <a:off x="6777835" y="978009"/>
            <a:ext cx="270850" cy="25861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0" name="Google Shape;3880;p19"/>
          <p:cNvGrpSpPr/>
          <p:nvPr/>
        </p:nvGrpSpPr>
        <p:grpSpPr>
          <a:xfrm>
            <a:off x="7086600" y="123128"/>
            <a:ext cx="931771" cy="737124"/>
            <a:chOff x="6654650" y="3665275"/>
            <a:chExt cx="409100" cy="409125"/>
          </a:xfrm>
        </p:grpSpPr>
        <p:sp>
          <p:nvSpPr>
            <p:cNvPr id="3881" name="Google Shape;3881;p19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3" name="Google Shape;3883;p19"/>
          <p:cNvGrpSpPr/>
          <p:nvPr/>
        </p:nvGrpSpPr>
        <p:grpSpPr>
          <a:xfrm rot="1057001">
            <a:off x="6689886" y="114532"/>
            <a:ext cx="446748" cy="682897"/>
            <a:chOff x="570875" y="4322250"/>
            <a:chExt cx="443300" cy="443325"/>
          </a:xfrm>
        </p:grpSpPr>
        <p:sp>
          <p:nvSpPr>
            <p:cNvPr id="3884" name="Google Shape;3884;p19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19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9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8" name="Google Shape;3888;p19"/>
          <p:cNvSpPr/>
          <p:nvPr/>
        </p:nvSpPr>
        <p:spPr>
          <a:xfrm rot="2466991">
            <a:off x="7364334" y="927666"/>
            <a:ext cx="376301" cy="3593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9" name="Google Shape;3889;p19"/>
          <p:cNvSpPr/>
          <p:nvPr/>
        </p:nvSpPr>
        <p:spPr>
          <a:xfrm rot="-1609377">
            <a:off x="1529232" y="1154513"/>
            <a:ext cx="270839" cy="25860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0" name="Google Shape;3890;p19"/>
          <p:cNvSpPr/>
          <p:nvPr/>
        </p:nvSpPr>
        <p:spPr>
          <a:xfrm rot="2925705">
            <a:off x="3171263" y="1359369"/>
            <a:ext cx="202799" cy="19364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1" name="Google Shape;3891;p19"/>
          <p:cNvSpPr/>
          <p:nvPr/>
        </p:nvSpPr>
        <p:spPr>
          <a:xfrm rot="-1609197">
            <a:off x="2135091" y="394613"/>
            <a:ext cx="182676" cy="17442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159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2" name="Google Shape;3892;p19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533400" y="304792"/>
            <a:ext cx="4750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</a:rPr>
              <a:t>2. Một số tác hại khi tham gia Internet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533400" y="782148"/>
            <a:ext cx="3810000" cy="278020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Theo em, người sử dụng Internet thiếu hiểu biết sẽ gặp phải những nguy cơ, tác hại gì?</a:t>
            </a:r>
            <a:endParaRPr lang="en-US" sz="1800">
              <a:solidFill>
                <a:srgbClr val="00206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3925" y="848246"/>
            <a:ext cx="3886732" cy="3693036"/>
            <a:chOff x="403925" y="848246"/>
            <a:chExt cx="3886732" cy="36930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925" y="848246"/>
              <a:ext cx="3886732" cy="325510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73123" y="4171950"/>
              <a:ext cx="2864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smtClean="0">
                  <a:solidFill>
                    <a:schemeClr val="tx1">
                      <a:lumMod val="10000"/>
                      <a:lumOff val="90000"/>
                    </a:schemeClr>
                  </a:solidFill>
                </a:rPr>
                <a:t>MÁY TÍNH NHIỄM VIRUS</a:t>
              </a:r>
              <a:endParaRPr lang="en-US" sz="1800" b="1">
                <a:solidFill>
                  <a:schemeClr val="tx1">
                    <a:lumMod val="10000"/>
                    <a:lumOff val="90000"/>
                  </a:schemeClr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371392" y="846302"/>
            <a:ext cx="3714750" cy="3977422"/>
            <a:chOff x="4371392" y="846302"/>
            <a:chExt cx="3714750" cy="397742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1392" y="846302"/>
              <a:ext cx="3714750" cy="325704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283418" y="4177393"/>
              <a:ext cx="20730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 smtClean="0">
                  <a:solidFill>
                    <a:schemeClr val="tx1">
                      <a:lumMod val="10000"/>
                      <a:lumOff val="90000"/>
                    </a:schemeClr>
                  </a:solidFill>
                </a:rPr>
                <a:t>LƯỜI ĐỌC SÁCH</a:t>
              </a:r>
            </a:p>
            <a:p>
              <a:pPr algn="ctr"/>
              <a:r>
                <a:rPr lang="en-US" sz="1800" b="1" smtClean="0">
                  <a:solidFill>
                    <a:schemeClr val="tx1">
                      <a:lumMod val="10000"/>
                      <a:lumOff val="90000"/>
                    </a:schemeClr>
                  </a:solidFill>
                </a:rPr>
                <a:t>LƯỜI SUY NGHĨ</a:t>
              </a:r>
              <a:endParaRPr lang="en-US" sz="1800" b="1">
                <a:solidFill>
                  <a:schemeClr val="tx1">
                    <a:lumMod val="10000"/>
                    <a:lumOff val="90000"/>
                  </a:schemeClr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3925" y="846302"/>
            <a:ext cx="3886732" cy="3714903"/>
            <a:chOff x="403925" y="846302"/>
            <a:chExt cx="3886732" cy="371490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925" y="846302"/>
              <a:ext cx="3886732" cy="325704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478194" y="4191873"/>
              <a:ext cx="34964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smtClean="0">
                  <a:solidFill>
                    <a:schemeClr val="tx1">
                      <a:lumMod val="10000"/>
                      <a:lumOff val="90000"/>
                    </a:schemeClr>
                  </a:solidFill>
                </a:rPr>
                <a:t>NGHIỆN MÁY TÍNH LƯỜI HỌC</a:t>
              </a:r>
              <a:endParaRPr lang="en-US" sz="1800" b="1">
                <a:solidFill>
                  <a:schemeClr val="tx1">
                    <a:lumMod val="10000"/>
                    <a:lumOff val="90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371392" y="860252"/>
            <a:ext cx="3768292" cy="4024118"/>
            <a:chOff x="4371392" y="860252"/>
            <a:chExt cx="3768292" cy="402411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1392" y="860252"/>
              <a:ext cx="3768292" cy="324309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5466160" y="4238039"/>
              <a:ext cx="18902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 smtClean="0">
                  <a:solidFill>
                    <a:schemeClr val="tx1">
                      <a:lumMod val="10000"/>
                      <a:lumOff val="90000"/>
                    </a:schemeClr>
                  </a:solidFill>
                </a:rPr>
                <a:t>ẢNH HƯỞNG </a:t>
              </a:r>
            </a:p>
            <a:p>
              <a:pPr algn="ctr"/>
              <a:r>
                <a:rPr lang="en-US" sz="1800" b="1" smtClean="0">
                  <a:solidFill>
                    <a:schemeClr val="tx1">
                      <a:lumMod val="10000"/>
                      <a:lumOff val="90000"/>
                    </a:schemeClr>
                  </a:solidFill>
                </a:rPr>
                <a:t>NỘI DUNG XẤU</a:t>
              </a:r>
              <a:endParaRPr lang="en-US" sz="1800" b="1">
                <a:solidFill>
                  <a:schemeClr val="tx1">
                    <a:lumMod val="10000"/>
                    <a:lumOff val="9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8" name="Google Shape;3898;p20"/>
          <p:cNvSpPr txBox="1">
            <a:spLocks noGrp="1"/>
          </p:cNvSpPr>
          <p:nvPr>
            <p:ph type="title"/>
          </p:nvPr>
        </p:nvSpPr>
        <p:spPr>
          <a:xfrm>
            <a:off x="533400" y="285750"/>
            <a:ext cx="6761100" cy="5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u="sng" smtClean="0">
                <a:latin typeface="+mj-lt"/>
              </a:rPr>
              <a:t>Hoạt động 2:</a:t>
            </a:r>
            <a:endParaRPr sz="2800" b="1" u="sng">
              <a:latin typeface="+mj-lt"/>
            </a:endParaRPr>
          </a:p>
        </p:txBody>
      </p:sp>
      <p:sp>
        <p:nvSpPr>
          <p:cNvPr id="3900" name="Google Shape;3900;p20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457200" y="819150"/>
            <a:ext cx="7378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Em hãy cho biết các trường hợp sau đây bị ảnh hưởng bởi các tác hại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nào trong những mặt trái kể trên của Internet? (trang 50 sgk)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927" y="1742480"/>
            <a:ext cx="184537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smtClean="0">
                <a:solidFill>
                  <a:srgbClr val="002060"/>
                </a:solidFill>
              </a:rPr>
              <a:t>Nhóm 1 – ý 1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smtClean="0">
                <a:solidFill>
                  <a:srgbClr val="002060"/>
                </a:solidFill>
              </a:rPr>
              <a:t>Nhóm 2 – ý 2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smtClean="0">
                <a:solidFill>
                  <a:srgbClr val="002060"/>
                </a:solidFill>
              </a:rPr>
              <a:t>Nhóm 3 – ý 3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smtClean="0">
                <a:solidFill>
                  <a:srgbClr val="002060"/>
                </a:solidFill>
              </a:rPr>
              <a:t>Nhóm 4 – ý 4</a:t>
            </a:r>
            <a:endParaRPr lang="en-US" sz="1800">
              <a:solidFill>
                <a:srgbClr val="00206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478304" y="1853684"/>
            <a:ext cx="3960492" cy="369332"/>
            <a:chOff x="2478304" y="1853684"/>
            <a:chExt cx="3960492" cy="369332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478304" y="2038350"/>
              <a:ext cx="41729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887824" y="1853684"/>
              <a:ext cx="35509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smtClean="0">
                  <a:solidFill>
                    <a:srgbClr val="FF0000"/>
                  </a:solidFill>
                </a:rPr>
                <a:t>Ảnh hưởng bởi tác hại số 3, số 4</a:t>
              </a:r>
              <a:endParaRPr 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478304" y="2223016"/>
            <a:ext cx="3396235" cy="369332"/>
            <a:chOff x="2478304" y="1853684"/>
            <a:chExt cx="3396235" cy="369332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2478304" y="2038350"/>
              <a:ext cx="41729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887824" y="1853684"/>
              <a:ext cx="29867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smtClean="0">
                  <a:solidFill>
                    <a:srgbClr val="FF0000"/>
                  </a:solidFill>
                </a:rPr>
                <a:t>Ảnh hưởng bởi tác hại số 2</a:t>
              </a:r>
              <a:endParaRPr 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482969" y="2619643"/>
            <a:ext cx="3511651" cy="369332"/>
            <a:chOff x="2478304" y="1853684"/>
            <a:chExt cx="3511651" cy="369332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2478304" y="2038350"/>
              <a:ext cx="41729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887824" y="1853684"/>
              <a:ext cx="31021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smtClean="0">
                  <a:solidFill>
                    <a:srgbClr val="FF0000"/>
                  </a:solidFill>
                </a:rPr>
                <a:t>Ảnh hưởng bởi tác hại số 4</a:t>
              </a:r>
              <a:endParaRPr 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478304" y="3077713"/>
            <a:ext cx="3396235" cy="369332"/>
            <a:chOff x="2478304" y="1853684"/>
            <a:chExt cx="3396235" cy="369332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2478304" y="2038350"/>
              <a:ext cx="41729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887824" y="1853684"/>
              <a:ext cx="29867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smtClean="0">
                  <a:solidFill>
                    <a:srgbClr val="FF0000"/>
                  </a:solidFill>
                </a:rPr>
                <a:t>Ảnh hưởng bởi tác hại số 1</a:t>
              </a:r>
              <a:endParaRPr lang="en-US" sz="1800">
                <a:solidFill>
                  <a:srgbClr val="FF0000"/>
                </a:solidFill>
              </a:endParaRPr>
            </a:p>
          </p:txBody>
        </p:sp>
      </p:grpSp>
      <p:pic>
        <p:nvPicPr>
          <p:cNvPr id="2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0" y="3767626"/>
            <a:ext cx="1945323" cy="1375874"/>
          </a:xfrm>
          <a:prstGeom prst="rect">
            <a:avLst/>
          </a:prstGeom>
        </p:spPr>
      </p:pic>
      <p:pic>
        <p:nvPicPr>
          <p:cNvPr id="25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391399" y="3496806"/>
            <a:ext cx="1738353" cy="1646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8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5" name="Google Shape;3905;p21"/>
          <p:cNvSpPr txBox="1">
            <a:spLocks noGrp="1"/>
          </p:cNvSpPr>
          <p:nvPr>
            <p:ph type="title"/>
          </p:nvPr>
        </p:nvSpPr>
        <p:spPr>
          <a:xfrm>
            <a:off x="533400" y="209550"/>
            <a:ext cx="6761100" cy="5490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u="sng" smtClean="0">
                <a:solidFill>
                  <a:srgbClr val="002060"/>
                </a:solidFill>
                <a:latin typeface="+mj-lt"/>
              </a:rPr>
              <a:t>Kết luận:</a:t>
            </a:r>
            <a:endParaRPr sz="2800" b="1" u="sng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909" name="Google Shape;3909;p2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54090" y="770662"/>
            <a:ext cx="62247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Việc sử dụng Internet thiếu hiểu biết dẫn đến nhiều tác hại: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smtClean="0">
                <a:solidFill>
                  <a:srgbClr val="002060"/>
                </a:solidFill>
              </a:rPr>
              <a:t>Lười suy nghĩ, giảm khả năng sáng tạo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smtClean="0">
                <a:solidFill>
                  <a:srgbClr val="002060"/>
                </a:solidFill>
              </a:rPr>
              <a:t>Bị ảnh hưởng bởi những nội dung xấu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smtClean="0">
                <a:solidFill>
                  <a:srgbClr val="002060"/>
                </a:solidFill>
              </a:rPr>
              <a:t>Ảnh hưởng đến sức khỏe về thể chất lẫn tinh thần</a:t>
            </a:r>
            <a:endParaRPr lang="en-US" sz="180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493497"/>
            <a:ext cx="4515548" cy="2570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5" grpId="0"/>
      <p:bldP spid="5" grpId="0"/>
    </p:bldLst>
  </p:timing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3B55"/>
      </a:dk1>
      <a:lt1>
        <a:srgbClr val="FFFFFF"/>
      </a:lt1>
      <a:dk2>
        <a:srgbClr val="0B87A1"/>
      </a:dk2>
      <a:lt2>
        <a:srgbClr val="EEF1EE"/>
      </a:lt2>
      <a:accent1>
        <a:srgbClr val="D3EBD5"/>
      </a:accent1>
      <a:accent2>
        <a:srgbClr val="80BFB7"/>
      </a:accent2>
      <a:accent3>
        <a:srgbClr val="0B87A1"/>
      </a:accent3>
      <a:accent4>
        <a:srgbClr val="01597F"/>
      </a:accent4>
      <a:accent5>
        <a:srgbClr val="003B55"/>
      </a:accent5>
      <a:accent6>
        <a:srgbClr val="001120"/>
      </a:accent6>
      <a:hlink>
        <a:srgbClr val="01597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1051</Words>
  <Application>Microsoft Office PowerPoint</Application>
  <PresentationFormat>On-screen Show (16:9)</PresentationFormat>
  <Paragraphs>160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Titillium Web</vt:lpstr>
      <vt:lpstr>Titillium Web Light</vt:lpstr>
      <vt:lpstr>Wingdings</vt:lpstr>
      <vt:lpstr>Lexend Deca</vt:lpstr>
      <vt:lpstr>Times New Roman</vt:lpstr>
      <vt:lpstr>Dosis ExtraLight</vt:lpstr>
      <vt:lpstr>Roboto Condensed</vt:lpstr>
      <vt:lpstr>Dosis</vt:lpstr>
      <vt:lpstr>Calibri</vt:lpstr>
      <vt:lpstr>Mowbray template</vt:lpstr>
      <vt:lpstr>TIN HỌC 6</vt:lpstr>
      <vt:lpstr>PowerPoint Presentation</vt:lpstr>
      <vt:lpstr>CHỦ ĐỀ D Đạo đức, pháp luật và văn hóa trong môi trường số</vt:lpstr>
      <vt:lpstr>1. Virus máy tính</vt:lpstr>
      <vt:lpstr>PowerPoint Presentation</vt:lpstr>
      <vt:lpstr>Hoạt động 1</vt:lpstr>
      <vt:lpstr>PowerPoint Presentation</vt:lpstr>
      <vt:lpstr>Hoạt động 2:</vt:lpstr>
      <vt:lpstr>Kết luận:</vt:lpstr>
      <vt:lpstr>3. Phòng ngừa tác hại khi tham gia Internet</vt:lpstr>
      <vt:lpstr>PowerPoint Presentation</vt:lpstr>
      <vt:lpstr>BÀI TẬP LUYỆN TẬP</vt:lpstr>
      <vt:lpstr>BT2: Em hãy cho biết cách làm nào sau đây giúp phòng ngừa tác hại của Internet?</vt:lpstr>
      <vt:lpstr>   BÀI TẬP VẬN DỤNG</vt:lpstr>
      <vt:lpstr>PowerPoint Presentation</vt:lpstr>
      <vt:lpstr>Củng cố, dặn dò về nhà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 HỌC 6</dc:title>
  <dc:creator>Hoai Ham Hap</dc:creator>
  <cp:lastModifiedBy>HDLAPTOP</cp:lastModifiedBy>
  <cp:revision>18</cp:revision>
  <dcterms:modified xsi:type="dcterms:W3CDTF">2021-08-28T14:26:44Z</dcterms:modified>
</cp:coreProperties>
</file>