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4" r:id="rId3"/>
    <p:sldId id="258" r:id="rId4"/>
    <p:sldId id="259" r:id="rId5"/>
    <p:sldId id="260" r:id="rId6"/>
    <p:sldId id="261" r:id="rId7"/>
    <p:sldId id="262" r:id="rId8"/>
    <p:sldId id="285" r:id="rId9"/>
    <p:sldId id="264" r:id="rId10"/>
    <p:sldId id="265" r:id="rId11"/>
    <p:sldId id="266" r:id="rId12"/>
    <p:sldId id="267" r:id="rId13"/>
    <p:sldId id="268" r:id="rId14"/>
    <p:sldId id="270" r:id="rId15"/>
    <p:sldId id="301" r:id="rId16"/>
    <p:sldId id="269" r:id="rId17"/>
    <p:sldId id="302" r:id="rId18"/>
    <p:sldId id="303" r:id="rId19"/>
    <p:sldId id="272" r:id="rId20"/>
    <p:sldId id="281" r:id="rId21"/>
    <p:sldId id="304" r:id="rId22"/>
    <p:sldId id="275" r:id="rId23"/>
    <p:sldId id="278" r:id="rId24"/>
    <p:sldId id="277" r:id="rId25"/>
    <p:sldId id="306" r:id="rId26"/>
    <p:sldId id="307" r:id="rId27"/>
    <p:sldId id="308" r:id="rId28"/>
    <p:sldId id="310" r:id="rId29"/>
    <p:sldId id="305" r:id="rId30"/>
    <p:sldId id="273" r:id="rId31"/>
    <p:sldId id="283" r:id="rId32"/>
  </p:sldIdLst>
  <p:sldSz cx="18288000" cy="10287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5A4"/>
    <a:srgbClr val="FFD5DB"/>
    <a:srgbClr val="F6C496"/>
    <a:srgbClr val="D0E7E8"/>
    <a:srgbClr val="6D8EBB"/>
    <a:srgbClr val="3D5B83"/>
    <a:srgbClr val="E03C5F"/>
    <a:srgbClr val="EB8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81.svg"/><Relationship Id="rId3" Type="http://schemas.openxmlformats.org/officeDocument/2006/relationships/image" Target="../media/image3.svg"/><Relationship Id="rId7" Type="http://schemas.openxmlformats.org/officeDocument/2006/relationships/image" Target="../media/image49.svg"/><Relationship Id="rId12"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15.svg"/><Relationship Id="rId5" Type="http://schemas.openxmlformats.org/officeDocument/2006/relationships/image" Target="../media/image5.sv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51.svg"/><Relationship Id="rId14" Type="http://schemas.openxmlformats.org/officeDocument/2006/relationships/image" Target="../media/image73.jpg"/></Relationships>
</file>

<file path=ppt/slides/_rels/slide1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66.svg"/><Relationship Id="rId18" Type="http://schemas.openxmlformats.org/officeDocument/2006/relationships/image" Target="../media/image92.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65.png"/><Relationship Id="rId17" Type="http://schemas.openxmlformats.org/officeDocument/2006/relationships/image" Target="../media/image39.svg"/><Relationship Id="rId2" Type="http://schemas.openxmlformats.org/officeDocument/2006/relationships/image" Target="../media/image82.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85.svg"/><Relationship Id="rId15" Type="http://schemas.openxmlformats.org/officeDocument/2006/relationships/image" Target="../media/image37.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svg"/><Relationship Id="rId3" Type="http://schemas.openxmlformats.org/officeDocument/2006/relationships/image" Target="../media/image94.svg"/><Relationship Id="rId7" Type="http://schemas.openxmlformats.org/officeDocument/2006/relationships/image" Target="../media/image98.svg"/><Relationship Id="rId12" Type="http://schemas.openxmlformats.org/officeDocument/2006/relationships/image" Target="../media/image14.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00.svg"/><Relationship Id="rId5" Type="http://schemas.openxmlformats.org/officeDocument/2006/relationships/image" Target="../media/image96.svg"/><Relationship Id="rId10" Type="http://schemas.openxmlformats.org/officeDocument/2006/relationships/image" Target="../media/image99.png"/><Relationship Id="rId4" Type="http://schemas.openxmlformats.org/officeDocument/2006/relationships/image" Target="../media/image95.png"/><Relationship Id="rId9" Type="http://schemas.openxmlformats.org/officeDocument/2006/relationships/image" Target="../media/image9.svg"/><Relationship Id="rId14" Type="http://schemas.openxmlformats.org/officeDocument/2006/relationships/image" Target="../media/image101.png"/></Relationships>
</file>

<file path=ppt/slides/_rels/slide13.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21.svg"/><Relationship Id="rId2" Type="http://schemas.openxmlformats.org/officeDocument/2006/relationships/image" Target="../media/image102.jpg"/><Relationship Id="rId1" Type="http://schemas.openxmlformats.org/officeDocument/2006/relationships/slideLayout" Target="../slideLayouts/slideLayout7.xml"/><Relationship Id="rId6" Type="http://schemas.openxmlformats.org/officeDocument/2006/relationships/image" Target="../media/image106.svg"/><Relationship Id="rId11" Type="http://schemas.openxmlformats.org/officeDocument/2006/relationships/image" Target="../media/image20.png"/><Relationship Id="rId5" Type="http://schemas.openxmlformats.org/officeDocument/2006/relationships/image" Target="../media/image105.png"/><Relationship Id="rId10" Type="http://schemas.openxmlformats.org/officeDocument/2006/relationships/image" Target="../media/image55.svg"/><Relationship Id="rId4" Type="http://schemas.openxmlformats.org/officeDocument/2006/relationships/image" Target="../media/image104.sv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svg"/><Relationship Id="rId7" Type="http://schemas.openxmlformats.org/officeDocument/2006/relationships/image" Target="../media/image35.svg"/><Relationship Id="rId12" Type="http://schemas.openxmlformats.org/officeDocument/2006/relationships/image" Target="../media/image110.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5.svg"/><Relationship Id="rId5" Type="http://schemas.openxmlformats.org/officeDocument/2006/relationships/image" Target="../media/image31.svg"/><Relationship Id="rId10"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2.svg"/><Relationship Id="rId7" Type="http://schemas.openxmlformats.org/officeDocument/2006/relationships/image" Target="../media/image55.svg"/><Relationship Id="rId12" Type="http://schemas.openxmlformats.org/officeDocument/2006/relationships/image" Target="../media/image117.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16.svg"/><Relationship Id="rId5" Type="http://schemas.openxmlformats.org/officeDocument/2006/relationships/image" Target="../media/image114.svg"/><Relationship Id="rId10" Type="http://schemas.openxmlformats.org/officeDocument/2006/relationships/image" Target="../media/image115.png"/><Relationship Id="rId4" Type="http://schemas.openxmlformats.org/officeDocument/2006/relationships/image" Target="../media/image113.pn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5.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4.png"/><Relationship Id="rId2" Type="http://schemas.openxmlformats.org/officeDocument/2006/relationships/image" Target="../media/image28.png"/><Relationship Id="rId16" Type="http://schemas.openxmlformats.org/officeDocument/2006/relationships/image" Target="../media/image120.jp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19.svg"/><Relationship Id="rId5" Type="http://schemas.openxmlformats.org/officeDocument/2006/relationships/image" Target="../media/image31.svg"/><Relationship Id="rId15" Type="http://schemas.openxmlformats.org/officeDocument/2006/relationships/image" Target="../media/image9.svg"/><Relationship Id="rId10" Type="http://schemas.openxmlformats.org/officeDocument/2006/relationships/image" Target="../media/image118.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2.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71.png"/><Relationship Id="rId17" Type="http://schemas.openxmlformats.org/officeDocument/2006/relationships/image" Target="../media/image37.svg"/><Relationship Id="rId2" Type="http://schemas.openxmlformats.org/officeDocument/2006/relationships/image" Target="../media/image63.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6.svg"/><Relationship Id="rId15" Type="http://schemas.openxmlformats.org/officeDocument/2006/relationships/image" Target="../media/image39.sv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5.svg"/><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5.svg"/><Relationship Id="rId18" Type="http://schemas.openxmlformats.org/officeDocument/2006/relationships/image" Target="../media/image121.png"/><Relationship Id="rId3" Type="http://schemas.openxmlformats.org/officeDocument/2006/relationships/image" Target="../media/image29.svg"/><Relationship Id="rId7" Type="http://schemas.openxmlformats.org/officeDocument/2006/relationships/image" Target="../media/image100.svg"/><Relationship Id="rId12" Type="http://schemas.openxmlformats.org/officeDocument/2006/relationships/image" Target="../media/image34.png"/><Relationship Id="rId17" Type="http://schemas.openxmlformats.org/officeDocument/2006/relationships/image" Target="../media/image25.svg"/><Relationship Id="rId2" Type="http://schemas.openxmlformats.org/officeDocument/2006/relationships/image" Target="../media/image28.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19.svg"/><Relationship Id="rId5" Type="http://schemas.openxmlformats.org/officeDocument/2006/relationships/image" Target="../media/image31.svg"/><Relationship Id="rId15" Type="http://schemas.openxmlformats.org/officeDocument/2006/relationships/image" Target="../media/image9.svg"/><Relationship Id="rId10" Type="http://schemas.openxmlformats.org/officeDocument/2006/relationships/image" Target="../media/image118.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7.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1.svg"/><Relationship Id="rId3" Type="http://schemas.openxmlformats.org/officeDocument/2006/relationships/image" Target="../media/image94.svg"/><Relationship Id="rId7" Type="http://schemas.openxmlformats.org/officeDocument/2006/relationships/image" Target="../media/image98.svg"/><Relationship Id="rId12" Type="http://schemas.openxmlformats.org/officeDocument/2006/relationships/image" Target="../media/image40.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33.svg"/><Relationship Id="rId5" Type="http://schemas.openxmlformats.org/officeDocument/2006/relationships/image" Target="../media/image96.svg"/><Relationship Id="rId10" Type="http://schemas.openxmlformats.org/officeDocument/2006/relationships/image" Target="../media/image32.png"/><Relationship Id="rId4" Type="http://schemas.openxmlformats.org/officeDocument/2006/relationships/image" Target="../media/image95.png"/><Relationship Id="rId9"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9.svg"/><Relationship Id="rId3" Type="http://schemas.openxmlformats.org/officeDocument/2006/relationships/image" Target="../media/image83.svg"/><Relationship Id="rId7" Type="http://schemas.openxmlformats.org/officeDocument/2006/relationships/image" Target="../media/image91.svg"/><Relationship Id="rId12" Type="http://schemas.openxmlformats.org/officeDocument/2006/relationships/image" Target="../media/image38.png"/><Relationship Id="rId17" Type="http://schemas.openxmlformats.org/officeDocument/2006/relationships/image" Target="../media/image87.svg"/><Relationship Id="rId2" Type="http://schemas.openxmlformats.org/officeDocument/2006/relationships/image" Target="../media/image82.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37.svg"/><Relationship Id="rId5" Type="http://schemas.openxmlformats.org/officeDocument/2006/relationships/image" Target="../media/image89.svg"/><Relationship Id="rId15" Type="http://schemas.openxmlformats.org/officeDocument/2006/relationships/image" Target="../media/image85.svg"/><Relationship Id="rId10" Type="http://schemas.openxmlformats.org/officeDocument/2006/relationships/image" Target="../media/image36.png"/><Relationship Id="rId4" Type="http://schemas.openxmlformats.org/officeDocument/2006/relationships/image" Target="../media/image88.png"/><Relationship Id="rId9" Type="http://schemas.openxmlformats.org/officeDocument/2006/relationships/image" Target="../media/image66.svg"/><Relationship Id="rId14"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1.svg"/><Relationship Id="rId18" Type="http://schemas.openxmlformats.org/officeDocument/2006/relationships/image" Target="../media/image57.png"/><Relationship Id="rId3" Type="http://schemas.openxmlformats.org/officeDocument/2006/relationships/image" Target="../media/image3.svg"/><Relationship Id="rId7" Type="http://schemas.openxmlformats.org/officeDocument/2006/relationships/image" Target="../media/image123.svg"/><Relationship Id="rId12" Type="http://schemas.openxmlformats.org/officeDocument/2006/relationships/image" Target="../media/image50.png"/><Relationship Id="rId17" Type="http://schemas.openxmlformats.org/officeDocument/2006/relationships/image" Target="../media/image98.svg"/><Relationship Id="rId2" Type="http://schemas.openxmlformats.org/officeDocument/2006/relationships/image" Target="../media/image2.png"/><Relationship Id="rId16" Type="http://schemas.openxmlformats.org/officeDocument/2006/relationships/image" Target="../media/image97.png"/><Relationship Id="rId20"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119.svg"/><Relationship Id="rId10" Type="http://schemas.openxmlformats.org/officeDocument/2006/relationships/image" Target="../media/image16.png"/><Relationship Id="rId19" Type="http://schemas.openxmlformats.org/officeDocument/2006/relationships/image" Target="../media/image58.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118.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77.svg"/><Relationship Id="rId18" Type="http://schemas.openxmlformats.org/officeDocument/2006/relationships/image" Target="../media/image75.svg"/><Relationship Id="rId3" Type="http://schemas.openxmlformats.org/officeDocument/2006/relationships/image" Target="../media/image41.svg"/><Relationship Id="rId21" Type="http://schemas.openxmlformats.org/officeDocument/2006/relationships/image" Target="../media/image126.png"/><Relationship Id="rId7" Type="http://schemas.openxmlformats.org/officeDocument/2006/relationships/image" Target="../media/image45.svg"/><Relationship Id="rId12" Type="http://schemas.openxmlformats.org/officeDocument/2006/relationships/image" Target="../media/image76.png"/><Relationship Id="rId17" Type="http://schemas.openxmlformats.org/officeDocument/2006/relationships/image" Target="../media/image74.png"/><Relationship Id="rId2" Type="http://schemas.openxmlformats.org/officeDocument/2006/relationships/image" Target="../media/image40.png"/><Relationship Id="rId16" Type="http://schemas.openxmlformats.org/officeDocument/2006/relationships/image" Target="../media/image125.png"/><Relationship Id="rId20" Type="http://schemas.openxmlformats.org/officeDocument/2006/relationships/image" Target="../media/image79.sv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37.svg"/><Relationship Id="rId5" Type="http://schemas.openxmlformats.org/officeDocument/2006/relationships/image" Target="../media/image43.svg"/><Relationship Id="rId15" Type="http://schemas.openxmlformats.org/officeDocument/2006/relationships/image" Target="../media/image5.svg"/><Relationship Id="rId10" Type="http://schemas.openxmlformats.org/officeDocument/2006/relationships/image" Target="../media/image36.png"/><Relationship Id="rId19" Type="http://schemas.openxmlformats.org/officeDocument/2006/relationships/image" Target="../media/image78.png"/><Relationship Id="rId4" Type="http://schemas.openxmlformats.org/officeDocument/2006/relationships/image" Target="../media/image42.png"/><Relationship Id="rId9" Type="http://schemas.openxmlformats.org/officeDocument/2006/relationships/image" Target="../media/image39.svg"/><Relationship Id="rId14" Type="http://schemas.openxmlformats.org/officeDocument/2006/relationships/image" Target="../media/image4.png"/><Relationship Id="rId22" Type="http://schemas.openxmlformats.org/officeDocument/2006/relationships/image" Target="../media/image127.sv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29.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28.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29.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28.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29.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28.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29.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28.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29.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28.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4.svg"/><Relationship Id="rId7" Type="http://schemas.openxmlformats.org/officeDocument/2006/relationships/image" Target="../media/image108.svg"/><Relationship Id="rId12" Type="http://schemas.openxmlformats.org/officeDocument/2006/relationships/image" Target="../media/image130.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5.svg"/><Relationship Id="rId5" Type="http://schemas.openxmlformats.org/officeDocument/2006/relationships/image" Target="../media/image106.svg"/><Relationship Id="rId10" Type="http://schemas.openxmlformats.org/officeDocument/2006/relationships/image" Target="../media/image14.png"/><Relationship Id="rId4" Type="http://schemas.openxmlformats.org/officeDocument/2006/relationships/image" Target="../media/image105.png"/><Relationship Id="rId9" Type="http://schemas.openxmlformats.org/officeDocument/2006/relationships/image" Target="../media/image55.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8.png"/><Relationship Id="rId17" Type="http://schemas.openxmlformats.org/officeDocument/2006/relationships/image" Target="../media/image39.svg"/><Relationship Id="rId2" Type="http://schemas.openxmlformats.org/officeDocument/2006/relationships/image" Target="../media/image28.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svg"/><Relationship Id="rId5" Type="http://schemas.openxmlformats.org/officeDocument/2006/relationships/image" Target="../media/image31.svg"/><Relationship Id="rId15" Type="http://schemas.openxmlformats.org/officeDocument/2006/relationships/image" Target="../media/image37.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36.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0.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6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2.svg"/><Relationship Id="rId5" Type="http://schemas.openxmlformats.org/officeDocument/2006/relationships/image" Target="../media/image21.svg"/><Relationship Id="rId10" Type="http://schemas.openxmlformats.org/officeDocument/2006/relationships/image" Target="../media/image71.png"/><Relationship Id="rId4" Type="http://schemas.openxmlformats.org/officeDocument/2006/relationships/image" Target="../media/image20.png"/><Relationship Id="rId9" Type="http://schemas.openxmlformats.org/officeDocument/2006/relationships/image" Target="../media/image5.svg"/><Relationship Id="rId14" Type="http://schemas.openxmlformats.org/officeDocument/2006/relationships/image" Target="../media/image131.png"/></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9.svg"/><Relationship Id="rId18" Type="http://schemas.openxmlformats.org/officeDocument/2006/relationships/image" Target="../media/image40.png"/><Relationship Id="rId3" Type="http://schemas.openxmlformats.org/officeDocument/2006/relationships/image" Target="../media/image133.svg"/><Relationship Id="rId7" Type="http://schemas.openxmlformats.org/officeDocument/2006/relationships/image" Target="../media/image114.svg"/><Relationship Id="rId12" Type="http://schemas.openxmlformats.org/officeDocument/2006/relationships/image" Target="../media/image38.png"/><Relationship Id="rId17" Type="http://schemas.openxmlformats.org/officeDocument/2006/relationships/image" Target="../media/image135.svg"/><Relationship Id="rId2" Type="http://schemas.openxmlformats.org/officeDocument/2006/relationships/image" Target="../media/image132.png"/><Relationship Id="rId16"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37.svg"/><Relationship Id="rId5" Type="http://schemas.openxmlformats.org/officeDocument/2006/relationships/image" Target="../media/image112.svg"/><Relationship Id="rId15" Type="http://schemas.openxmlformats.org/officeDocument/2006/relationships/image" Target="../media/image116.svg"/><Relationship Id="rId10" Type="http://schemas.openxmlformats.org/officeDocument/2006/relationships/image" Target="../media/image36.png"/><Relationship Id="rId19" Type="http://schemas.openxmlformats.org/officeDocument/2006/relationships/image" Target="../media/image41.svg"/><Relationship Id="rId4" Type="http://schemas.openxmlformats.org/officeDocument/2006/relationships/image" Target="../media/image111.png"/><Relationship Id="rId9" Type="http://schemas.openxmlformats.org/officeDocument/2006/relationships/image" Target="../media/image55.svg"/><Relationship Id="rId14" Type="http://schemas.openxmlformats.org/officeDocument/2006/relationships/image" Target="../media/image115.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38.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5.svg"/><Relationship Id="rId12" Type="http://schemas.openxmlformats.org/officeDocument/2006/relationships/image" Target="../media/image44.png"/><Relationship Id="rId17" Type="http://schemas.openxmlformats.org/officeDocument/2006/relationships/image" Target="../media/image47.svg"/><Relationship Id="rId2" Type="http://schemas.openxmlformats.org/officeDocument/2006/relationships/image" Target="../media/image18.png"/><Relationship Id="rId16" Type="http://schemas.openxmlformats.org/officeDocument/2006/relationships/image" Target="../media/image46.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3.svg"/><Relationship Id="rId5" Type="http://schemas.openxmlformats.org/officeDocument/2006/relationships/image" Target="../media/image23.svg"/><Relationship Id="rId15" Type="http://schemas.openxmlformats.org/officeDocument/2006/relationships/image" Target="../media/image17.svg"/><Relationship Id="rId10" Type="http://schemas.openxmlformats.org/officeDocument/2006/relationships/image" Target="../media/image42.png"/><Relationship Id="rId19" Type="http://schemas.openxmlformats.org/officeDocument/2006/relationships/image" Target="../media/image39.svg"/><Relationship Id="rId4" Type="http://schemas.openxmlformats.org/officeDocument/2006/relationships/image" Target="../media/image22.png"/><Relationship Id="rId9" Type="http://schemas.openxmlformats.org/officeDocument/2006/relationships/image" Target="../media/image4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9.svg"/><Relationship Id="rId3" Type="http://schemas.openxmlformats.org/officeDocument/2006/relationships/image" Target="../media/image49.svg"/><Relationship Id="rId7" Type="http://schemas.openxmlformats.org/officeDocument/2006/relationships/image" Target="../media/image15.svg"/><Relationship Id="rId12"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5.svg"/><Relationship Id="rId5" Type="http://schemas.openxmlformats.org/officeDocument/2006/relationships/image" Target="../media/image51.sv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3.svg"/><Relationship Id="rId7" Type="http://schemas.openxmlformats.org/officeDocument/2006/relationships/image" Target="../media/image5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1.sv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7.svg"/><Relationship Id="rId18" Type="http://schemas.openxmlformats.org/officeDocument/2006/relationships/image" Target="../media/image62.png"/><Relationship Id="rId3" Type="http://schemas.openxmlformats.org/officeDocument/2006/relationships/image" Target="../media/image43.svg"/><Relationship Id="rId7" Type="http://schemas.openxmlformats.org/officeDocument/2006/relationships/image" Target="../media/image17.svg"/><Relationship Id="rId12" Type="http://schemas.openxmlformats.org/officeDocument/2006/relationships/image" Target="../media/image36.png"/><Relationship Id="rId17" Type="http://schemas.openxmlformats.org/officeDocument/2006/relationships/image" Target="../media/image31.svg"/><Relationship Id="rId2" Type="http://schemas.openxmlformats.org/officeDocument/2006/relationships/image" Target="../media/image42.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9.svg"/><Relationship Id="rId5" Type="http://schemas.openxmlformats.org/officeDocument/2006/relationships/image" Target="../media/image45.svg"/><Relationship Id="rId15" Type="http://schemas.openxmlformats.org/officeDocument/2006/relationships/image" Target="../media/image61.svg"/><Relationship Id="rId10" Type="http://schemas.openxmlformats.org/officeDocument/2006/relationships/image" Target="../media/image38.png"/><Relationship Id="rId4" Type="http://schemas.openxmlformats.org/officeDocument/2006/relationships/image" Target="../media/image44.png"/><Relationship Id="rId9" Type="http://schemas.openxmlformats.org/officeDocument/2006/relationships/image" Target="../media/image47.svg"/><Relationship Id="rId14" Type="http://schemas.openxmlformats.org/officeDocument/2006/relationships/image" Target="../media/image60.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2.svg"/><Relationship Id="rId18" Type="http://schemas.openxmlformats.org/officeDocument/2006/relationships/image" Target="../media/image73.jp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71.png"/><Relationship Id="rId17" Type="http://schemas.openxmlformats.org/officeDocument/2006/relationships/image" Target="../media/image37.svg"/><Relationship Id="rId2" Type="http://schemas.openxmlformats.org/officeDocument/2006/relationships/image" Target="../media/image63.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6.svg"/><Relationship Id="rId15" Type="http://schemas.openxmlformats.org/officeDocument/2006/relationships/image" Target="../media/image39.sv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5.sv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76.png"/><Relationship Id="rId1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44.png"/><Relationship Id="rId12" Type="http://schemas.openxmlformats.org/officeDocument/2006/relationships/image" Target="../media/image37.svg"/><Relationship Id="rId17" Type="http://schemas.openxmlformats.org/officeDocument/2006/relationships/image" Target="../media/image78.png"/><Relationship Id="rId2" Type="http://schemas.openxmlformats.org/officeDocument/2006/relationships/image" Target="../media/image73.jpg"/><Relationship Id="rId16"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36.png"/><Relationship Id="rId5" Type="http://schemas.openxmlformats.org/officeDocument/2006/relationships/image" Target="../media/image42.png"/><Relationship Id="rId15" Type="http://schemas.openxmlformats.org/officeDocument/2006/relationships/image" Target="../media/image4.png"/><Relationship Id="rId10" Type="http://schemas.openxmlformats.org/officeDocument/2006/relationships/image" Target="../media/image39.svg"/><Relationship Id="rId4" Type="http://schemas.openxmlformats.org/officeDocument/2006/relationships/image" Target="../media/image75.svg"/><Relationship Id="rId9" Type="http://schemas.openxmlformats.org/officeDocument/2006/relationships/image" Target="../media/image38.png"/><Relationship Id="rId14" Type="http://schemas.openxmlformats.org/officeDocument/2006/relationships/image" Target="../media/image7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39AA7A0-95AA-E772-A4B3-17C2CFCEF2EB}"/>
              </a:ext>
            </a:extLst>
          </p:cNvPr>
          <p:cNvPicPr>
            <a:picLocks noChangeAspect="1"/>
          </p:cNvPicPr>
          <p:nvPr/>
        </p:nvPicPr>
        <p:blipFill>
          <a:blip r:embed="rId2"/>
          <a:stretch>
            <a:fillRect/>
          </a:stretch>
        </p:blipFill>
        <p:spPr>
          <a:xfrm>
            <a:off x="2654105" y="1734511"/>
            <a:ext cx="13023098" cy="705447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683233">
            <a:off x="14668340" y="-3831125"/>
            <a:ext cx="7336497" cy="458864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28700" y="683365"/>
            <a:ext cx="690670" cy="69067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515945">
            <a:off x="17244456" y="4935229"/>
            <a:ext cx="587210" cy="58721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598910">
            <a:off x="13108178" y="2177773"/>
            <a:ext cx="1377364" cy="450774"/>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5987030" y="1687624"/>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1214619">
            <a:off x="14319424" y="9398984"/>
            <a:ext cx="425212" cy="368234"/>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sp>
      </p:grpSp>
      <p:sp>
        <p:nvSpPr>
          <p:cNvPr id="24" name="TextBox 2">
            <a:extLst>
              <a:ext uri="{FF2B5EF4-FFF2-40B4-BE49-F238E27FC236}">
                <a16:creationId xmlns:a16="http://schemas.microsoft.com/office/drawing/2014/main" id="{C52DC122-CFBB-E9F8-0F1B-AC45CACEBFE4}"/>
              </a:ext>
            </a:extLst>
          </p:cNvPr>
          <p:cNvSpPr txBox="1"/>
          <p:nvPr/>
        </p:nvSpPr>
        <p:spPr>
          <a:xfrm>
            <a:off x="2787717" y="2477185"/>
            <a:ext cx="12755874" cy="5311839"/>
          </a:xfrm>
          <a:prstGeom prst="rect">
            <a:avLst/>
          </a:prstGeom>
        </p:spPr>
        <p:txBody>
          <a:bodyPr wrap="square" lIns="0" tIns="0" rIns="0" bIns="0" rtlCol="0" anchor="t">
            <a:spAutoFit/>
          </a:bodyPr>
          <a:lstStyle/>
          <a:p>
            <a:pPr algn="ctr">
              <a:lnSpc>
                <a:spcPct val="150000"/>
              </a:lnSpc>
            </a:pPr>
            <a:r>
              <a:rPr lang="en-US" sz="8000" b="1">
                <a:latin typeface="Arial" panose="020B0604020202020204" pitchFamily="34" charset="0"/>
                <a:cs typeface="Arial" panose="020B0604020202020204" pitchFamily="34" charset="0"/>
              </a:rPr>
              <a:t>NHIỆT LIỆT CHÀO MỪNG CÁC EM ĐẾN VỚI </a:t>
            </a:r>
          </a:p>
          <a:p>
            <a:pPr algn="ctr">
              <a:lnSpc>
                <a:spcPct val="150000"/>
              </a:lnSpc>
            </a:pPr>
            <a:r>
              <a:rPr lang="en-US" sz="8000" b="1">
                <a:latin typeface="Arial" panose="020B0604020202020204" pitchFamily="34" charset="0"/>
                <a:cs typeface="Arial" panose="020B0604020202020204" pitchFamily="34" charset="0"/>
              </a:rPr>
              <a:t>BÀI HỌC MÔN TIN HỌC 7</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87947">
            <a:off x="-679653" y="-2995045"/>
            <a:ext cx="7434804" cy="658318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07488">
            <a:off x="211707" y="-3134394"/>
            <a:ext cx="3266549" cy="517752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543084" y="9559927"/>
            <a:ext cx="403743" cy="403743"/>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41031">
            <a:off x="5785424" y="9104978"/>
            <a:ext cx="544396" cy="544396"/>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100000">
            <a:off x="16939402" y="5438553"/>
            <a:ext cx="965407" cy="315951"/>
          </a:xfrm>
          <a:prstGeom prst="rect">
            <a:avLst/>
          </a:prstGeom>
        </p:spPr>
      </p:pic>
      <p:grpSp>
        <p:nvGrpSpPr>
          <p:cNvPr id="21" name="Group 21"/>
          <p:cNvGrpSpPr>
            <a:grpSpLocks noChangeAspect="1"/>
          </p:cNvGrpSpPr>
          <p:nvPr/>
        </p:nvGrpSpPr>
        <p:grpSpPr>
          <a:xfrm rot="-1214619">
            <a:off x="13929962" y="407177"/>
            <a:ext cx="488214" cy="422793"/>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13553" y="8587617"/>
            <a:ext cx="5931243" cy="4114800"/>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07488">
            <a:off x="-1234084" y="7482220"/>
            <a:ext cx="3266549" cy="5177527"/>
          </a:xfrm>
          <a:prstGeom prst="rect">
            <a:avLst/>
          </a:prstGeom>
        </p:spPr>
      </p:pic>
      <p:sp>
        <p:nvSpPr>
          <p:cNvPr id="30" name="TextBox 29">
            <a:extLst>
              <a:ext uri="{FF2B5EF4-FFF2-40B4-BE49-F238E27FC236}">
                <a16:creationId xmlns:a16="http://schemas.microsoft.com/office/drawing/2014/main" id="{9AECDCBB-DF7A-D0BE-160D-0BAB371C855F}"/>
              </a:ext>
            </a:extLst>
          </p:cNvPr>
          <p:cNvSpPr txBox="1"/>
          <p:nvPr/>
        </p:nvSpPr>
        <p:spPr>
          <a:xfrm>
            <a:off x="775986" y="2518506"/>
            <a:ext cx="7041101" cy="590924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Là p</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hần diện tích cửa sổ còn lại, hiển thị nội dung thư mục theo một số cách khác nhau. </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Có các cột: tên tệp, tên thư mục (Name), thời điểm sửa đổi gần nhất (Date), kiểu tệp (Type), kích thước (Size),…</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4148D6A-B269-A73D-DF93-65C2F940CC17}"/>
              </a:ext>
            </a:extLst>
          </p:cNvPr>
          <p:cNvSpPr txBox="1"/>
          <p:nvPr/>
        </p:nvSpPr>
        <p:spPr>
          <a:xfrm>
            <a:off x="4688290" y="1189486"/>
            <a:ext cx="8911420" cy="982513"/>
          </a:xfrm>
          <a:prstGeom prst="rect">
            <a:avLst/>
          </a:prstGeom>
          <a:noFill/>
        </p:spPr>
        <p:txBody>
          <a:bodyPr wrap="square">
            <a:spAutoFit/>
          </a:bodyPr>
          <a:lstStyle/>
          <a:p>
            <a:pPr algn="ctr">
              <a:lnSpc>
                <a:spcPct val="150000"/>
              </a:lnSpc>
              <a:spcAft>
                <a:spcPts val="800"/>
              </a:spcAft>
            </a:pPr>
            <a:r>
              <a:rPr lang="vi-VN" sz="4400" b="1" i="1">
                <a:solidFill>
                  <a:srgbClr val="000000"/>
                </a:solidFill>
                <a:ea typeface="Calibri" panose="020F0502020204030204" pitchFamily="34" charset="0"/>
                <a:cs typeface="Arial" panose="020B0604020202020204" pitchFamily="34" charset="0"/>
              </a:rPr>
              <a:t>Vùng hiển thị nội dung thư mục</a:t>
            </a:r>
            <a:endPar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E4EA59D2-B250-9F0E-3B2E-90C504C737A7}"/>
              </a:ext>
            </a:extLst>
          </p:cNvPr>
          <p:cNvGrpSpPr/>
          <p:nvPr/>
        </p:nvGrpSpPr>
        <p:grpSpPr>
          <a:xfrm>
            <a:off x="8371085" y="3308657"/>
            <a:ext cx="9151484" cy="4575742"/>
            <a:chOff x="10038698" y="3284527"/>
            <a:chExt cx="9151484" cy="4575742"/>
          </a:xfrm>
        </p:grpSpPr>
        <p:pic>
          <p:nvPicPr>
            <p:cNvPr id="33" name="Picture 32" descr="Graphical user interface, application&#10;&#10;Description automatically generated">
              <a:extLst>
                <a:ext uri="{FF2B5EF4-FFF2-40B4-BE49-F238E27FC236}">
                  <a16:creationId xmlns:a16="http://schemas.microsoft.com/office/drawing/2014/main" id="{6CFC19E5-1C5B-52DF-9732-E24255968D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38698" y="3284527"/>
              <a:ext cx="9151484" cy="4575742"/>
            </a:xfrm>
            <a:prstGeom prst="rect">
              <a:avLst/>
            </a:prstGeom>
          </p:spPr>
        </p:pic>
        <p:sp>
          <p:nvSpPr>
            <p:cNvPr id="34" name="Rectangle 33">
              <a:extLst>
                <a:ext uri="{FF2B5EF4-FFF2-40B4-BE49-F238E27FC236}">
                  <a16:creationId xmlns:a16="http://schemas.microsoft.com/office/drawing/2014/main" id="{EE938BF4-6D3D-8CBE-754A-3F88E27BE5AB}"/>
                </a:ext>
              </a:extLst>
            </p:cNvPr>
            <p:cNvSpPr/>
            <p:nvPr/>
          </p:nvSpPr>
          <p:spPr>
            <a:xfrm>
              <a:off x="11473323" y="4818925"/>
              <a:ext cx="7716859" cy="3041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469142">
            <a:off x="-2250795" y="8664783"/>
            <a:ext cx="6019648" cy="477057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30899" y="8553616"/>
            <a:ext cx="1957101" cy="167243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1023" flipH="1">
            <a:off x="-188912" y="29160"/>
            <a:ext cx="1895884" cy="119268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804873">
            <a:off x="14922949" y="-1765173"/>
            <a:ext cx="4348534"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50828" y="-1486164"/>
            <a:ext cx="7315200" cy="266007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054997">
            <a:off x="-1651071" y="8158363"/>
            <a:ext cx="3984598" cy="3013805"/>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145365">
            <a:off x="296661" y="4845150"/>
            <a:ext cx="615731" cy="596700"/>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10721">
            <a:off x="5500518" y="9319315"/>
            <a:ext cx="535167" cy="518625"/>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14461">
            <a:off x="6641992" y="437732"/>
            <a:ext cx="556555" cy="539352"/>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52014">
            <a:off x="14738863" y="8982352"/>
            <a:ext cx="619832" cy="600673"/>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008865">
            <a:off x="17610156" y="4804686"/>
            <a:ext cx="396545" cy="384288"/>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32626">
            <a:off x="13081237" y="1333807"/>
            <a:ext cx="276680" cy="268128"/>
          </a:xfrm>
          <a:prstGeom prst="rect">
            <a:avLst/>
          </a:prstGeom>
        </p:spPr>
      </p:pic>
      <p:sp>
        <p:nvSpPr>
          <p:cNvPr id="22" name="TextBox 21">
            <a:extLst>
              <a:ext uri="{FF2B5EF4-FFF2-40B4-BE49-F238E27FC236}">
                <a16:creationId xmlns:a16="http://schemas.microsoft.com/office/drawing/2014/main" id="{8FF9EB8C-1D03-2B9E-1038-D060DC1CAF8C}"/>
              </a:ext>
            </a:extLst>
          </p:cNvPr>
          <p:cNvSpPr txBox="1"/>
          <p:nvPr/>
        </p:nvSpPr>
        <p:spPr>
          <a:xfrm>
            <a:off x="4198376" y="707408"/>
            <a:ext cx="9891248" cy="1306255"/>
          </a:xfrm>
          <a:prstGeom prst="rect">
            <a:avLst/>
          </a:prstGeom>
          <a:noFill/>
        </p:spPr>
        <p:txBody>
          <a:bodyPr wrap="square">
            <a:spAutoFit/>
          </a:bodyPr>
          <a:lstStyle/>
          <a:p>
            <a:pPr algn="ctr">
              <a:lnSpc>
                <a:spcPct val="150000"/>
              </a:lnSpc>
            </a:pPr>
            <a:r>
              <a:rPr lang="en-US" sz="6000" b="1">
                <a:latin typeface="Arial" panose="020B0604020202020204" pitchFamily="34" charset="0"/>
                <a:cs typeface="Arial" panose="020B0604020202020204" pitchFamily="34" charset="0"/>
              </a:rPr>
              <a:t>2. Ý nghĩa của đuôi tên tệp</a:t>
            </a:r>
          </a:p>
        </p:txBody>
      </p:sp>
      <p:pic>
        <p:nvPicPr>
          <p:cNvPr id="23" name="Picture 13">
            <a:extLst>
              <a:ext uri="{FF2B5EF4-FFF2-40B4-BE49-F238E27FC236}">
                <a16:creationId xmlns:a16="http://schemas.microsoft.com/office/drawing/2014/main" id="{B22DFF52-99AA-2879-6E0D-FFE0D48F44DF}"/>
              </a:ext>
            </a:extLst>
          </p:cNvPr>
          <p:cNvPicPr>
            <a:picLocks noChangeAspect="1"/>
          </p:cNvPicPr>
          <p:nvPr/>
        </p:nvPicPr>
        <p:blipFill>
          <a:blip r:embed="rId18"/>
          <a:srcRect/>
          <a:stretch>
            <a:fillRect/>
          </a:stretch>
        </p:blipFill>
        <p:spPr>
          <a:xfrm>
            <a:off x="13794" y="3824895"/>
            <a:ext cx="7606206" cy="6462105"/>
          </a:xfrm>
          <a:prstGeom prst="rect">
            <a:avLst/>
          </a:prstGeom>
        </p:spPr>
      </p:pic>
      <p:sp>
        <p:nvSpPr>
          <p:cNvPr id="24" name="Speech Bubble: Rectangle with Corners Rounded 23">
            <a:extLst>
              <a:ext uri="{FF2B5EF4-FFF2-40B4-BE49-F238E27FC236}">
                <a16:creationId xmlns:a16="http://schemas.microsoft.com/office/drawing/2014/main" id="{CFD68380-537C-1241-463A-529BCD02E8E9}"/>
              </a:ext>
            </a:extLst>
          </p:cNvPr>
          <p:cNvSpPr/>
          <p:nvPr/>
        </p:nvSpPr>
        <p:spPr>
          <a:xfrm>
            <a:off x="7931325" y="2486844"/>
            <a:ext cx="8817557" cy="6157335"/>
          </a:xfrm>
          <a:prstGeom prst="wedgeRoundRectCallout">
            <a:avLst>
              <a:gd name="adj1" fmla="val -79023"/>
              <a:gd name="adj2" fmla="val 7566"/>
              <a:gd name="adj3" fmla="val 16667"/>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Em hãy kể tên các đuôi tên tệp mà em thường thấy.</a:t>
            </a:r>
          </a:p>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Đuôi tên tệp cho chúng ta biết điều gì? Làm thế nào để mở được đúng ứng dụng tương ứng với đuôi tên tệp?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50853" y="-2321883"/>
            <a:ext cx="5675586" cy="411480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20826">
            <a:off x="14784684" y="7959104"/>
            <a:ext cx="4516155" cy="33758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54238">
            <a:off x="15767710" y="7863023"/>
            <a:ext cx="2939171" cy="42097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88118">
            <a:off x="14248607" y="-1760215"/>
            <a:ext cx="4782865" cy="2991464"/>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17680">
            <a:off x="10582972" y="-206845"/>
            <a:ext cx="1769670" cy="672475"/>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9421">
            <a:off x="13034741" y="8967242"/>
            <a:ext cx="990568" cy="324186"/>
          </a:xfrm>
          <a:prstGeom prst="rect">
            <a:avLst/>
          </a:prstGeom>
        </p:spPr>
      </p:pic>
      <p:sp>
        <p:nvSpPr>
          <p:cNvPr id="27" name="TextBox 26">
            <a:extLst>
              <a:ext uri="{FF2B5EF4-FFF2-40B4-BE49-F238E27FC236}">
                <a16:creationId xmlns:a16="http://schemas.microsoft.com/office/drawing/2014/main" id="{7079C5DE-C885-2F10-5AA3-BD137A52DF88}"/>
              </a:ext>
            </a:extLst>
          </p:cNvPr>
          <p:cNvSpPr txBox="1"/>
          <p:nvPr/>
        </p:nvSpPr>
        <p:spPr>
          <a:xfrm>
            <a:off x="612430" y="951552"/>
            <a:ext cx="9121158" cy="8536761"/>
          </a:xfrm>
          <a:prstGeom prst="rect">
            <a:avLst/>
          </a:prstGeom>
          <a:noFill/>
        </p:spPr>
        <p:txBody>
          <a:bodyPr wrap="square">
            <a:spAutoFit/>
          </a:bodyPr>
          <a:lstStyle/>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Khái niệm: đuôi tên tệp là phần kí hiệu thêm vào sau dấu “.” khi chúng ta tạo và lưu một tệp.</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Các ví dụ đuôi tên tệp</a:t>
            </a:r>
            <a:r>
              <a:rPr lang="vi-VN" sz="3200">
                <a:effectLst/>
                <a:latin typeface="Arial" panose="020B0604020202020204" pitchFamily="34" charset="0"/>
                <a:ea typeface="Calibri" panose="020F0502020204030204" pitchFamily="34" charset="0"/>
                <a:cs typeface="Arial" panose="020B0604020202020204" pitchFamily="34" charset="0"/>
              </a:rPr>
              <a:t>: .docx, .pdf, .txt, .xlxs, .pptx, .mp3, .mp4, .wmv, .jpg, .rar,…</a:t>
            </a:r>
          </a:p>
          <a:p>
            <a:pPr marL="457200" indent="-457200" algn="just">
              <a:lnSpc>
                <a:spcPct val="150000"/>
              </a:lnSpc>
              <a:spcAft>
                <a:spcPts val="800"/>
              </a:spcAft>
              <a:buFont typeface="Arial" panose="020B0604020202020204" pitchFamily="34" charset="0"/>
              <a:buChar char="•"/>
            </a:pPr>
            <a:r>
              <a:rPr lang="vi-VN" sz="3200">
                <a:effectLst/>
                <a:latin typeface="Arial" panose="020B0604020202020204" pitchFamily="34" charset="0"/>
                <a:ea typeface="Calibri" panose="020F0502020204030204" pitchFamily="34" charset="0"/>
                <a:cs typeface="Arial" panose="020B0604020202020204" pitchFamily="34" charset="0"/>
              </a:rPr>
              <a:t>Đuôi tên tệp cho biết tệp dữ liệu thuộc loại nào</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latin typeface="Arial" panose="020B0604020202020204" pitchFamily="34" charset="0"/>
                <a:ea typeface="Calibri" panose="020F0502020204030204" pitchFamily="34" charset="0"/>
                <a:cs typeface="Arial" panose="020B0604020202020204" pitchFamily="34" charset="0"/>
              </a:rPr>
              <a:t>G</a:t>
            </a:r>
            <a:r>
              <a:rPr lang="vi-VN" sz="3200">
                <a:effectLst/>
                <a:latin typeface="Arial" panose="020B0604020202020204" pitchFamily="34" charset="0"/>
                <a:ea typeface="Calibri" panose="020F0502020204030204" pitchFamily="34" charset="0"/>
                <a:cs typeface="Arial" panose="020B0604020202020204" pitchFamily="34" charset="0"/>
              </a:rPr>
              <a:t>iúp hệ điều hành xác định được những phần mềm tương ứng có thể mở tệp.</a:t>
            </a:r>
          </a:p>
          <a:p>
            <a:pPr marL="457200" indent="-457200" algn="just">
              <a:lnSpc>
                <a:spcPct val="150000"/>
              </a:lnSpc>
              <a:spcAft>
                <a:spcPts val="800"/>
              </a:spcAft>
              <a:buFont typeface="Arial" panose="020B0604020202020204" pitchFamily="34" charset="0"/>
              <a:buChar char="•"/>
            </a:pPr>
            <a:r>
              <a:rPr lang="vi-VN" sz="3200">
                <a:effectLst/>
                <a:latin typeface="Arial" panose="020B0604020202020204" pitchFamily="34" charset="0"/>
                <a:ea typeface="Calibri" panose="020F0502020204030204" pitchFamily="34" charset="0"/>
                <a:cs typeface="Arial" panose="020B0604020202020204" pitchFamily="34" charset="0"/>
              </a:rPr>
              <a:t>Khi ta nháy đúp chuột lên biểu tượng tệp, hệ điều hành kích hoạt đúng ứng dụng tương ứng với đuôi tên tệp đó và mở tệp.</a:t>
            </a:r>
          </a:p>
        </p:txBody>
      </p:sp>
      <p:pic>
        <p:nvPicPr>
          <p:cNvPr id="31" name="Picture 30" descr="A picture containing shape&#10;&#10;Description automatically generated">
            <a:extLst>
              <a:ext uri="{FF2B5EF4-FFF2-40B4-BE49-F238E27FC236}">
                <a16:creationId xmlns:a16="http://schemas.microsoft.com/office/drawing/2014/main" id="{218902E9-2D48-9803-CC8C-E29D7B4C89EC}"/>
              </a:ext>
            </a:extLst>
          </p:cNvPr>
          <p:cNvPicPr>
            <a:picLocks noChangeAspect="1"/>
          </p:cNvPicPr>
          <p:nvPr/>
        </p:nvPicPr>
        <p:blipFill rotWithShape="1">
          <a:blip r:embed="rId14">
            <a:extLst>
              <a:ext uri="{28A0092B-C50C-407E-A947-70E740481C1C}">
                <a14:useLocalDpi xmlns:a14="http://schemas.microsoft.com/office/drawing/2010/main" val="0"/>
              </a:ext>
            </a:extLst>
          </a:blip>
          <a:srcRect l="15551" t="13252" r="14440" b="12224"/>
          <a:stretch/>
        </p:blipFill>
        <p:spPr>
          <a:xfrm>
            <a:off x="9906113" y="2450023"/>
            <a:ext cx="7822578" cy="55398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arn(inVertical)">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arn(inVertical)">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arn(inVertical)">
                                      <p:cBhvr>
                                        <p:cTn id="27" dur="5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60919" y="9258300"/>
            <a:ext cx="4564560" cy="2605949"/>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73" y="9258300"/>
            <a:ext cx="654083" cy="1002426"/>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7443199" y="71351"/>
            <a:ext cx="760489" cy="1165501"/>
          </a:xfrm>
          <a:prstGeom prst="rect">
            <a:avLst/>
          </a:prstGeom>
        </p:spPr>
      </p:pic>
      <p:sp>
        <p:nvSpPr>
          <p:cNvPr id="22" name="TextBox 21">
            <a:extLst>
              <a:ext uri="{FF2B5EF4-FFF2-40B4-BE49-F238E27FC236}">
                <a16:creationId xmlns:a16="http://schemas.microsoft.com/office/drawing/2014/main" id="{A9AEED19-FE91-F3F7-8FFC-813C8BD253FE}"/>
              </a:ext>
            </a:extLst>
          </p:cNvPr>
          <p:cNvSpPr txBox="1"/>
          <p:nvPr/>
        </p:nvSpPr>
        <p:spPr>
          <a:xfrm>
            <a:off x="552807" y="1534066"/>
            <a:ext cx="9067800" cy="757124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Lưu ý: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Đuôi tên tệp “.exe” dành riêng cho loại tệp là chương trình để máy tính thực hiện. Các tệp chương trình này cũng được hệ điều hành quản lí như một tệp dữ liệu trong hệ thống tệp.</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Đuôi tên tệp giúp hệ điều hành nhận biết tệp thuộc loại nào và xác định các phần mềm ứng dụng có thể mở tệp. Không được tùy tiện sửa đổi đuôi tên tệp.</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23" descr="A picture containing application&#10;&#10;Description automatically generated">
            <a:extLst>
              <a:ext uri="{FF2B5EF4-FFF2-40B4-BE49-F238E27FC236}">
                <a16:creationId xmlns:a16="http://schemas.microsoft.com/office/drawing/2014/main" id="{9BDF0362-61AA-7127-A179-9E0FC9620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3494" y="2997771"/>
            <a:ext cx="7629257" cy="42914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683233">
            <a:off x="14668340" y="-3831125"/>
            <a:ext cx="7336497" cy="4588645"/>
          </a:xfrm>
          <a:prstGeom prst="rect">
            <a:avLst/>
          </a:prstGeom>
        </p:spPr>
      </p:pic>
      <p:sp>
        <p:nvSpPr>
          <p:cNvPr id="22" name="TextBox 21">
            <a:extLst>
              <a:ext uri="{FF2B5EF4-FFF2-40B4-BE49-F238E27FC236}">
                <a16:creationId xmlns:a16="http://schemas.microsoft.com/office/drawing/2014/main" id="{6C673083-FAFA-9AAB-54D8-7A29280037D2}"/>
              </a:ext>
            </a:extLst>
          </p:cNvPr>
          <p:cNvSpPr txBox="1"/>
          <p:nvPr/>
        </p:nvSpPr>
        <p:spPr>
          <a:xfrm>
            <a:off x="4198376" y="415827"/>
            <a:ext cx="9891248" cy="1306255"/>
          </a:xfrm>
          <a:prstGeom prst="rect">
            <a:avLst/>
          </a:prstGeom>
          <a:noFill/>
        </p:spPr>
        <p:txBody>
          <a:bodyPr wrap="square">
            <a:spAutoFit/>
          </a:bodyPr>
          <a:lstStyle/>
          <a:p>
            <a:pPr algn="ctr">
              <a:lnSpc>
                <a:spcPct val="150000"/>
              </a:lnSpc>
            </a:pPr>
            <a:r>
              <a:rPr lang="en-US" sz="6000" b="1">
                <a:solidFill>
                  <a:schemeClr val="bg1"/>
                </a:solidFill>
                <a:latin typeface="Arial" panose="020B0604020202020204" pitchFamily="34" charset="0"/>
                <a:cs typeface="Arial" panose="020B0604020202020204" pitchFamily="34" charset="0"/>
              </a:rPr>
              <a:t>3. Thực hành</a:t>
            </a:r>
          </a:p>
        </p:txBody>
      </p:sp>
      <p:sp>
        <p:nvSpPr>
          <p:cNvPr id="23" name="TextBox 22">
            <a:extLst>
              <a:ext uri="{FF2B5EF4-FFF2-40B4-BE49-F238E27FC236}">
                <a16:creationId xmlns:a16="http://schemas.microsoft.com/office/drawing/2014/main" id="{119A4208-99AB-B6DF-ADFF-7EC094171A08}"/>
              </a:ext>
            </a:extLst>
          </p:cNvPr>
          <p:cNvSpPr txBox="1"/>
          <p:nvPr/>
        </p:nvSpPr>
        <p:spPr>
          <a:xfrm>
            <a:off x="533400" y="1722082"/>
            <a:ext cx="9891247" cy="6842835"/>
          </a:xfrm>
          <a:prstGeom prst="rect">
            <a:avLst/>
          </a:prstGeom>
          <a:noFill/>
        </p:spPr>
        <p:txBody>
          <a:bodyPr wrap="square">
            <a:spAutoFit/>
          </a:bodyPr>
          <a:lstStyle/>
          <a:p>
            <a:pPr algn="just">
              <a:lnSpc>
                <a:spcPct val="150000"/>
              </a:lnSpc>
              <a:spcAft>
                <a:spcPts val="8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Có 2 cách mở cửa sổ File Explorer:</a:t>
            </a:r>
          </a:p>
          <a:p>
            <a:pPr marL="571500" indent="-571500" algn="just">
              <a:lnSpc>
                <a:spcPct val="150000"/>
              </a:lnSpc>
              <a:spcAft>
                <a:spcPts val="800"/>
              </a:spcAft>
              <a:buFont typeface="Arial" panose="020B0604020202020204" pitchFamily="34" charset="0"/>
              <a:buChar char="•"/>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Cách 1: Nhấn tổ hợp phím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Windows + E</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để thấy một số tệp mới mở gần đây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Recent file</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và một số thư mục thường xem gần đây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Frequent folders</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Cách 2: Nếu chúng ta bắt đầu một cửa sổ File Explorer mới thì chỉ cần nhấn vào biểu tượng File Explorer trên thanh Taskbar.</a:t>
            </a:r>
          </a:p>
        </p:txBody>
      </p:sp>
    </p:spTree>
    <p:extLst>
      <p:ext uri="{BB962C8B-B14F-4D97-AF65-F5344CB8AC3E}">
        <p14:creationId xmlns:p14="http://schemas.microsoft.com/office/powerpoint/2010/main" val="2279211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arn(inVertic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barn(inVertical)">
                                      <p:cBhvr>
                                        <p:cTn id="2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681791" y="7883185"/>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1822378" y="7924330"/>
            <a:ext cx="4953372" cy="4885263"/>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36403">
            <a:off x="16198678" y="8244045"/>
            <a:ext cx="1826062" cy="2207327"/>
          </a:xfrm>
          <a:prstGeom prst="rect">
            <a:avLst/>
          </a:prstGeom>
        </p:spPr>
      </p:pic>
      <p:sp>
        <p:nvSpPr>
          <p:cNvPr id="23" name="TextBox 22">
            <a:extLst>
              <a:ext uri="{FF2B5EF4-FFF2-40B4-BE49-F238E27FC236}">
                <a16:creationId xmlns:a16="http://schemas.microsoft.com/office/drawing/2014/main" id="{3965B0B5-ED1C-24F2-F0DC-0597E3EE1C48}"/>
              </a:ext>
            </a:extLst>
          </p:cNvPr>
          <p:cNvSpPr txBox="1"/>
          <p:nvPr/>
        </p:nvSpPr>
        <p:spPr>
          <a:xfrm>
            <a:off x="3124200" y="1545954"/>
            <a:ext cx="12039600"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1: Tìm hiểu Quick access</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62A2DB0-41C1-F22F-4508-AF835A9240AB}"/>
              </a:ext>
            </a:extLst>
          </p:cNvPr>
          <p:cNvSpPr txBox="1"/>
          <p:nvPr/>
        </p:nvSpPr>
        <p:spPr>
          <a:xfrm>
            <a:off x="654307" y="3162300"/>
            <a:ext cx="7880072" cy="5180842"/>
          </a:xfrm>
          <a:prstGeom prst="rect">
            <a:avLst/>
          </a:prstGeom>
          <a:noFill/>
        </p:spPr>
        <p:txBody>
          <a:bodyPr wrap="square">
            <a:spAutoFit/>
          </a:bodyPr>
          <a:lstStyle/>
          <a:p>
            <a:pPr algn="just">
              <a:lnSpc>
                <a:spcPct val="150000"/>
              </a:lnSpc>
              <a:spcAft>
                <a:spcPts val="800"/>
              </a:spcAft>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Để mở Quick access, chúng ta thực hiện 2 bước:</a:t>
            </a: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Mở cửa sổ File Explorer.</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Nháy chuột vào mục Quick access trong vùng điều hướng của cửa sổ File Explorer đang mở.</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684354D0-C715-CFBD-5EFA-7E350E18A028}"/>
              </a:ext>
            </a:extLst>
          </p:cNvPr>
          <p:cNvGrpSpPr/>
          <p:nvPr/>
        </p:nvGrpSpPr>
        <p:grpSpPr>
          <a:xfrm>
            <a:off x="8888276" y="3478336"/>
            <a:ext cx="8739402" cy="4548770"/>
            <a:chOff x="8888276" y="2979807"/>
            <a:chExt cx="8739402" cy="4548770"/>
          </a:xfrm>
        </p:grpSpPr>
        <p:pic>
          <p:nvPicPr>
            <p:cNvPr id="27" name="Picture 26" descr="Graphical user interface, application&#10;&#10;Description automatically generated">
              <a:extLst>
                <a:ext uri="{FF2B5EF4-FFF2-40B4-BE49-F238E27FC236}">
                  <a16:creationId xmlns:a16="http://schemas.microsoft.com/office/drawing/2014/main" id="{7F502210-B025-CD59-731B-41A3565305C7}"/>
                </a:ext>
              </a:extLst>
            </p:cNvPr>
            <p:cNvPicPr>
              <a:picLocks noChangeAspect="1"/>
            </p:cNvPicPr>
            <p:nvPr/>
          </p:nvPicPr>
          <p:blipFill rotWithShape="1">
            <a:blip r:embed="rId12">
              <a:extLst>
                <a:ext uri="{28A0092B-C50C-407E-A947-70E740481C1C}">
                  <a14:useLocalDpi xmlns:a14="http://schemas.microsoft.com/office/drawing/2010/main" val="0"/>
                </a:ext>
              </a:extLst>
            </a:blip>
            <a:srcRect l="8577" t="15302"/>
            <a:stretch/>
          </p:blipFill>
          <p:spPr>
            <a:xfrm>
              <a:off x="8888276" y="2979807"/>
              <a:ext cx="8739402" cy="4548770"/>
            </a:xfrm>
            <a:prstGeom prst="rect">
              <a:avLst/>
            </a:prstGeom>
          </p:spPr>
        </p:pic>
        <p:cxnSp>
          <p:nvCxnSpPr>
            <p:cNvPr id="28" name="Straight Arrow Connector 27">
              <a:extLst>
                <a:ext uri="{FF2B5EF4-FFF2-40B4-BE49-F238E27FC236}">
                  <a16:creationId xmlns:a16="http://schemas.microsoft.com/office/drawing/2014/main" id="{C8F290D9-9F40-5E64-008A-8741B60C0922}"/>
                </a:ext>
              </a:extLst>
            </p:cNvPr>
            <p:cNvCxnSpPr>
              <a:cxnSpLocks/>
            </p:cNvCxnSpPr>
            <p:nvPr/>
          </p:nvCxnSpPr>
          <p:spPr>
            <a:xfrm flipH="1">
              <a:off x="10322082" y="2994241"/>
              <a:ext cx="533400" cy="19956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7895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78941">
            <a:off x="13038355" y="-1195228"/>
            <a:ext cx="9672915" cy="654130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854453">
            <a:off x="13835536" y="-760689"/>
            <a:ext cx="7362679" cy="420342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14461">
            <a:off x="2966548" y="601877"/>
            <a:ext cx="378837" cy="367127"/>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08428">
            <a:off x="8559597" y="683086"/>
            <a:ext cx="775601" cy="253833"/>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sp>
        <p:nvSpPr>
          <p:cNvPr id="25" name="TextBox 24">
            <a:extLst>
              <a:ext uri="{FF2B5EF4-FFF2-40B4-BE49-F238E27FC236}">
                <a16:creationId xmlns:a16="http://schemas.microsoft.com/office/drawing/2014/main" id="{9190BFEF-D412-8672-0998-D20100C5AE15}"/>
              </a:ext>
            </a:extLst>
          </p:cNvPr>
          <p:cNvSpPr txBox="1"/>
          <p:nvPr/>
        </p:nvSpPr>
        <p:spPr>
          <a:xfrm>
            <a:off x="3379185" y="1235802"/>
            <a:ext cx="10491888"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quan sát trên cửa sổ File Explorer và cho biết:</a:t>
            </a:r>
          </a:p>
        </p:txBody>
      </p:sp>
      <p:sp>
        <p:nvSpPr>
          <p:cNvPr id="26" name="TextBox 25">
            <a:extLst>
              <a:ext uri="{FF2B5EF4-FFF2-40B4-BE49-F238E27FC236}">
                <a16:creationId xmlns:a16="http://schemas.microsoft.com/office/drawing/2014/main" id="{9B705C9B-1A4F-F4C7-86DE-1CC652A02A1E}"/>
              </a:ext>
            </a:extLst>
          </p:cNvPr>
          <p:cNvSpPr txBox="1"/>
          <p:nvPr/>
        </p:nvSpPr>
        <p:spPr>
          <a:xfrm>
            <a:off x="1020513" y="3292389"/>
            <a:ext cx="804911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Thanh tiêu đề hiển thị gì?</a:t>
            </a:r>
          </a:p>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Vùng hiển thị nội dung cho biết có những gì được hiển thị?</a:t>
            </a:r>
          </a:p>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Từ câu trả lời trên,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rút ra kết luận: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Quick access để làm gì? Khi nào thì nên dùng nó?</a:t>
            </a:r>
          </a:p>
        </p:txBody>
      </p:sp>
      <p:grpSp>
        <p:nvGrpSpPr>
          <p:cNvPr id="33" name="Group 32">
            <a:extLst>
              <a:ext uri="{FF2B5EF4-FFF2-40B4-BE49-F238E27FC236}">
                <a16:creationId xmlns:a16="http://schemas.microsoft.com/office/drawing/2014/main" id="{074999CB-6A79-E335-FC5E-16AC0C43EAF5}"/>
              </a:ext>
            </a:extLst>
          </p:cNvPr>
          <p:cNvGrpSpPr/>
          <p:nvPr/>
        </p:nvGrpSpPr>
        <p:grpSpPr>
          <a:xfrm>
            <a:off x="9476261" y="3269436"/>
            <a:ext cx="7577943" cy="5645951"/>
            <a:chOff x="9476261" y="3269436"/>
            <a:chExt cx="7577943" cy="5645951"/>
          </a:xfrm>
        </p:grpSpPr>
        <p:pic>
          <p:nvPicPr>
            <p:cNvPr id="30" name="Picture 29" descr="Graphical user interface, application&#10;&#10;Description automatically generated">
              <a:extLst>
                <a:ext uri="{FF2B5EF4-FFF2-40B4-BE49-F238E27FC236}">
                  <a16:creationId xmlns:a16="http://schemas.microsoft.com/office/drawing/2014/main" id="{3B2B662A-EAC8-6B3A-843C-393BE43E16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76261" y="3269436"/>
              <a:ext cx="7577943" cy="4861715"/>
            </a:xfrm>
            <a:prstGeom prst="rect">
              <a:avLst/>
            </a:prstGeom>
          </p:spPr>
        </p:pic>
        <p:sp>
          <p:nvSpPr>
            <p:cNvPr id="32" name="TextBox 31">
              <a:extLst>
                <a:ext uri="{FF2B5EF4-FFF2-40B4-BE49-F238E27FC236}">
                  <a16:creationId xmlns:a16="http://schemas.microsoft.com/office/drawing/2014/main" id="{25CA937A-3684-F718-CEF2-C3D2360C2B03}"/>
                </a:ext>
              </a:extLst>
            </p:cNvPr>
            <p:cNvSpPr txBox="1"/>
            <p:nvPr/>
          </p:nvSpPr>
          <p:spPr>
            <a:xfrm>
              <a:off x="11651262" y="8330612"/>
              <a:ext cx="3172939" cy="584775"/>
            </a:xfrm>
            <a:prstGeom prst="rect">
              <a:avLst/>
            </a:prstGeom>
            <a:noFill/>
          </p:spPr>
          <p:txBody>
            <a:bodyPr wrap="square">
              <a:spAutoFit/>
            </a:bodyPr>
            <a:lstStyle/>
            <a:p>
              <a:pPr algn="ct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Hình minh họa</a:t>
              </a:r>
              <a:endParaRPr lang="en-US" sz="32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1165415" y="8281836"/>
            <a:ext cx="4953372" cy="488526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39667">
            <a:off x="17623895" y="9496912"/>
            <a:ext cx="579019" cy="66484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524389">
            <a:off x="439476" y="39020"/>
            <a:ext cx="432320" cy="127153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238573">
            <a:off x="14215406" y="-1897308"/>
            <a:ext cx="6578895" cy="4114800"/>
          </a:xfrm>
          <a:prstGeom prst="rect">
            <a:avLst/>
          </a:prstGeom>
        </p:spPr>
      </p:pic>
      <p:sp>
        <p:nvSpPr>
          <p:cNvPr id="23" name="TextBox 22">
            <a:extLst>
              <a:ext uri="{FF2B5EF4-FFF2-40B4-BE49-F238E27FC236}">
                <a16:creationId xmlns:a16="http://schemas.microsoft.com/office/drawing/2014/main" id="{D2703426-7356-F4E5-539C-47F586B018EC}"/>
              </a:ext>
            </a:extLst>
          </p:cNvPr>
          <p:cNvSpPr txBox="1"/>
          <p:nvPr/>
        </p:nvSpPr>
        <p:spPr>
          <a:xfrm>
            <a:off x="806116" y="1871418"/>
            <a:ext cx="7543800" cy="6544164"/>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Thanh tiêu đề: hiển thị tên chương trình mà chúng ta đang xem.</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Vùng hiển thị nội dung hiện tên tệp, tên thư mục (Name); thời điểm sửa đổi (Date), kiểu tệp (Type), kích thước (Size),…</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24" descr="Graphical user interface, application, table, Excel&#10;&#10;Description automatically generated">
            <a:extLst>
              <a:ext uri="{FF2B5EF4-FFF2-40B4-BE49-F238E27FC236}">
                <a16:creationId xmlns:a16="http://schemas.microsoft.com/office/drawing/2014/main" id="{F091576A-8B17-B8C9-5904-E831EDF353F0}"/>
              </a:ext>
            </a:extLst>
          </p:cNvPr>
          <p:cNvPicPr>
            <a:picLocks noChangeAspect="1"/>
          </p:cNvPicPr>
          <p:nvPr/>
        </p:nvPicPr>
        <p:blipFill rotWithShape="1">
          <a:blip r:embed="rId16">
            <a:extLst>
              <a:ext uri="{28A0092B-C50C-407E-A947-70E740481C1C}">
                <a14:useLocalDpi xmlns:a14="http://schemas.microsoft.com/office/drawing/2010/main" val="0"/>
              </a:ext>
            </a:extLst>
          </a:blip>
          <a:srcRect l="9220" t="7218" r="9587" b="5080"/>
          <a:stretch/>
        </p:blipFill>
        <p:spPr>
          <a:xfrm>
            <a:off x="8991600" y="2400300"/>
            <a:ext cx="8671081" cy="5801819"/>
          </a:xfrm>
          <a:prstGeom prst="rect">
            <a:avLst/>
          </a:prstGeom>
        </p:spPr>
      </p:pic>
      <p:sp>
        <p:nvSpPr>
          <p:cNvPr id="26" name="Rectangle 25">
            <a:extLst>
              <a:ext uri="{FF2B5EF4-FFF2-40B4-BE49-F238E27FC236}">
                <a16:creationId xmlns:a16="http://schemas.microsoft.com/office/drawing/2014/main" id="{7F936351-1131-C375-0DA3-A6AD86A5AA9D}"/>
              </a:ext>
            </a:extLst>
          </p:cNvPr>
          <p:cNvSpPr/>
          <p:nvPr/>
        </p:nvSpPr>
        <p:spPr>
          <a:xfrm>
            <a:off x="9878165" y="2400300"/>
            <a:ext cx="642863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A544548C-BD64-B9A9-1CF7-6B8234D96282}"/>
              </a:ext>
            </a:extLst>
          </p:cNvPr>
          <p:cNvCxnSpPr>
            <a:cxnSpLocks/>
          </p:cNvCxnSpPr>
          <p:nvPr/>
        </p:nvCxnSpPr>
        <p:spPr>
          <a:xfrm>
            <a:off x="12321521" y="1411396"/>
            <a:ext cx="802939" cy="93345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653566-D3E3-4D9C-601F-5959FD13FE56}"/>
              </a:ext>
            </a:extLst>
          </p:cNvPr>
          <p:cNvSpPr/>
          <p:nvPr/>
        </p:nvSpPr>
        <p:spPr>
          <a:xfrm>
            <a:off x="10710349" y="4000500"/>
            <a:ext cx="642863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8F7A530-6D89-3542-EDA4-979BDD626C22}"/>
              </a:ext>
            </a:extLst>
          </p:cNvPr>
          <p:cNvSpPr txBox="1"/>
          <p:nvPr/>
        </p:nvSpPr>
        <p:spPr>
          <a:xfrm>
            <a:off x="658350" y="1357880"/>
            <a:ext cx="7678690" cy="757124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Quick access: là một thanh công cụ nhỏ chứa các nút lệnh giúp người dùng có thể thao tác một cách nhanh chóng và dễ dàng nhất trong cửa sổ File Explorer.</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Nếu không nhớ hết được những phím tắt để thao tác trên File Explorer, chúng ta có thể sử dụng Quick access.</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F0CBFF7-A10D-2445-912B-A86E21538BB2}"/>
              </a:ext>
            </a:extLst>
          </p:cNvPr>
          <p:cNvSpPr/>
          <p:nvPr/>
        </p:nvSpPr>
        <p:spPr>
          <a:xfrm>
            <a:off x="8991600" y="4152900"/>
            <a:ext cx="1176002"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C1023A43-E50A-F27B-3B83-F6F12B59360F}"/>
              </a:ext>
            </a:extLst>
          </p:cNvPr>
          <p:cNvCxnSpPr>
            <a:cxnSpLocks/>
          </p:cNvCxnSpPr>
          <p:nvPr/>
        </p:nvCxnSpPr>
        <p:spPr>
          <a:xfrm>
            <a:off x="8965394" y="3653367"/>
            <a:ext cx="388593" cy="4572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190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xEl>
                                              <p:pRg st="1" end="1"/>
                                            </p:txEl>
                                          </p:spTgt>
                                        </p:tgtEl>
                                        <p:attrNameLst>
                                          <p:attrName>style.visibility</p:attrName>
                                        </p:attrNameLst>
                                      </p:cBhvr>
                                      <p:to>
                                        <p:strVal val="visible"/>
                                      </p:to>
                                    </p:set>
                                    <p:animEffect transition="in" filter="barn(inVertical)">
                                      <p:cBhvr>
                                        <p:cTn id="23" dur="500"/>
                                        <p:tgtEl>
                                          <p:spTgt spid="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23">
                                            <p:txEl>
                                              <p:pRg st="0" end="0"/>
                                            </p:txEl>
                                          </p:spTgt>
                                        </p:tgtEl>
                                      </p:cBhvr>
                                    </p:animEffect>
                                    <p:set>
                                      <p:cBhvr>
                                        <p:cTn id="33" dur="1" fill="hold">
                                          <p:stCondLst>
                                            <p:cond delay="499"/>
                                          </p:stCondLst>
                                        </p:cTn>
                                        <p:tgtEl>
                                          <p:spTgt spid="23">
                                            <p:txEl>
                                              <p:pRg st="0" end="0"/>
                                            </p:txEl>
                                          </p:spTgt>
                                        </p:tgtEl>
                                        <p:attrNameLst>
                                          <p:attrName>style.visibility</p:attrName>
                                        </p:attrNameLst>
                                      </p:cBhvr>
                                      <p:to>
                                        <p:strVal val="hidden"/>
                                      </p:to>
                                    </p:set>
                                  </p:childTnLst>
                                </p:cTn>
                              </p:par>
                              <p:par>
                                <p:cTn id="34" presetID="14" presetClass="exit" presetSubtype="10" fill="hold" grpId="1" nodeType="withEffect">
                                  <p:stCondLst>
                                    <p:cond delay="0"/>
                                  </p:stCondLst>
                                  <p:childTnLst>
                                    <p:animEffect transition="out" filter="randombar(horizontal)">
                                      <p:cBhvr>
                                        <p:cTn id="35" dur="500"/>
                                        <p:tgtEl>
                                          <p:spTgt spid="23">
                                            <p:txEl>
                                              <p:pRg st="1" end="1"/>
                                            </p:txEl>
                                          </p:spTgt>
                                        </p:tgtEl>
                                      </p:cBhvr>
                                    </p:animEffect>
                                    <p:set>
                                      <p:cBhvr>
                                        <p:cTn id="36" dur="1" fill="hold">
                                          <p:stCondLst>
                                            <p:cond delay="499"/>
                                          </p:stCondLst>
                                        </p:cTn>
                                        <p:tgtEl>
                                          <p:spTgt spid="2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par>
                                <p:cTn id="47" presetID="22" presetClass="entr" presetSubtype="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23" grpId="1" uiExpand="1" build="allAtOnce"/>
      <p:bldP spid="26" grpId="0" animBg="1"/>
      <p:bldP spid="29" grpId="0" animBg="1"/>
      <p:bldP spid="33"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5DA2EA0-1ACD-79F8-C5CD-D2A1F32A1A12}"/>
              </a:ext>
            </a:extLst>
          </p:cNvPr>
          <p:cNvGrpSpPr/>
          <p:nvPr/>
        </p:nvGrpSpPr>
        <p:grpSpPr>
          <a:xfrm>
            <a:off x="3429000" y="2492670"/>
            <a:ext cx="11398833" cy="7240475"/>
            <a:chOff x="3429000" y="2492670"/>
            <a:chExt cx="11398833" cy="7240475"/>
          </a:xfrm>
        </p:grpSpPr>
        <p:grpSp>
          <p:nvGrpSpPr>
            <p:cNvPr id="8" name="Group 8"/>
            <p:cNvGrpSpPr/>
            <p:nvPr/>
          </p:nvGrpSpPr>
          <p:grpSpPr>
            <a:xfrm>
              <a:off x="3429000" y="2492670"/>
              <a:ext cx="11398833" cy="7240475"/>
              <a:chOff x="0" y="0"/>
              <a:chExt cx="12106399" cy="9363719"/>
            </a:xfrm>
          </p:grpSpPr>
          <p:sp>
            <p:nvSpPr>
              <p:cNvPr id="9" name="Freeform 9"/>
              <p:cNvSpPr/>
              <p:nvPr/>
            </p:nvSpPr>
            <p:spPr>
              <a:xfrm>
                <a:off x="0" y="-4262"/>
                <a:ext cx="12114145" cy="9370205"/>
              </a:xfrm>
              <a:custGeom>
                <a:avLst/>
                <a:gdLst/>
                <a:ahLst/>
                <a:cxnLst/>
                <a:rect l="l" t="t" r="r" b="b"/>
                <a:pathLst>
                  <a:path w="12114145" h="9370205">
                    <a:moveTo>
                      <a:pt x="11175246" y="9359017"/>
                    </a:moveTo>
                    <a:cubicBezTo>
                      <a:pt x="11175246" y="9359017"/>
                      <a:pt x="10755493" y="9370205"/>
                      <a:pt x="10292908" y="9367583"/>
                    </a:cubicBezTo>
                    <a:cubicBezTo>
                      <a:pt x="3920243" y="9365421"/>
                      <a:pt x="1057073" y="9357597"/>
                      <a:pt x="1057073" y="9357597"/>
                    </a:cubicBezTo>
                    <a:cubicBezTo>
                      <a:pt x="812931" y="9348762"/>
                      <a:pt x="565145" y="9331781"/>
                      <a:pt x="398404" y="9273603"/>
                    </a:cubicBezTo>
                    <a:cubicBezTo>
                      <a:pt x="120505" y="9176642"/>
                      <a:pt x="0" y="8999113"/>
                      <a:pt x="0" y="2924406"/>
                    </a:cubicBezTo>
                    <a:lnTo>
                      <a:pt x="0" y="2924337"/>
                    </a:lnTo>
                    <a:cubicBezTo>
                      <a:pt x="8536" y="440430"/>
                      <a:pt x="34263" y="311302"/>
                      <a:pt x="140291" y="225758"/>
                    </a:cubicBezTo>
                    <a:cubicBezTo>
                      <a:pt x="342602" y="62530"/>
                      <a:pt x="736658" y="7673"/>
                      <a:pt x="1155311" y="7673"/>
                    </a:cubicBezTo>
                    <a:cubicBezTo>
                      <a:pt x="1155311" y="7673"/>
                      <a:pt x="1551711" y="15681"/>
                      <a:pt x="8349549" y="7673"/>
                    </a:cubicBezTo>
                    <a:cubicBezTo>
                      <a:pt x="10536566" y="0"/>
                      <a:pt x="11000494" y="7673"/>
                      <a:pt x="11000494" y="7673"/>
                    </a:cubicBezTo>
                    <a:cubicBezTo>
                      <a:pt x="11368801" y="15152"/>
                      <a:pt x="11732114" y="84484"/>
                      <a:pt x="11929854" y="207066"/>
                    </a:cubicBezTo>
                    <a:cubicBezTo>
                      <a:pt x="12080871" y="300683"/>
                      <a:pt x="12114145" y="425358"/>
                      <a:pt x="12105005" y="2924406"/>
                    </a:cubicBezTo>
                    <a:lnTo>
                      <a:pt x="12105005" y="2924475"/>
                    </a:lnTo>
                    <a:cubicBezTo>
                      <a:pt x="12105005" y="9117079"/>
                      <a:pt x="11822009" y="9331176"/>
                      <a:pt x="11175246" y="9359017"/>
                    </a:cubicBezTo>
                    <a:close/>
                  </a:path>
                </a:pathLst>
              </a:custGeom>
              <a:solidFill>
                <a:srgbClr val="EB8198"/>
              </a:solidFill>
            </p:spPr>
          </p:sp>
        </p:grpSp>
        <p:grpSp>
          <p:nvGrpSpPr>
            <p:cNvPr id="10" name="Group 10"/>
            <p:cNvGrpSpPr/>
            <p:nvPr/>
          </p:nvGrpSpPr>
          <p:grpSpPr>
            <a:xfrm>
              <a:off x="3696440" y="3975026"/>
              <a:ext cx="10857760" cy="5523378"/>
              <a:chOff x="0" y="0"/>
              <a:chExt cx="11544666" cy="6095784"/>
            </a:xfrm>
          </p:grpSpPr>
          <p:sp>
            <p:nvSpPr>
              <p:cNvPr id="11" name="Freeform 11"/>
              <p:cNvSpPr/>
              <p:nvPr/>
            </p:nvSpPr>
            <p:spPr>
              <a:xfrm>
                <a:off x="0" y="-4262"/>
                <a:ext cx="11552412" cy="6102269"/>
              </a:xfrm>
              <a:custGeom>
                <a:avLst/>
                <a:gdLst/>
                <a:ahLst/>
                <a:cxnLst/>
                <a:rect l="l" t="t" r="r" b="b"/>
                <a:pathLst>
                  <a:path w="11552412" h="6102269">
                    <a:moveTo>
                      <a:pt x="10613512" y="6091082"/>
                    </a:moveTo>
                    <a:cubicBezTo>
                      <a:pt x="10613512" y="6091082"/>
                      <a:pt x="10193759" y="6102269"/>
                      <a:pt x="9731174" y="6099648"/>
                    </a:cubicBezTo>
                    <a:cubicBezTo>
                      <a:pt x="3768948" y="6097485"/>
                      <a:pt x="1057073" y="6089661"/>
                      <a:pt x="1057073" y="6089661"/>
                    </a:cubicBezTo>
                    <a:cubicBezTo>
                      <a:pt x="812931" y="6080827"/>
                      <a:pt x="565145" y="6063845"/>
                      <a:pt x="398404" y="6005668"/>
                    </a:cubicBezTo>
                    <a:cubicBezTo>
                      <a:pt x="120505" y="5908706"/>
                      <a:pt x="0" y="5731178"/>
                      <a:pt x="0" y="1991872"/>
                    </a:cubicBezTo>
                    <a:lnTo>
                      <a:pt x="0" y="1991830"/>
                    </a:lnTo>
                    <a:cubicBezTo>
                      <a:pt x="8536" y="440430"/>
                      <a:pt x="34263" y="311302"/>
                      <a:pt x="140291" y="225758"/>
                    </a:cubicBezTo>
                    <a:cubicBezTo>
                      <a:pt x="342602" y="62530"/>
                      <a:pt x="736658" y="7673"/>
                      <a:pt x="1155311" y="7673"/>
                    </a:cubicBezTo>
                    <a:cubicBezTo>
                      <a:pt x="1155311" y="7673"/>
                      <a:pt x="1551711" y="15681"/>
                      <a:pt x="7911312" y="7673"/>
                    </a:cubicBezTo>
                    <a:cubicBezTo>
                      <a:pt x="9974833" y="0"/>
                      <a:pt x="10438760" y="7673"/>
                      <a:pt x="10438760" y="7673"/>
                    </a:cubicBezTo>
                    <a:cubicBezTo>
                      <a:pt x="10807067" y="15152"/>
                      <a:pt x="11170380" y="84484"/>
                      <a:pt x="11368121" y="207066"/>
                    </a:cubicBezTo>
                    <a:cubicBezTo>
                      <a:pt x="11519137" y="300683"/>
                      <a:pt x="11552412" y="425358"/>
                      <a:pt x="11543271" y="1991872"/>
                    </a:cubicBezTo>
                    <a:lnTo>
                      <a:pt x="11543271" y="1991914"/>
                    </a:lnTo>
                    <a:cubicBezTo>
                      <a:pt x="11543271" y="5849143"/>
                      <a:pt x="11260275" y="6063241"/>
                      <a:pt x="10613512" y="6091082"/>
                    </a:cubicBezTo>
                    <a:close/>
                  </a:path>
                </a:pathLst>
              </a:custGeom>
              <a:solidFill>
                <a:srgbClr val="F9FFFF"/>
              </a:solidFill>
            </p:spPr>
          </p:sp>
        </p:grpSp>
        <p:grpSp>
          <p:nvGrpSpPr>
            <p:cNvPr id="12" name="Group 12"/>
            <p:cNvGrpSpPr/>
            <p:nvPr/>
          </p:nvGrpSpPr>
          <p:grpSpPr>
            <a:xfrm>
              <a:off x="4621244" y="2699118"/>
              <a:ext cx="8941021" cy="1108412"/>
              <a:chOff x="0" y="0"/>
              <a:chExt cx="11544666" cy="2410390"/>
            </a:xfrm>
          </p:grpSpPr>
          <p:sp>
            <p:nvSpPr>
              <p:cNvPr id="13" name="Freeform 13"/>
              <p:cNvSpPr/>
              <p:nvPr/>
            </p:nvSpPr>
            <p:spPr>
              <a:xfrm>
                <a:off x="0" y="-4262"/>
                <a:ext cx="11552412" cy="2416876"/>
              </a:xfrm>
              <a:custGeom>
                <a:avLst/>
                <a:gdLst/>
                <a:ahLst/>
                <a:cxnLst/>
                <a:rect l="l" t="t" r="r" b="b"/>
                <a:pathLst>
                  <a:path w="11552412" h="2416876">
                    <a:moveTo>
                      <a:pt x="10613512" y="2405688"/>
                    </a:moveTo>
                    <a:cubicBezTo>
                      <a:pt x="10613512" y="2405688"/>
                      <a:pt x="10193759" y="2416876"/>
                      <a:pt x="9731174" y="2414255"/>
                    </a:cubicBezTo>
                    <a:cubicBezTo>
                      <a:pt x="3768948" y="2412092"/>
                      <a:pt x="1057073" y="2404267"/>
                      <a:pt x="1057073" y="2404267"/>
                    </a:cubicBezTo>
                    <a:cubicBezTo>
                      <a:pt x="812931" y="2395433"/>
                      <a:pt x="565145" y="2378452"/>
                      <a:pt x="398404" y="2320275"/>
                    </a:cubicBezTo>
                    <a:cubicBezTo>
                      <a:pt x="120505" y="2223313"/>
                      <a:pt x="0" y="2045784"/>
                      <a:pt x="0" y="940213"/>
                    </a:cubicBezTo>
                    <a:lnTo>
                      <a:pt x="0" y="940201"/>
                    </a:lnTo>
                    <a:cubicBezTo>
                      <a:pt x="8536" y="440430"/>
                      <a:pt x="34263" y="311302"/>
                      <a:pt x="140291" y="225758"/>
                    </a:cubicBezTo>
                    <a:cubicBezTo>
                      <a:pt x="342602" y="62530"/>
                      <a:pt x="736658" y="7673"/>
                      <a:pt x="1155311" y="7673"/>
                    </a:cubicBezTo>
                    <a:cubicBezTo>
                      <a:pt x="1155311" y="7673"/>
                      <a:pt x="1551711" y="15681"/>
                      <a:pt x="7911312" y="7673"/>
                    </a:cubicBezTo>
                    <a:cubicBezTo>
                      <a:pt x="9974833" y="0"/>
                      <a:pt x="10438760" y="7673"/>
                      <a:pt x="10438760" y="7673"/>
                    </a:cubicBezTo>
                    <a:cubicBezTo>
                      <a:pt x="10807067" y="15152"/>
                      <a:pt x="11170380" y="84484"/>
                      <a:pt x="11368121" y="207066"/>
                    </a:cubicBezTo>
                    <a:cubicBezTo>
                      <a:pt x="11519137" y="300683"/>
                      <a:pt x="11552412" y="425358"/>
                      <a:pt x="11543271" y="940213"/>
                    </a:cubicBezTo>
                    <a:lnTo>
                      <a:pt x="11543271" y="940225"/>
                    </a:lnTo>
                    <a:cubicBezTo>
                      <a:pt x="11543271" y="2163750"/>
                      <a:pt x="11260275" y="2377848"/>
                      <a:pt x="10613512" y="2405688"/>
                    </a:cubicBezTo>
                    <a:close/>
                  </a:path>
                </a:pathLst>
              </a:custGeom>
              <a:solidFill>
                <a:srgbClr val="FDE5A4"/>
              </a:solidFill>
            </p:spPr>
          </p:sp>
        </p:grpSp>
        <p:sp>
          <p:nvSpPr>
            <p:cNvPr id="31" name="TextBox 30">
              <a:extLst>
                <a:ext uri="{FF2B5EF4-FFF2-40B4-BE49-F238E27FC236}">
                  <a16:creationId xmlns:a16="http://schemas.microsoft.com/office/drawing/2014/main" id="{E65CAA84-DB2A-AB7A-EC44-5AAE0EE87968}"/>
                </a:ext>
              </a:extLst>
            </p:cNvPr>
            <p:cNvSpPr txBox="1"/>
            <p:nvPr/>
          </p:nvSpPr>
          <p:spPr>
            <a:xfrm>
              <a:off x="7279431" y="2814771"/>
              <a:ext cx="3630646" cy="830997"/>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Nhiệm vụ</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49198">
            <a:off x="15742664" y="-2230289"/>
            <a:ext cx="3797067" cy="44605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55798">
            <a:off x="15961147" y="-850890"/>
            <a:ext cx="4379736" cy="331267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9543" y="5791909"/>
            <a:ext cx="4288502" cy="5445717"/>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812204">
            <a:off x="-1353754" y="6743331"/>
            <a:ext cx="2707507" cy="4291438"/>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57488" y="7458307"/>
            <a:ext cx="2583709" cy="2494453"/>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8700" y="1028700"/>
            <a:ext cx="1696376" cy="1656280"/>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91561">
            <a:off x="5448575" y="641653"/>
            <a:ext cx="556555" cy="539352"/>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77968">
            <a:off x="17285174" y="5646550"/>
            <a:ext cx="299991" cy="290718"/>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46471">
            <a:off x="13121727" y="848748"/>
            <a:ext cx="371384" cy="359905"/>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621033">
            <a:off x="11732876" y="9681609"/>
            <a:ext cx="348856" cy="338074"/>
          </a:xfrm>
          <a:prstGeom prst="rect">
            <a:avLst/>
          </a:prstGeom>
        </p:spPr>
      </p:pic>
      <p:pic>
        <p:nvPicPr>
          <p:cNvPr id="28"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77736">
            <a:off x="459152" y="3961440"/>
            <a:ext cx="519685" cy="503622"/>
          </a:xfrm>
          <a:prstGeom prst="rect">
            <a:avLst/>
          </a:prstGeom>
        </p:spPr>
      </p:pic>
      <p:sp>
        <p:nvSpPr>
          <p:cNvPr id="29" name="TextBox 28">
            <a:extLst>
              <a:ext uri="{FF2B5EF4-FFF2-40B4-BE49-F238E27FC236}">
                <a16:creationId xmlns:a16="http://schemas.microsoft.com/office/drawing/2014/main" id="{D0236500-BB9B-53F4-F858-2BDB61F2C4E4}"/>
              </a:ext>
            </a:extLst>
          </p:cNvPr>
          <p:cNvSpPr txBox="1"/>
          <p:nvPr/>
        </p:nvSpPr>
        <p:spPr>
          <a:xfrm>
            <a:off x="3124200" y="995043"/>
            <a:ext cx="12039600"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2: Khám phá vùng điều hướng</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0EE0562-EF24-0DF8-36FC-A6F3CD6B6B5E}"/>
              </a:ext>
            </a:extLst>
          </p:cNvPr>
          <p:cNvSpPr txBox="1"/>
          <p:nvPr/>
        </p:nvSpPr>
        <p:spPr>
          <a:xfrm>
            <a:off x="4025838" y="4048101"/>
            <a:ext cx="10137832" cy="5274329"/>
          </a:xfrm>
          <a:prstGeom prst="rect">
            <a:avLst/>
          </a:prstGeom>
          <a:noFill/>
        </p:spPr>
        <p:txBody>
          <a:bodyPr wrap="square">
            <a:spAutoFit/>
          </a:bodyPr>
          <a:lstStyle/>
          <a:p>
            <a:pPr algn="just">
              <a:lnSpc>
                <a:spcPct val="150000"/>
              </a:lnSpc>
              <a:spcAft>
                <a:spcPts val="800"/>
              </a:spcAft>
            </a:pPr>
            <a:r>
              <a:rPr lang="vi-VN" sz="3200">
                <a:solidFill>
                  <a:srgbClr val="000000"/>
                </a:solidFill>
                <a:ea typeface="Calibri" panose="020F0502020204030204" pitchFamily="34" charset="0"/>
                <a:cs typeface="Arial" panose="020B0604020202020204" pitchFamily="34" charset="0"/>
              </a:rPr>
              <a:t>1) Nháy chuột vào một mục nào đó trong vùng điều hướng; quan sát thanh tiêu đề, vùng hiển thị nội dung và cho biết tác dụng của thao tác.</a:t>
            </a:r>
          </a:p>
          <a:p>
            <a:pPr algn="just">
              <a:lnSpc>
                <a:spcPct val="150000"/>
              </a:lnSpc>
              <a:spcAft>
                <a:spcPts val="800"/>
              </a:spcAft>
            </a:pPr>
            <a:r>
              <a:rPr lang="vi-VN" sz="3200">
                <a:solidFill>
                  <a:srgbClr val="000000"/>
                </a:solidFill>
                <a:ea typeface="Calibri" panose="020F0502020204030204" pitchFamily="34" charset="0"/>
                <a:cs typeface="Arial" panose="020B0604020202020204" pitchFamily="34" charset="0"/>
              </a:rPr>
              <a:t>2) Trỏ chuột vào một mục nào đó trong vùng điều hướng, nếu có dấu trỏ xuống   hay dấu trỏ sang phải   cạnh tên thư mục, hãy nháy chuột vào dấu này và cho biết tác dụng của thao tác.</a:t>
            </a:r>
          </a:p>
        </p:txBody>
      </p:sp>
    </p:spTree>
    <p:extLst>
      <p:ext uri="{BB962C8B-B14F-4D97-AF65-F5344CB8AC3E}">
        <p14:creationId xmlns:p14="http://schemas.microsoft.com/office/powerpoint/2010/main" val="1074659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846165" y="7844368"/>
            <a:ext cx="4953372" cy="488526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7680">
            <a:off x="-1024946" y="2658004"/>
            <a:ext cx="1769670" cy="67247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524389">
            <a:off x="13189833" y="2358476"/>
            <a:ext cx="432320" cy="1271531"/>
          </a:xfrm>
          <a:prstGeom prst="rect">
            <a:avLst/>
          </a:prstGeom>
        </p:spPr>
      </p:pic>
      <p:grpSp>
        <p:nvGrpSpPr>
          <p:cNvPr id="27" name="Group 26">
            <a:extLst>
              <a:ext uri="{FF2B5EF4-FFF2-40B4-BE49-F238E27FC236}">
                <a16:creationId xmlns:a16="http://schemas.microsoft.com/office/drawing/2014/main" id="{41405117-707A-33E3-BEF2-EA461DB22822}"/>
              </a:ext>
            </a:extLst>
          </p:cNvPr>
          <p:cNvGrpSpPr/>
          <p:nvPr/>
        </p:nvGrpSpPr>
        <p:grpSpPr>
          <a:xfrm>
            <a:off x="1373018" y="2199615"/>
            <a:ext cx="11123782" cy="6753885"/>
            <a:chOff x="1373018" y="2199615"/>
            <a:chExt cx="11123782" cy="6753885"/>
          </a:xfrm>
        </p:grpSpPr>
        <p:grpSp>
          <p:nvGrpSpPr>
            <p:cNvPr id="3" name="Group 3"/>
            <p:cNvGrpSpPr/>
            <p:nvPr/>
          </p:nvGrpSpPr>
          <p:grpSpPr>
            <a:xfrm>
              <a:off x="1408292" y="3976560"/>
              <a:ext cx="11088508" cy="4976940"/>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grpSp>
          <p:nvGrpSpPr>
            <p:cNvPr id="7" name="Group 7"/>
            <p:cNvGrpSpPr/>
            <p:nvPr/>
          </p:nvGrpSpPr>
          <p:grpSpPr>
            <a:xfrm>
              <a:off x="2057400" y="2321212"/>
              <a:ext cx="9743297" cy="1932575"/>
              <a:chOff x="0" y="0"/>
              <a:chExt cx="13273188" cy="2632727"/>
            </a:xfrm>
          </p:grpSpPr>
          <p:sp>
            <p:nvSpPr>
              <p:cNvPr id="8" name="Freeform 8"/>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9" name="Group 9"/>
            <p:cNvGrpSpPr/>
            <p:nvPr/>
          </p:nvGrpSpPr>
          <p:grpSpPr>
            <a:xfrm>
              <a:off x="1408292" y="2199615"/>
              <a:ext cx="10232909" cy="2054172"/>
              <a:chOff x="0" y="0"/>
              <a:chExt cx="13940180" cy="2798377"/>
            </a:xfrm>
          </p:grpSpPr>
          <p:sp>
            <p:nvSpPr>
              <p:cNvPr id="10" name="Freeform 10"/>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nvGrpSpPr>
            <p:cNvPr id="11" name="Group 11"/>
            <p:cNvGrpSpPr/>
            <p:nvPr/>
          </p:nvGrpSpPr>
          <p:grpSpPr>
            <a:xfrm>
              <a:off x="1373018" y="3806482"/>
              <a:ext cx="10941625" cy="5039713"/>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sp>
          <p:nvSpPr>
            <p:cNvPr id="24" name="TextBox 23">
              <a:extLst>
                <a:ext uri="{FF2B5EF4-FFF2-40B4-BE49-F238E27FC236}">
                  <a16:creationId xmlns:a16="http://schemas.microsoft.com/office/drawing/2014/main" id="{14698958-8FCB-8262-2C70-62C7E00E714D}"/>
                </a:ext>
              </a:extLst>
            </p:cNvPr>
            <p:cNvSpPr txBox="1"/>
            <p:nvPr/>
          </p:nvSpPr>
          <p:spPr>
            <a:xfrm>
              <a:off x="4468922" y="2609064"/>
              <a:ext cx="3630646" cy="830997"/>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Nhiệm vụ</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36403">
            <a:off x="11173519" y="8101232"/>
            <a:ext cx="1235647" cy="1493639"/>
          </a:xfrm>
          <a:prstGeom prst="rect">
            <a:avLst/>
          </a:prstGeom>
        </p:spPr>
      </p:pic>
      <p:pic>
        <p:nvPicPr>
          <p:cNvPr id="22" name="Picture 18">
            <a:extLst>
              <a:ext uri="{FF2B5EF4-FFF2-40B4-BE49-F238E27FC236}">
                <a16:creationId xmlns:a16="http://schemas.microsoft.com/office/drawing/2014/main" id="{24EB1124-3F6D-8619-05EE-DECDE14C0A46}"/>
              </a:ext>
            </a:extLst>
          </p:cNvPr>
          <p:cNvPicPr>
            <a:picLocks noChangeAspect="1"/>
          </p:cNvPicPr>
          <p:nvPr/>
        </p:nvPicPr>
        <p:blipFill>
          <a:blip r:embed="rId18"/>
          <a:srcRect/>
          <a:stretch>
            <a:fillRect/>
          </a:stretch>
        </p:blipFill>
        <p:spPr>
          <a:xfrm>
            <a:off x="12587307" y="4638562"/>
            <a:ext cx="5700693" cy="5648438"/>
          </a:xfrm>
          <a:prstGeom prst="rect">
            <a:avLst/>
          </a:prstGeom>
        </p:spPr>
      </p:pic>
      <p:sp>
        <p:nvSpPr>
          <p:cNvPr id="23" name="TextBox 22">
            <a:extLst>
              <a:ext uri="{FF2B5EF4-FFF2-40B4-BE49-F238E27FC236}">
                <a16:creationId xmlns:a16="http://schemas.microsoft.com/office/drawing/2014/main" id="{D6315A31-4858-06E2-8ABD-A3B2709D4D88}"/>
              </a:ext>
            </a:extLst>
          </p:cNvPr>
          <p:cNvSpPr txBox="1"/>
          <p:nvPr/>
        </p:nvSpPr>
        <p:spPr>
          <a:xfrm>
            <a:off x="2407606" y="615963"/>
            <a:ext cx="13472786"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 Xem nội dung một thư mục cụ thể</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784EF8B-80DC-7269-296F-AEF0D128060E}"/>
              </a:ext>
            </a:extLst>
          </p:cNvPr>
          <p:cNvSpPr txBox="1"/>
          <p:nvPr/>
        </p:nvSpPr>
        <p:spPr>
          <a:xfrm>
            <a:off x="2147629" y="3904051"/>
            <a:ext cx="8930640" cy="4843442"/>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Nháy đúp chuột vào biểu tượng một thư mục.</a:t>
            </a:r>
            <a:endParaRPr lang="en-US" sz="32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Quan sát vùng hiển thị nội dung một thư mục và cho biết:</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Tệp nào mới được sửa đổi gần đây? </a:t>
            </a: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Tệp nào có kích thước lớn nhất?</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Có bao nhiêu tệp văn bản Word?</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5227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752630F6-8B35-EA8F-8D8D-5E0B1AB86B90}"/>
              </a:ext>
            </a:extLst>
          </p:cNvPr>
          <p:cNvGrpSpPr/>
          <p:nvPr/>
        </p:nvGrpSpPr>
        <p:grpSpPr>
          <a:xfrm>
            <a:off x="2043136" y="775071"/>
            <a:ext cx="14201725" cy="8430860"/>
            <a:chOff x="2043136" y="775071"/>
            <a:chExt cx="14201725" cy="8430860"/>
          </a:xfrm>
        </p:grpSpPr>
        <p:grpSp>
          <p:nvGrpSpPr>
            <p:cNvPr id="34" name="Group 33">
              <a:extLst>
                <a:ext uri="{FF2B5EF4-FFF2-40B4-BE49-F238E27FC236}">
                  <a16:creationId xmlns:a16="http://schemas.microsoft.com/office/drawing/2014/main" id="{5E0FE596-8E90-8C14-8DC9-671BFCAC7616}"/>
                </a:ext>
              </a:extLst>
            </p:cNvPr>
            <p:cNvGrpSpPr/>
            <p:nvPr/>
          </p:nvGrpSpPr>
          <p:grpSpPr>
            <a:xfrm>
              <a:off x="3867837" y="775071"/>
              <a:ext cx="10380156" cy="2054172"/>
              <a:chOff x="3635491" y="870862"/>
              <a:chExt cx="10380156" cy="2054172"/>
            </a:xfrm>
          </p:grpSpPr>
          <p:grpSp>
            <p:nvGrpSpPr>
              <p:cNvPr id="24" name="Group 7">
                <a:extLst>
                  <a:ext uri="{FF2B5EF4-FFF2-40B4-BE49-F238E27FC236}">
                    <a16:creationId xmlns:a16="http://schemas.microsoft.com/office/drawing/2014/main" id="{1F9CD522-152B-8741-40A1-3C20856833FE}"/>
                  </a:ext>
                </a:extLst>
              </p:cNvPr>
              <p:cNvGrpSpPr/>
              <p:nvPr/>
            </p:nvGrpSpPr>
            <p:grpSpPr>
              <a:xfrm>
                <a:off x="4272350" y="992459"/>
                <a:ext cx="9743297" cy="1932575"/>
                <a:chOff x="0" y="0"/>
                <a:chExt cx="13273188" cy="2632727"/>
              </a:xfrm>
            </p:grpSpPr>
            <p:sp>
              <p:nvSpPr>
                <p:cNvPr id="25" name="Freeform 8">
                  <a:extLst>
                    <a:ext uri="{FF2B5EF4-FFF2-40B4-BE49-F238E27FC236}">
                      <a16:creationId xmlns:a16="http://schemas.microsoft.com/office/drawing/2014/main" id="{FB105171-E7D1-6288-C233-ED9B7AB1034A}"/>
                    </a:ext>
                  </a:extLst>
                </p:cNvPr>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26" name="Group 9">
                <a:extLst>
                  <a:ext uri="{FF2B5EF4-FFF2-40B4-BE49-F238E27FC236}">
                    <a16:creationId xmlns:a16="http://schemas.microsoft.com/office/drawing/2014/main" id="{B342C81B-07DA-4ADF-E067-E7282F6146D4}"/>
                  </a:ext>
                </a:extLst>
              </p:cNvPr>
              <p:cNvGrpSpPr/>
              <p:nvPr/>
            </p:nvGrpSpPr>
            <p:grpSpPr>
              <a:xfrm>
                <a:off x="3635491" y="870862"/>
                <a:ext cx="10232909" cy="2054172"/>
                <a:chOff x="0" y="0"/>
                <a:chExt cx="13940180" cy="2798377"/>
              </a:xfrm>
            </p:grpSpPr>
            <p:sp>
              <p:nvSpPr>
                <p:cNvPr id="27" name="Freeform 10">
                  <a:extLst>
                    <a:ext uri="{FF2B5EF4-FFF2-40B4-BE49-F238E27FC236}">
                      <a16:creationId xmlns:a16="http://schemas.microsoft.com/office/drawing/2014/main" id="{03437FE1-7301-17CB-A1F9-93213028E0EF}"/>
                    </a:ext>
                  </a:extLst>
                </p:cNvPr>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grpSp>
          <p:nvGrpSpPr>
            <p:cNvPr id="33" name="Group 32">
              <a:extLst>
                <a:ext uri="{FF2B5EF4-FFF2-40B4-BE49-F238E27FC236}">
                  <a16:creationId xmlns:a16="http://schemas.microsoft.com/office/drawing/2014/main" id="{5FB6CB18-FBA3-F79F-DC94-4F1109A77A1B}"/>
                </a:ext>
              </a:extLst>
            </p:cNvPr>
            <p:cNvGrpSpPr/>
            <p:nvPr/>
          </p:nvGrpSpPr>
          <p:grpSpPr>
            <a:xfrm>
              <a:off x="2043136" y="2646130"/>
              <a:ext cx="14201725" cy="6559801"/>
              <a:chOff x="1371600" y="2547128"/>
              <a:chExt cx="14201725" cy="6559801"/>
            </a:xfrm>
          </p:grpSpPr>
          <p:grpSp>
            <p:nvGrpSpPr>
              <p:cNvPr id="22" name="Group 3">
                <a:extLst>
                  <a:ext uri="{FF2B5EF4-FFF2-40B4-BE49-F238E27FC236}">
                    <a16:creationId xmlns:a16="http://schemas.microsoft.com/office/drawing/2014/main" id="{1132D743-F042-4862-8257-03267F0E74AA}"/>
                  </a:ext>
                </a:extLst>
              </p:cNvPr>
              <p:cNvGrpSpPr/>
              <p:nvPr/>
            </p:nvGrpSpPr>
            <p:grpSpPr>
              <a:xfrm>
                <a:off x="1549699" y="2810625"/>
                <a:ext cx="14023626" cy="6296304"/>
                <a:chOff x="0" y="0"/>
                <a:chExt cx="15105754" cy="6780031"/>
              </a:xfrm>
            </p:grpSpPr>
            <p:sp>
              <p:nvSpPr>
                <p:cNvPr id="23" name="Freeform 4">
                  <a:extLst>
                    <a:ext uri="{FF2B5EF4-FFF2-40B4-BE49-F238E27FC236}">
                      <a16:creationId xmlns:a16="http://schemas.microsoft.com/office/drawing/2014/main" id="{16538068-D58A-94FD-538A-1905242626D8}"/>
                    </a:ext>
                  </a:extLst>
                </p:cNvPr>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grpSp>
            <p:nvGrpSpPr>
              <p:cNvPr id="28" name="Group 11">
                <a:extLst>
                  <a:ext uri="{FF2B5EF4-FFF2-40B4-BE49-F238E27FC236}">
                    <a16:creationId xmlns:a16="http://schemas.microsoft.com/office/drawing/2014/main" id="{8DE1588D-7E09-7603-3207-4A29A9767DC1}"/>
                  </a:ext>
                </a:extLst>
              </p:cNvPr>
              <p:cNvGrpSpPr/>
              <p:nvPr/>
            </p:nvGrpSpPr>
            <p:grpSpPr>
              <a:xfrm>
                <a:off x="1371600" y="2547128"/>
                <a:ext cx="14029558" cy="6302434"/>
                <a:chOff x="0" y="-867334"/>
                <a:chExt cx="14912047" cy="7735410"/>
              </a:xfrm>
            </p:grpSpPr>
            <p:sp>
              <p:nvSpPr>
                <p:cNvPr id="29" name="Freeform 12">
                  <a:extLst>
                    <a:ext uri="{FF2B5EF4-FFF2-40B4-BE49-F238E27FC236}">
                      <a16:creationId xmlns:a16="http://schemas.microsoft.com/office/drawing/2014/main" id="{AF8BD279-E1DF-0D12-76A8-B11B2FD51E83}"/>
                    </a:ext>
                  </a:extLst>
                </p:cNvPr>
                <p:cNvSpPr/>
                <p:nvPr/>
              </p:nvSpPr>
              <p:spPr>
                <a:xfrm>
                  <a:off x="0" y="-867334"/>
                  <a:ext cx="14912047" cy="7735410"/>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grpSp>
        <p:sp>
          <p:nvSpPr>
            <p:cNvPr id="35" name="TextBox 2">
              <a:extLst>
                <a:ext uri="{FF2B5EF4-FFF2-40B4-BE49-F238E27FC236}">
                  <a16:creationId xmlns:a16="http://schemas.microsoft.com/office/drawing/2014/main" id="{54649334-587D-5CE7-DC89-4B2C6CC77C8E}"/>
                </a:ext>
              </a:extLst>
            </p:cNvPr>
            <p:cNvSpPr txBox="1"/>
            <p:nvPr/>
          </p:nvSpPr>
          <p:spPr>
            <a:xfrm>
              <a:off x="5781600" y="923861"/>
              <a:ext cx="6724800" cy="1358064"/>
            </a:xfrm>
            <a:prstGeom prst="rect">
              <a:avLst/>
            </a:prstGeom>
          </p:spPr>
          <p:txBody>
            <a:bodyPr wrap="square" lIns="0" tIns="0" rIns="0" bIns="0" rtlCol="0" anchor="t">
              <a:spAutoFit/>
            </a:bodyPr>
            <a:lstStyle/>
            <a:p>
              <a:pPr algn="ctr">
                <a:lnSpc>
                  <a:spcPts val="11999"/>
                </a:lnSpc>
              </a:pPr>
              <a:r>
                <a:rPr lang="en-US" sz="7200" b="1">
                  <a:latin typeface="Arial" panose="020B0604020202020204" pitchFamily="34" charset="0"/>
                  <a:cs typeface="Arial" panose="020B0604020202020204" pitchFamily="34" charset="0"/>
                </a:rPr>
                <a:t>KHỞI ĐỘNG</a:t>
              </a:r>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22562" y="2914607"/>
            <a:ext cx="654083" cy="100242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86048" y="6213461"/>
            <a:ext cx="760489" cy="116550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6947481" y="-1964885"/>
            <a:ext cx="2416684" cy="3830479"/>
          </a:xfrm>
          <a:prstGeom prst="rect">
            <a:avLst/>
          </a:prstGeom>
        </p:spPr>
      </p:pic>
      <p:pic>
        <p:nvPicPr>
          <p:cNvPr id="30" name="Picture 19">
            <a:extLst>
              <a:ext uri="{FF2B5EF4-FFF2-40B4-BE49-F238E27FC236}">
                <a16:creationId xmlns:a16="http://schemas.microsoft.com/office/drawing/2014/main" id="{1A5964C1-162F-A6B0-9A89-2CC4DCCEFF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36403">
            <a:off x="15147722" y="7525816"/>
            <a:ext cx="1826062" cy="2207327"/>
          </a:xfrm>
          <a:prstGeom prst="rect">
            <a:avLst/>
          </a:prstGeom>
        </p:spPr>
      </p:pic>
      <p:grpSp>
        <p:nvGrpSpPr>
          <p:cNvPr id="40" name="Group 39">
            <a:extLst>
              <a:ext uri="{FF2B5EF4-FFF2-40B4-BE49-F238E27FC236}">
                <a16:creationId xmlns:a16="http://schemas.microsoft.com/office/drawing/2014/main" id="{0B56C65F-6234-E4CB-4EF8-C45A2830A170}"/>
              </a:ext>
            </a:extLst>
          </p:cNvPr>
          <p:cNvGrpSpPr/>
          <p:nvPr/>
        </p:nvGrpSpPr>
        <p:grpSpPr>
          <a:xfrm>
            <a:off x="2724636" y="2761555"/>
            <a:ext cx="13023647" cy="5867924"/>
            <a:chOff x="2724636" y="2761555"/>
            <a:chExt cx="13023647" cy="5867924"/>
          </a:xfrm>
        </p:grpSpPr>
        <p:sp>
          <p:nvSpPr>
            <p:cNvPr id="37" name="TextBox 36">
              <a:extLst>
                <a:ext uri="{FF2B5EF4-FFF2-40B4-BE49-F238E27FC236}">
                  <a16:creationId xmlns:a16="http://schemas.microsoft.com/office/drawing/2014/main" id="{36C2D669-2522-9AD5-2D9F-D09EC0475327}"/>
                </a:ext>
              </a:extLst>
            </p:cNvPr>
            <p:cNvSpPr txBox="1"/>
            <p:nvPr/>
          </p:nvSpPr>
          <p:spPr>
            <a:xfrm>
              <a:off x="2724636" y="3862121"/>
              <a:ext cx="7743825" cy="3671583"/>
            </a:xfrm>
            <a:prstGeom prst="rect">
              <a:avLst/>
            </a:prstGeom>
            <a:noFill/>
          </p:spPr>
          <p:txBody>
            <a:bodyPr wrap="square">
              <a:spAutoFit/>
            </a:bodyPr>
            <a:lstStyle/>
            <a:p>
              <a:pPr algn="just">
                <a:lnSpc>
                  <a:spcPct val="150000"/>
                </a:lnSpc>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Ảnh em chụp với gia đình, bài trình chiếu của em hay một bài văn soạn thảo em được gọi là gì và thường lưu trữ ở đâu?</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8" name="Picture 6">
              <a:extLst>
                <a:ext uri="{FF2B5EF4-FFF2-40B4-BE49-F238E27FC236}">
                  <a16:creationId xmlns:a16="http://schemas.microsoft.com/office/drawing/2014/main" id="{F6F29786-0088-CE6D-857E-E102D6DE01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701868" y="2761555"/>
              <a:ext cx="5046415" cy="5867924"/>
            </a:xfrm>
            <a:prstGeom prst="rect">
              <a:avLst/>
            </a:prstGeom>
          </p:spPr>
        </p:pic>
      </p:grpSp>
    </p:spTree>
    <p:extLst>
      <p:ext uri="{BB962C8B-B14F-4D97-AF65-F5344CB8AC3E}">
        <p14:creationId xmlns:p14="http://schemas.microsoft.com/office/powerpoint/2010/main" val="280370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58999" y="-2612527"/>
            <a:ext cx="5675586" cy="411480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20826">
            <a:off x="-2146987" y="7808347"/>
            <a:ext cx="4516155" cy="33758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54238">
            <a:off x="-1163961" y="7712266"/>
            <a:ext cx="2939171" cy="42097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88118">
            <a:off x="15056753" y="-2050859"/>
            <a:ext cx="4782865" cy="2991464"/>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539259">
            <a:off x="305124" y="2819133"/>
            <a:ext cx="579019" cy="664845"/>
          </a:xfrm>
          <a:prstGeom prst="rect">
            <a:avLst/>
          </a:prstGeom>
        </p:spPr>
      </p:pic>
      <p:grpSp>
        <p:nvGrpSpPr>
          <p:cNvPr id="27" name="Group 26">
            <a:extLst>
              <a:ext uri="{FF2B5EF4-FFF2-40B4-BE49-F238E27FC236}">
                <a16:creationId xmlns:a16="http://schemas.microsoft.com/office/drawing/2014/main" id="{81D9BDDA-A5A7-7352-2520-D220AB835719}"/>
              </a:ext>
            </a:extLst>
          </p:cNvPr>
          <p:cNvGrpSpPr/>
          <p:nvPr/>
        </p:nvGrpSpPr>
        <p:grpSpPr>
          <a:xfrm>
            <a:off x="1566719" y="120555"/>
            <a:ext cx="14874091" cy="2272355"/>
            <a:chOff x="1566719" y="120555"/>
            <a:chExt cx="14874091" cy="2272355"/>
          </a:xfrm>
        </p:grpSpPr>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272" t="32416"/>
            <a:stretch>
              <a:fillRect/>
            </a:stretch>
          </p:blipFill>
          <p:spPr>
            <a:xfrm rot="-10414065">
              <a:off x="1566719" y="120555"/>
              <a:ext cx="744036" cy="723438"/>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272" t="32416"/>
            <a:stretch>
              <a:fillRect/>
            </a:stretch>
          </p:blipFill>
          <p:spPr>
            <a:xfrm rot="10525564" flipH="1" flipV="1">
              <a:off x="14880886" y="1820483"/>
              <a:ext cx="588725" cy="572427"/>
            </a:xfrm>
            <a:prstGeom prst="rect">
              <a:avLst/>
            </a:prstGeom>
          </p:spPr>
        </p:pic>
        <p:sp>
          <p:nvSpPr>
            <p:cNvPr id="26" name="TextBox 25">
              <a:extLst>
                <a:ext uri="{FF2B5EF4-FFF2-40B4-BE49-F238E27FC236}">
                  <a16:creationId xmlns:a16="http://schemas.microsoft.com/office/drawing/2014/main" id="{10F4F7B9-4DDE-E638-5970-5E8A30013AE6}"/>
                </a:ext>
              </a:extLst>
            </p:cNvPr>
            <p:cNvSpPr txBox="1"/>
            <p:nvPr/>
          </p:nvSpPr>
          <p:spPr>
            <a:xfrm>
              <a:off x="1847190" y="644259"/>
              <a:ext cx="14593620" cy="1569660"/>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4800" b="1" i="1">
                  <a:solidFill>
                    <a:srgbClr val="000000"/>
                  </a:solidFill>
                  <a:latin typeface="Arial" panose="020B0604020202020204" pitchFamily="34" charset="0"/>
                  <a:ea typeface="Calibri" panose="020F0502020204030204" pitchFamily="34" charset="0"/>
                  <a:cs typeface="Arial" panose="020B0604020202020204" pitchFamily="34" charset="0"/>
                </a:rPr>
                <a:t>4</a:t>
              </a: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800" b="1" i="1">
                  <a:solidFill>
                    <a:srgbClr val="000000"/>
                  </a:solidFill>
                  <a:latin typeface="Arial" panose="020B0604020202020204" pitchFamily="34" charset="0"/>
                  <a:ea typeface="Calibri" panose="020F0502020204030204" pitchFamily="34" charset="0"/>
                  <a:cs typeface="Arial" panose="020B0604020202020204" pitchFamily="34" charset="0"/>
                </a:rPr>
                <a:t>Khám phá cách hiển thị nội dung thư mục bằng cách lựa chọn ở trên dải lệnh View</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930AE747-864B-DDD9-F530-89CF11314772}"/>
              </a:ext>
            </a:extLst>
          </p:cNvPr>
          <p:cNvGrpSpPr/>
          <p:nvPr/>
        </p:nvGrpSpPr>
        <p:grpSpPr>
          <a:xfrm>
            <a:off x="2523868" y="2401870"/>
            <a:ext cx="6400800" cy="3657600"/>
            <a:chOff x="2523868" y="2401870"/>
            <a:chExt cx="6400800" cy="3657600"/>
          </a:xfrm>
        </p:grpSpPr>
        <p:grpSp>
          <p:nvGrpSpPr>
            <p:cNvPr id="2" name="Group 2"/>
            <p:cNvGrpSpPr/>
            <p:nvPr/>
          </p:nvGrpSpPr>
          <p:grpSpPr>
            <a:xfrm>
              <a:off x="2523868" y="2401870"/>
              <a:ext cx="6400800" cy="3657600"/>
              <a:chOff x="0" y="0"/>
              <a:chExt cx="4876199" cy="4204689"/>
            </a:xfrm>
          </p:grpSpPr>
          <p:sp>
            <p:nvSpPr>
              <p:cNvPr id="3" name="Freeform 3"/>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D0E7E8"/>
              </a:solidFill>
            </p:spPr>
          </p:sp>
        </p:grpSp>
        <p:sp>
          <p:nvSpPr>
            <p:cNvPr id="29" name="TextBox 28">
              <a:extLst>
                <a:ext uri="{FF2B5EF4-FFF2-40B4-BE49-F238E27FC236}">
                  <a16:creationId xmlns:a16="http://schemas.microsoft.com/office/drawing/2014/main" id="{71AB386F-AC87-D684-553C-BE2EFB565B1F}"/>
                </a:ext>
              </a:extLst>
            </p:cNvPr>
            <p:cNvSpPr txBox="1"/>
            <p:nvPr/>
          </p:nvSpPr>
          <p:spPr>
            <a:xfrm>
              <a:off x="2884472" y="3006309"/>
              <a:ext cx="5415281" cy="2217082"/>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Trỏ chuột vào mỗi lệnh 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Layout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kết quả.</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FD582902-5570-090B-FA49-CD6BD80E9A6A}"/>
              </a:ext>
            </a:extLst>
          </p:cNvPr>
          <p:cNvGrpSpPr/>
          <p:nvPr/>
        </p:nvGrpSpPr>
        <p:grpSpPr>
          <a:xfrm>
            <a:off x="9448800" y="2424090"/>
            <a:ext cx="6400800" cy="3657600"/>
            <a:chOff x="9448800" y="2424090"/>
            <a:chExt cx="6400800" cy="3657600"/>
          </a:xfrm>
        </p:grpSpPr>
        <p:grpSp>
          <p:nvGrpSpPr>
            <p:cNvPr id="6" name="Group 6"/>
            <p:cNvGrpSpPr/>
            <p:nvPr/>
          </p:nvGrpSpPr>
          <p:grpSpPr>
            <a:xfrm>
              <a:off x="9448800" y="2424090"/>
              <a:ext cx="6400800" cy="3657600"/>
              <a:chOff x="0" y="0"/>
              <a:chExt cx="4876199" cy="4204689"/>
            </a:xfrm>
          </p:grpSpPr>
          <p:sp>
            <p:nvSpPr>
              <p:cNvPr id="7" name="Freeform 7"/>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DE5A4"/>
              </a:solidFill>
            </p:spPr>
          </p:sp>
        </p:grpSp>
        <p:sp>
          <p:nvSpPr>
            <p:cNvPr id="31" name="TextBox 30">
              <a:extLst>
                <a:ext uri="{FF2B5EF4-FFF2-40B4-BE49-F238E27FC236}">
                  <a16:creationId xmlns:a16="http://schemas.microsoft.com/office/drawing/2014/main" id="{D4C3FF2E-9F7F-1274-1143-78BBE58BD62F}"/>
                </a:ext>
              </a:extLst>
            </p:cNvPr>
            <p:cNvSpPr txBox="1"/>
            <p:nvPr/>
          </p:nvSpPr>
          <p:spPr>
            <a:xfrm>
              <a:off x="9807597" y="2787249"/>
              <a:ext cx="5654246" cy="2955746"/>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Nháy chuột chọn (hoặc bỏ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File name extensions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Show/hide</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kết quả.</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2852A238-77BE-8E54-000A-6A426EF4A03F}"/>
              </a:ext>
            </a:extLst>
          </p:cNvPr>
          <p:cNvGrpSpPr/>
          <p:nvPr/>
        </p:nvGrpSpPr>
        <p:grpSpPr>
          <a:xfrm>
            <a:off x="2523868" y="6189077"/>
            <a:ext cx="6400800" cy="3734523"/>
            <a:chOff x="2523868" y="6189077"/>
            <a:chExt cx="6400800" cy="3734523"/>
          </a:xfrm>
        </p:grpSpPr>
        <p:grpSp>
          <p:nvGrpSpPr>
            <p:cNvPr id="4" name="Group 4"/>
            <p:cNvGrpSpPr/>
            <p:nvPr/>
          </p:nvGrpSpPr>
          <p:grpSpPr>
            <a:xfrm>
              <a:off x="2523868" y="6189077"/>
              <a:ext cx="6400800" cy="3657600"/>
              <a:chOff x="0" y="0"/>
              <a:chExt cx="4876199" cy="4204689"/>
            </a:xfrm>
          </p:grpSpPr>
          <p:sp>
            <p:nvSpPr>
              <p:cNvPr id="5" name="Freeform 5"/>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6C496"/>
              </a:solidFill>
            </p:spPr>
          </p:sp>
        </p:grpSp>
        <p:sp>
          <p:nvSpPr>
            <p:cNvPr id="33" name="TextBox 32">
              <a:extLst>
                <a:ext uri="{FF2B5EF4-FFF2-40B4-BE49-F238E27FC236}">
                  <a16:creationId xmlns:a16="http://schemas.microsoft.com/office/drawing/2014/main" id="{98914F30-B8E4-373D-9A87-EB7ED583980F}"/>
                </a:ext>
              </a:extLst>
            </p:cNvPr>
            <p:cNvSpPr txBox="1"/>
            <p:nvPr/>
          </p:nvSpPr>
          <p:spPr>
            <a:xfrm>
              <a:off x="2734245" y="6229191"/>
              <a:ext cx="5974971" cy="3694409"/>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3. 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Current view</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nháy chuột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Sort by</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tên những mục đang được đánh dấu trong danh sách thả xuống.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1B218779-1DD0-87DA-DD97-202FA55C3862}"/>
              </a:ext>
            </a:extLst>
          </p:cNvPr>
          <p:cNvGrpSpPr/>
          <p:nvPr/>
        </p:nvGrpSpPr>
        <p:grpSpPr>
          <a:xfrm>
            <a:off x="9436857" y="6197356"/>
            <a:ext cx="6400800" cy="3657600"/>
            <a:chOff x="9436857" y="6197356"/>
            <a:chExt cx="6400800" cy="3657600"/>
          </a:xfrm>
        </p:grpSpPr>
        <p:grpSp>
          <p:nvGrpSpPr>
            <p:cNvPr id="8" name="Group 8"/>
            <p:cNvGrpSpPr/>
            <p:nvPr/>
          </p:nvGrpSpPr>
          <p:grpSpPr>
            <a:xfrm>
              <a:off x="9436857" y="6197356"/>
              <a:ext cx="6400800" cy="3657600"/>
              <a:chOff x="0" y="0"/>
              <a:chExt cx="4876199" cy="4204689"/>
            </a:xfrm>
          </p:grpSpPr>
          <p:sp>
            <p:nvSpPr>
              <p:cNvPr id="9" name="Freeform 9"/>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FD5DB"/>
              </a:solidFill>
            </p:spPr>
          </p:sp>
        </p:grpSp>
        <p:sp>
          <p:nvSpPr>
            <p:cNvPr id="35" name="TextBox 34">
              <a:extLst>
                <a:ext uri="{FF2B5EF4-FFF2-40B4-BE49-F238E27FC236}">
                  <a16:creationId xmlns:a16="http://schemas.microsoft.com/office/drawing/2014/main" id="{049BA847-B91F-75FE-C126-FD40CFAE86F8}"/>
                </a:ext>
              </a:extLst>
            </p:cNvPr>
            <p:cNvSpPr txBox="1"/>
            <p:nvPr/>
          </p:nvSpPr>
          <p:spPr>
            <a:xfrm>
              <a:off x="9704336" y="6556562"/>
              <a:ext cx="5928072" cy="2955746"/>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4. Nháy chuột để thay đổi đánh dấu sang mục khác, quan sát vùng hiển thị nội dung và cho biết sự thay đổi.</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9979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469142">
            <a:off x="-2250795" y="8664783"/>
            <a:ext cx="6019648" cy="4770571"/>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04873">
            <a:off x="14922949" y="-1765173"/>
            <a:ext cx="4348534" cy="411480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50828" y="-1486164"/>
            <a:ext cx="7315200" cy="2660073"/>
          </a:xfrm>
          <a:prstGeom prst="rect">
            <a:avLst/>
          </a:prstGeom>
        </p:spPr>
      </p:pic>
      <p:grpSp>
        <p:nvGrpSpPr>
          <p:cNvPr id="31" name="Group 30">
            <a:extLst>
              <a:ext uri="{FF2B5EF4-FFF2-40B4-BE49-F238E27FC236}">
                <a16:creationId xmlns:a16="http://schemas.microsoft.com/office/drawing/2014/main" id="{00A584DF-5438-40AE-DC10-8E36BEF53860}"/>
              </a:ext>
            </a:extLst>
          </p:cNvPr>
          <p:cNvGrpSpPr/>
          <p:nvPr/>
        </p:nvGrpSpPr>
        <p:grpSpPr>
          <a:xfrm>
            <a:off x="7583233" y="2829669"/>
            <a:ext cx="8595970" cy="6400870"/>
            <a:chOff x="7583233" y="2829669"/>
            <a:chExt cx="8595970" cy="6400870"/>
          </a:xfrm>
        </p:grpSpPr>
        <p:grpSp>
          <p:nvGrpSpPr>
            <p:cNvPr id="7" name="Group 7"/>
            <p:cNvGrpSpPr/>
            <p:nvPr/>
          </p:nvGrpSpPr>
          <p:grpSpPr>
            <a:xfrm>
              <a:off x="7583233" y="2829669"/>
              <a:ext cx="8595970" cy="6400870"/>
              <a:chOff x="0" y="0"/>
              <a:chExt cx="11710197" cy="2028620"/>
            </a:xfrm>
          </p:grpSpPr>
          <p:sp>
            <p:nvSpPr>
              <p:cNvPr id="8" name="Freeform 8"/>
              <p:cNvSpPr/>
              <p:nvPr/>
            </p:nvSpPr>
            <p:spPr>
              <a:xfrm>
                <a:off x="0" y="-4073"/>
                <a:ext cx="11716588" cy="2035222"/>
              </a:xfrm>
              <a:custGeom>
                <a:avLst/>
                <a:gdLst/>
                <a:ahLst/>
                <a:cxnLst/>
                <a:rect l="l" t="t" r="r" b="b"/>
                <a:pathLst>
                  <a:path w="11716588" h="2035222">
                    <a:moveTo>
                      <a:pt x="11088810" y="1980744"/>
                    </a:moveTo>
                    <a:cubicBezTo>
                      <a:pt x="11088810" y="1980744"/>
                      <a:pt x="10357935" y="2035222"/>
                      <a:pt x="8775658" y="2032601"/>
                    </a:cubicBezTo>
                    <a:cubicBezTo>
                      <a:pt x="4335195" y="2030438"/>
                      <a:pt x="1057074" y="2022614"/>
                      <a:pt x="1057074" y="2022614"/>
                    </a:cubicBezTo>
                    <a:cubicBezTo>
                      <a:pt x="812932" y="2013780"/>
                      <a:pt x="449110" y="1992549"/>
                      <a:pt x="282371" y="1934372"/>
                    </a:cubicBezTo>
                    <a:cubicBezTo>
                      <a:pt x="4469" y="1837408"/>
                      <a:pt x="0" y="1664130"/>
                      <a:pt x="0" y="1319250"/>
                    </a:cubicBezTo>
                    <a:lnTo>
                      <a:pt x="0" y="1319241"/>
                    </a:lnTo>
                    <a:cubicBezTo>
                      <a:pt x="8536" y="491230"/>
                      <a:pt x="0" y="345608"/>
                      <a:pt x="77597" y="223930"/>
                    </a:cubicBezTo>
                    <a:cubicBezTo>
                      <a:pt x="217372" y="4759"/>
                      <a:pt x="519255" y="4073"/>
                      <a:pt x="937909" y="4073"/>
                    </a:cubicBezTo>
                    <a:cubicBezTo>
                      <a:pt x="937909" y="4073"/>
                      <a:pt x="2472021" y="15681"/>
                      <a:pt x="7138310" y="7673"/>
                    </a:cubicBezTo>
                    <a:cubicBezTo>
                      <a:pt x="10139007" y="0"/>
                      <a:pt x="10855741" y="6979"/>
                      <a:pt x="10855741" y="6979"/>
                    </a:cubicBezTo>
                    <a:cubicBezTo>
                      <a:pt x="11224049" y="14458"/>
                      <a:pt x="11362309" y="42638"/>
                      <a:pt x="11560049" y="165219"/>
                    </a:cubicBezTo>
                    <a:cubicBezTo>
                      <a:pt x="11711066" y="258836"/>
                      <a:pt x="11716588" y="476157"/>
                      <a:pt x="11707447" y="1319241"/>
                    </a:cubicBezTo>
                    <a:lnTo>
                      <a:pt x="11707447" y="1319250"/>
                    </a:lnTo>
                    <a:cubicBezTo>
                      <a:pt x="11707447" y="1782095"/>
                      <a:pt x="11664662" y="1930682"/>
                      <a:pt x="11088810" y="1980744"/>
                    </a:cubicBezTo>
                    <a:close/>
                  </a:path>
                </a:pathLst>
              </a:custGeom>
              <a:solidFill>
                <a:srgbClr val="FFD5DB"/>
              </a:solidFill>
            </p:spPr>
          </p:sp>
        </p:grpSp>
        <p:sp>
          <p:nvSpPr>
            <p:cNvPr id="30" name="TextBox 29">
              <a:extLst>
                <a:ext uri="{FF2B5EF4-FFF2-40B4-BE49-F238E27FC236}">
                  <a16:creationId xmlns:a16="http://schemas.microsoft.com/office/drawing/2014/main" id="{EEF1787E-D969-4DB6-271D-6BD2A8314116}"/>
                </a:ext>
              </a:extLst>
            </p:cNvPr>
            <p:cNvSpPr txBox="1"/>
            <p:nvPr/>
          </p:nvSpPr>
          <p:spPr>
            <a:xfrm>
              <a:off x="8068190" y="3488986"/>
              <a:ext cx="7860421" cy="5147756"/>
            </a:xfrm>
            <a:prstGeom prst="rect">
              <a:avLst/>
            </a:prstGeom>
            <a:noFill/>
          </p:spPr>
          <p:txBody>
            <a:bodyPr wrap="square">
              <a:spAutoFit/>
            </a:bodyPr>
            <a:lstStyle/>
            <a:p>
              <a:pPr algn="just">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1) Tệp có đuôi “pdf”, “rar”, “zip” có thể mở bằng phần mềm ứng dụng nào?</a:t>
              </a:r>
              <a:endParaRPr lang="en-US" sz="44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2) Em nhận được cảnh báo gì khi thay đổi một đuôi tên tệp?</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054997">
            <a:off x="-1651071" y="8158363"/>
            <a:ext cx="3984598" cy="301380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296661" y="4845150"/>
            <a:ext cx="615731" cy="596700"/>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5500518" y="9319315"/>
            <a:ext cx="535167" cy="51862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14738863" y="8982352"/>
            <a:ext cx="619832" cy="60067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081237" y="1333807"/>
            <a:ext cx="276680" cy="268128"/>
          </a:xfrm>
          <a:prstGeom prst="rect">
            <a:avLst/>
          </a:prstGeom>
        </p:spPr>
      </p:pic>
      <p:sp>
        <p:nvSpPr>
          <p:cNvPr id="22" name="TextBox 21">
            <a:extLst>
              <a:ext uri="{FF2B5EF4-FFF2-40B4-BE49-F238E27FC236}">
                <a16:creationId xmlns:a16="http://schemas.microsoft.com/office/drawing/2014/main" id="{5BDA808F-8654-1046-7D6F-560C540A7E9C}"/>
              </a:ext>
            </a:extLst>
          </p:cNvPr>
          <p:cNvSpPr txBox="1"/>
          <p:nvPr/>
        </p:nvSpPr>
        <p:spPr>
          <a:xfrm>
            <a:off x="2407606" y="791170"/>
            <a:ext cx="13472786" cy="1754326"/>
          </a:xfrm>
          <a:prstGeom prst="rect">
            <a:avLst/>
          </a:prstGeom>
          <a:noFill/>
        </p:spPr>
        <p:txBody>
          <a:bodyPr wrap="square">
            <a:spAutoFit/>
          </a:bodyPr>
          <a:lstStyle/>
          <a:p>
            <a:pPr algn="ctr">
              <a:spcAft>
                <a:spcPts val="800"/>
              </a:spcAft>
            </a:pP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Bài 5: Đuôi tên tệp và phần mềm để mở một số kiểu tệp</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22FFE238-B453-8E9F-EBAD-A6D8554D4203}"/>
              </a:ext>
            </a:extLst>
          </p:cNvPr>
          <p:cNvGrpSpPr/>
          <p:nvPr/>
        </p:nvGrpSpPr>
        <p:grpSpPr>
          <a:xfrm>
            <a:off x="1708017" y="4274493"/>
            <a:ext cx="5111193" cy="2405850"/>
            <a:chOff x="1408982" y="6181768"/>
            <a:chExt cx="5111193" cy="2405850"/>
          </a:xfrm>
        </p:grpSpPr>
        <p:grpSp>
          <p:nvGrpSpPr>
            <p:cNvPr id="24" name="Group 3">
              <a:extLst>
                <a:ext uri="{FF2B5EF4-FFF2-40B4-BE49-F238E27FC236}">
                  <a16:creationId xmlns:a16="http://schemas.microsoft.com/office/drawing/2014/main" id="{8BA04E45-D4C1-E32B-8E5D-7141F6BE662A}"/>
                </a:ext>
              </a:extLst>
            </p:cNvPr>
            <p:cNvGrpSpPr/>
            <p:nvPr/>
          </p:nvGrpSpPr>
          <p:grpSpPr>
            <a:xfrm rot="-5400000">
              <a:off x="2876674" y="4944116"/>
              <a:ext cx="2175810" cy="5111193"/>
              <a:chOff x="0" y="0"/>
              <a:chExt cx="1712938" cy="4023861"/>
            </a:xfrm>
          </p:grpSpPr>
          <p:sp>
            <p:nvSpPr>
              <p:cNvPr id="28" name="Freeform 4">
                <a:extLst>
                  <a:ext uri="{FF2B5EF4-FFF2-40B4-BE49-F238E27FC236}">
                    <a16:creationId xmlns:a16="http://schemas.microsoft.com/office/drawing/2014/main" id="{C0180227-8561-827D-A4AD-2FBE20AD7E4F}"/>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sp>
        </p:grpSp>
        <p:grpSp>
          <p:nvGrpSpPr>
            <p:cNvPr id="25" name="Group 5">
              <a:extLst>
                <a:ext uri="{FF2B5EF4-FFF2-40B4-BE49-F238E27FC236}">
                  <a16:creationId xmlns:a16="http://schemas.microsoft.com/office/drawing/2014/main" id="{F98D62F8-5511-661C-2825-2D3925938396}"/>
                </a:ext>
              </a:extLst>
            </p:cNvPr>
            <p:cNvGrpSpPr/>
            <p:nvPr/>
          </p:nvGrpSpPr>
          <p:grpSpPr>
            <a:xfrm rot="-5400000">
              <a:off x="2876674" y="4714076"/>
              <a:ext cx="2175810" cy="5111193"/>
              <a:chOff x="0" y="0"/>
              <a:chExt cx="1712938" cy="4023861"/>
            </a:xfrm>
          </p:grpSpPr>
          <p:sp>
            <p:nvSpPr>
              <p:cNvPr id="27" name="Freeform 6">
                <a:extLst>
                  <a:ext uri="{FF2B5EF4-FFF2-40B4-BE49-F238E27FC236}">
                    <a16:creationId xmlns:a16="http://schemas.microsoft.com/office/drawing/2014/main" id="{9F5A4A67-AA27-37B4-39A2-28A1896A4F35}"/>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sp>
        </p:grpSp>
        <p:sp>
          <p:nvSpPr>
            <p:cNvPr id="26" name="TextBox 27">
              <a:extLst>
                <a:ext uri="{FF2B5EF4-FFF2-40B4-BE49-F238E27FC236}">
                  <a16:creationId xmlns:a16="http://schemas.microsoft.com/office/drawing/2014/main" id="{5855FD99-4CEC-C15B-3E6F-B4D3F3D7FB4A}"/>
                </a:ext>
              </a:extLst>
            </p:cNvPr>
            <p:cNvSpPr txBox="1"/>
            <p:nvPr/>
          </p:nvSpPr>
          <p:spPr>
            <a:xfrm>
              <a:off x="2011983" y="6961528"/>
              <a:ext cx="3905191" cy="721608"/>
            </a:xfrm>
            <a:prstGeom prst="rect">
              <a:avLst/>
            </a:prstGeom>
          </p:spPr>
          <p:txBody>
            <a:bodyPr lIns="0" tIns="0" rIns="0" bIns="0" rtlCol="0" anchor="t">
              <a:spAutoFit/>
            </a:bodyPr>
            <a:lstStyle/>
            <a:p>
              <a:pPr algn="ctr">
                <a:lnSpc>
                  <a:spcPts val="5500"/>
                </a:lnSpc>
              </a:pPr>
              <a:r>
                <a:rPr lang="en-US" sz="4800" b="1">
                  <a:solidFill>
                    <a:srgbClr val="494D4D"/>
                  </a:solidFill>
                  <a:latin typeface="Arial" panose="020B0604020202020204" pitchFamily="34" charset="0"/>
                  <a:cs typeface="Arial" panose="020B0604020202020204" pitchFamily="34" charset="0"/>
                </a:rPr>
                <a:t>Nhiệm vụ</a:t>
              </a:r>
            </a:p>
          </p:txBody>
        </p:sp>
      </p:grpSp>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40228" y="8055494"/>
            <a:ext cx="1466763" cy="1253416"/>
          </a:xfrm>
          <a:prstGeom prst="rect">
            <a:avLst/>
          </a:prstGeom>
        </p:spPr>
      </p:pic>
      <p:pic>
        <p:nvPicPr>
          <p:cNvPr id="6"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51023" flipH="1">
            <a:off x="1561788" y="3747587"/>
            <a:ext cx="1895884" cy="1192684"/>
          </a:xfrm>
          <a:prstGeom prst="rect">
            <a:avLst/>
          </a:prstGeom>
        </p:spPr>
      </p:pic>
    </p:spTree>
    <p:extLst>
      <p:ext uri="{BB962C8B-B14F-4D97-AF65-F5344CB8AC3E}">
        <p14:creationId xmlns:p14="http://schemas.microsoft.com/office/powerpoint/2010/main" val="809103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79210">
            <a:off x="-2405101" y="6366945"/>
            <a:ext cx="5307765" cy="469978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58554" y="9226459"/>
            <a:ext cx="515726" cy="515726"/>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22818">
            <a:off x="15439505" y="-2064782"/>
            <a:ext cx="3975926" cy="411480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55401">
            <a:off x="17054195" y="2761967"/>
            <a:ext cx="1137840" cy="37238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15245">
            <a:off x="1153719" y="8041261"/>
            <a:ext cx="641982" cy="210103"/>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413400" y="3009320"/>
            <a:ext cx="794850" cy="794850"/>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845405">
            <a:off x="8348412" y="301955"/>
            <a:ext cx="335503" cy="986773"/>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791440">
            <a:off x="16341991" y="-1467878"/>
            <a:ext cx="2665228" cy="3817384"/>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8013505">
            <a:off x="-1609500" y="8351434"/>
            <a:ext cx="3994156" cy="2265776"/>
          </a:xfrm>
          <a:prstGeom prst="rect">
            <a:avLst/>
          </a:prstGeom>
        </p:spPr>
      </p:pic>
      <p:grpSp>
        <p:nvGrpSpPr>
          <p:cNvPr id="27" name="Group 26">
            <a:extLst>
              <a:ext uri="{FF2B5EF4-FFF2-40B4-BE49-F238E27FC236}">
                <a16:creationId xmlns:a16="http://schemas.microsoft.com/office/drawing/2014/main" id="{67B00257-780E-4AF4-8E80-6F6AE5DF21E1}"/>
              </a:ext>
            </a:extLst>
          </p:cNvPr>
          <p:cNvGrpSpPr/>
          <p:nvPr/>
        </p:nvGrpSpPr>
        <p:grpSpPr>
          <a:xfrm>
            <a:off x="1843625" y="876300"/>
            <a:ext cx="14691775" cy="8309448"/>
            <a:chOff x="1843625" y="876300"/>
            <a:chExt cx="14691775" cy="8309448"/>
          </a:xfrm>
        </p:grpSpPr>
        <p:grpSp>
          <p:nvGrpSpPr>
            <p:cNvPr id="24" name="Group 23">
              <a:extLst>
                <a:ext uri="{FF2B5EF4-FFF2-40B4-BE49-F238E27FC236}">
                  <a16:creationId xmlns:a16="http://schemas.microsoft.com/office/drawing/2014/main" id="{0316BB85-CFB1-5DB7-CA8D-BB87FB97A145}"/>
                </a:ext>
              </a:extLst>
            </p:cNvPr>
            <p:cNvGrpSpPr/>
            <p:nvPr/>
          </p:nvGrpSpPr>
          <p:grpSpPr>
            <a:xfrm>
              <a:off x="1843625" y="876300"/>
              <a:ext cx="14691775" cy="8309448"/>
              <a:chOff x="1600200" y="876300"/>
              <a:chExt cx="14691775" cy="8309448"/>
            </a:xfrm>
          </p:grpSpPr>
          <p:grpSp>
            <p:nvGrpSpPr>
              <p:cNvPr id="3" name="Group 3"/>
              <p:cNvGrpSpPr/>
              <p:nvPr/>
            </p:nvGrpSpPr>
            <p:grpSpPr>
              <a:xfrm>
                <a:off x="1600200" y="876300"/>
                <a:ext cx="14431948" cy="8041966"/>
                <a:chOff x="0" y="0"/>
                <a:chExt cx="15796177" cy="8561058"/>
              </a:xfrm>
            </p:grpSpPr>
            <p:sp>
              <p:nvSpPr>
                <p:cNvPr id="4" name="Freeform 4"/>
                <p:cNvSpPr/>
                <p:nvPr/>
              </p:nvSpPr>
              <p:spPr>
                <a:xfrm>
                  <a:off x="0" y="-4262"/>
                  <a:ext cx="15803922" cy="8567544"/>
                </a:xfrm>
                <a:custGeom>
                  <a:avLst/>
                  <a:gdLst/>
                  <a:ahLst/>
                  <a:cxnLst/>
                  <a:rect l="l" t="t" r="r" b="b"/>
                  <a:pathLst>
                    <a:path w="15803922" h="8567544">
                      <a:moveTo>
                        <a:pt x="14865023" y="8556357"/>
                      </a:moveTo>
                      <a:cubicBezTo>
                        <a:pt x="14865023" y="8556357"/>
                        <a:pt x="14445270" y="8567544"/>
                        <a:pt x="13982684" y="8564923"/>
                      </a:cubicBezTo>
                      <a:cubicBezTo>
                        <a:pt x="4914032" y="8562760"/>
                        <a:pt x="1057073" y="8554935"/>
                        <a:pt x="1057073" y="8554935"/>
                      </a:cubicBezTo>
                      <a:cubicBezTo>
                        <a:pt x="812931" y="8546102"/>
                        <a:pt x="565145" y="8529121"/>
                        <a:pt x="398404" y="8470943"/>
                      </a:cubicBezTo>
                      <a:cubicBezTo>
                        <a:pt x="120505" y="8373981"/>
                        <a:pt x="0" y="8196453"/>
                        <a:pt x="0" y="2695360"/>
                      </a:cubicBezTo>
                      <a:lnTo>
                        <a:pt x="0" y="2695298"/>
                      </a:lnTo>
                      <a:cubicBezTo>
                        <a:pt x="8536" y="440430"/>
                        <a:pt x="34263" y="311302"/>
                        <a:pt x="140291" y="225758"/>
                      </a:cubicBezTo>
                      <a:cubicBezTo>
                        <a:pt x="342602" y="62530"/>
                        <a:pt x="736658" y="7673"/>
                        <a:pt x="1155311" y="7673"/>
                      </a:cubicBezTo>
                      <a:cubicBezTo>
                        <a:pt x="1155311" y="7673"/>
                        <a:pt x="1551711" y="15681"/>
                        <a:pt x="11228135" y="7673"/>
                      </a:cubicBezTo>
                      <a:cubicBezTo>
                        <a:pt x="14226344" y="0"/>
                        <a:pt x="14690271" y="7673"/>
                        <a:pt x="14690271" y="7673"/>
                      </a:cubicBezTo>
                      <a:cubicBezTo>
                        <a:pt x="15058579" y="15152"/>
                        <a:pt x="15421891" y="84484"/>
                        <a:pt x="15619631" y="207066"/>
                      </a:cubicBezTo>
                      <a:cubicBezTo>
                        <a:pt x="15770648" y="300683"/>
                        <a:pt x="15803922" y="425358"/>
                        <a:pt x="15794782" y="2695360"/>
                      </a:cubicBezTo>
                      <a:lnTo>
                        <a:pt x="15794782" y="2695422"/>
                      </a:lnTo>
                      <a:cubicBezTo>
                        <a:pt x="15794782" y="8314418"/>
                        <a:pt x="15511785" y="8528516"/>
                        <a:pt x="14865023" y="8556357"/>
                      </a:cubicBezTo>
                      <a:close/>
                    </a:path>
                  </a:pathLst>
                </a:custGeom>
                <a:solidFill>
                  <a:srgbClr val="F6C496"/>
                </a:solidFill>
              </p:spPr>
            </p:sp>
          </p:grpSp>
          <p:grpSp>
            <p:nvGrpSpPr>
              <p:cNvPr id="5" name="Group 5"/>
              <p:cNvGrpSpPr/>
              <p:nvPr/>
            </p:nvGrpSpPr>
            <p:grpSpPr>
              <a:xfrm>
                <a:off x="1867144" y="1149870"/>
                <a:ext cx="14424831" cy="8035878"/>
                <a:chOff x="0" y="0"/>
                <a:chExt cx="15700686" cy="8561058"/>
              </a:xfrm>
            </p:grpSpPr>
            <p:sp>
              <p:nvSpPr>
                <p:cNvPr id="6" name="Freeform 6"/>
                <p:cNvSpPr/>
                <p:nvPr/>
              </p:nvSpPr>
              <p:spPr>
                <a:xfrm>
                  <a:off x="0" y="-4262"/>
                  <a:ext cx="15708432" cy="8567544"/>
                </a:xfrm>
                <a:custGeom>
                  <a:avLst/>
                  <a:gdLst/>
                  <a:ahLst/>
                  <a:cxnLst/>
                  <a:rect l="l" t="t" r="r" b="b"/>
                  <a:pathLst>
                    <a:path w="15708432" h="8567544">
                      <a:moveTo>
                        <a:pt x="14769531" y="8556357"/>
                      </a:moveTo>
                      <a:cubicBezTo>
                        <a:pt x="14769531" y="8556357"/>
                        <a:pt x="14349778" y="8567544"/>
                        <a:pt x="13887194" y="8564923"/>
                      </a:cubicBezTo>
                      <a:cubicBezTo>
                        <a:pt x="4888312" y="8562760"/>
                        <a:pt x="1057073" y="8554935"/>
                        <a:pt x="1057073" y="8554935"/>
                      </a:cubicBezTo>
                      <a:cubicBezTo>
                        <a:pt x="812931" y="8546102"/>
                        <a:pt x="565145" y="8529121"/>
                        <a:pt x="398404" y="8470943"/>
                      </a:cubicBezTo>
                      <a:cubicBezTo>
                        <a:pt x="120505" y="8373981"/>
                        <a:pt x="0" y="8196453"/>
                        <a:pt x="0" y="2695360"/>
                      </a:cubicBezTo>
                      <a:lnTo>
                        <a:pt x="0" y="2695298"/>
                      </a:lnTo>
                      <a:cubicBezTo>
                        <a:pt x="8536" y="440430"/>
                        <a:pt x="34263" y="311302"/>
                        <a:pt x="140291" y="225758"/>
                      </a:cubicBezTo>
                      <a:cubicBezTo>
                        <a:pt x="342602" y="62530"/>
                        <a:pt x="736658" y="7673"/>
                        <a:pt x="1155311" y="7673"/>
                      </a:cubicBezTo>
                      <a:cubicBezTo>
                        <a:pt x="1155311" y="7673"/>
                        <a:pt x="1551711" y="15681"/>
                        <a:pt x="11153637" y="7673"/>
                      </a:cubicBezTo>
                      <a:cubicBezTo>
                        <a:pt x="14130852" y="0"/>
                        <a:pt x="14594779" y="7673"/>
                        <a:pt x="14594779" y="7673"/>
                      </a:cubicBezTo>
                      <a:cubicBezTo>
                        <a:pt x="14963087" y="15152"/>
                        <a:pt x="15326399" y="84484"/>
                        <a:pt x="15524141" y="207066"/>
                      </a:cubicBezTo>
                      <a:cubicBezTo>
                        <a:pt x="15675158" y="300683"/>
                        <a:pt x="15708432" y="425358"/>
                        <a:pt x="15699291" y="2695360"/>
                      </a:cubicBezTo>
                      <a:lnTo>
                        <a:pt x="15699291" y="2695422"/>
                      </a:lnTo>
                      <a:cubicBezTo>
                        <a:pt x="15699291" y="8314418"/>
                        <a:pt x="15416295" y="8528516"/>
                        <a:pt x="14769531" y="8556357"/>
                      </a:cubicBezTo>
                      <a:close/>
                    </a:path>
                  </a:pathLst>
                </a:custGeom>
                <a:solidFill>
                  <a:srgbClr val="FDE5A4"/>
                </a:solidFill>
              </p:spPr>
            </p:sp>
          </p:grpSp>
        </p:grpSp>
        <p:sp>
          <p:nvSpPr>
            <p:cNvPr id="23" name="TextBox 22">
              <a:extLst>
                <a:ext uri="{FF2B5EF4-FFF2-40B4-BE49-F238E27FC236}">
                  <a16:creationId xmlns:a16="http://schemas.microsoft.com/office/drawing/2014/main" id="{FCF25339-1F2E-3915-1B57-E38AF4A3270F}"/>
                </a:ext>
              </a:extLst>
            </p:cNvPr>
            <p:cNvSpPr txBox="1"/>
            <p:nvPr/>
          </p:nvSpPr>
          <p:spPr>
            <a:xfrm>
              <a:off x="2392108" y="1309731"/>
              <a:ext cx="13915941" cy="4349845"/>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1) Tệp có đuôi pdf có thể mở bằng phần mềm trình duyệt của máy tính như Microsoft Edge, Google Chrome, Cốc Cốc,…</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Tệp có đuôi “rar” hoặc “zip” có thể mở bằng các phần mềm giải nén như 7-Zip, WinRAR,…</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2) Khi thay đổi một đuôi tên tệp, em sẽ nhận được cảnh báo:</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25" descr="Graphical user interface, text, application&#10;&#10;Description automatically generated">
            <a:extLst>
              <a:ext uri="{FF2B5EF4-FFF2-40B4-BE49-F238E27FC236}">
                <a16:creationId xmlns:a16="http://schemas.microsoft.com/office/drawing/2014/main" id="{EDD44488-F428-33D0-B66C-74032062869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92599" y="5824864"/>
            <a:ext cx="9514958" cy="3303567"/>
          </a:xfrm>
          <a:prstGeom prst="rect">
            <a:avLst/>
          </a:prstGeom>
        </p:spPr>
      </p:pic>
    </p:spTree>
    <p:extLst>
      <p:ext uri="{BB962C8B-B14F-4D97-AF65-F5344CB8AC3E}">
        <p14:creationId xmlns:p14="http://schemas.microsoft.com/office/powerpoint/2010/main" val="236321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5952914">
            <a:off x="504424" y="9354711"/>
            <a:ext cx="1048552" cy="1019524"/>
          </a:xfrm>
          <a:prstGeom prst="rect">
            <a:avLst/>
          </a:prstGeom>
        </p:spPr>
      </p:pic>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4609862">
            <a:off x="16781231" y="421188"/>
            <a:ext cx="1249618" cy="1215025"/>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41890">
            <a:off x="511280" y="6864695"/>
            <a:ext cx="381006" cy="365766"/>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6750013"/>
            <a:ext cx="623264" cy="598333"/>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85029">
            <a:off x="438909" y="1636551"/>
            <a:ext cx="463154" cy="444628"/>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91561">
            <a:off x="9037608" y="333396"/>
            <a:ext cx="326332" cy="316245"/>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47454">
            <a:off x="5145193" y="10195582"/>
            <a:ext cx="264577" cy="256399"/>
          </a:xfrm>
          <a:prstGeom prst="rect">
            <a:avLst/>
          </a:prstGeom>
        </p:spPr>
      </p:pic>
      <p:pic>
        <p:nvPicPr>
          <p:cNvPr id="26" name="Picture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72574">
            <a:off x="14734182" y="9798013"/>
            <a:ext cx="326332" cy="316245"/>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16041">
            <a:off x="16270477" y="8059761"/>
            <a:ext cx="4035045" cy="4175985"/>
          </a:xfrm>
          <a:prstGeom prst="rect">
            <a:avLst/>
          </a:prstGeom>
        </p:spPr>
      </p:pic>
      <p:pic>
        <p:nvPicPr>
          <p:cNvPr id="32" name="Picture 3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68265">
            <a:off x="16934246" y="7356490"/>
            <a:ext cx="2707507" cy="4291438"/>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id="{3A8EB68C-7307-3EB0-1AF4-E67496051AE6}"/>
              </a:ext>
            </a:extLst>
          </p:cNvPr>
          <p:cNvPicPr>
            <a:picLocks noChangeAspect="1"/>
          </p:cNvPicPr>
          <p:nvPr/>
        </p:nvPicPr>
        <p:blipFill rotWithShape="1">
          <a:blip r:embed="rId16">
            <a:extLst>
              <a:ext uri="{28A0092B-C50C-407E-A947-70E740481C1C}">
                <a14:useLocalDpi xmlns:a14="http://schemas.microsoft.com/office/drawing/2010/main" val="0"/>
              </a:ext>
            </a:extLst>
          </a:blip>
          <a:srcRect l="11366" t="38991" r="8459"/>
          <a:stretch/>
        </p:blipFill>
        <p:spPr>
          <a:xfrm>
            <a:off x="9243396" y="5906408"/>
            <a:ext cx="8017783" cy="3682093"/>
          </a:xfrm>
          <a:prstGeom prst="rect">
            <a:avLst/>
          </a:prstGeom>
        </p:spPr>
      </p:pic>
      <p:sp>
        <p:nvSpPr>
          <p:cNvPr id="36" name="TextBox 35">
            <a:extLst>
              <a:ext uri="{FF2B5EF4-FFF2-40B4-BE49-F238E27FC236}">
                <a16:creationId xmlns:a16="http://schemas.microsoft.com/office/drawing/2014/main" id="{CDC55566-8CC5-563E-91A1-424B4A3CC16E}"/>
              </a:ext>
            </a:extLst>
          </p:cNvPr>
          <p:cNvSpPr txBox="1"/>
          <p:nvPr/>
        </p:nvSpPr>
        <p:spPr>
          <a:xfrm>
            <a:off x="2407607" y="804049"/>
            <a:ext cx="13472786" cy="923330"/>
          </a:xfrm>
          <a:prstGeom prst="rect">
            <a:avLst/>
          </a:prstGeom>
          <a:noFill/>
        </p:spPr>
        <p:txBody>
          <a:bodyPr wrap="square">
            <a:spAutoFit/>
          </a:bodyPr>
          <a:lstStyle/>
          <a:p>
            <a:pPr algn="ctr">
              <a:spcAft>
                <a:spcPts val="800"/>
              </a:spcAft>
            </a:pP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Bài 6: Khám phá thanh đường dẫn</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AC5268D1-BB2D-2DD0-C5D5-753FBE8F96C5}"/>
              </a:ext>
            </a:extLst>
          </p:cNvPr>
          <p:cNvGrpSpPr/>
          <p:nvPr/>
        </p:nvGrpSpPr>
        <p:grpSpPr>
          <a:xfrm>
            <a:off x="662141" y="2071448"/>
            <a:ext cx="8326381" cy="3749040"/>
            <a:chOff x="662141" y="2071448"/>
            <a:chExt cx="8326381" cy="3749040"/>
          </a:xfrm>
        </p:grpSpPr>
        <p:grpSp>
          <p:nvGrpSpPr>
            <p:cNvPr id="2" name="Group 2"/>
            <p:cNvGrpSpPr/>
            <p:nvPr/>
          </p:nvGrpSpPr>
          <p:grpSpPr>
            <a:xfrm>
              <a:off x="1252785" y="2071448"/>
              <a:ext cx="7735737" cy="3749040"/>
              <a:chOff x="0" y="0"/>
              <a:chExt cx="9656043" cy="4922323"/>
            </a:xfrm>
          </p:grpSpPr>
          <p:sp>
            <p:nvSpPr>
              <p:cNvPr id="3" name="Freeform 3"/>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EB8198"/>
              </a:solidFill>
            </p:spPr>
          </p:sp>
        </p:grpSp>
        <p:grpSp>
          <p:nvGrpSpPr>
            <p:cNvPr id="8" name="Group 8"/>
            <p:cNvGrpSpPr/>
            <p:nvPr/>
          </p:nvGrpSpPr>
          <p:grpSpPr>
            <a:xfrm>
              <a:off x="1408381" y="2247900"/>
              <a:ext cx="7424544" cy="3383280"/>
              <a:chOff x="0" y="0"/>
              <a:chExt cx="9267601" cy="4538601"/>
            </a:xfrm>
          </p:grpSpPr>
          <p:sp>
            <p:nvSpPr>
              <p:cNvPr id="9" name="Freeform 9"/>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FF9FA"/>
              </a:solidFill>
            </p:spPr>
          </p:sp>
        </p:grpSp>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624744" flipH="1">
              <a:off x="662141" y="4472940"/>
              <a:ext cx="890515" cy="1306088"/>
            </a:xfrm>
            <a:prstGeom prst="rect">
              <a:avLst/>
            </a:prstGeom>
          </p:spPr>
        </p:pic>
        <p:sp>
          <p:nvSpPr>
            <p:cNvPr id="38" name="TextBox 37">
              <a:extLst>
                <a:ext uri="{FF2B5EF4-FFF2-40B4-BE49-F238E27FC236}">
                  <a16:creationId xmlns:a16="http://schemas.microsoft.com/office/drawing/2014/main" id="{A27608F8-6B58-BACB-A9CB-DE0069716C8D}"/>
                </a:ext>
              </a:extLst>
            </p:cNvPr>
            <p:cNvSpPr txBox="1"/>
            <p:nvPr/>
          </p:nvSpPr>
          <p:spPr>
            <a:xfrm>
              <a:off x="1596483" y="2468095"/>
              <a:ext cx="6999098" cy="2955746"/>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Nháy chuột vào mũi tên trỏ lên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ở bên trái thanh đường dẫn, có thay đổi gì trong thanh đường dẫn và trong vùng hiển thị nội dung?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3F98F978-8877-49B2-74E5-295505F3BC42}"/>
              </a:ext>
            </a:extLst>
          </p:cNvPr>
          <p:cNvGrpSpPr/>
          <p:nvPr/>
        </p:nvGrpSpPr>
        <p:grpSpPr>
          <a:xfrm>
            <a:off x="9299479" y="2071448"/>
            <a:ext cx="7800413" cy="3764052"/>
            <a:chOff x="9299479" y="2071448"/>
            <a:chExt cx="7800413" cy="3764052"/>
          </a:xfrm>
        </p:grpSpPr>
        <p:grpSp>
          <p:nvGrpSpPr>
            <p:cNvPr id="6" name="Group 6"/>
            <p:cNvGrpSpPr/>
            <p:nvPr/>
          </p:nvGrpSpPr>
          <p:grpSpPr>
            <a:xfrm>
              <a:off x="9299479" y="2071448"/>
              <a:ext cx="7735737" cy="3749040"/>
              <a:chOff x="0" y="0"/>
              <a:chExt cx="9656043" cy="4922323"/>
            </a:xfrm>
          </p:grpSpPr>
          <p:sp>
            <p:nvSpPr>
              <p:cNvPr id="7" name="Freeform 7"/>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6D8EBB"/>
              </a:solidFill>
            </p:spPr>
          </p:sp>
        </p:grpSp>
        <p:grpSp>
          <p:nvGrpSpPr>
            <p:cNvPr id="12" name="Group 12"/>
            <p:cNvGrpSpPr/>
            <p:nvPr/>
          </p:nvGrpSpPr>
          <p:grpSpPr>
            <a:xfrm>
              <a:off x="9455075" y="2247900"/>
              <a:ext cx="7424544" cy="3383280"/>
              <a:chOff x="0" y="0"/>
              <a:chExt cx="9267601" cy="4538601"/>
            </a:xfrm>
          </p:grpSpPr>
          <p:sp>
            <p:nvSpPr>
              <p:cNvPr id="13" name="Freeform 13"/>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D0E7E8"/>
              </a:solidFill>
            </p:spPr>
          </p:sp>
        </p:grpSp>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5351200" y="4805362"/>
              <a:ext cx="1748692" cy="1030138"/>
            </a:xfrm>
            <a:prstGeom prst="rect">
              <a:avLst/>
            </a:prstGeom>
          </p:spPr>
        </p:pic>
        <p:sp>
          <p:nvSpPr>
            <p:cNvPr id="41" name="TextBox 40">
              <a:extLst>
                <a:ext uri="{FF2B5EF4-FFF2-40B4-BE49-F238E27FC236}">
                  <a16:creationId xmlns:a16="http://schemas.microsoft.com/office/drawing/2014/main" id="{AA62274E-5A66-243B-12C5-2420B29748DF}"/>
                </a:ext>
              </a:extLst>
            </p:cNvPr>
            <p:cNvSpPr txBox="1"/>
            <p:nvPr/>
          </p:nvSpPr>
          <p:spPr>
            <a:xfrm>
              <a:off x="10021596" y="3082783"/>
              <a:ext cx="6203950" cy="1651671"/>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2) Nháy chuột vào mũi tên trỏ sang trái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điều gì xảy ra?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2437F75B-5291-2259-4B20-0FC6E9C4A422}"/>
              </a:ext>
            </a:extLst>
          </p:cNvPr>
          <p:cNvGrpSpPr/>
          <p:nvPr/>
        </p:nvGrpSpPr>
        <p:grpSpPr>
          <a:xfrm>
            <a:off x="1252785" y="5966460"/>
            <a:ext cx="7835014" cy="3792706"/>
            <a:chOff x="1252785" y="5966460"/>
            <a:chExt cx="7835014" cy="3792706"/>
          </a:xfrm>
        </p:grpSpPr>
        <p:grpSp>
          <p:nvGrpSpPr>
            <p:cNvPr id="4" name="Group 4"/>
            <p:cNvGrpSpPr/>
            <p:nvPr/>
          </p:nvGrpSpPr>
          <p:grpSpPr>
            <a:xfrm>
              <a:off x="1252785" y="5966460"/>
              <a:ext cx="7735737" cy="3749040"/>
              <a:chOff x="0" y="0"/>
              <a:chExt cx="9656043" cy="4922323"/>
            </a:xfrm>
          </p:grpSpPr>
          <p:sp>
            <p:nvSpPr>
              <p:cNvPr id="5" name="Freeform 5"/>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F6C496"/>
              </a:solidFill>
            </p:spPr>
          </p:sp>
        </p:grpSp>
        <p:grpSp>
          <p:nvGrpSpPr>
            <p:cNvPr id="10" name="Group 10"/>
            <p:cNvGrpSpPr/>
            <p:nvPr/>
          </p:nvGrpSpPr>
          <p:grpSpPr>
            <a:xfrm>
              <a:off x="1408380" y="6134100"/>
              <a:ext cx="7430680" cy="3383279"/>
              <a:chOff x="-1" y="0"/>
              <a:chExt cx="9275260" cy="4538600"/>
            </a:xfrm>
          </p:grpSpPr>
          <p:sp>
            <p:nvSpPr>
              <p:cNvPr id="11" name="Freeform 11"/>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DE5A4"/>
              </a:solidFill>
            </p:spPr>
          </p:sp>
        </p:grpSp>
        <p:pic>
          <p:nvPicPr>
            <p:cNvPr id="18" name="Picture 1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8186552" y="8013794"/>
              <a:ext cx="901247" cy="1745372"/>
            </a:xfrm>
            <a:prstGeom prst="rect">
              <a:avLst/>
            </a:prstGeom>
          </p:spPr>
        </p:pic>
        <p:sp>
          <p:nvSpPr>
            <p:cNvPr id="44" name="TextBox 43">
              <a:extLst>
                <a:ext uri="{FF2B5EF4-FFF2-40B4-BE49-F238E27FC236}">
                  <a16:creationId xmlns:a16="http://schemas.microsoft.com/office/drawing/2014/main" id="{C1B5794C-E5E8-DDAE-C1A5-D70195192D29}"/>
                </a:ext>
              </a:extLst>
            </p:cNvPr>
            <p:cNvSpPr txBox="1"/>
            <p:nvPr/>
          </p:nvSpPr>
          <p:spPr>
            <a:xfrm>
              <a:off x="1888494" y="6577571"/>
              <a:ext cx="6584950" cy="2482667"/>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3) Nháy chuột vào một tên thư mục trong thanh đường dẫn, điều gì xảy ra?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130721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par>
                                <p:cTn id="23" presetID="16" presetClass="entr" presetSubtype="21"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5550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A. Tên tệp, tên thư mục</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5550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Thời gian sửa đổi gần nhất.</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7284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C. Kích thước.</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7157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Cả A, B, C đều đúng.</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sp>
        <p:nvSpPr>
          <p:cNvPr id="69" name="TextBox 5">
            <a:extLst>
              <a:ext uri="{FF2B5EF4-FFF2-40B4-BE49-F238E27FC236}">
                <a16:creationId xmlns:a16="http://schemas.microsoft.com/office/drawing/2014/main" id="{8A075087-27F9-8449-BA56-A3FEA9F7C702}"/>
              </a:ext>
            </a:extLst>
          </p:cNvPr>
          <p:cNvSpPr txBox="1"/>
          <p:nvPr/>
        </p:nvSpPr>
        <p:spPr>
          <a:xfrm>
            <a:off x="5513970" y="805446"/>
            <a:ext cx="7260060" cy="897682"/>
          </a:xfrm>
          <a:prstGeom prst="rect">
            <a:avLst/>
          </a:prstGeom>
        </p:spPr>
        <p:txBody>
          <a:bodyPr lIns="0" tIns="0" rIns="0" bIns="0" rtlCol="0" anchor="t">
            <a:spAutoFit/>
          </a:bodyPr>
          <a:lstStyle/>
          <a:p>
            <a:pPr algn="ctr">
              <a:lnSpc>
                <a:spcPts val="6959"/>
              </a:lnSpc>
            </a:pPr>
            <a:r>
              <a:rPr lang="en-US" sz="7200" b="1">
                <a:latin typeface="Arial" panose="020B0604020202020204" pitchFamily="34" charset="0"/>
                <a:cs typeface="Arial" panose="020B0604020202020204" pitchFamily="34" charset="0"/>
              </a:rPr>
              <a:t>LUYỆN TẬP</a:t>
            </a:r>
          </a:p>
        </p:txBody>
      </p:sp>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3929053" y="65996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081237" y="1333807"/>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1066799" y="2247900"/>
            <a:ext cx="16154401" cy="769441"/>
          </a:xfrm>
          <a:prstGeom prst="rect">
            <a:avLst/>
          </a:prstGeom>
          <a:noFill/>
        </p:spPr>
        <p:txBody>
          <a:bodyPr wrap="square">
            <a:spAutoFit/>
          </a:bodyPr>
          <a:lstStyle/>
          <a:p>
            <a:pPr algn="ct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1.</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Vùng hiện thị nội dung thư mục thường có thông tin gì?</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77924" y="7786024"/>
            <a:ext cx="1995377" cy="1736782"/>
          </a:xfrm>
          <a:prstGeom prst="rect">
            <a:avLst/>
          </a:prstGeom>
        </p:spPr>
      </p:pic>
    </p:spTree>
    <p:extLst>
      <p:ext uri="{BB962C8B-B14F-4D97-AF65-F5344CB8AC3E}">
        <p14:creationId xmlns:p14="http://schemas.microsoft.com/office/powerpoint/2010/main" val="355934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arn(inVertical)">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barn(inVertical)">
                                      <p:cBhvr>
                                        <p:cTn id="17" dur="500"/>
                                        <p:tgtEl>
                                          <p:spTgt spid="8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barn(inVertical)">
                                      <p:cBhvr>
                                        <p:cTn id="20" dur="500"/>
                                        <p:tgtEl>
                                          <p:spTgt spid="8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barn(inVertical)">
                                      <p:cBhvr>
                                        <p:cTn id="23" dur="500"/>
                                        <p:tgtEl>
                                          <p:spTgt spid="8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barn(inVertical)">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69"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086100"/>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A. Tài liệu soạn thảo văn bản.</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086100"/>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Hình ảnh.</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259477"/>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Trang tính điện tử.</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246777"/>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Âm thanh.</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1066799" y="1602914"/>
            <a:ext cx="16154401" cy="769441"/>
          </a:xfrm>
          <a:prstGeom prst="rect">
            <a:avLst/>
          </a:prstGeom>
          <a:noFill/>
        </p:spPr>
        <p:txBody>
          <a:bodyPr wrap="square">
            <a:spAutoFit/>
          </a:bodyPr>
          <a:lstStyle/>
          <a:p>
            <a:pPr algn="ct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“.xlxs” là phần mở rộng của loại tệp nào?</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879350" y="7344635"/>
            <a:ext cx="1995377" cy="1736782"/>
          </a:xfrm>
          <a:prstGeom prst="rect">
            <a:avLst/>
          </a:prstGeom>
        </p:spPr>
      </p:pic>
    </p:spTree>
    <p:extLst>
      <p:ext uri="{BB962C8B-B14F-4D97-AF65-F5344CB8AC3E}">
        <p14:creationId xmlns:p14="http://schemas.microsoft.com/office/powerpoint/2010/main" val="1158693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2502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A. .mp3.</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2502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.doc</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4236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.jpg</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4109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.pptx</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2476499" y="783124"/>
            <a:ext cx="13335001" cy="1998176"/>
          </a:xfrm>
          <a:prstGeom prst="rect">
            <a:avLst/>
          </a:prstGeom>
          <a:noFill/>
        </p:spPr>
        <p:txBody>
          <a:bodyPr wrap="square">
            <a:spAutoFit/>
          </a:bodyPr>
          <a:lstStyle/>
          <a:p>
            <a:pPr algn="ctr">
              <a:lnSpc>
                <a:spcPct val="150000"/>
              </a:lnSpc>
            </a:pP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a:t>
            </a:r>
            <a:r>
              <a:rPr lang="en-US" sz="4400" b="1">
                <a:solidFill>
                  <a:srgbClr val="000000"/>
                </a:solidFill>
                <a:latin typeface="Arial" panose="020B0604020202020204" pitchFamily="34" charset="0"/>
                <a:ea typeface="Calibri" panose="020F0502020204030204" pitchFamily="34" charset="0"/>
                <a:cs typeface="Arial" panose="020B0604020202020204" pitchFamily="34" charset="0"/>
              </a:rPr>
              <a:t>3</a:t>
            </a: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400">
                <a:solidFill>
                  <a:srgbClr val="000000"/>
                </a:solidFill>
                <a:ea typeface="Calibri" panose="020F0502020204030204" pitchFamily="34" charset="0"/>
                <a:cs typeface="Arial" panose="020B0604020202020204" pitchFamily="34" charset="0"/>
              </a:rPr>
              <a:t>Phần mềm Windows Medio Player sử dụng được với các loại tệp có đuôi tên tệp nào?</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594326" y="4128439"/>
            <a:ext cx="1995377" cy="1736782"/>
          </a:xfrm>
          <a:prstGeom prst="rect">
            <a:avLst/>
          </a:prstGeom>
        </p:spPr>
      </p:pic>
    </p:spTree>
    <p:extLst>
      <p:ext uri="{BB962C8B-B14F-4D97-AF65-F5344CB8AC3E}">
        <p14:creationId xmlns:p14="http://schemas.microsoft.com/office/powerpoint/2010/main" val="355180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4057356"/>
            <a:ext cx="8077200" cy="2533944"/>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A. Các tệp được hiển thị dưới dạng biểu tượng kích thước lớn.</a:t>
            </a:r>
            <a:endParaRPr lang="en-US" sz="36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4057356"/>
            <a:ext cx="8077200" cy="2533944"/>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B. Các tệp được hiển thị theo danh sách.</a:t>
            </a:r>
            <a:endParaRPr lang="en-US" sz="3600">
              <a:solidFill>
                <a:schemeClr val="tx1"/>
              </a:solidFill>
              <a:latin typeface="Arial" panose="020B0604020202020204" pitchFamily="34" charset="0"/>
              <a:cs typeface="Arial" panose="020B0604020202020204" pitchFamily="34" charset="0"/>
            </a:endParaRP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876756"/>
            <a:ext cx="8077200" cy="2533944"/>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C. Các tệp được hiển thị thành các cột nhỏ.</a:t>
            </a:r>
            <a:endParaRPr lang="en-US" sz="36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864056"/>
            <a:ext cx="8077200" cy="2533944"/>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D. Các tệp không được hiển thị.</a:t>
            </a:r>
            <a:endParaRPr lang="en-US" sz="36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2476499" y="783124"/>
            <a:ext cx="13335001" cy="2748253"/>
          </a:xfrm>
          <a:prstGeom prst="rect">
            <a:avLst/>
          </a:prstGeom>
          <a:noFill/>
        </p:spPr>
        <p:txBody>
          <a:bodyPr wrap="square">
            <a:spAutoFit/>
          </a:bodyPr>
          <a:lstStyle/>
          <a:p>
            <a:pPr algn="ctr">
              <a:lnSpc>
                <a:spcPct val="150000"/>
              </a:lnSpc>
            </a:pPr>
            <a:r>
              <a:rPr lang="vi-VN" sz="4000" b="1">
                <a:solidFill>
                  <a:srgbClr val="000000"/>
                </a:solidFill>
                <a:ea typeface="Calibri" panose="020F0502020204030204" pitchFamily="34" charset="0"/>
                <a:cs typeface="Arial" panose="020B0604020202020204" pitchFamily="34" charset="0"/>
              </a:rPr>
              <a:t>Câu 4. </a:t>
            </a:r>
            <a:r>
              <a:rPr lang="vi-VN" sz="4000">
                <a:solidFill>
                  <a:srgbClr val="000000"/>
                </a:solidFill>
                <a:ea typeface="Calibri" panose="020F0502020204030204" pitchFamily="34" charset="0"/>
                <a:cs typeface="Arial" panose="020B0604020202020204" pitchFamily="34" charset="0"/>
              </a:rPr>
              <a:t>Khi chúng ta chọn lệnh </a:t>
            </a:r>
            <a:r>
              <a:rPr lang="vi-VN" sz="4000" b="1">
                <a:solidFill>
                  <a:srgbClr val="000000"/>
                </a:solidFill>
                <a:ea typeface="Calibri" panose="020F0502020204030204" pitchFamily="34" charset="0"/>
                <a:cs typeface="Arial" panose="020B0604020202020204" pitchFamily="34" charset="0"/>
              </a:rPr>
              <a:t>View</a:t>
            </a:r>
            <a:r>
              <a:rPr lang="vi-VN" sz="4000">
                <a:solidFill>
                  <a:srgbClr val="000000"/>
                </a:solidFill>
                <a:ea typeface="Calibri" panose="020F0502020204030204" pitchFamily="34" charset="0"/>
                <a:cs typeface="Arial" panose="020B0604020202020204" pitchFamily="34" charset="0"/>
              </a:rPr>
              <a:t>, chọn </a:t>
            </a:r>
            <a:r>
              <a:rPr lang="vi-VN" sz="4000" b="1">
                <a:solidFill>
                  <a:srgbClr val="000000"/>
                </a:solidFill>
                <a:ea typeface="Calibri" panose="020F0502020204030204" pitchFamily="34" charset="0"/>
                <a:cs typeface="Arial" panose="020B0604020202020204" pitchFamily="34" charset="0"/>
              </a:rPr>
              <a:t>Layout</a:t>
            </a:r>
            <a:r>
              <a:rPr lang="vi-VN" sz="4000">
                <a:solidFill>
                  <a:srgbClr val="000000"/>
                </a:solidFill>
                <a:ea typeface="Calibri" panose="020F0502020204030204" pitchFamily="34" charset="0"/>
                <a:cs typeface="Arial" panose="020B0604020202020204" pitchFamily="34" charset="0"/>
              </a:rPr>
              <a:t> và chọn </a:t>
            </a:r>
            <a:r>
              <a:rPr lang="vi-VN" sz="4000" b="1">
                <a:solidFill>
                  <a:srgbClr val="000000"/>
                </a:solidFill>
                <a:ea typeface="Calibri" panose="020F0502020204030204" pitchFamily="34" charset="0"/>
                <a:cs typeface="Arial" panose="020B0604020202020204" pitchFamily="34" charset="0"/>
              </a:rPr>
              <a:t>List</a:t>
            </a:r>
            <a:r>
              <a:rPr lang="vi-VN" sz="4000">
                <a:solidFill>
                  <a:srgbClr val="000000"/>
                </a:solidFill>
                <a:ea typeface="Calibri" panose="020F0502020204030204" pitchFamily="34" charset="0"/>
                <a:cs typeface="Arial" panose="020B0604020202020204" pitchFamily="34" charset="0"/>
              </a:rPr>
              <a:t> thì thứ tự các tệp của một thư mục sẽ hiển thị như thế nào với người dùng?</a:t>
            </a:r>
            <a:endParaRPr lang="en-US" sz="40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54423" y="4996830"/>
            <a:ext cx="1995377" cy="1552546"/>
          </a:xfrm>
          <a:prstGeom prst="rect">
            <a:avLst/>
          </a:prstGeom>
        </p:spPr>
      </p:pic>
    </p:spTree>
    <p:extLst>
      <p:ext uri="{BB962C8B-B14F-4D97-AF65-F5344CB8AC3E}">
        <p14:creationId xmlns:p14="http://schemas.microsoft.com/office/powerpoint/2010/main" val="485089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2502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solidFill>
                  <a:schemeClr val="tx1"/>
                </a:solidFill>
                <a:cs typeface="Arial" panose="020B0604020202020204" pitchFamily="34" charset="0"/>
              </a:rPr>
              <a:t>A. Nhấn </a:t>
            </a:r>
            <a:r>
              <a:rPr lang="vi-VN" sz="3200" b="1">
                <a:solidFill>
                  <a:schemeClr val="tx1"/>
                </a:solidFill>
                <a:cs typeface="Arial" panose="020B0604020202020204" pitchFamily="34" charset="0"/>
              </a:rPr>
              <a:t>View</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Sort by </a:t>
            </a:r>
            <a:r>
              <a:rPr lang="vi-VN" sz="3200">
                <a:solidFill>
                  <a:schemeClr val="tx1"/>
                </a:solidFill>
                <a:cs typeface="Arial" panose="020B0604020202020204" pitchFamily="34" charset="0"/>
              </a:rPr>
              <a:t>để hiển thị bảng chọn → Chọn </a:t>
            </a:r>
            <a:r>
              <a:rPr lang="vi-VN" sz="3200" b="1">
                <a:solidFill>
                  <a:schemeClr val="tx1"/>
                </a:solidFill>
                <a:cs typeface="Arial" panose="020B0604020202020204" pitchFamily="34" charset="0"/>
              </a:rPr>
              <a:t>Name</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Ascending</a:t>
            </a:r>
            <a:endParaRPr lang="en-US" sz="3200" b="1">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2502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chemeClr val="tx1"/>
                </a:solidFill>
                <a:latin typeface="Arial" panose="020B0604020202020204" pitchFamily="34" charset="0"/>
                <a:cs typeface="Arial" panose="020B0604020202020204" pitchFamily="34" charset="0"/>
              </a:rPr>
              <a:t>B. Nhấn </a:t>
            </a:r>
            <a:r>
              <a:rPr lang="en-US" sz="3200" b="1">
                <a:solidFill>
                  <a:schemeClr val="tx1"/>
                </a:solidFill>
                <a:latin typeface="Arial" panose="020B0604020202020204" pitchFamily="34" charset="0"/>
                <a:cs typeface="Arial" panose="020B0604020202020204" pitchFamily="34" charset="0"/>
              </a:rPr>
              <a:t>View</a:t>
            </a:r>
            <a:r>
              <a:rPr lang="en-US" sz="3200">
                <a:solidFill>
                  <a:schemeClr val="tx1"/>
                </a:solidFill>
                <a:latin typeface="Arial" panose="020B0604020202020204" pitchFamily="34" charset="0"/>
                <a:cs typeface="Arial" panose="020B0604020202020204" pitchFamily="34" charset="0"/>
              </a:rPr>
              <a:t> → Chọn </a:t>
            </a:r>
            <a:r>
              <a:rPr lang="en-US" sz="3200" b="1">
                <a:solidFill>
                  <a:schemeClr val="tx1"/>
                </a:solidFill>
                <a:latin typeface="Arial" panose="020B0604020202020204" pitchFamily="34" charset="0"/>
                <a:cs typeface="Arial" panose="020B0604020202020204" pitchFamily="34" charset="0"/>
              </a:rPr>
              <a:t>Sort by </a:t>
            </a:r>
            <a:r>
              <a:rPr lang="en-US" sz="3200">
                <a:solidFill>
                  <a:schemeClr val="tx1"/>
                </a:solidFill>
                <a:latin typeface="Arial" panose="020B0604020202020204" pitchFamily="34" charset="0"/>
                <a:cs typeface="Arial" panose="020B0604020202020204" pitchFamily="34" charset="0"/>
              </a:rPr>
              <a:t>để hiển thị bảng chọn → Chọn </a:t>
            </a:r>
            <a:r>
              <a:rPr lang="en-US" sz="3200" b="1">
                <a:solidFill>
                  <a:schemeClr val="tx1"/>
                </a:solidFill>
                <a:latin typeface="Arial" panose="020B0604020202020204" pitchFamily="34" charset="0"/>
                <a:cs typeface="Arial" panose="020B0604020202020204" pitchFamily="34" charset="0"/>
              </a:rPr>
              <a:t>Date created</a:t>
            </a:r>
            <a:r>
              <a:rPr lang="en-US" sz="3200">
                <a:solidFill>
                  <a:schemeClr val="tx1"/>
                </a:solidFill>
                <a:latin typeface="Arial" panose="020B0604020202020204" pitchFamily="34" charset="0"/>
                <a:cs typeface="Arial" panose="020B0604020202020204" pitchFamily="34" charset="0"/>
              </a:rPr>
              <a:t> → Chọn </a:t>
            </a:r>
            <a:r>
              <a:rPr lang="en-US" sz="3200" b="1">
                <a:solidFill>
                  <a:schemeClr val="tx1"/>
                </a:solidFill>
                <a:latin typeface="Arial" panose="020B0604020202020204" pitchFamily="34" charset="0"/>
                <a:cs typeface="Arial" panose="020B0604020202020204" pitchFamily="34" charset="0"/>
              </a:rPr>
              <a:t>Descending</a:t>
            </a:r>
            <a:r>
              <a:rPr lang="en-US" sz="3200">
                <a:solidFill>
                  <a:schemeClr val="tx1"/>
                </a:solidFill>
                <a:latin typeface="Arial" panose="020B0604020202020204" pitchFamily="34" charset="0"/>
                <a:cs typeface="Arial" panose="020B0604020202020204" pitchFamily="34" charset="0"/>
              </a:rPr>
              <a:t>.</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4236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solidFill>
                  <a:schemeClr val="tx1"/>
                </a:solidFill>
                <a:cs typeface="Arial" panose="020B0604020202020204" pitchFamily="34" charset="0"/>
              </a:rPr>
              <a:t>C. Nhấn </a:t>
            </a:r>
            <a:r>
              <a:rPr lang="vi-VN" sz="3200" b="1">
                <a:solidFill>
                  <a:schemeClr val="tx1"/>
                </a:solidFill>
                <a:cs typeface="Arial" panose="020B0604020202020204" pitchFamily="34" charset="0"/>
              </a:rPr>
              <a:t>View </a:t>
            </a:r>
            <a:r>
              <a:rPr lang="vi-VN" sz="3200">
                <a:solidFill>
                  <a:schemeClr val="tx1"/>
                </a:solidFill>
                <a:cs typeface="Arial" panose="020B0604020202020204" pitchFamily="34" charset="0"/>
              </a:rPr>
              <a:t>→ Chọn </a:t>
            </a:r>
            <a:r>
              <a:rPr lang="vi-VN" sz="3200" b="1">
                <a:solidFill>
                  <a:schemeClr val="tx1"/>
                </a:solidFill>
                <a:cs typeface="Arial" panose="020B0604020202020204" pitchFamily="34" charset="0"/>
              </a:rPr>
              <a:t>Sort by</a:t>
            </a:r>
            <a:r>
              <a:rPr lang="vi-VN" sz="3200">
                <a:solidFill>
                  <a:schemeClr val="tx1"/>
                </a:solidFill>
                <a:cs typeface="Arial" panose="020B0604020202020204" pitchFamily="34" charset="0"/>
              </a:rPr>
              <a:t> để hiển thị bảng chọn → Chọn </a:t>
            </a:r>
            <a:r>
              <a:rPr lang="vi-VN" sz="3200" b="1">
                <a:solidFill>
                  <a:schemeClr val="tx1"/>
                </a:solidFill>
                <a:cs typeface="Arial" panose="020B0604020202020204" pitchFamily="34" charset="0"/>
              </a:rPr>
              <a:t>Date modified</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Descending</a:t>
            </a:r>
            <a:endParaRPr lang="en-US" sz="3200" b="1">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4109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200">
                <a:solidFill>
                  <a:schemeClr val="tx1"/>
                </a:solidFill>
                <a:latin typeface="Arial" panose="020B0604020202020204" pitchFamily="34" charset="0"/>
                <a:cs typeface="Arial" panose="020B0604020202020204" pitchFamily="34" charset="0"/>
              </a:rPr>
              <a:t>D. Nhấn </a:t>
            </a:r>
            <a:r>
              <a:rPr lang="pt-BR" sz="3200" b="1">
                <a:solidFill>
                  <a:schemeClr val="tx1"/>
                </a:solidFill>
                <a:latin typeface="Arial" panose="020B0604020202020204" pitchFamily="34" charset="0"/>
                <a:cs typeface="Arial" panose="020B0604020202020204" pitchFamily="34" charset="0"/>
              </a:rPr>
              <a:t>View</a:t>
            </a:r>
            <a:r>
              <a:rPr lang="pt-BR" sz="3200">
                <a:solidFill>
                  <a:schemeClr val="tx1"/>
                </a:solidFill>
                <a:latin typeface="Arial" panose="020B0604020202020204" pitchFamily="34" charset="0"/>
                <a:cs typeface="Arial" panose="020B0604020202020204" pitchFamily="34" charset="0"/>
              </a:rPr>
              <a:t> → Chọn </a:t>
            </a:r>
            <a:r>
              <a:rPr lang="pt-BR" sz="3200" b="1">
                <a:solidFill>
                  <a:schemeClr val="tx1"/>
                </a:solidFill>
                <a:latin typeface="Arial" panose="020B0604020202020204" pitchFamily="34" charset="0"/>
                <a:cs typeface="Arial" panose="020B0604020202020204" pitchFamily="34" charset="0"/>
              </a:rPr>
              <a:t>Sort by </a:t>
            </a:r>
            <a:r>
              <a:rPr lang="pt-BR" sz="3200">
                <a:solidFill>
                  <a:schemeClr val="tx1"/>
                </a:solidFill>
                <a:latin typeface="Arial" panose="020B0604020202020204" pitchFamily="34" charset="0"/>
                <a:cs typeface="Arial" panose="020B0604020202020204" pitchFamily="34" charset="0"/>
              </a:rPr>
              <a:t>để hiển thị bảng chọn → Chọn </a:t>
            </a:r>
            <a:r>
              <a:rPr lang="pt-BR" sz="3200" b="1">
                <a:solidFill>
                  <a:schemeClr val="tx1"/>
                </a:solidFill>
                <a:latin typeface="Arial" panose="020B0604020202020204" pitchFamily="34" charset="0"/>
                <a:cs typeface="Arial" panose="020B0604020202020204" pitchFamily="34" charset="0"/>
              </a:rPr>
              <a:t>Size</a:t>
            </a:r>
            <a:r>
              <a:rPr lang="pt-BR" sz="3200">
                <a:solidFill>
                  <a:schemeClr val="tx1"/>
                </a:solidFill>
                <a:latin typeface="Arial" panose="020B0604020202020204" pitchFamily="34" charset="0"/>
                <a:cs typeface="Arial" panose="020B0604020202020204" pitchFamily="34" charset="0"/>
              </a:rPr>
              <a:t> → Chọn </a:t>
            </a:r>
            <a:r>
              <a:rPr lang="pt-BR" sz="3200" b="1">
                <a:solidFill>
                  <a:schemeClr val="tx1"/>
                </a:solidFill>
                <a:latin typeface="Arial" panose="020B0604020202020204" pitchFamily="34" charset="0"/>
                <a:cs typeface="Arial" panose="020B0604020202020204" pitchFamily="34" charset="0"/>
              </a:rPr>
              <a:t>Ascending</a:t>
            </a:r>
            <a:r>
              <a:rPr lang="pt-BR" sz="3200">
                <a:solidFill>
                  <a:schemeClr val="tx1"/>
                </a:solidFill>
                <a:latin typeface="Arial" panose="020B0604020202020204" pitchFamily="34" charset="0"/>
                <a:cs typeface="Arial" panose="020B0604020202020204" pitchFamily="34" charset="0"/>
              </a:rPr>
              <a:t>.</a:t>
            </a:r>
            <a:endParaRPr lang="en-US" sz="32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115966" y="7778400"/>
            <a:ext cx="1995377" cy="1736782"/>
          </a:xfrm>
          <a:prstGeom prst="rect">
            <a:avLst/>
          </a:prstGeom>
        </p:spPr>
      </p:pic>
      <p:sp>
        <p:nvSpPr>
          <p:cNvPr id="21" name="TextBox 20">
            <a:extLst>
              <a:ext uri="{FF2B5EF4-FFF2-40B4-BE49-F238E27FC236}">
                <a16:creationId xmlns:a16="http://schemas.microsoft.com/office/drawing/2014/main" id="{3BA05BE9-DCF2-A372-37C1-8D47F3FF6195}"/>
              </a:ext>
            </a:extLst>
          </p:cNvPr>
          <p:cNvSpPr txBox="1"/>
          <p:nvPr/>
        </p:nvSpPr>
        <p:spPr>
          <a:xfrm>
            <a:off x="1778612" y="972337"/>
            <a:ext cx="15057365" cy="1824923"/>
          </a:xfrm>
          <a:prstGeom prst="rect">
            <a:avLst/>
          </a:prstGeom>
          <a:noFill/>
        </p:spPr>
        <p:txBody>
          <a:bodyPr wrap="square">
            <a:spAutoFit/>
          </a:bodyPr>
          <a:lstStyle/>
          <a:p>
            <a:pPr algn="ctr">
              <a:lnSpc>
                <a:spcPct val="150000"/>
              </a:lnSpc>
            </a:pPr>
            <a:r>
              <a:rPr lang="vi-VN" sz="4000" b="1">
                <a:solidFill>
                  <a:srgbClr val="000000"/>
                </a:solidFill>
                <a:ea typeface="Calibri" panose="020F0502020204030204" pitchFamily="34" charset="0"/>
                <a:cs typeface="Arial" panose="020B0604020202020204" pitchFamily="34" charset="0"/>
              </a:rPr>
              <a:t>Câu 5. </a:t>
            </a:r>
            <a:r>
              <a:rPr lang="vi-VN" sz="4000">
                <a:solidFill>
                  <a:srgbClr val="000000"/>
                </a:solidFill>
                <a:ea typeface="Calibri" panose="020F0502020204030204" pitchFamily="34" charset="0"/>
                <a:cs typeface="Arial" panose="020B0604020202020204" pitchFamily="34" charset="0"/>
              </a:rPr>
              <a:t>Khi muốn sắp xếp tên tệp theo thời điểm sửa đổi gần nhất và theo thứ tự giảm dần, chúng ta sẽ thao tác như thế nào?</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022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60919" y="9258300"/>
            <a:ext cx="4564560" cy="2605949"/>
          </a:xfrm>
          <a:prstGeom prst="rect">
            <a:avLst/>
          </a:prstGeom>
        </p:spPr>
      </p:pic>
      <p:pic>
        <p:nvPicPr>
          <p:cNvPr id="32" name="Picture 19">
            <a:extLst>
              <a:ext uri="{FF2B5EF4-FFF2-40B4-BE49-F238E27FC236}">
                <a16:creationId xmlns:a16="http://schemas.microsoft.com/office/drawing/2014/main" id="{8A1E7A47-DC53-9831-4C49-C893EBF3961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98910">
            <a:off x="6075653" y="1488771"/>
            <a:ext cx="889045" cy="290960"/>
          </a:xfrm>
          <a:prstGeom prst="rect">
            <a:avLst/>
          </a:prstGeom>
        </p:spPr>
      </p:pic>
      <p:pic>
        <p:nvPicPr>
          <p:cNvPr id="33" name="Picture 20">
            <a:extLst>
              <a:ext uri="{FF2B5EF4-FFF2-40B4-BE49-F238E27FC236}">
                <a16:creationId xmlns:a16="http://schemas.microsoft.com/office/drawing/2014/main" id="{C2D45CEF-2A29-59BA-019D-D7F4448024D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100000">
            <a:off x="16939402" y="5438553"/>
            <a:ext cx="965407" cy="315951"/>
          </a:xfrm>
          <a:prstGeom prst="rect">
            <a:avLst/>
          </a:prstGeom>
        </p:spPr>
      </p:pic>
      <p:grpSp>
        <p:nvGrpSpPr>
          <p:cNvPr id="34" name="Group 33">
            <a:extLst>
              <a:ext uri="{FF2B5EF4-FFF2-40B4-BE49-F238E27FC236}">
                <a16:creationId xmlns:a16="http://schemas.microsoft.com/office/drawing/2014/main" id="{DFCE06C0-0C48-FCA7-7F02-D9D1623F9E22}"/>
              </a:ext>
            </a:extLst>
          </p:cNvPr>
          <p:cNvGrpSpPr/>
          <p:nvPr/>
        </p:nvGrpSpPr>
        <p:grpSpPr>
          <a:xfrm>
            <a:off x="773139" y="1794676"/>
            <a:ext cx="5747036" cy="2405850"/>
            <a:chOff x="1308321" y="6181768"/>
            <a:chExt cx="5244303" cy="2405850"/>
          </a:xfrm>
        </p:grpSpPr>
        <p:grpSp>
          <p:nvGrpSpPr>
            <p:cNvPr id="35" name="Group 3">
              <a:extLst>
                <a:ext uri="{FF2B5EF4-FFF2-40B4-BE49-F238E27FC236}">
                  <a16:creationId xmlns:a16="http://schemas.microsoft.com/office/drawing/2014/main" id="{4E8887F6-0BB0-4318-11CB-DB78D080DEBD}"/>
                </a:ext>
              </a:extLst>
            </p:cNvPr>
            <p:cNvGrpSpPr/>
            <p:nvPr/>
          </p:nvGrpSpPr>
          <p:grpSpPr>
            <a:xfrm rot="-5400000">
              <a:off x="2876674" y="4944116"/>
              <a:ext cx="2175810" cy="5111193"/>
              <a:chOff x="0" y="0"/>
              <a:chExt cx="1712938" cy="4023861"/>
            </a:xfrm>
          </p:grpSpPr>
          <p:sp>
            <p:nvSpPr>
              <p:cNvPr id="39" name="Freeform 4">
                <a:extLst>
                  <a:ext uri="{FF2B5EF4-FFF2-40B4-BE49-F238E27FC236}">
                    <a16:creationId xmlns:a16="http://schemas.microsoft.com/office/drawing/2014/main" id="{BE9EA6F9-8D7F-9846-6C5D-B36765CC358B}"/>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sp>
        </p:grpSp>
        <p:grpSp>
          <p:nvGrpSpPr>
            <p:cNvPr id="36" name="Group 5">
              <a:extLst>
                <a:ext uri="{FF2B5EF4-FFF2-40B4-BE49-F238E27FC236}">
                  <a16:creationId xmlns:a16="http://schemas.microsoft.com/office/drawing/2014/main" id="{74DD9FA7-3031-D603-D162-03D5D17A8895}"/>
                </a:ext>
              </a:extLst>
            </p:cNvPr>
            <p:cNvGrpSpPr/>
            <p:nvPr/>
          </p:nvGrpSpPr>
          <p:grpSpPr>
            <a:xfrm rot="-5400000">
              <a:off x="2876674" y="4714076"/>
              <a:ext cx="2175810" cy="5111193"/>
              <a:chOff x="0" y="0"/>
              <a:chExt cx="1712938" cy="4023861"/>
            </a:xfrm>
          </p:grpSpPr>
          <p:sp>
            <p:nvSpPr>
              <p:cNvPr id="38" name="Freeform 6">
                <a:extLst>
                  <a:ext uri="{FF2B5EF4-FFF2-40B4-BE49-F238E27FC236}">
                    <a16:creationId xmlns:a16="http://schemas.microsoft.com/office/drawing/2014/main" id="{1C920686-0888-55AC-8EFD-B4C23BDA3F89}"/>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sp>
        </p:grpSp>
        <p:sp>
          <p:nvSpPr>
            <p:cNvPr id="37" name="TextBox 27">
              <a:extLst>
                <a:ext uri="{FF2B5EF4-FFF2-40B4-BE49-F238E27FC236}">
                  <a16:creationId xmlns:a16="http://schemas.microsoft.com/office/drawing/2014/main" id="{F22670D7-8F1A-5F0C-D773-0CB2B561E6BE}"/>
                </a:ext>
              </a:extLst>
            </p:cNvPr>
            <p:cNvSpPr txBox="1"/>
            <p:nvPr/>
          </p:nvSpPr>
          <p:spPr>
            <a:xfrm>
              <a:off x="1308321" y="7132578"/>
              <a:ext cx="5244303" cy="739177"/>
            </a:xfrm>
            <a:prstGeom prst="rect">
              <a:avLst/>
            </a:prstGeom>
          </p:spPr>
          <p:txBody>
            <a:bodyPr wrap="square" lIns="0" tIns="0" rIns="0" bIns="0" rtlCol="0" anchor="t">
              <a:spAutoFit/>
            </a:bodyPr>
            <a:lstStyle/>
            <a:p>
              <a:pPr algn="ctr">
                <a:lnSpc>
                  <a:spcPts val="5500"/>
                </a:lnSpc>
              </a:pPr>
              <a:r>
                <a:rPr lang="en-US" sz="7200" b="1">
                  <a:solidFill>
                    <a:srgbClr val="494D4D"/>
                  </a:solidFill>
                  <a:latin typeface="Arial" panose="020B0604020202020204" pitchFamily="34" charset="0"/>
                  <a:cs typeface="Arial" panose="020B0604020202020204" pitchFamily="34" charset="0"/>
                </a:rPr>
                <a:t>VẬN DỤNG</a:t>
              </a:r>
            </a:p>
          </p:txBody>
        </p:sp>
      </p:grpSp>
      <p:pic>
        <p:nvPicPr>
          <p:cNvPr id="42" name="Picture 11">
            <a:extLst>
              <a:ext uri="{FF2B5EF4-FFF2-40B4-BE49-F238E27FC236}">
                <a16:creationId xmlns:a16="http://schemas.microsoft.com/office/drawing/2014/main" id="{91628D17-0A22-00B7-2D88-84565409D6B5}"/>
              </a:ext>
            </a:extLst>
          </p:cNvPr>
          <p:cNvPicPr>
            <a:picLocks noChangeAspect="1"/>
          </p:cNvPicPr>
          <p:nvPr/>
        </p:nvPicPr>
        <p:blipFill>
          <a:blip r:embed="rId12"/>
          <a:srcRect/>
          <a:stretch>
            <a:fillRect/>
          </a:stretch>
        </p:blipFill>
        <p:spPr>
          <a:xfrm>
            <a:off x="244820" y="4626365"/>
            <a:ext cx="6904924" cy="5538326"/>
          </a:xfrm>
          <a:prstGeom prst="rect">
            <a:avLst/>
          </a:prstGeom>
        </p:spPr>
      </p:pic>
      <p:grpSp>
        <p:nvGrpSpPr>
          <p:cNvPr id="5" name="Group 4">
            <a:extLst>
              <a:ext uri="{FF2B5EF4-FFF2-40B4-BE49-F238E27FC236}">
                <a16:creationId xmlns:a16="http://schemas.microsoft.com/office/drawing/2014/main" id="{BEBC20D1-0C92-BCF2-7ACC-90951AA28C62}"/>
              </a:ext>
            </a:extLst>
          </p:cNvPr>
          <p:cNvGrpSpPr/>
          <p:nvPr/>
        </p:nvGrpSpPr>
        <p:grpSpPr>
          <a:xfrm>
            <a:off x="7721657" y="871832"/>
            <a:ext cx="9423158" cy="2689574"/>
            <a:chOff x="7726784" y="1307160"/>
            <a:chExt cx="9423158" cy="2689574"/>
          </a:xfrm>
        </p:grpSpPr>
        <p:grpSp>
          <p:nvGrpSpPr>
            <p:cNvPr id="18" name="Group 7">
              <a:extLst>
                <a:ext uri="{FF2B5EF4-FFF2-40B4-BE49-F238E27FC236}">
                  <a16:creationId xmlns:a16="http://schemas.microsoft.com/office/drawing/2014/main" id="{7FB8B3D3-412A-5A3F-D32B-4D8D77808930}"/>
                </a:ext>
              </a:extLst>
            </p:cNvPr>
            <p:cNvGrpSpPr/>
            <p:nvPr/>
          </p:nvGrpSpPr>
          <p:grpSpPr>
            <a:xfrm rot="-5400000">
              <a:off x="11270708" y="-1882500"/>
              <a:ext cx="2544751" cy="9213717"/>
              <a:chOff x="0" y="0"/>
              <a:chExt cx="3230454" cy="11696423"/>
            </a:xfrm>
            <a:solidFill>
              <a:srgbClr val="6D8EBB"/>
            </a:solidFill>
          </p:grpSpPr>
          <p:sp>
            <p:nvSpPr>
              <p:cNvPr id="23" name="Freeform 8">
                <a:extLst>
                  <a:ext uri="{FF2B5EF4-FFF2-40B4-BE49-F238E27FC236}">
                    <a16:creationId xmlns:a16="http://schemas.microsoft.com/office/drawing/2014/main" id="{0D8A859B-6B74-0D80-0F10-1B15912F9318}"/>
                  </a:ext>
                </a:extLst>
              </p:cNvPr>
              <p:cNvSpPr/>
              <p:nvPr/>
            </p:nvSpPr>
            <p:spPr>
              <a:xfrm>
                <a:off x="-9098" y="-6509"/>
                <a:ext cx="3244785" cy="11728476"/>
              </a:xfrm>
              <a:custGeom>
                <a:avLst/>
                <a:gdLst/>
                <a:ahLst/>
                <a:cxnLst/>
                <a:rect l="l" t="t" r="r" b="b"/>
                <a:pathLst>
                  <a:path w="324478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2351712" y="6965"/>
                    </a:cubicBezTo>
                    <a:lnTo>
                      <a:pt x="2351713" y="6965"/>
                    </a:lnTo>
                    <a:cubicBezTo>
                      <a:pt x="2568460" y="16819"/>
                      <a:pt x="2772775" y="36481"/>
                      <a:pt x="2906963" y="101690"/>
                    </a:cubicBezTo>
                    <a:cubicBezTo>
                      <a:pt x="3163009" y="226120"/>
                      <a:pt x="3244784" y="459160"/>
                      <a:pt x="3239297" y="704684"/>
                    </a:cubicBezTo>
                    <a:cubicBezTo>
                      <a:pt x="3239297" y="704684"/>
                      <a:pt x="3196009" y="1013073"/>
                      <a:pt x="3203442" y="1248607"/>
                    </a:cubicBezTo>
                    <a:cubicBezTo>
                      <a:pt x="3210566" y="10876725"/>
                      <a:pt x="3217722" y="11072327"/>
                      <a:pt x="3217722" y="11072327"/>
                    </a:cubicBezTo>
                    <a:cubicBezTo>
                      <a:pt x="3201041" y="11288060"/>
                      <a:pt x="3086396" y="11498671"/>
                      <a:pt x="2889527" y="11610295"/>
                    </a:cubicBezTo>
                    <a:cubicBezTo>
                      <a:pt x="2739176" y="11695544"/>
                      <a:pt x="2541145" y="11710642"/>
                      <a:pt x="2011718" y="11699901"/>
                    </a:cubicBezTo>
                    <a:lnTo>
                      <a:pt x="2011698" y="11699901"/>
                    </a:lnTo>
                    <a:cubicBezTo>
                      <a:pt x="645952" y="11694623"/>
                      <a:pt x="384604" y="11728476"/>
                      <a:pt x="254278" y="11619319"/>
                    </a:cubicBezTo>
                    <a:cubicBezTo>
                      <a:pt x="145767" y="11528434"/>
                      <a:pt x="81795" y="11335122"/>
                      <a:pt x="63030" y="11134923"/>
                    </a:cubicBezTo>
                    <a:close/>
                  </a:path>
                </a:pathLst>
              </a:custGeom>
              <a:grpFill/>
            </p:spPr>
          </p:sp>
        </p:grpSp>
        <p:grpSp>
          <p:nvGrpSpPr>
            <p:cNvPr id="28" name="Group 11">
              <a:extLst>
                <a:ext uri="{FF2B5EF4-FFF2-40B4-BE49-F238E27FC236}">
                  <a16:creationId xmlns:a16="http://schemas.microsoft.com/office/drawing/2014/main" id="{A9F00AD8-A692-A32C-65C6-C8772D25E5F3}"/>
                </a:ext>
              </a:extLst>
            </p:cNvPr>
            <p:cNvGrpSpPr/>
            <p:nvPr/>
          </p:nvGrpSpPr>
          <p:grpSpPr>
            <a:xfrm rot="-5400000">
              <a:off x="11061267" y="-2027323"/>
              <a:ext cx="2544751" cy="9213717"/>
              <a:chOff x="0" y="0"/>
              <a:chExt cx="3230454" cy="11696423"/>
            </a:xfrm>
            <a:solidFill>
              <a:srgbClr val="D0E7E8"/>
            </a:solidFill>
          </p:grpSpPr>
          <p:sp>
            <p:nvSpPr>
              <p:cNvPr id="29" name="Freeform 12">
                <a:extLst>
                  <a:ext uri="{FF2B5EF4-FFF2-40B4-BE49-F238E27FC236}">
                    <a16:creationId xmlns:a16="http://schemas.microsoft.com/office/drawing/2014/main" id="{3152792A-5012-2D7B-51FB-F9E3D96EA9AB}"/>
                  </a:ext>
                </a:extLst>
              </p:cNvPr>
              <p:cNvSpPr/>
              <p:nvPr/>
            </p:nvSpPr>
            <p:spPr>
              <a:xfrm>
                <a:off x="-9098" y="-6509"/>
                <a:ext cx="3244785" cy="11728476"/>
              </a:xfrm>
              <a:custGeom>
                <a:avLst/>
                <a:gdLst/>
                <a:ahLst/>
                <a:cxnLst/>
                <a:rect l="l" t="t" r="r" b="b"/>
                <a:pathLst>
                  <a:path w="324478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2351712" y="6965"/>
                    </a:cubicBezTo>
                    <a:lnTo>
                      <a:pt x="2351713" y="6965"/>
                    </a:lnTo>
                    <a:cubicBezTo>
                      <a:pt x="2568460" y="16819"/>
                      <a:pt x="2772775" y="36481"/>
                      <a:pt x="2906963" y="101690"/>
                    </a:cubicBezTo>
                    <a:cubicBezTo>
                      <a:pt x="3163009" y="226120"/>
                      <a:pt x="3244784" y="459160"/>
                      <a:pt x="3239297" y="704684"/>
                    </a:cubicBezTo>
                    <a:cubicBezTo>
                      <a:pt x="3239297" y="704684"/>
                      <a:pt x="3196009" y="1013073"/>
                      <a:pt x="3203442" y="1248607"/>
                    </a:cubicBezTo>
                    <a:cubicBezTo>
                      <a:pt x="3210566" y="10876725"/>
                      <a:pt x="3217722" y="11072327"/>
                      <a:pt x="3217722" y="11072327"/>
                    </a:cubicBezTo>
                    <a:cubicBezTo>
                      <a:pt x="3201041" y="11288060"/>
                      <a:pt x="3086396" y="11498671"/>
                      <a:pt x="2889527" y="11610295"/>
                    </a:cubicBezTo>
                    <a:cubicBezTo>
                      <a:pt x="2739176" y="11695544"/>
                      <a:pt x="2541145" y="11710642"/>
                      <a:pt x="2011718" y="11699901"/>
                    </a:cubicBezTo>
                    <a:lnTo>
                      <a:pt x="2011698" y="11699901"/>
                    </a:lnTo>
                    <a:cubicBezTo>
                      <a:pt x="645952" y="11694623"/>
                      <a:pt x="384604" y="11728476"/>
                      <a:pt x="254278" y="11619319"/>
                    </a:cubicBezTo>
                    <a:cubicBezTo>
                      <a:pt x="145767" y="11528434"/>
                      <a:pt x="81795" y="11335122"/>
                      <a:pt x="63030" y="11134923"/>
                    </a:cubicBezTo>
                    <a:close/>
                  </a:path>
                </a:pathLst>
              </a:custGeom>
              <a:grpFill/>
            </p:spPr>
          </p:sp>
        </p:grpSp>
        <p:sp>
          <p:nvSpPr>
            <p:cNvPr id="43" name="TextBox 42">
              <a:extLst>
                <a:ext uri="{FF2B5EF4-FFF2-40B4-BE49-F238E27FC236}">
                  <a16:creationId xmlns:a16="http://schemas.microsoft.com/office/drawing/2014/main" id="{035F314C-F534-6F1A-87A4-67EAC757086C}"/>
                </a:ext>
              </a:extLst>
            </p:cNvPr>
            <p:cNvSpPr txBox="1"/>
            <p:nvPr/>
          </p:nvSpPr>
          <p:spPr>
            <a:xfrm>
              <a:off x="8179186" y="1472516"/>
              <a:ext cx="8591550" cy="2217082"/>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Theo em, nên hiển thị nội dung thư mục được sắp xếp theo tên hay theo thời gian sửa đổi gần nhất? Hãy thao tác chọn cách hiển thị đó.</a:t>
              </a:r>
              <a:endParaRPr lang="en-US" sz="24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AFB844F9-DCCE-F765-99DF-30DA7DA50C7F}"/>
              </a:ext>
            </a:extLst>
          </p:cNvPr>
          <p:cNvGrpSpPr/>
          <p:nvPr/>
        </p:nvGrpSpPr>
        <p:grpSpPr>
          <a:xfrm>
            <a:off x="7488899" y="3840888"/>
            <a:ext cx="9961870" cy="5667845"/>
            <a:chOff x="7726785" y="4076791"/>
            <a:chExt cx="9423157" cy="5095312"/>
          </a:xfrm>
        </p:grpSpPr>
        <p:grpSp>
          <p:nvGrpSpPr>
            <p:cNvPr id="25" name="Group 9">
              <a:extLst>
                <a:ext uri="{FF2B5EF4-FFF2-40B4-BE49-F238E27FC236}">
                  <a16:creationId xmlns:a16="http://schemas.microsoft.com/office/drawing/2014/main" id="{338BC84B-2A2C-BFEB-0209-9377FA054749}"/>
                </a:ext>
              </a:extLst>
            </p:cNvPr>
            <p:cNvGrpSpPr/>
            <p:nvPr/>
          </p:nvGrpSpPr>
          <p:grpSpPr>
            <a:xfrm rot="-5400000">
              <a:off x="10098164" y="2120324"/>
              <a:ext cx="4889840" cy="9213717"/>
              <a:chOff x="0" y="0"/>
              <a:chExt cx="6207445" cy="11696423"/>
            </a:xfrm>
          </p:grpSpPr>
          <p:sp>
            <p:nvSpPr>
              <p:cNvPr id="27" name="Freeform 10">
                <a:extLst>
                  <a:ext uri="{FF2B5EF4-FFF2-40B4-BE49-F238E27FC236}">
                    <a16:creationId xmlns:a16="http://schemas.microsoft.com/office/drawing/2014/main" id="{C367DBA1-60E0-979B-B85E-9E2A2E713E68}"/>
                  </a:ext>
                </a:extLst>
              </p:cNvPr>
              <p:cNvSpPr/>
              <p:nvPr/>
            </p:nvSpPr>
            <p:spPr>
              <a:xfrm>
                <a:off x="-9098" y="-6509"/>
                <a:ext cx="6221775" cy="11728476"/>
              </a:xfrm>
              <a:custGeom>
                <a:avLst/>
                <a:gdLst/>
                <a:ahLst/>
                <a:cxnLst/>
                <a:rect l="l" t="t" r="r" b="b"/>
                <a:pathLst>
                  <a:path w="622177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5328702" y="6965"/>
                    </a:cubicBezTo>
                    <a:lnTo>
                      <a:pt x="5328704" y="6965"/>
                    </a:lnTo>
                    <a:cubicBezTo>
                      <a:pt x="5545451" y="16819"/>
                      <a:pt x="5749766" y="36481"/>
                      <a:pt x="5883954" y="101690"/>
                    </a:cubicBezTo>
                    <a:cubicBezTo>
                      <a:pt x="6140000" y="226120"/>
                      <a:pt x="6221775" y="459160"/>
                      <a:pt x="6216287" y="704684"/>
                    </a:cubicBezTo>
                    <a:cubicBezTo>
                      <a:pt x="6216287" y="704684"/>
                      <a:pt x="6173000" y="1013073"/>
                      <a:pt x="6180433" y="1248607"/>
                    </a:cubicBezTo>
                    <a:cubicBezTo>
                      <a:pt x="6187556" y="10876725"/>
                      <a:pt x="6194713" y="11072327"/>
                      <a:pt x="6194713" y="11072327"/>
                    </a:cubicBezTo>
                    <a:cubicBezTo>
                      <a:pt x="6178031" y="11288060"/>
                      <a:pt x="6063387" y="11498671"/>
                      <a:pt x="5866518" y="11610295"/>
                    </a:cubicBezTo>
                    <a:cubicBezTo>
                      <a:pt x="5716167" y="11695544"/>
                      <a:pt x="5518135" y="11710642"/>
                      <a:pt x="4382593" y="11699901"/>
                    </a:cubicBezTo>
                    <a:lnTo>
                      <a:pt x="4382535" y="11699901"/>
                    </a:lnTo>
                    <a:cubicBezTo>
                      <a:pt x="645952" y="11694623"/>
                      <a:pt x="384604" y="11728476"/>
                      <a:pt x="254278" y="11619319"/>
                    </a:cubicBezTo>
                    <a:cubicBezTo>
                      <a:pt x="145767" y="11528434"/>
                      <a:pt x="81795" y="11335122"/>
                      <a:pt x="63030" y="11134923"/>
                    </a:cubicBezTo>
                    <a:close/>
                  </a:path>
                </a:pathLst>
              </a:custGeom>
              <a:solidFill>
                <a:srgbClr val="EB8198"/>
              </a:solidFill>
            </p:spPr>
          </p:sp>
        </p:grpSp>
        <p:grpSp>
          <p:nvGrpSpPr>
            <p:cNvPr id="30" name="Group 13">
              <a:extLst>
                <a:ext uri="{FF2B5EF4-FFF2-40B4-BE49-F238E27FC236}">
                  <a16:creationId xmlns:a16="http://schemas.microsoft.com/office/drawing/2014/main" id="{5C5EE3D7-255B-DEFA-3FE8-C7E66EC1DE98}"/>
                </a:ext>
              </a:extLst>
            </p:cNvPr>
            <p:cNvGrpSpPr/>
            <p:nvPr/>
          </p:nvGrpSpPr>
          <p:grpSpPr>
            <a:xfrm rot="-5400000">
              <a:off x="9875762" y="1927814"/>
              <a:ext cx="4915763" cy="9213717"/>
              <a:chOff x="0" y="0"/>
              <a:chExt cx="6240352" cy="11696423"/>
            </a:xfrm>
          </p:grpSpPr>
          <p:sp>
            <p:nvSpPr>
              <p:cNvPr id="31" name="Freeform 14">
                <a:extLst>
                  <a:ext uri="{FF2B5EF4-FFF2-40B4-BE49-F238E27FC236}">
                    <a16:creationId xmlns:a16="http://schemas.microsoft.com/office/drawing/2014/main" id="{052456AB-993B-E314-B914-70C43F3A2FDC}"/>
                  </a:ext>
                </a:extLst>
              </p:cNvPr>
              <p:cNvSpPr/>
              <p:nvPr/>
            </p:nvSpPr>
            <p:spPr>
              <a:xfrm>
                <a:off x="-9098" y="-6509"/>
                <a:ext cx="6254683" cy="11728476"/>
              </a:xfrm>
              <a:custGeom>
                <a:avLst/>
                <a:gdLst/>
                <a:ahLst/>
                <a:cxnLst/>
                <a:rect l="l" t="t" r="r" b="b"/>
                <a:pathLst>
                  <a:path w="6254683"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5361610" y="6965"/>
                    </a:cubicBezTo>
                    <a:lnTo>
                      <a:pt x="5361611" y="6965"/>
                    </a:lnTo>
                    <a:cubicBezTo>
                      <a:pt x="5578358" y="16819"/>
                      <a:pt x="5782673" y="36481"/>
                      <a:pt x="5916861" y="101690"/>
                    </a:cubicBezTo>
                    <a:cubicBezTo>
                      <a:pt x="6172907" y="226120"/>
                      <a:pt x="6254683" y="459160"/>
                      <a:pt x="6249195" y="704684"/>
                    </a:cubicBezTo>
                    <a:cubicBezTo>
                      <a:pt x="6249195" y="704684"/>
                      <a:pt x="6205907" y="1013073"/>
                      <a:pt x="6213341" y="1248607"/>
                    </a:cubicBezTo>
                    <a:cubicBezTo>
                      <a:pt x="6220464" y="10876725"/>
                      <a:pt x="6227620" y="11072327"/>
                      <a:pt x="6227620" y="11072327"/>
                    </a:cubicBezTo>
                    <a:cubicBezTo>
                      <a:pt x="6210939" y="11288060"/>
                      <a:pt x="6096295" y="11498671"/>
                      <a:pt x="5899426" y="11610295"/>
                    </a:cubicBezTo>
                    <a:cubicBezTo>
                      <a:pt x="5749074" y="11695544"/>
                      <a:pt x="5551043" y="11710642"/>
                      <a:pt x="4408801" y="11699901"/>
                    </a:cubicBezTo>
                    <a:lnTo>
                      <a:pt x="4408743" y="11699901"/>
                    </a:lnTo>
                    <a:cubicBezTo>
                      <a:pt x="645952" y="11694623"/>
                      <a:pt x="384604" y="11728476"/>
                      <a:pt x="254278" y="11619319"/>
                    </a:cubicBezTo>
                    <a:cubicBezTo>
                      <a:pt x="145767" y="11528434"/>
                      <a:pt x="81795" y="11335122"/>
                      <a:pt x="63030" y="11134923"/>
                    </a:cubicBezTo>
                    <a:close/>
                  </a:path>
                </a:pathLst>
              </a:custGeom>
              <a:solidFill>
                <a:srgbClr val="FFD5DB"/>
              </a:solidFill>
            </p:spPr>
          </p:sp>
        </p:grpSp>
        <p:sp>
          <p:nvSpPr>
            <p:cNvPr id="44" name="TextBox 43">
              <a:extLst>
                <a:ext uri="{FF2B5EF4-FFF2-40B4-BE49-F238E27FC236}">
                  <a16:creationId xmlns:a16="http://schemas.microsoft.com/office/drawing/2014/main" id="{9C729B3A-F810-074B-E978-612373D93A39}"/>
                </a:ext>
              </a:extLst>
            </p:cNvPr>
            <p:cNvSpPr txBox="1"/>
            <p:nvPr/>
          </p:nvSpPr>
          <p:spPr>
            <a:xfrm>
              <a:off x="7942106" y="4476317"/>
              <a:ext cx="8701475" cy="4170765"/>
            </a:xfrm>
            <a:prstGeom prst="rect">
              <a:avLst/>
            </a:prstGeom>
            <a:noFill/>
          </p:spPr>
          <p:txBody>
            <a:bodyPr wrap="square">
              <a:spAutoFit/>
            </a:bodyPr>
            <a:lstStyle/>
            <a:p>
              <a:pPr marL="457200" indent="-457200" algn="just">
                <a:lnSpc>
                  <a:spcPct val="150000"/>
                </a:lnSpc>
                <a:spcAft>
                  <a:spcPts val="800"/>
                </a:spcAft>
                <a:buFont typeface="Arial" panose="020B0604020202020204" pitchFamily="34" charset="0"/>
                <a:buChar char="•"/>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Tùy vào nhu cầu sử dụng của người dùng để có thể lựa chọn hợp lí cách hiển thị nội dung thư mục. Cách sắp xếp để người sử dụng có thể dễ dàng tìm kiếm được nội dung mà mình muốn.</a:t>
              </a:r>
            </a:p>
            <a:p>
              <a:pPr marL="457200" indent="-457200" algn="just">
                <a:lnSpc>
                  <a:spcPct val="150000"/>
                </a:lnSpc>
                <a:spcAft>
                  <a:spcPts val="800"/>
                </a:spcAft>
                <a:buFont typeface="Arial" panose="020B0604020202020204" pitchFamily="34" charset="0"/>
                <a:buChar char="•"/>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Ví dụ: </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M</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ột bạn muốn tìm thư mục mà mình mới chỉnh sửa thì sẽ chọn sắp xếp theo thời gian sửa đổi gần nhất để thư mục hiển thị ngay đầu tiên. </a:t>
              </a:r>
            </a:p>
          </p:txBody>
        </p:sp>
      </p:grpSp>
    </p:spTree>
    <p:extLst>
      <p:ext uri="{BB962C8B-B14F-4D97-AF65-F5344CB8AC3E}">
        <p14:creationId xmlns:p14="http://schemas.microsoft.com/office/powerpoint/2010/main" val="3868857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846165" y="7844368"/>
            <a:ext cx="4953372" cy="488526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39667">
            <a:off x="6899915" y="525305"/>
            <a:ext cx="579019" cy="66484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9421">
            <a:off x="4489227" y="8890875"/>
            <a:ext cx="1378433" cy="451123"/>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238573">
            <a:off x="14215406" y="-1897308"/>
            <a:ext cx="6578895" cy="4114800"/>
          </a:xfrm>
          <a:prstGeom prst="rect">
            <a:avLst/>
          </a:prstGeom>
        </p:spPr>
      </p:pic>
      <p:grpSp>
        <p:nvGrpSpPr>
          <p:cNvPr id="22" name="Group 21">
            <a:extLst>
              <a:ext uri="{FF2B5EF4-FFF2-40B4-BE49-F238E27FC236}">
                <a16:creationId xmlns:a16="http://schemas.microsoft.com/office/drawing/2014/main" id="{4C660E35-062F-7EB3-243B-A1D949E2840A}"/>
              </a:ext>
            </a:extLst>
          </p:cNvPr>
          <p:cNvGrpSpPr/>
          <p:nvPr/>
        </p:nvGrpSpPr>
        <p:grpSpPr>
          <a:xfrm>
            <a:off x="1468570" y="1240534"/>
            <a:ext cx="15356728" cy="8136722"/>
            <a:chOff x="1468570" y="1240534"/>
            <a:chExt cx="15356728" cy="8136722"/>
          </a:xfrm>
        </p:grpSpPr>
        <p:grpSp>
          <p:nvGrpSpPr>
            <p:cNvPr id="23" name="Group 22">
              <a:extLst>
                <a:ext uri="{FF2B5EF4-FFF2-40B4-BE49-F238E27FC236}">
                  <a16:creationId xmlns:a16="http://schemas.microsoft.com/office/drawing/2014/main" id="{0F5741EA-FB9F-891A-402E-44342E9812ED}"/>
                </a:ext>
              </a:extLst>
            </p:cNvPr>
            <p:cNvGrpSpPr/>
            <p:nvPr/>
          </p:nvGrpSpPr>
          <p:grpSpPr>
            <a:xfrm>
              <a:off x="1468570" y="1240534"/>
              <a:ext cx="15356728" cy="8136722"/>
              <a:chOff x="1468570" y="1240534"/>
              <a:chExt cx="15356728" cy="8136722"/>
            </a:xfrm>
          </p:grpSpPr>
          <p:sp>
            <p:nvSpPr>
              <p:cNvPr id="25" name="Freeform 3">
                <a:extLst>
                  <a:ext uri="{FF2B5EF4-FFF2-40B4-BE49-F238E27FC236}">
                    <a16:creationId xmlns:a16="http://schemas.microsoft.com/office/drawing/2014/main" id="{CCBA1952-D518-26DA-6F03-CE894EB47923}"/>
                  </a:ext>
                </a:extLst>
              </p:cNvPr>
              <p:cNvSpPr/>
              <p:nvPr/>
            </p:nvSpPr>
            <p:spPr>
              <a:xfrm>
                <a:off x="1468570" y="1240534"/>
                <a:ext cx="15356728" cy="8136722"/>
              </a:xfrm>
              <a:custGeom>
                <a:avLst/>
                <a:gdLst/>
                <a:ahLst/>
                <a:cxnLst/>
                <a:rect l="l" t="t" r="r" b="b"/>
                <a:pathLst>
                  <a:path w="9886557" h="5351721">
                    <a:moveTo>
                      <a:pt x="63030" y="4758167"/>
                    </a:moveTo>
                    <a:cubicBezTo>
                      <a:pt x="63030" y="4758167"/>
                      <a:pt x="0" y="4511603"/>
                      <a:pt x="10218" y="1214762"/>
                    </a:cubicBezTo>
                    <a:cubicBezTo>
                      <a:pt x="18651" y="990971"/>
                      <a:pt x="65033" y="645332"/>
                      <a:pt x="65033" y="645332"/>
                    </a:cubicBezTo>
                    <a:cubicBezTo>
                      <a:pt x="82233" y="502466"/>
                      <a:pt x="56685" y="337866"/>
                      <a:pt x="181385" y="223925"/>
                    </a:cubicBezTo>
                    <a:cubicBezTo>
                      <a:pt x="346794" y="72788"/>
                      <a:pt x="621643" y="0"/>
                      <a:pt x="8993484" y="6965"/>
                    </a:cubicBezTo>
                    <a:lnTo>
                      <a:pt x="8993485" y="6965"/>
                    </a:lnTo>
                    <a:cubicBezTo>
                      <a:pt x="9210232" y="16819"/>
                      <a:pt x="9414547" y="36481"/>
                      <a:pt x="9548735" y="101690"/>
                    </a:cubicBezTo>
                    <a:cubicBezTo>
                      <a:pt x="9804781" y="226120"/>
                      <a:pt x="9886556" y="459160"/>
                      <a:pt x="9881069" y="704684"/>
                    </a:cubicBezTo>
                    <a:cubicBezTo>
                      <a:pt x="9881069" y="704684"/>
                      <a:pt x="9837781" y="1013073"/>
                      <a:pt x="9845214" y="1248607"/>
                    </a:cubicBezTo>
                    <a:cubicBezTo>
                      <a:pt x="9852337" y="4499969"/>
                      <a:pt x="9859494" y="4695572"/>
                      <a:pt x="9859494" y="4695572"/>
                    </a:cubicBezTo>
                    <a:cubicBezTo>
                      <a:pt x="9842812" y="4911304"/>
                      <a:pt x="9728168" y="5121916"/>
                      <a:pt x="9531300" y="5233540"/>
                    </a:cubicBezTo>
                    <a:cubicBezTo>
                      <a:pt x="9380948" y="5318789"/>
                      <a:pt x="9182917" y="5333887"/>
                      <a:pt x="7301225" y="5323145"/>
                    </a:cubicBezTo>
                    <a:lnTo>
                      <a:pt x="7301120" y="5323145"/>
                    </a:lnTo>
                    <a:cubicBezTo>
                      <a:pt x="645952" y="5317868"/>
                      <a:pt x="384604" y="5351721"/>
                      <a:pt x="254278" y="5242563"/>
                    </a:cubicBezTo>
                    <a:cubicBezTo>
                      <a:pt x="145767" y="5151678"/>
                      <a:pt x="81795" y="4958366"/>
                      <a:pt x="63030" y="4758167"/>
                    </a:cubicBezTo>
                    <a:close/>
                  </a:path>
                </a:pathLst>
              </a:custGeom>
              <a:solidFill>
                <a:srgbClr val="6D8EBB"/>
              </a:solidFill>
            </p:spPr>
          </p:sp>
          <p:sp>
            <p:nvSpPr>
              <p:cNvPr id="26" name="Freeform 5">
                <a:extLst>
                  <a:ext uri="{FF2B5EF4-FFF2-40B4-BE49-F238E27FC236}">
                    <a16:creationId xmlns:a16="http://schemas.microsoft.com/office/drawing/2014/main" id="{1920F8EF-0B65-3CE0-79B4-DA115EEF55DF}"/>
                  </a:ext>
                </a:extLst>
              </p:cNvPr>
              <p:cNvSpPr/>
              <p:nvPr/>
            </p:nvSpPr>
            <p:spPr>
              <a:xfrm>
                <a:off x="1686832" y="1497821"/>
                <a:ext cx="14822643" cy="7550812"/>
              </a:xfrm>
              <a:custGeom>
                <a:avLst/>
                <a:gdLst/>
                <a:ahLst/>
                <a:cxnLst/>
                <a:rect l="l" t="t" r="r" b="b"/>
                <a:pathLst>
                  <a:path w="9298879" h="4790192">
                    <a:moveTo>
                      <a:pt x="63030" y="4196639"/>
                    </a:moveTo>
                    <a:cubicBezTo>
                      <a:pt x="63030" y="4196639"/>
                      <a:pt x="0" y="3950074"/>
                      <a:pt x="10218" y="1214762"/>
                    </a:cubicBezTo>
                    <a:cubicBezTo>
                      <a:pt x="18651" y="990971"/>
                      <a:pt x="65033" y="645332"/>
                      <a:pt x="65033" y="645332"/>
                    </a:cubicBezTo>
                    <a:cubicBezTo>
                      <a:pt x="82233" y="502466"/>
                      <a:pt x="56685" y="337866"/>
                      <a:pt x="181385" y="223925"/>
                    </a:cubicBezTo>
                    <a:cubicBezTo>
                      <a:pt x="346794" y="72788"/>
                      <a:pt x="621643" y="0"/>
                      <a:pt x="8405806" y="6965"/>
                    </a:cubicBezTo>
                    <a:lnTo>
                      <a:pt x="8405808" y="6965"/>
                    </a:lnTo>
                    <a:cubicBezTo>
                      <a:pt x="8622554" y="16819"/>
                      <a:pt x="8826870" y="36481"/>
                      <a:pt x="8961058" y="101690"/>
                    </a:cubicBezTo>
                    <a:cubicBezTo>
                      <a:pt x="9217104" y="226120"/>
                      <a:pt x="9298879" y="459160"/>
                      <a:pt x="9293392" y="704684"/>
                    </a:cubicBezTo>
                    <a:cubicBezTo>
                      <a:pt x="9293392" y="704684"/>
                      <a:pt x="9250104" y="1013073"/>
                      <a:pt x="9257537" y="1248607"/>
                    </a:cubicBezTo>
                    <a:cubicBezTo>
                      <a:pt x="9264660" y="3938440"/>
                      <a:pt x="9271817" y="4134043"/>
                      <a:pt x="9271817" y="4134043"/>
                    </a:cubicBezTo>
                    <a:cubicBezTo>
                      <a:pt x="9255135" y="4349775"/>
                      <a:pt x="9140491" y="4560387"/>
                      <a:pt x="8943622" y="4672011"/>
                    </a:cubicBezTo>
                    <a:cubicBezTo>
                      <a:pt x="8793270" y="4757260"/>
                      <a:pt x="8595240" y="4772358"/>
                      <a:pt x="6833199" y="4761616"/>
                    </a:cubicBezTo>
                    <a:lnTo>
                      <a:pt x="6833102" y="4761616"/>
                    </a:lnTo>
                    <a:cubicBezTo>
                      <a:pt x="645952" y="4756339"/>
                      <a:pt x="384604" y="4790192"/>
                      <a:pt x="254278" y="4681035"/>
                    </a:cubicBezTo>
                    <a:cubicBezTo>
                      <a:pt x="145767" y="4590149"/>
                      <a:pt x="81795" y="4396838"/>
                      <a:pt x="63030" y="4196639"/>
                    </a:cubicBezTo>
                    <a:close/>
                  </a:path>
                </a:pathLst>
              </a:custGeom>
              <a:solidFill>
                <a:schemeClr val="bg1"/>
              </a:solidFill>
            </p:spPr>
          </p:sp>
        </p:grpSp>
        <p:sp>
          <p:nvSpPr>
            <p:cNvPr id="24" name="TextBox 23">
              <a:extLst>
                <a:ext uri="{FF2B5EF4-FFF2-40B4-BE49-F238E27FC236}">
                  <a16:creationId xmlns:a16="http://schemas.microsoft.com/office/drawing/2014/main" id="{7B3F6F21-2B80-5BCE-DBD7-926AE6F5D352}"/>
                </a:ext>
              </a:extLst>
            </p:cNvPr>
            <p:cNvSpPr txBox="1"/>
            <p:nvPr/>
          </p:nvSpPr>
          <p:spPr>
            <a:xfrm>
              <a:off x="1640947" y="2216016"/>
              <a:ext cx="14920576" cy="5097870"/>
            </a:xfrm>
            <a:prstGeom prst="rect">
              <a:avLst/>
            </a:prstGeom>
            <a:noFill/>
          </p:spPr>
          <p:txBody>
            <a:bodyPr wrap="square">
              <a:spAutoFit/>
            </a:bodyPr>
            <a:lstStyle/>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BÀI 5: </a:t>
              </a:r>
            </a:p>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THỰC HÀNH KHÁM PHÁ </a:t>
              </a:r>
            </a:p>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TRÌNH QUẢN LÍ HỆ THỐNG TỆP</a:t>
              </a:r>
            </a:p>
          </p:txBody>
        </p:sp>
      </p:grpSp>
      <p:pic>
        <p:nvPicPr>
          <p:cNvPr id="27" name="Picture 13">
            <a:extLst>
              <a:ext uri="{FF2B5EF4-FFF2-40B4-BE49-F238E27FC236}">
                <a16:creationId xmlns:a16="http://schemas.microsoft.com/office/drawing/2014/main" id="{D7440E29-6805-6802-D27E-4EE18E25AB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145365">
            <a:off x="2412872" y="2119722"/>
            <a:ext cx="615731" cy="596700"/>
          </a:xfrm>
          <a:prstGeom prst="rect">
            <a:avLst/>
          </a:prstGeom>
        </p:spPr>
      </p:pic>
      <p:pic>
        <p:nvPicPr>
          <p:cNvPr id="28" name="Picture 14">
            <a:extLst>
              <a:ext uri="{FF2B5EF4-FFF2-40B4-BE49-F238E27FC236}">
                <a16:creationId xmlns:a16="http://schemas.microsoft.com/office/drawing/2014/main" id="{6A2E0568-F228-B558-A7FB-56E458E7BAA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10721">
            <a:off x="2578043" y="8324282"/>
            <a:ext cx="636132" cy="616470"/>
          </a:xfrm>
          <a:prstGeom prst="rect">
            <a:avLst/>
          </a:prstGeom>
        </p:spPr>
      </p:pic>
      <p:pic>
        <p:nvPicPr>
          <p:cNvPr id="29" name="Picture 15">
            <a:extLst>
              <a:ext uri="{FF2B5EF4-FFF2-40B4-BE49-F238E27FC236}">
                <a16:creationId xmlns:a16="http://schemas.microsoft.com/office/drawing/2014/main" id="{DF674456-BC4A-1E43-927D-46628AFACB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14461">
            <a:off x="6200888" y="516670"/>
            <a:ext cx="556555" cy="539352"/>
          </a:xfrm>
          <a:prstGeom prst="rect">
            <a:avLst/>
          </a:prstGeom>
        </p:spPr>
      </p:pic>
      <p:pic>
        <p:nvPicPr>
          <p:cNvPr id="30" name="Picture 16">
            <a:extLst>
              <a:ext uri="{FF2B5EF4-FFF2-40B4-BE49-F238E27FC236}">
                <a16:creationId xmlns:a16="http://schemas.microsoft.com/office/drawing/2014/main" id="{C9A42586-B564-BFD2-FDE6-7F83087E879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52014">
            <a:off x="16546017" y="9017858"/>
            <a:ext cx="800275" cy="775539"/>
          </a:xfrm>
          <a:prstGeom prst="rect">
            <a:avLst/>
          </a:prstGeom>
        </p:spPr>
      </p:pic>
      <p:pic>
        <p:nvPicPr>
          <p:cNvPr id="31" name="Picture 17">
            <a:extLst>
              <a:ext uri="{FF2B5EF4-FFF2-40B4-BE49-F238E27FC236}">
                <a16:creationId xmlns:a16="http://schemas.microsoft.com/office/drawing/2014/main" id="{265B93E5-C1E2-648B-7FB0-E2F9D98608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008865">
            <a:off x="15321869" y="1836923"/>
            <a:ext cx="561532" cy="544176"/>
          </a:xfrm>
          <a:prstGeom prst="rect">
            <a:avLst/>
          </a:prstGeom>
        </p:spPr>
      </p:pic>
      <p:pic>
        <p:nvPicPr>
          <p:cNvPr id="32" name="Picture 18">
            <a:extLst>
              <a:ext uri="{FF2B5EF4-FFF2-40B4-BE49-F238E27FC236}">
                <a16:creationId xmlns:a16="http://schemas.microsoft.com/office/drawing/2014/main" id="{E489A207-2573-B441-3977-68372D731D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32626">
            <a:off x="11386521" y="1953309"/>
            <a:ext cx="276680" cy="26812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C2D0EE4-8159-18DA-EA56-056413E495DA}"/>
              </a:ext>
            </a:extLst>
          </p:cNvPr>
          <p:cNvGrpSpPr/>
          <p:nvPr/>
        </p:nvGrpSpPr>
        <p:grpSpPr>
          <a:xfrm>
            <a:off x="1389753" y="1028701"/>
            <a:ext cx="7001012" cy="3911856"/>
            <a:chOff x="1511773" y="764044"/>
            <a:chExt cx="7001012" cy="3911856"/>
          </a:xfrm>
        </p:grpSpPr>
        <p:grpSp>
          <p:nvGrpSpPr>
            <p:cNvPr id="2" name="Group 2"/>
            <p:cNvGrpSpPr/>
            <p:nvPr/>
          </p:nvGrpSpPr>
          <p:grpSpPr>
            <a:xfrm>
              <a:off x="1511773" y="764044"/>
              <a:ext cx="7001012" cy="3911856"/>
              <a:chOff x="0" y="0"/>
              <a:chExt cx="3080402" cy="1753830"/>
            </a:xfrm>
          </p:grpSpPr>
          <p:sp>
            <p:nvSpPr>
              <p:cNvPr id="3"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sp>
        </p:grpSp>
        <p:sp>
          <p:nvSpPr>
            <p:cNvPr id="19" name="TextBox 19"/>
            <p:cNvSpPr txBox="1"/>
            <p:nvPr/>
          </p:nvSpPr>
          <p:spPr>
            <a:xfrm>
              <a:off x="1913054" y="924142"/>
              <a:ext cx="6207676" cy="3118674"/>
            </a:xfrm>
            <a:prstGeom prst="rect">
              <a:avLst/>
            </a:prstGeom>
          </p:spPr>
          <p:txBody>
            <a:bodyPr wrap="square" lIns="0" tIns="0" rIns="0" bIns="0" rtlCol="0" anchor="t">
              <a:spAutoFit/>
            </a:bodyPr>
            <a:lstStyle/>
            <a:p>
              <a:pPr algn="ctr">
                <a:lnSpc>
                  <a:spcPct val="150000"/>
                </a:lnSpc>
              </a:pPr>
              <a:r>
                <a:rPr lang="en-US" sz="7200" b="1">
                  <a:solidFill>
                    <a:srgbClr val="494D4D"/>
                  </a:solidFill>
                  <a:latin typeface="Arial" panose="020B0604020202020204" pitchFamily="34" charset="0"/>
                  <a:cs typeface="Arial" panose="020B0604020202020204" pitchFamily="34" charset="0"/>
                </a:rPr>
                <a:t>HƯỚNG DẪN VỀ NHÀ</a:t>
              </a:r>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90282" y="5143500"/>
            <a:ext cx="654083" cy="100242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95254" y="5746642"/>
            <a:ext cx="760489" cy="116550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6947481" y="-1964885"/>
            <a:ext cx="2416684" cy="3830479"/>
          </a:xfrm>
          <a:prstGeom prst="rect">
            <a:avLst/>
          </a:prstGeom>
        </p:spPr>
      </p:pic>
      <p:grpSp>
        <p:nvGrpSpPr>
          <p:cNvPr id="30" name="Group 29">
            <a:extLst>
              <a:ext uri="{FF2B5EF4-FFF2-40B4-BE49-F238E27FC236}">
                <a16:creationId xmlns:a16="http://schemas.microsoft.com/office/drawing/2014/main" id="{A5B76D1A-49A5-D0A2-E78D-B2F35C4FFCAD}"/>
              </a:ext>
            </a:extLst>
          </p:cNvPr>
          <p:cNvGrpSpPr/>
          <p:nvPr/>
        </p:nvGrpSpPr>
        <p:grpSpPr>
          <a:xfrm>
            <a:off x="9431191" y="1028700"/>
            <a:ext cx="7648442" cy="3911857"/>
            <a:chOff x="9431191" y="1028700"/>
            <a:chExt cx="7648442" cy="3911857"/>
          </a:xfrm>
        </p:grpSpPr>
        <p:grpSp>
          <p:nvGrpSpPr>
            <p:cNvPr id="24" name="Group 23">
              <a:extLst>
                <a:ext uri="{FF2B5EF4-FFF2-40B4-BE49-F238E27FC236}">
                  <a16:creationId xmlns:a16="http://schemas.microsoft.com/office/drawing/2014/main" id="{C102720D-638D-4539-62E0-84D1AD9AC963}"/>
                </a:ext>
              </a:extLst>
            </p:cNvPr>
            <p:cNvGrpSpPr/>
            <p:nvPr/>
          </p:nvGrpSpPr>
          <p:grpSpPr>
            <a:xfrm>
              <a:off x="9431191" y="1028700"/>
              <a:ext cx="7648442" cy="3911857"/>
              <a:chOff x="9431191" y="1028700"/>
              <a:chExt cx="7648442" cy="3911857"/>
            </a:xfrm>
          </p:grpSpPr>
          <p:grpSp>
            <p:nvGrpSpPr>
              <p:cNvPr id="5" name="Group 5"/>
              <p:cNvGrpSpPr/>
              <p:nvPr/>
            </p:nvGrpSpPr>
            <p:grpSpPr>
              <a:xfrm>
                <a:off x="9431191" y="1028700"/>
                <a:ext cx="7648442" cy="3911857"/>
                <a:chOff x="0" y="0"/>
                <a:chExt cx="16240477" cy="8306323"/>
              </a:xfrm>
            </p:grpSpPr>
            <p:sp>
              <p:nvSpPr>
                <p:cNvPr id="6" name="Freeform 6"/>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F6C496"/>
                </a:solidFill>
              </p:spPr>
            </p:sp>
          </p:grpSp>
          <p:grpSp>
            <p:nvGrpSpPr>
              <p:cNvPr id="7" name="Group 7"/>
              <p:cNvGrpSpPr/>
              <p:nvPr/>
            </p:nvGrpSpPr>
            <p:grpSpPr>
              <a:xfrm>
                <a:off x="9584533" y="1244407"/>
                <a:ext cx="7341759" cy="3480443"/>
                <a:chOff x="0" y="0"/>
                <a:chExt cx="5481913" cy="2598762"/>
              </a:xfrm>
            </p:grpSpPr>
            <p:sp>
              <p:nvSpPr>
                <p:cNvPr id="8" name="Freeform 8"/>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sp>
          </p:grpSp>
          <p:sp>
            <p:nvSpPr>
              <p:cNvPr id="23" name="TextBox 22">
                <a:extLst>
                  <a:ext uri="{FF2B5EF4-FFF2-40B4-BE49-F238E27FC236}">
                    <a16:creationId xmlns:a16="http://schemas.microsoft.com/office/drawing/2014/main" id="{3ED362A2-4F54-3463-7118-B828C1204388}"/>
                  </a:ext>
                </a:extLst>
              </p:cNvPr>
              <p:cNvSpPr txBox="1"/>
              <p:nvPr/>
            </p:nvSpPr>
            <p:spPr>
              <a:xfrm>
                <a:off x="10519470" y="2356819"/>
                <a:ext cx="5683604" cy="901593"/>
              </a:xfrm>
              <a:prstGeom prst="rect">
                <a:avLst/>
              </a:prstGeom>
              <a:noFill/>
            </p:spPr>
            <p:txBody>
              <a:bodyPr wrap="square">
                <a:spAutoFit/>
              </a:bodyPr>
              <a:lstStyle/>
              <a:p>
                <a:pPr lvl="0" algn="ctr">
                  <a:lnSpc>
                    <a:spcPct val="150000"/>
                  </a:lnSpc>
                  <a:spcAft>
                    <a:spcPts val="100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Ôn lại kiến thức đã học.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9">
              <a:extLst>
                <a:ext uri="{FF2B5EF4-FFF2-40B4-BE49-F238E27FC236}">
                  <a16:creationId xmlns:a16="http://schemas.microsoft.com/office/drawing/2014/main" id="{90F5A45E-AD80-9A24-A237-8761D5E8012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3152" y="3490020"/>
              <a:ext cx="1276045" cy="1245884"/>
            </a:xfrm>
            <a:prstGeom prst="rect">
              <a:avLst/>
            </a:prstGeom>
          </p:spPr>
        </p:pic>
      </p:grpSp>
      <p:grpSp>
        <p:nvGrpSpPr>
          <p:cNvPr id="29" name="Group 28">
            <a:extLst>
              <a:ext uri="{FF2B5EF4-FFF2-40B4-BE49-F238E27FC236}">
                <a16:creationId xmlns:a16="http://schemas.microsoft.com/office/drawing/2014/main" id="{593538F1-6941-00C9-B395-815833DD2996}"/>
              </a:ext>
            </a:extLst>
          </p:cNvPr>
          <p:cNvGrpSpPr/>
          <p:nvPr/>
        </p:nvGrpSpPr>
        <p:grpSpPr>
          <a:xfrm>
            <a:off x="9431191" y="5346443"/>
            <a:ext cx="7725113" cy="3911857"/>
            <a:chOff x="9431191" y="5346443"/>
            <a:chExt cx="7725113" cy="3911857"/>
          </a:xfrm>
        </p:grpSpPr>
        <p:grpSp>
          <p:nvGrpSpPr>
            <p:cNvPr id="10" name="Group 10"/>
            <p:cNvGrpSpPr/>
            <p:nvPr/>
          </p:nvGrpSpPr>
          <p:grpSpPr>
            <a:xfrm>
              <a:off x="9431191" y="5346443"/>
              <a:ext cx="7648442" cy="3911857"/>
              <a:chOff x="0" y="0"/>
              <a:chExt cx="16240477" cy="8306323"/>
            </a:xfrm>
          </p:grpSpPr>
          <p:sp>
            <p:nvSpPr>
              <p:cNvPr id="11" name="Freeform 11"/>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12" name="Group 12"/>
            <p:cNvGrpSpPr/>
            <p:nvPr/>
          </p:nvGrpSpPr>
          <p:grpSpPr>
            <a:xfrm>
              <a:off x="9584533" y="5562150"/>
              <a:ext cx="7341759" cy="3480443"/>
              <a:chOff x="0" y="0"/>
              <a:chExt cx="5481913" cy="2598762"/>
            </a:xfrm>
          </p:grpSpPr>
          <p:sp>
            <p:nvSpPr>
              <p:cNvPr id="13" name="Freeform 13"/>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sp>
        </p:grpSp>
        <p:pic>
          <p:nvPicPr>
            <p:cNvPr id="25" name="Picture 18">
              <a:extLst>
                <a:ext uri="{FF2B5EF4-FFF2-40B4-BE49-F238E27FC236}">
                  <a16:creationId xmlns:a16="http://schemas.microsoft.com/office/drawing/2014/main" id="{95077D4D-F388-F34E-3565-DA1B50B9EC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26966" y="7504113"/>
              <a:ext cx="1729338" cy="1669597"/>
            </a:xfrm>
            <a:prstGeom prst="rect">
              <a:avLst/>
            </a:prstGeom>
          </p:spPr>
        </p:pic>
        <p:sp>
          <p:nvSpPr>
            <p:cNvPr id="28" name="TextBox 27">
              <a:extLst>
                <a:ext uri="{FF2B5EF4-FFF2-40B4-BE49-F238E27FC236}">
                  <a16:creationId xmlns:a16="http://schemas.microsoft.com/office/drawing/2014/main" id="{A9012291-CB2A-2EC6-AA31-B7D7C50481E2}"/>
                </a:ext>
              </a:extLst>
            </p:cNvPr>
            <p:cNvSpPr txBox="1"/>
            <p:nvPr/>
          </p:nvSpPr>
          <p:spPr>
            <a:xfrm>
              <a:off x="9753600" y="5746642"/>
              <a:ext cx="6753393" cy="2876493"/>
            </a:xfrm>
            <a:prstGeom prst="rect">
              <a:avLst/>
            </a:prstGeom>
            <a:noFill/>
          </p:spPr>
          <p:txBody>
            <a:bodyPr wrap="square">
              <a:spAutoFit/>
            </a:bodyPr>
            <a:lstStyle/>
            <a:p>
              <a:pPr lvl="0" algn="ctr">
                <a:lnSpc>
                  <a:spcPct val="150000"/>
                </a:lnSpc>
                <a:spcAft>
                  <a:spcPts val="100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Đọc và tìm hiểu trước </a:t>
              </a:r>
              <a:endPar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0" algn="ctr">
                <a:lnSpc>
                  <a:spcPct val="150000"/>
                </a:lnSpc>
                <a:spcAft>
                  <a:spcPts val="1000"/>
                </a:spcAft>
              </a:pP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Thực hành thao tác với tệp và thư mục.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31" name="Picture 17">
            <a:extLst>
              <a:ext uri="{FF2B5EF4-FFF2-40B4-BE49-F238E27FC236}">
                <a16:creationId xmlns:a16="http://schemas.microsoft.com/office/drawing/2014/main" id="{F5FFFC96-FADF-864E-45E0-A810F9A00E3A}"/>
              </a:ext>
            </a:extLst>
          </p:cNvPr>
          <p:cNvPicPr>
            <a:picLocks noChangeAspect="1"/>
          </p:cNvPicPr>
          <p:nvPr/>
        </p:nvPicPr>
        <p:blipFill>
          <a:blip r:embed="rId14"/>
          <a:srcRect/>
          <a:stretch>
            <a:fillRect/>
          </a:stretch>
        </p:blipFill>
        <p:spPr>
          <a:xfrm>
            <a:off x="1955700" y="5932372"/>
            <a:ext cx="6280601" cy="4438290"/>
          </a:xfrm>
          <a:prstGeom prst="rect">
            <a:avLst/>
          </a:prstGeom>
        </p:spPr>
      </p:pic>
    </p:spTree>
    <p:extLst>
      <p:ext uri="{BB962C8B-B14F-4D97-AF65-F5344CB8AC3E}">
        <p14:creationId xmlns:p14="http://schemas.microsoft.com/office/powerpoint/2010/main" val="1047092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003BCCC-31DD-B47F-A78C-8B1797CFD777}"/>
              </a:ext>
            </a:extLst>
          </p:cNvPr>
          <p:cNvGrpSpPr/>
          <p:nvPr/>
        </p:nvGrpSpPr>
        <p:grpSpPr>
          <a:xfrm>
            <a:off x="1786306" y="1044950"/>
            <a:ext cx="14274056" cy="5928080"/>
            <a:chOff x="1786306" y="1044950"/>
            <a:chExt cx="14274056" cy="5928080"/>
          </a:xfrm>
        </p:grpSpPr>
        <p:grpSp>
          <p:nvGrpSpPr>
            <p:cNvPr id="3" name="Group 3"/>
            <p:cNvGrpSpPr/>
            <p:nvPr/>
          </p:nvGrpSpPr>
          <p:grpSpPr>
            <a:xfrm rot="-146663">
              <a:off x="1786306" y="1058246"/>
              <a:ext cx="14274056" cy="5914784"/>
              <a:chOff x="0" y="0"/>
              <a:chExt cx="11421411" cy="2788234"/>
            </a:xfrm>
            <a:solidFill>
              <a:srgbClr val="FDE5A4"/>
            </a:solidFill>
          </p:grpSpPr>
          <p:sp>
            <p:nvSpPr>
              <p:cNvPr id="4" name="Freeform 4"/>
              <p:cNvSpPr/>
              <p:nvPr/>
            </p:nvSpPr>
            <p:spPr>
              <a:xfrm>
                <a:off x="0" y="-4073"/>
                <a:ext cx="11427802" cy="2794837"/>
              </a:xfrm>
              <a:custGeom>
                <a:avLst/>
                <a:gdLst/>
                <a:ahLst/>
                <a:cxnLst/>
                <a:rect l="l" t="t" r="r" b="b"/>
                <a:pathLst>
                  <a:path w="11427802" h="2794837">
                    <a:moveTo>
                      <a:pt x="10800024" y="2740359"/>
                    </a:moveTo>
                    <a:cubicBezTo>
                      <a:pt x="10800024" y="2740359"/>
                      <a:pt x="10069150" y="2794837"/>
                      <a:pt x="8528318" y="2792216"/>
                    </a:cubicBezTo>
                    <a:cubicBezTo>
                      <a:pt x="4238092" y="2790053"/>
                      <a:pt x="1057074" y="2782229"/>
                      <a:pt x="1057074" y="2782229"/>
                    </a:cubicBezTo>
                    <a:cubicBezTo>
                      <a:pt x="812932" y="2773394"/>
                      <a:pt x="449110" y="2752164"/>
                      <a:pt x="282371" y="2693987"/>
                    </a:cubicBezTo>
                    <a:cubicBezTo>
                      <a:pt x="4469" y="2597023"/>
                      <a:pt x="0" y="2423744"/>
                      <a:pt x="0" y="1944697"/>
                    </a:cubicBezTo>
                    <a:lnTo>
                      <a:pt x="0" y="1944680"/>
                    </a:lnTo>
                    <a:cubicBezTo>
                      <a:pt x="8536" y="491230"/>
                      <a:pt x="0" y="345608"/>
                      <a:pt x="77597" y="223930"/>
                    </a:cubicBezTo>
                    <a:cubicBezTo>
                      <a:pt x="217372" y="4759"/>
                      <a:pt x="519255" y="4073"/>
                      <a:pt x="937909" y="4073"/>
                    </a:cubicBezTo>
                    <a:cubicBezTo>
                      <a:pt x="937909" y="4073"/>
                      <a:pt x="2437955" y="15681"/>
                      <a:pt x="6946367" y="7673"/>
                    </a:cubicBezTo>
                    <a:cubicBezTo>
                      <a:pt x="9850222" y="0"/>
                      <a:pt x="10566955" y="6979"/>
                      <a:pt x="10566955" y="6979"/>
                    </a:cubicBezTo>
                    <a:cubicBezTo>
                      <a:pt x="10935263" y="14458"/>
                      <a:pt x="11073523" y="42638"/>
                      <a:pt x="11271263" y="165219"/>
                    </a:cubicBezTo>
                    <a:cubicBezTo>
                      <a:pt x="11422280" y="258836"/>
                      <a:pt x="11427802" y="476157"/>
                      <a:pt x="11418662" y="1944680"/>
                    </a:cubicBezTo>
                    <a:lnTo>
                      <a:pt x="11418662" y="1944697"/>
                    </a:lnTo>
                    <a:cubicBezTo>
                      <a:pt x="11418660" y="2541710"/>
                      <a:pt x="11375877" y="2690297"/>
                      <a:pt x="10800024" y="2740359"/>
                    </a:cubicBezTo>
                    <a:close/>
                  </a:path>
                </a:pathLst>
              </a:custGeom>
              <a:grpFill/>
            </p:spPr>
          </p:sp>
        </p:grpSp>
        <p:sp>
          <p:nvSpPr>
            <p:cNvPr id="25" name="TextBox 24">
              <a:extLst>
                <a:ext uri="{FF2B5EF4-FFF2-40B4-BE49-F238E27FC236}">
                  <a16:creationId xmlns:a16="http://schemas.microsoft.com/office/drawing/2014/main" id="{BA8D0318-18B5-AD95-C798-F3D65EAC0BF5}"/>
                </a:ext>
              </a:extLst>
            </p:cNvPr>
            <p:cNvSpPr txBox="1"/>
            <p:nvPr/>
          </p:nvSpPr>
          <p:spPr>
            <a:xfrm rot="21424782">
              <a:off x="3182080" y="1044950"/>
              <a:ext cx="11811824" cy="5404172"/>
            </a:xfrm>
            <a:prstGeom prst="rect">
              <a:avLst/>
            </a:prstGeom>
            <a:noFill/>
          </p:spPr>
          <p:txBody>
            <a:bodyPr wrap="square">
              <a:spAutoFit/>
            </a:bodyPr>
            <a:lstStyle/>
            <a:p>
              <a:pPr algn="ctr">
                <a:lnSpc>
                  <a:spcPct val="150000"/>
                </a:lnSpc>
              </a:pPr>
              <a:r>
                <a:rPr lang="vi-VN" sz="8000" b="1">
                  <a:latin typeface="Arial" panose="020B0604020202020204" pitchFamily="34" charset="0"/>
                  <a:cs typeface="Arial" panose="020B0604020202020204" pitchFamily="34" charset="0"/>
                </a:rPr>
                <a:t>BÀI HỌC KẾT THÚC, CẢM ƠN CÁC EM </a:t>
              </a:r>
              <a:endParaRPr lang="en-US" sz="8000" b="1">
                <a:latin typeface="Arial" panose="020B0604020202020204" pitchFamily="34" charset="0"/>
                <a:cs typeface="Arial" panose="020B0604020202020204" pitchFamily="34" charset="0"/>
              </a:endParaRPr>
            </a:p>
            <a:p>
              <a:pPr algn="ctr">
                <a:lnSpc>
                  <a:spcPct val="150000"/>
                </a:lnSpc>
              </a:pPr>
              <a:r>
                <a:rPr lang="vi-VN" sz="8000" b="1">
                  <a:latin typeface="Arial" panose="020B0604020202020204" pitchFamily="34" charset="0"/>
                  <a:cs typeface="Arial" panose="020B0604020202020204" pitchFamily="34" charset="0"/>
                </a:rPr>
                <a:t>ĐÃ LẮNG NGHE!</a:t>
              </a: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37870" y="6746501"/>
            <a:ext cx="4513115" cy="3119691"/>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78941">
            <a:off x="13038355" y="-119522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95158">
            <a:off x="1480309" y="4132332"/>
            <a:ext cx="533881" cy="51737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80729">
            <a:off x="14784681" y="2672975"/>
            <a:ext cx="327164" cy="317052"/>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966548" y="601877"/>
            <a:ext cx="378837" cy="36712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20620">
            <a:off x="13011607" y="5881655"/>
            <a:ext cx="500969" cy="485485"/>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700000">
            <a:off x="3984338" y="4869843"/>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9226163" flipH="1" flipV="1">
            <a:off x="11573727" y="7716449"/>
            <a:ext cx="560208" cy="544700"/>
          </a:xfrm>
          <a:prstGeom prst="rect">
            <a:avLst/>
          </a:prstGeom>
        </p:spPr>
      </p:pic>
    </p:spTree>
    <p:extLst>
      <p:ext uri="{BB962C8B-B14F-4D97-AF65-F5344CB8AC3E}">
        <p14:creationId xmlns:p14="http://schemas.microsoft.com/office/powerpoint/2010/main" val="4013748168"/>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6947481" y="-1964885"/>
            <a:ext cx="2416684" cy="3830479"/>
          </a:xfrm>
          <a:prstGeom prst="rect">
            <a:avLst/>
          </a:prstGeom>
        </p:spPr>
      </p:pic>
      <p:grpSp>
        <p:nvGrpSpPr>
          <p:cNvPr id="48" name="Group 47">
            <a:extLst>
              <a:ext uri="{FF2B5EF4-FFF2-40B4-BE49-F238E27FC236}">
                <a16:creationId xmlns:a16="http://schemas.microsoft.com/office/drawing/2014/main" id="{BAE6D7AA-1B8E-7CB4-F7D9-C2F9CC024E60}"/>
              </a:ext>
            </a:extLst>
          </p:cNvPr>
          <p:cNvGrpSpPr/>
          <p:nvPr/>
        </p:nvGrpSpPr>
        <p:grpSpPr>
          <a:xfrm>
            <a:off x="10083469" y="5846067"/>
            <a:ext cx="6026635" cy="3048900"/>
            <a:chOff x="10083469" y="5846067"/>
            <a:chExt cx="6026635" cy="3048900"/>
          </a:xfrm>
        </p:grpSpPr>
        <p:sp>
          <p:nvSpPr>
            <p:cNvPr id="34" name="TextBox 14">
              <a:extLst>
                <a:ext uri="{FF2B5EF4-FFF2-40B4-BE49-F238E27FC236}">
                  <a16:creationId xmlns:a16="http://schemas.microsoft.com/office/drawing/2014/main" id="{B8C439DD-242A-61AA-5E89-8BAA1F8792BF}"/>
                </a:ext>
              </a:extLst>
            </p:cNvPr>
            <p:cNvSpPr txBox="1"/>
            <p:nvPr/>
          </p:nvSpPr>
          <p:spPr>
            <a:xfrm>
              <a:off x="10083469" y="6080228"/>
              <a:ext cx="5938414" cy="2548518"/>
            </a:xfrm>
            <a:prstGeom prst="rect">
              <a:avLst/>
            </a:prstGeom>
          </p:spPr>
          <p:txBody>
            <a:bodyPr wrap="square" lIns="0" tIns="0" rIns="0" bIns="0" rtlCol="0" anchor="t">
              <a:spAutoFit/>
            </a:bodyPr>
            <a:lstStyle/>
            <a:p>
              <a:pPr algn="ctr">
                <a:lnSpc>
                  <a:spcPts val="10359"/>
                </a:lnSpc>
                <a:spcBef>
                  <a:spcPct val="0"/>
                </a:spcBef>
              </a:pPr>
              <a:r>
                <a:rPr lang="en-US" sz="7200" b="1">
                  <a:solidFill>
                    <a:srgbClr val="494D4D"/>
                  </a:solidFill>
                  <a:latin typeface="Arial" panose="020B0604020202020204" pitchFamily="34" charset="0"/>
                  <a:cs typeface="Arial" panose="020B0604020202020204" pitchFamily="34" charset="0"/>
                </a:rPr>
                <a:t>NỘI DUNG BÀI HỌC</a:t>
              </a:r>
            </a:p>
          </p:txBody>
        </p:sp>
        <p:pic>
          <p:nvPicPr>
            <p:cNvPr id="35" name="Picture 15">
              <a:extLst>
                <a:ext uri="{FF2B5EF4-FFF2-40B4-BE49-F238E27FC236}">
                  <a16:creationId xmlns:a16="http://schemas.microsoft.com/office/drawing/2014/main" id="{12368373-A9C5-901E-F0A9-5C744B1103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272" t="32416"/>
            <a:stretch>
              <a:fillRect/>
            </a:stretch>
          </p:blipFill>
          <p:spPr>
            <a:xfrm rot="-10170279" flipV="1">
              <a:off x="10136270" y="8254753"/>
              <a:ext cx="658442" cy="640214"/>
            </a:xfrm>
            <a:prstGeom prst="rect">
              <a:avLst/>
            </a:prstGeom>
          </p:spPr>
        </p:pic>
        <p:pic>
          <p:nvPicPr>
            <p:cNvPr id="36" name="Picture 16">
              <a:extLst>
                <a:ext uri="{FF2B5EF4-FFF2-40B4-BE49-F238E27FC236}">
                  <a16:creationId xmlns:a16="http://schemas.microsoft.com/office/drawing/2014/main" id="{1C5035F8-4F23-B548-7D8A-42D768BBC39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272" t="32416"/>
            <a:stretch>
              <a:fillRect/>
            </a:stretch>
          </p:blipFill>
          <p:spPr>
            <a:xfrm rot="-10170279" flipH="1">
              <a:off x="15406654" y="5846067"/>
              <a:ext cx="703450" cy="683976"/>
            </a:xfrm>
            <a:prstGeom prst="rect">
              <a:avLst/>
            </a:prstGeom>
          </p:spPr>
        </p:pic>
      </p:grpSp>
      <p:pic>
        <p:nvPicPr>
          <p:cNvPr id="37" name="Picture 17">
            <a:extLst>
              <a:ext uri="{FF2B5EF4-FFF2-40B4-BE49-F238E27FC236}">
                <a16:creationId xmlns:a16="http://schemas.microsoft.com/office/drawing/2014/main" id="{127FAFAE-0134-C55C-0301-D1AF739575D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5293" y="6998672"/>
            <a:ext cx="574543" cy="551561"/>
          </a:xfrm>
          <a:prstGeom prst="rect">
            <a:avLst/>
          </a:prstGeom>
        </p:spPr>
      </p:pic>
      <p:pic>
        <p:nvPicPr>
          <p:cNvPr id="38" name="Picture 18">
            <a:extLst>
              <a:ext uri="{FF2B5EF4-FFF2-40B4-BE49-F238E27FC236}">
                <a16:creationId xmlns:a16="http://schemas.microsoft.com/office/drawing/2014/main" id="{C3061472-44FD-96F6-CA49-DC1E6980703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127417" y="7251067"/>
            <a:ext cx="623264" cy="598333"/>
          </a:xfrm>
          <a:prstGeom prst="rect">
            <a:avLst/>
          </a:prstGeom>
        </p:spPr>
      </p:pic>
      <p:pic>
        <p:nvPicPr>
          <p:cNvPr id="39" name="Picture 19">
            <a:extLst>
              <a:ext uri="{FF2B5EF4-FFF2-40B4-BE49-F238E27FC236}">
                <a16:creationId xmlns:a16="http://schemas.microsoft.com/office/drawing/2014/main" id="{E78912C0-4FD3-7A61-6817-11C1288645A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927946">
            <a:off x="419637" y="3192927"/>
            <a:ext cx="805855" cy="263734"/>
          </a:xfrm>
          <a:prstGeom prst="rect">
            <a:avLst/>
          </a:prstGeom>
        </p:spPr>
      </p:pic>
      <p:pic>
        <p:nvPicPr>
          <p:cNvPr id="40" name="Picture 20">
            <a:extLst>
              <a:ext uri="{FF2B5EF4-FFF2-40B4-BE49-F238E27FC236}">
                <a16:creationId xmlns:a16="http://schemas.microsoft.com/office/drawing/2014/main" id="{4CB8816B-735F-9C82-EF90-F530A41317E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96327">
            <a:off x="17277972" y="2493744"/>
            <a:ext cx="278627" cy="819491"/>
          </a:xfrm>
          <a:prstGeom prst="rect">
            <a:avLst/>
          </a:prstGeom>
        </p:spPr>
      </p:pic>
      <p:pic>
        <p:nvPicPr>
          <p:cNvPr id="41" name="Picture 21">
            <a:extLst>
              <a:ext uri="{FF2B5EF4-FFF2-40B4-BE49-F238E27FC236}">
                <a16:creationId xmlns:a16="http://schemas.microsoft.com/office/drawing/2014/main" id="{20020D6E-CE1C-A81A-43F4-3A5EAED3113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391561">
            <a:off x="5530971" y="455898"/>
            <a:ext cx="326332" cy="316245"/>
          </a:xfrm>
          <a:prstGeom prst="rect">
            <a:avLst/>
          </a:prstGeom>
        </p:spPr>
      </p:pic>
      <p:pic>
        <p:nvPicPr>
          <p:cNvPr id="42" name="Picture 22">
            <a:extLst>
              <a:ext uri="{FF2B5EF4-FFF2-40B4-BE49-F238E27FC236}">
                <a16:creationId xmlns:a16="http://schemas.microsoft.com/office/drawing/2014/main" id="{94D20589-AF81-592E-5D3F-2CC8C55F333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234858">
            <a:off x="12880594" y="458178"/>
            <a:ext cx="321625" cy="311684"/>
          </a:xfrm>
          <a:prstGeom prst="rect">
            <a:avLst/>
          </a:prstGeom>
        </p:spPr>
      </p:pic>
      <p:pic>
        <p:nvPicPr>
          <p:cNvPr id="43" name="Picture 23">
            <a:extLst>
              <a:ext uri="{FF2B5EF4-FFF2-40B4-BE49-F238E27FC236}">
                <a16:creationId xmlns:a16="http://schemas.microsoft.com/office/drawing/2014/main" id="{325CA274-49AE-6FFA-ADA4-CE06B9C4724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47454">
            <a:off x="4378271" y="9496818"/>
            <a:ext cx="462806" cy="448501"/>
          </a:xfrm>
          <a:prstGeom prst="rect">
            <a:avLst/>
          </a:prstGeom>
        </p:spPr>
      </p:pic>
      <p:pic>
        <p:nvPicPr>
          <p:cNvPr id="44" name="Picture 24">
            <a:extLst>
              <a:ext uri="{FF2B5EF4-FFF2-40B4-BE49-F238E27FC236}">
                <a16:creationId xmlns:a16="http://schemas.microsoft.com/office/drawing/2014/main" id="{B2839408-D3BA-9311-BCE2-D8DBC37D062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572574">
            <a:off x="13555644" y="9507986"/>
            <a:ext cx="326332" cy="316245"/>
          </a:xfrm>
          <a:prstGeom prst="rect">
            <a:avLst/>
          </a:prstGeom>
        </p:spPr>
      </p:pic>
      <p:grpSp>
        <p:nvGrpSpPr>
          <p:cNvPr id="50" name="Group 49">
            <a:extLst>
              <a:ext uri="{FF2B5EF4-FFF2-40B4-BE49-F238E27FC236}">
                <a16:creationId xmlns:a16="http://schemas.microsoft.com/office/drawing/2014/main" id="{6A772C69-F6CE-5654-4C43-D4C67F366572}"/>
              </a:ext>
            </a:extLst>
          </p:cNvPr>
          <p:cNvGrpSpPr/>
          <p:nvPr/>
        </p:nvGrpSpPr>
        <p:grpSpPr>
          <a:xfrm>
            <a:off x="1712354" y="1331406"/>
            <a:ext cx="7312888" cy="3812094"/>
            <a:chOff x="1712354" y="1331406"/>
            <a:chExt cx="7312888" cy="3812094"/>
          </a:xfrm>
        </p:grpSpPr>
        <p:grpSp>
          <p:nvGrpSpPr>
            <p:cNvPr id="22" name="Group 2">
              <a:extLst>
                <a:ext uri="{FF2B5EF4-FFF2-40B4-BE49-F238E27FC236}">
                  <a16:creationId xmlns:a16="http://schemas.microsoft.com/office/drawing/2014/main" id="{0858D7DF-01CF-6E80-8913-4038B9539A14}"/>
                </a:ext>
              </a:extLst>
            </p:cNvPr>
            <p:cNvGrpSpPr/>
            <p:nvPr/>
          </p:nvGrpSpPr>
          <p:grpSpPr>
            <a:xfrm>
              <a:off x="1712354" y="1448938"/>
              <a:ext cx="7146633" cy="3694562"/>
              <a:chOff x="0" y="0"/>
              <a:chExt cx="4580538" cy="2367979"/>
            </a:xfrm>
          </p:grpSpPr>
          <p:sp>
            <p:nvSpPr>
              <p:cNvPr id="23" name="Freeform 3">
                <a:extLst>
                  <a:ext uri="{FF2B5EF4-FFF2-40B4-BE49-F238E27FC236}">
                    <a16:creationId xmlns:a16="http://schemas.microsoft.com/office/drawing/2014/main" id="{64CFE6DE-253A-83B6-05B0-7D07C6517477}"/>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sp>
        </p:grpSp>
        <p:grpSp>
          <p:nvGrpSpPr>
            <p:cNvPr id="24" name="Group 4">
              <a:extLst>
                <a:ext uri="{FF2B5EF4-FFF2-40B4-BE49-F238E27FC236}">
                  <a16:creationId xmlns:a16="http://schemas.microsoft.com/office/drawing/2014/main" id="{65CDDC3C-1C13-540B-6D35-1D61A78AE077}"/>
                </a:ext>
              </a:extLst>
            </p:cNvPr>
            <p:cNvGrpSpPr/>
            <p:nvPr/>
          </p:nvGrpSpPr>
          <p:grpSpPr>
            <a:xfrm>
              <a:off x="1878609" y="1331406"/>
              <a:ext cx="7146633" cy="3694562"/>
              <a:chOff x="0" y="0"/>
              <a:chExt cx="4580538" cy="2367979"/>
            </a:xfrm>
          </p:grpSpPr>
          <p:sp>
            <p:nvSpPr>
              <p:cNvPr id="25" name="Freeform 5">
                <a:extLst>
                  <a:ext uri="{FF2B5EF4-FFF2-40B4-BE49-F238E27FC236}">
                    <a16:creationId xmlns:a16="http://schemas.microsoft.com/office/drawing/2014/main" id="{6E775497-9FB0-A732-07B1-00D2717F8B7A}"/>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sp>
        </p:grpSp>
        <p:sp>
          <p:nvSpPr>
            <p:cNvPr id="49" name="TextBox 48">
              <a:extLst>
                <a:ext uri="{FF2B5EF4-FFF2-40B4-BE49-F238E27FC236}">
                  <a16:creationId xmlns:a16="http://schemas.microsoft.com/office/drawing/2014/main" id="{F16A8B9C-F6E8-0028-0619-B15F222A20CB}"/>
                </a:ext>
              </a:extLst>
            </p:cNvPr>
            <p:cNvSpPr txBox="1"/>
            <p:nvPr/>
          </p:nvSpPr>
          <p:spPr>
            <a:xfrm>
              <a:off x="1866661" y="2472038"/>
              <a:ext cx="6828495"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1. Cửa sổ File Explorer</a:t>
              </a:r>
            </a:p>
          </p:txBody>
        </p:sp>
      </p:grpSp>
      <p:grpSp>
        <p:nvGrpSpPr>
          <p:cNvPr id="52" name="Group 51">
            <a:extLst>
              <a:ext uri="{FF2B5EF4-FFF2-40B4-BE49-F238E27FC236}">
                <a16:creationId xmlns:a16="http://schemas.microsoft.com/office/drawing/2014/main" id="{94343254-6598-3321-2E95-1CF4481FBD08}"/>
              </a:ext>
            </a:extLst>
          </p:cNvPr>
          <p:cNvGrpSpPr/>
          <p:nvPr/>
        </p:nvGrpSpPr>
        <p:grpSpPr>
          <a:xfrm>
            <a:off x="9262758" y="1331406"/>
            <a:ext cx="7285110" cy="3840669"/>
            <a:chOff x="9262758" y="1331406"/>
            <a:chExt cx="7285110" cy="3840669"/>
          </a:xfrm>
        </p:grpSpPr>
        <p:grpSp>
          <p:nvGrpSpPr>
            <p:cNvPr id="26" name="Group 6">
              <a:extLst>
                <a:ext uri="{FF2B5EF4-FFF2-40B4-BE49-F238E27FC236}">
                  <a16:creationId xmlns:a16="http://schemas.microsoft.com/office/drawing/2014/main" id="{6B623125-4A0E-0D62-A7E9-B0DA3CDDEA28}"/>
                </a:ext>
              </a:extLst>
            </p:cNvPr>
            <p:cNvGrpSpPr/>
            <p:nvPr/>
          </p:nvGrpSpPr>
          <p:grpSpPr>
            <a:xfrm>
              <a:off x="9401235" y="1477513"/>
              <a:ext cx="7146633" cy="3694562"/>
              <a:chOff x="0" y="0"/>
              <a:chExt cx="4580538" cy="2367979"/>
            </a:xfrm>
          </p:grpSpPr>
          <p:sp>
            <p:nvSpPr>
              <p:cNvPr id="27" name="Freeform 7">
                <a:extLst>
                  <a:ext uri="{FF2B5EF4-FFF2-40B4-BE49-F238E27FC236}">
                    <a16:creationId xmlns:a16="http://schemas.microsoft.com/office/drawing/2014/main" id="{56F64842-E6B5-E81A-707E-D0261A87056B}"/>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6C496"/>
              </a:solidFill>
            </p:spPr>
          </p:sp>
        </p:grpSp>
        <p:grpSp>
          <p:nvGrpSpPr>
            <p:cNvPr id="28" name="Group 8">
              <a:extLst>
                <a:ext uri="{FF2B5EF4-FFF2-40B4-BE49-F238E27FC236}">
                  <a16:creationId xmlns:a16="http://schemas.microsoft.com/office/drawing/2014/main" id="{37A799E6-9B6F-CD7C-FC31-22D31593E2C6}"/>
                </a:ext>
              </a:extLst>
            </p:cNvPr>
            <p:cNvGrpSpPr/>
            <p:nvPr/>
          </p:nvGrpSpPr>
          <p:grpSpPr>
            <a:xfrm>
              <a:off x="9262758" y="1331406"/>
              <a:ext cx="7146633" cy="3694562"/>
              <a:chOff x="0" y="0"/>
              <a:chExt cx="4580538" cy="2367979"/>
            </a:xfrm>
          </p:grpSpPr>
          <p:sp>
            <p:nvSpPr>
              <p:cNvPr id="29" name="Freeform 9">
                <a:extLst>
                  <a:ext uri="{FF2B5EF4-FFF2-40B4-BE49-F238E27FC236}">
                    <a16:creationId xmlns:a16="http://schemas.microsoft.com/office/drawing/2014/main" id="{802250EE-94E5-727E-E50D-E448A5C00E6D}"/>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DE5A4"/>
              </a:solidFill>
            </p:spPr>
          </p:sp>
        </p:grpSp>
        <p:sp>
          <p:nvSpPr>
            <p:cNvPr id="51" name="TextBox 50">
              <a:extLst>
                <a:ext uri="{FF2B5EF4-FFF2-40B4-BE49-F238E27FC236}">
                  <a16:creationId xmlns:a16="http://schemas.microsoft.com/office/drawing/2014/main" id="{DE8F27D2-128F-7C25-DB1A-D47BCE3D17DF}"/>
                </a:ext>
              </a:extLst>
            </p:cNvPr>
            <p:cNvSpPr txBox="1"/>
            <p:nvPr/>
          </p:nvSpPr>
          <p:spPr>
            <a:xfrm>
              <a:off x="9277936" y="2472038"/>
              <a:ext cx="7158583"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2. Ý nghĩa của đuôi tên tệp</a:t>
              </a:r>
            </a:p>
          </p:txBody>
        </p:sp>
      </p:grpSp>
      <p:grpSp>
        <p:nvGrpSpPr>
          <p:cNvPr id="54" name="Group 53">
            <a:extLst>
              <a:ext uri="{FF2B5EF4-FFF2-40B4-BE49-F238E27FC236}">
                <a16:creationId xmlns:a16="http://schemas.microsoft.com/office/drawing/2014/main" id="{2225B9D5-6914-B56D-A8B2-AA1D797285C9}"/>
              </a:ext>
            </a:extLst>
          </p:cNvPr>
          <p:cNvGrpSpPr/>
          <p:nvPr/>
        </p:nvGrpSpPr>
        <p:grpSpPr>
          <a:xfrm>
            <a:off x="1712354" y="5261033"/>
            <a:ext cx="7312888" cy="3860701"/>
            <a:chOff x="1712354" y="5261033"/>
            <a:chExt cx="7312888" cy="3860701"/>
          </a:xfrm>
        </p:grpSpPr>
        <p:grpSp>
          <p:nvGrpSpPr>
            <p:cNvPr id="30" name="Group 10">
              <a:extLst>
                <a:ext uri="{FF2B5EF4-FFF2-40B4-BE49-F238E27FC236}">
                  <a16:creationId xmlns:a16="http://schemas.microsoft.com/office/drawing/2014/main" id="{F0E5F8A0-4E8D-D275-C5E3-EB64E936068E}"/>
                </a:ext>
              </a:extLst>
            </p:cNvPr>
            <p:cNvGrpSpPr/>
            <p:nvPr/>
          </p:nvGrpSpPr>
          <p:grpSpPr>
            <a:xfrm>
              <a:off x="1712354" y="5427172"/>
              <a:ext cx="7146633" cy="3694562"/>
              <a:chOff x="0" y="0"/>
              <a:chExt cx="4580538" cy="2367979"/>
            </a:xfrm>
          </p:grpSpPr>
          <p:sp>
            <p:nvSpPr>
              <p:cNvPr id="31" name="Freeform 11">
                <a:extLst>
                  <a:ext uri="{FF2B5EF4-FFF2-40B4-BE49-F238E27FC236}">
                    <a16:creationId xmlns:a16="http://schemas.microsoft.com/office/drawing/2014/main" id="{82A2DEC9-AE15-3C20-00E0-4B5D43B0B549}"/>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EB8198"/>
              </a:solidFill>
            </p:spPr>
          </p:sp>
        </p:grpSp>
        <p:grpSp>
          <p:nvGrpSpPr>
            <p:cNvPr id="32" name="Group 12">
              <a:extLst>
                <a:ext uri="{FF2B5EF4-FFF2-40B4-BE49-F238E27FC236}">
                  <a16:creationId xmlns:a16="http://schemas.microsoft.com/office/drawing/2014/main" id="{08DE9F8D-F233-08F7-7A30-111FF5CBBE87}"/>
                </a:ext>
              </a:extLst>
            </p:cNvPr>
            <p:cNvGrpSpPr/>
            <p:nvPr/>
          </p:nvGrpSpPr>
          <p:grpSpPr>
            <a:xfrm>
              <a:off x="1878609" y="5261033"/>
              <a:ext cx="7146633" cy="3694562"/>
              <a:chOff x="0" y="0"/>
              <a:chExt cx="4580538" cy="2367979"/>
            </a:xfrm>
          </p:grpSpPr>
          <p:sp>
            <p:nvSpPr>
              <p:cNvPr id="33" name="Freeform 13">
                <a:extLst>
                  <a:ext uri="{FF2B5EF4-FFF2-40B4-BE49-F238E27FC236}">
                    <a16:creationId xmlns:a16="http://schemas.microsoft.com/office/drawing/2014/main" id="{4B19A9B1-3CB3-2073-7527-955CC70930A4}"/>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FD5DB"/>
              </a:solidFill>
            </p:spPr>
          </p:sp>
        </p:grpSp>
        <p:sp>
          <p:nvSpPr>
            <p:cNvPr id="53" name="TextBox 52">
              <a:extLst>
                <a:ext uri="{FF2B5EF4-FFF2-40B4-BE49-F238E27FC236}">
                  <a16:creationId xmlns:a16="http://schemas.microsoft.com/office/drawing/2014/main" id="{29E06E68-3273-6FCA-2A20-A6F66BD9DF49}"/>
                </a:ext>
              </a:extLst>
            </p:cNvPr>
            <p:cNvSpPr txBox="1"/>
            <p:nvPr/>
          </p:nvSpPr>
          <p:spPr>
            <a:xfrm>
              <a:off x="1939356" y="6538271"/>
              <a:ext cx="6828495"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3. Thực hành</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7927">
            <a:off x="25547" y="1401271"/>
            <a:ext cx="1033787" cy="338330"/>
          </a:xfrm>
          <a:prstGeom prst="rect">
            <a:avLst/>
          </a:prstGeom>
        </p:spPr>
      </p:pic>
      <p:grpSp>
        <p:nvGrpSpPr>
          <p:cNvPr id="15" name="Group 15"/>
          <p:cNvGrpSpPr>
            <a:grpSpLocks noChangeAspect="1"/>
          </p:cNvGrpSpPr>
          <p:nvPr/>
        </p:nvGrpSpPr>
        <p:grpSpPr>
          <a:xfrm rot="-2141075">
            <a:off x="3342517" y="859991"/>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104754" y="9590216"/>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39228">
            <a:off x="-2702506" y="-1444451"/>
            <a:ext cx="4316815" cy="2699971"/>
          </a:xfrm>
          <a:prstGeom prst="rect">
            <a:avLst/>
          </a:prstGeom>
        </p:spPr>
      </p:pic>
      <p:sp>
        <p:nvSpPr>
          <p:cNvPr id="25" name="TextBox 24">
            <a:extLst>
              <a:ext uri="{FF2B5EF4-FFF2-40B4-BE49-F238E27FC236}">
                <a16:creationId xmlns:a16="http://schemas.microsoft.com/office/drawing/2014/main" id="{6B468FDE-15F6-D96B-DA66-0A19C19EF9CF}"/>
              </a:ext>
            </a:extLst>
          </p:cNvPr>
          <p:cNvSpPr txBox="1"/>
          <p:nvPr/>
        </p:nvSpPr>
        <p:spPr>
          <a:xfrm>
            <a:off x="4198376" y="516431"/>
            <a:ext cx="9891248" cy="1306255"/>
          </a:xfrm>
          <a:prstGeom prst="rect">
            <a:avLst/>
          </a:prstGeom>
          <a:noFill/>
        </p:spPr>
        <p:txBody>
          <a:bodyPr wrap="square">
            <a:spAutoFit/>
          </a:bodyPr>
          <a:lstStyle/>
          <a:p>
            <a:pPr algn="ctr">
              <a:lnSpc>
                <a:spcPct val="150000"/>
              </a:lnSpc>
            </a:pPr>
            <a:r>
              <a:rPr lang="en-US" sz="6000" b="1">
                <a:latin typeface="Arial" panose="020B0604020202020204" pitchFamily="34" charset="0"/>
                <a:cs typeface="Arial" panose="020B0604020202020204" pitchFamily="34" charset="0"/>
              </a:rPr>
              <a:t>1. Cửa sổ File Explorer</a:t>
            </a:r>
          </a:p>
        </p:txBody>
      </p:sp>
      <p:sp>
        <p:nvSpPr>
          <p:cNvPr id="27" name="TextBox 26">
            <a:extLst>
              <a:ext uri="{FF2B5EF4-FFF2-40B4-BE49-F238E27FC236}">
                <a16:creationId xmlns:a16="http://schemas.microsoft.com/office/drawing/2014/main" id="{745E8FF7-FF47-6E4B-C498-9461B30BD471}"/>
              </a:ext>
            </a:extLst>
          </p:cNvPr>
          <p:cNvSpPr txBox="1"/>
          <p:nvPr/>
        </p:nvSpPr>
        <p:spPr>
          <a:xfrm>
            <a:off x="803603" y="2500279"/>
            <a:ext cx="9164018" cy="6544164"/>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Trình quản lí hệ thống tệp là một thành phần quan trọng của hệ điều hành. Trong Windows, trình quản lí hệ thống tệp là File Explorer.</a:t>
            </a:r>
          </a:p>
          <a:p>
            <a:pPr marL="571500" indent="-571500" algn="just">
              <a:lnSpc>
                <a:spcPct val="150000"/>
              </a:lnSpc>
              <a:spcAft>
                <a:spcPts val="800"/>
              </a:spcAft>
              <a:buFont typeface="Arial" panose="020B0604020202020204" pitchFamily="34" charset="0"/>
              <a:buChar char="•"/>
            </a:pPr>
            <a:r>
              <a:rPr lang="vi-VN" sz="4000">
                <a:effectLst/>
                <a:latin typeface="Arial" panose="020B0604020202020204" pitchFamily="34" charset="0"/>
                <a:ea typeface="Calibri" panose="020F0502020204030204" pitchFamily="34" charset="0"/>
                <a:cs typeface="Arial" panose="020B0604020202020204" pitchFamily="34" charset="0"/>
              </a:rPr>
              <a:t>Giao diện của File Explorer cũng tương tự như mọi cửa sổ làm việc của Windows</a:t>
            </a:r>
            <a:r>
              <a:rPr lang="en-US" sz="4000">
                <a:effectLst/>
                <a:latin typeface="Arial" panose="020B0604020202020204" pitchFamily="34" charset="0"/>
                <a:ea typeface="Calibri" panose="020F0502020204030204" pitchFamily="34" charset="0"/>
                <a:cs typeface="Arial" panose="020B0604020202020204" pitchFamily="34" charset="0"/>
              </a:rPr>
              <a:t>.</a:t>
            </a:r>
          </a:p>
        </p:txBody>
      </p:sp>
      <p:pic>
        <p:nvPicPr>
          <p:cNvPr id="29" name="Picture 28" descr="Icon&#10;&#10;Description automatically generated">
            <a:extLst>
              <a:ext uri="{FF2B5EF4-FFF2-40B4-BE49-F238E27FC236}">
                <a16:creationId xmlns:a16="http://schemas.microsoft.com/office/drawing/2014/main" id="{C0B0D699-D1A7-A718-F7E7-E44C68ABCE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52595" y="2016392"/>
            <a:ext cx="6868605" cy="68686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arn(inVertic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arn(inVertical)">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79210">
            <a:off x="-2405101" y="6366945"/>
            <a:ext cx="5307765" cy="469978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413400" y="3009320"/>
            <a:ext cx="794850" cy="79485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13505">
            <a:off x="-1609500" y="8351434"/>
            <a:ext cx="3994156" cy="2265776"/>
          </a:xfrm>
          <a:prstGeom prst="rect">
            <a:avLst/>
          </a:prstGeom>
        </p:spPr>
      </p:pic>
      <p:pic>
        <p:nvPicPr>
          <p:cNvPr id="26" name="Picture 25" descr="Graphical user interface, application&#10;&#10;Description automatically generated">
            <a:extLst>
              <a:ext uri="{FF2B5EF4-FFF2-40B4-BE49-F238E27FC236}">
                <a16:creationId xmlns:a16="http://schemas.microsoft.com/office/drawing/2014/main" id="{13F39206-3982-8B79-ED12-ED40345BA3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9454" y="1588844"/>
            <a:ext cx="10675546" cy="8126656"/>
          </a:xfrm>
          <a:prstGeom prst="rect">
            <a:avLst/>
          </a:prstGeom>
        </p:spPr>
      </p:pic>
      <p:sp>
        <p:nvSpPr>
          <p:cNvPr id="27" name="Rectangle 26">
            <a:extLst>
              <a:ext uri="{FF2B5EF4-FFF2-40B4-BE49-F238E27FC236}">
                <a16:creationId xmlns:a16="http://schemas.microsoft.com/office/drawing/2014/main" id="{3AAA919F-FC4B-27AC-FBA9-16A0D0E2B45D}"/>
              </a:ext>
            </a:extLst>
          </p:cNvPr>
          <p:cNvSpPr/>
          <p:nvPr/>
        </p:nvSpPr>
        <p:spPr>
          <a:xfrm>
            <a:off x="4356282" y="1588844"/>
            <a:ext cx="6825115" cy="462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21C70B-9F99-EB1E-F64B-706AE1D4A216}"/>
              </a:ext>
            </a:extLst>
          </p:cNvPr>
          <p:cNvSpPr/>
          <p:nvPr/>
        </p:nvSpPr>
        <p:spPr>
          <a:xfrm>
            <a:off x="11257597" y="1601023"/>
            <a:ext cx="2001202" cy="462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5F79DF4-B8D7-9652-39E4-5CBDBA9A60B0}"/>
              </a:ext>
            </a:extLst>
          </p:cNvPr>
          <p:cNvSpPr/>
          <p:nvPr/>
        </p:nvSpPr>
        <p:spPr>
          <a:xfrm>
            <a:off x="2659453" y="9309772"/>
            <a:ext cx="10675545" cy="365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CFFD7794-98AA-B7EA-DDA0-F7BA55BE6716}"/>
              </a:ext>
            </a:extLst>
          </p:cNvPr>
          <p:cNvGrpSpPr/>
          <p:nvPr/>
        </p:nvGrpSpPr>
        <p:grpSpPr>
          <a:xfrm>
            <a:off x="1981200" y="428937"/>
            <a:ext cx="5390198" cy="1184635"/>
            <a:chOff x="1981200" y="428937"/>
            <a:chExt cx="5390198" cy="1184635"/>
          </a:xfrm>
        </p:grpSpPr>
        <p:grpSp>
          <p:nvGrpSpPr>
            <p:cNvPr id="52" name="Group 51">
              <a:extLst>
                <a:ext uri="{FF2B5EF4-FFF2-40B4-BE49-F238E27FC236}">
                  <a16:creationId xmlns:a16="http://schemas.microsoft.com/office/drawing/2014/main" id="{B05695A7-0DC3-14F7-242D-5F6DA384707A}"/>
                </a:ext>
              </a:extLst>
            </p:cNvPr>
            <p:cNvGrpSpPr/>
            <p:nvPr/>
          </p:nvGrpSpPr>
          <p:grpSpPr>
            <a:xfrm>
              <a:off x="4551998" y="927771"/>
              <a:ext cx="2819400" cy="685801"/>
              <a:chOff x="4551998" y="927771"/>
              <a:chExt cx="2819400" cy="685801"/>
            </a:xfrm>
          </p:grpSpPr>
          <p:cxnSp>
            <p:nvCxnSpPr>
              <p:cNvPr id="31" name="Straight Arrow Connector 30">
                <a:extLst>
                  <a:ext uri="{FF2B5EF4-FFF2-40B4-BE49-F238E27FC236}">
                    <a16:creationId xmlns:a16="http://schemas.microsoft.com/office/drawing/2014/main" id="{CB833A4F-1074-FC7F-741A-61BD7E9BF24D}"/>
                  </a:ext>
                </a:extLst>
              </p:cNvPr>
              <p:cNvCxnSpPr>
                <a:cxnSpLocks/>
              </p:cNvCxnSpPr>
              <p:nvPr/>
            </p:nvCxnSpPr>
            <p:spPr>
              <a:xfrm>
                <a:off x="7371398" y="927772"/>
                <a:ext cx="0" cy="6858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9049CB-A12B-E195-0A17-02C8A0B3EA8D}"/>
                  </a:ext>
                </a:extLst>
              </p:cNvPr>
              <p:cNvCxnSpPr>
                <a:cxnSpLocks/>
              </p:cNvCxnSpPr>
              <p:nvPr/>
            </p:nvCxnSpPr>
            <p:spPr>
              <a:xfrm flipH="1">
                <a:off x="4551998" y="927771"/>
                <a:ext cx="2819400" cy="217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D01EF7A4-0724-99BF-0FDD-9A1462CBC127}"/>
                </a:ext>
              </a:extLst>
            </p:cNvPr>
            <p:cNvSpPr txBox="1"/>
            <p:nvPr/>
          </p:nvSpPr>
          <p:spPr>
            <a:xfrm>
              <a:off x="1981200" y="428937"/>
              <a:ext cx="2819400" cy="954107"/>
            </a:xfrm>
            <a:prstGeom prst="rect">
              <a:avLst/>
            </a:prstGeom>
            <a:noFill/>
          </p:spPr>
          <p:txBody>
            <a:bodyPr wrap="square">
              <a:spAutoFit/>
            </a:bodyPr>
            <a:lstStyle/>
            <a:p>
              <a:pPr algn="ct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Thanh tiêu đề (Tilte Bar)</a:t>
              </a:r>
              <a:endParaRPr lang="en-US" sz="2800"/>
            </a:p>
          </p:txBody>
        </p:sp>
      </p:grpSp>
      <p:grpSp>
        <p:nvGrpSpPr>
          <p:cNvPr id="55" name="Group 54">
            <a:extLst>
              <a:ext uri="{FF2B5EF4-FFF2-40B4-BE49-F238E27FC236}">
                <a16:creationId xmlns:a16="http://schemas.microsoft.com/office/drawing/2014/main" id="{79051A98-C3F4-C63C-4DDF-C4DBFF6377DC}"/>
              </a:ext>
            </a:extLst>
          </p:cNvPr>
          <p:cNvGrpSpPr/>
          <p:nvPr/>
        </p:nvGrpSpPr>
        <p:grpSpPr>
          <a:xfrm>
            <a:off x="13258800" y="1471602"/>
            <a:ext cx="4609077" cy="954107"/>
            <a:chOff x="13258800" y="1471602"/>
            <a:chExt cx="4609077" cy="954107"/>
          </a:xfrm>
        </p:grpSpPr>
        <p:cxnSp>
          <p:nvCxnSpPr>
            <p:cNvPr id="38" name="Straight Arrow Connector 37">
              <a:extLst>
                <a:ext uri="{FF2B5EF4-FFF2-40B4-BE49-F238E27FC236}">
                  <a16:creationId xmlns:a16="http://schemas.microsoft.com/office/drawing/2014/main" id="{3AFFF932-BC24-4B88-6B6A-809C1ACA2CFC}"/>
                </a:ext>
              </a:extLst>
            </p:cNvPr>
            <p:cNvCxnSpPr>
              <a:cxnSpLocks/>
            </p:cNvCxnSpPr>
            <p:nvPr/>
          </p:nvCxnSpPr>
          <p:spPr>
            <a:xfrm flipH="1">
              <a:off x="13258800" y="1846687"/>
              <a:ext cx="106680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E94D591-F52D-ED1E-0884-DE67BC18D387}"/>
                </a:ext>
              </a:extLst>
            </p:cNvPr>
            <p:cNvSpPr txBox="1"/>
            <p:nvPr/>
          </p:nvSpPr>
          <p:spPr>
            <a:xfrm>
              <a:off x="14116050" y="1471602"/>
              <a:ext cx="3751827" cy="954107"/>
            </a:xfrm>
            <a:prstGeom prst="rect">
              <a:avLst/>
            </a:prstGeom>
            <a:noFill/>
          </p:spPr>
          <p:txBody>
            <a:bodyPr wrap="square">
              <a:spAutoFit/>
            </a:bodyPr>
            <a:lstStyle/>
            <a:p>
              <a:pPr algn="ct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Các nút thu nhỏ, phóng to, đóng cửa sổ</a:t>
              </a:r>
              <a:endParaRPr lang="en-US" sz="2800"/>
            </a:p>
          </p:txBody>
        </p:sp>
      </p:grpSp>
      <p:grpSp>
        <p:nvGrpSpPr>
          <p:cNvPr id="58" name="Group 57">
            <a:extLst>
              <a:ext uri="{FF2B5EF4-FFF2-40B4-BE49-F238E27FC236}">
                <a16:creationId xmlns:a16="http://schemas.microsoft.com/office/drawing/2014/main" id="{D3455286-92E7-92DD-0ECA-C89824443074}"/>
              </a:ext>
            </a:extLst>
          </p:cNvPr>
          <p:cNvGrpSpPr/>
          <p:nvPr/>
        </p:nvGrpSpPr>
        <p:grpSpPr>
          <a:xfrm>
            <a:off x="13340106" y="8988758"/>
            <a:ext cx="4433332" cy="954107"/>
            <a:chOff x="13340106" y="8988758"/>
            <a:chExt cx="4433332" cy="954107"/>
          </a:xfrm>
        </p:grpSpPr>
        <p:cxnSp>
          <p:nvCxnSpPr>
            <p:cNvPr id="42" name="Straight Arrow Connector 41">
              <a:extLst>
                <a:ext uri="{FF2B5EF4-FFF2-40B4-BE49-F238E27FC236}">
                  <a16:creationId xmlns:a16="http://schemas.microsoft.com/office/drawing/2014/main" id="{9E5B89E9-309F-C30C-83C3-DCD19DEB50C1}"/>
                </a:ext>
              </a:extLst>
            </p:cNvPr>
            <p:cNvCxnSpPr>
              <a:cxnSpLocks/>
            </p:cNvCxnSpPr>
            <p:nvPr/>
          </p:nvCxnSpPr>
          <p:spPr>
            <a:xfrm flipH="1">
              <a:off x="13340106" y="9465812"/>
              <a:ext cx="833094"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D8DB257-168C-4D62-837A-93D4F1FADDF4}"/>
                </a:ext>
              </a:extLst>
            </p:cNvPr>
            <p:cNvSpPr txBox="1"/>
            <p:nvPr/>
          </p:nvSpPr>
          <p:spPr>
            <a:xfrm>
              <a:off x="14002560" y="8988758"/>
              <a:ext cx="3770878" cy="954107"/>
            </a:xfrm>
            <a:prstGeom prst="rect">
              <a:avLst/>
            </a:prstGeom>
            <a:noFill/>
          </p:spPr>
          <p:txBody>
            <a:bodyPr wrap="square">
              <a:spAutoFit/>
            </a:bodyPr>
            <a:lstStyle/>
            <a:p>
              <a:pPr algn="ctr"/>
              <a:r>
                <a:rPr lang="vi-VN" sz="2800">
                  <a:solidFill>
                    <a:srgbClr val="000000"/>
                  </a:solidFill>
                  <a:ea typeface="Calibri" panose="020F0502020204030204" pitchFamily="34" charset="0"/>
                  <a:cs typeface="Arial" panose="020B0604020202020204" pitchFamily="34" charset="0"/>
                </a:rPr>
                <a:t>Thanh trạng thái nằm ở dưới đáy cửa sổ</a:t>
              </a:r>
              <a:r>
                <a:rPr lang="en-US" sz="2800">
                  <a:solidFill>
                    <a:srgbClr val="000000"/>
                  </a:solidFill>
                  <a:ea typeface="Calibri" panose="020F0502020204030204" pitchFamily="34" charset="0"/>
                  <a:cs typeface="Arial" panose="020B0604020202020204" pitchFamily="34" charset="0"/>
                </a:rPr>
                <a:t>.</a:t>
              </a:r>
              <a:endParaRPr lang="en-US" sz="2800"/>
            </a:p>
          </p:txBody>
        </p:sp>
      </p:grpSp>
      <p:grpSp>
        <p:nvGrpSpPr>
          <p:cNvPr id="56" name="Group 55">
            <a:extLst>
              <a:ext uri="{FF2B5EF4-FFF2-40B4-BE49-F238E27FC236}">
                <a16:creationId xmlns:a16="http://schemas.microsoft.com/office/drawing/2014/main" id="{B79548BC-3671-1623-7792-2FD13DF16E22}"/>
              </a:ext>
            </a:extLst>
          </p:cNvPr>
          <p:cNvGrpSpPr/>
          <p:nvPr/>
        </p:nvGrpSpPr>
        <p:grpSpPr>
          <a:xfrm>
            <a:off x="5313998" y="7944065"/>
            <a:ext cx="5104442" cy="954107"/>
            <a:chOff x="5313998" y="7944065"/>
            <a:chExt cx="5104442" cy="954107"/>
          </a:xfrm>
        </p:grpSpPr>
        <p:cxnSp>
          <p:nvCxnSpPr>
            <p:cNvPr id="44" name="Straight Arrow Connector 43">
              <a:extLst>
                <a:ext uri="{FF2B5EF4-FFF2-40B4-BE49-F238E27FC236}">
                  <a16:creationId xmlns:a16="http://schemas.microsoft.com/office/drawing/2014/main" id="{EEFEF376-E8E8-7F63-AD97-49438A3ED543}"/>
                </a:ext>
              </a:extLst>
            </p:cNvPr>
            <p:cNvCxnSpPr>
              <a:cxnSpLocks/>
            </p:cNvCxnSpPr>
            <p:nvPr/>
          </p:nvCxnSpPr>
          <p:spPr>
            <a:xfrm flipH="1">
              <a:off x="5313998" y="8343900"/>
              <a:ext cx="129540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DCB2863-6E7A-B025-B7F8-BB0385A7B318}"/>
                </a:ext>
              </a:extLst>
            </p:cNvPr>
            <p:cNvSpPr txBox="1"/>
            <p:nvPr/>
          </p:nvSpPr>
          <p:spPr>
            <a:xfrm>
              <a:off x="6491225" y="7944065"/>
              <a:ext cx="3927215" cy="954107"/>
            </a:xfrm>
            <a:prstGeom prst="rect">
              <a:avLst/>
            </a:prstGeom>
            <a:noFill/>
          </p:spPr>
          <p:txBody>
            <a:bodyPr wrap="square">
              <a:spAutoFit/>
            </a:bodyPr>
            <a:lstStyle/>
            <a:p>
              <a:pPr algn="ct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Thanh cuộn dọc nằm ở cạnh phải cửa sổ.</a:t>
              </a:r>
              <a:endParaRPr lang="en-US" sz="2800"/>
            </a:p>
          </p:txBody>
        </p:sp>
      </p:grpSp>
      <p:grpSp>
        <p:nvGrpSpPr>
          <p:cNvPr id="57" name="Group 56">
            <a:extLst>
              <a:ext uri="{FF2B5EF4-FFF2-40B4-BE49-F238E27FC236}">
                <a16:creationId xmlns:a16="http://schemas.microsoft.com/office/drawing/2014/main" id="{1F3A2A7B-FA91-457B-F04B-A8201A442874}"/>
              </a:ext>
            </a:extLst>
          </p:cNvPr>
          <p:cNvGrpSpPr/>
          <p:nvPr/>
        </p:nvGrpSpPr>
        <p:grpSpPr>
          <a:xfrm>
            <a:off x="11181397" y="7739019"/>
            <a:ext cx="6856400" cy="1366881"/>
            <a:chOff x="11180444" y="7739019"/>
            <a:chExt cx="6857353" cy="1366881"/>
          </a:xfrm>
        </p:grpSpPr>
        <p:grpSp>
          <p:nvGrpSpPr>
            <p:cNvPr id="53" name="Group 52">
              <a:extLst>
                <a:ext uri="{FF2B5EF4-FFF2-40B4-BE49-F238E27FC236}">
                  <a16:creationId xmlns:a16="http://schemas.microsoft.com/office/drawing/2014/main" id="{DEBBF123-E9D8-AF7E-7C13-34D4C058162E}"/>
                </a:ext>
              </a:extLst>
            </p:cNvPr>
            <p:cNvGrpSpPr/>
            <p:nvPr/>
          </p:nvGrpSpPr>
          <p:grpSpPr>
            <a:xfrm>
              <a:off x="11180444" y="8191500"/>
              <a:ext cx="2576209" cy="914400"/>
              <a:chOff x="11180444" y="8191500"/>
              <a:chExt cx="2576209" cy="914400"/>
            </a:xfrm>
          </p:grpSpPr>
          <p:cxnSp>
            <p:nvCxnSpPr>
              <p:cNvPr id="46" name="Straight Arrow Connector 45">
                <a:extLst>
                  <a:ext uri="{FF2B5EF4-FFF2-40B4-BE49-F238E27FC236}">
                    <a16:creationId xmlns:a16="http://schemas.microsoft.com/office/drawing/2014/main" id="{FD2FC21A-38D4-59D4-F3C2-13DC339DE645}"/>
                  </a:ext>
                </a:extLst>
              </p:cNvPr>
              <p:cNvCxnSpPr>
                <a:cxnSpLocks/>
              </p:cNvCxnSpPr>
              <p:nvPr/>
            </p:nvCxnSpPr>
            <p:spPr>
              <a:xfrm>
                <a:off x="11180444" y="8191500"/>
                <a:ext cx="0" cy="9144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27AF457-1324-2DCC-FFD7-3E32AD1239CE}"/>
                  </a:ext>
                </a:extLst>
              </p:cNvPr>
              <p:cNvCxnSpPr>
                <a:cxnSpLocks/>
              </p:cNvCxnSpPr>
              <p:nvPr/>
            </p:nvCxnSpPr>
            <p:spPr>
              <a:xfrm flipH="1">
                <a:off x="11180444" y="8191500"/>
                <a:ext cx="25762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5DDD60EA-08EA-6622-BDD3-5BA5A0BAF1CC}"/>
                </a:ext>
              </a:extLst>
            </p:cNvPr>
            <p:cNvSpPr txBox="1"/>
            <p:nvPr/>
          </p:nvSpPr>
          <p:spPr>
            <a:xfrm>
              <a:off x="13737603" y="7739019"/>
              <a:ext cx="4300194" cy="954107"/>
            </a:xfrm>
            <a:prstGeom prst="rect">
              <a:avLst/>
            </a:prstGeom>
            <a:noFill/>
          </p:spPr>
          <p:txBody>
            <a:bodyPr wrap="square">
              <a:spAutoFit/>
            </a:bodyPr>
            <a:lstStyle/>
            <a:p>
              <a:pPr algn="ctr"/>
              <a:r>
                <a:rPr lang="vi-VN" sz="2800">
                  <a:solidFill>
                    <a:srgbClr val="000000"/>
                  </a:solidFill>
                  <a:ea typeface="Calibri" panose="020F0502020204030204" pitchFamily="34" charset="0"/>
                  <a:cs typeface="Arial" panose="020B0604020202020204" pitchFamily="34" charset="0"/>
                </a:rPr>
                <a:t>Thanh cuộn ngang nằm ở phía dưới đáy cửa sổ.</a:t>
              </a:r>
              <a:endParaRPr lang="en-US" sz="28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righ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2"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right)">
                                      <p:cBhvr>
                                        <p:cTn id="4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5293" y="6998672"/>
            <a:ext cx="574543" cy="551561"/>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27417" y="7251067"/>
            <a:ext cx="623264" cy="598333"/>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27946">
            <a:off x="419637" y="3192927"/>
            <a:ext cx="805855" cy="263734"/>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96327">
            <a:off x="17277972" y="2493744"/>
            <a:ext cx="278627" cy="819491"/>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91561">
            <a:off x="5530971" y="455898"/>
            <a:ext cx="326332" cy="316245"/>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34858">
            <a:off x="12880594" y="458178"/>
            <a:ext cx="321625" cy="311684"/>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47454">
            <a:off x="4378271" y="9496818"/>
            <a:ext cx="462806" cy="448501"/>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72574">
            <a:off x="13555644" y="9507986"/>
            <a:ext cx="326332" cy="316245"/>
          </a:xfrm>
          <a:prstGeom prst="rect">
            <a:avLst/>
          </a:prstGeom>
        </p:spPr>
      </p:pic>
      <p:pic>
        <p:nvPicPr>
          <p:cNvPr id="25" name="Picture 2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08972" y="-1994925"/>
            <a:ext cx="3780472" cy="4114800"/>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16918" y="8229600"/>
            <a:ext cx="3780472" cy="4114800"/>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8735" y="-1132837"/>
            <a:ext cx="2191673" cy="2161537"/>
          </a:xfrm>
          <a:prstGeom prst="rect">
            <a:avLst/>
          </a:prstGeom>
        </p:spPr>
      </p:pic>
      <p:pic>
        <p:nvPicPr>
          <p:cNvPr id="28" name="Picture 2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405718" y="8371412"/>
            <a:ext cx="2191673" cy="2161537"/>
          </a:xfrm>
          <a:prstGeom prst="rect">
            <a:avLst/>
          </a:prstGeom>
        </p:spPr>
      </p:pic>
      <p:sp>
        <p:nvSpPr>
          <p:cNvPr id="32" name="TextBox 31">
            <a:extLst>
              <a:ext uri="{FF2B5EF4-FFF2-40B4-BE49-F238E27FC236}">
                <a16:creationId xmlns:a16="http://schemas.microsoft.com/office/drawing/2014/main" id="{A9E18CDC-66CD-F9DA-34F2-ADE286B58B02}"/>
              </a:ext>
            </a:extLst>
          </p:cNvPr>
          <p:cNvSpPr txBox="1"/>
          <p:nvPr/>
        </p:nvSpPr>
        <p:spPr>
          <a:xfrm>
            <a:off x="3663175" y="735370"/>
            <a:ext cx="10491888"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đọc thông tin mục 1 – SGK tr.16, quan sát Hình 1 và trả lời câu hỏi:</a:t>
            </a:r>
          </a:p>
        </p:txBody>
      </p:sp>
      <p:sp>
        <p:nvSpPr>
          <p:cNvPr id="33" name="TextBox 32">
            <a:extLst>
              <a:ext uri="{FF2B5EF4-FFF2-40B4-BE49-F238E27FC236}">
                <a16:creationId xmlns:a16="http://schemas.microsoft.com/office/drawing/2014/main" id="{02A86FBB-5882-B19A-EF51-8F8772226E75}"/>
              </a:ext>
            </a:extLst>
          </p:cNvPr>
          <p:cNvSpPr txBox="1"/>
          <p:nvPr/>
        </p:nvSpPr>
        <p:spPr>
          <a:xfrm>
            <a:off x="1032640" y="3023149"/>
            <a:ext cx="699006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ea typeface="Calibri" panose="020F0502020204030204" pitchFamily="34" charset="0"/>
                <a:cs typeface="Arial" panose="020B0604020202020204" pitchFamily="34" charset="0"/>
              </a:rPr>
              <a:t>Em hãy nêu ba vùng chính trong cửa sổ làm việc của File Explorer.</a:t>
            </a:r>
          </a:p>
          <a:p>
            <a:pPr marL="571500" indent="-571500" algn="just">
              <a:lnSpc>
                <a:spcPct val="150000"/>
              </a:lnSpc>
              <a:buFont typeface="Arial" panose="020B0604020202020204" pitchFamily="34" charset="0"/>
              <a:buChar char="•"/>
            </a:pPr>
            <a:r>
              <a:rPr lang="vi-VN" sz="4000">
                <a:solidFill>
                  <a:srgbClr val="000000"/>
                </a:solidFill>
                <a:ea typeface="Calibri" panose="020F0502020204030204" pitchFamily="34" charset="0"/>
                <a:cs typeface="Arial" panose="020B0604020202020204" pitchFamily="34" charset="0"/>
              </a:rPr>
              <a:t>Vùng hiển thị nội dung thư mục thường có những thông tin gì?</a:t>
            </a:r>
          </a:p>
        </p:txBody>
      </p:sp>
      <p:pic>
        <p:nvPicPr>
          <p:cNvPr id="35" name="Picture 34" descr="A picture containing graphical user interface&#10;&#10;Description automatically generated">
            <a:extLst>
              <a:ext uri="{FF2B5EF4-FFF2-40B4-BE49-F238E27FC236}">
                <a16:creationId xmlns:a16="http://schemas.microsoft.com/office/drawing/2014/main" id="{07C6268F-666E-C633-2F82-E49E96827B6C}"/>
              </a:ext>
            </a:extLst>
          </p:cNvPr>
          <p:cNvPicPr>
            <a:picLocks noChangeAspect="1"/>
          </p:cNvPicPr>
          <p:nvPr/>
        </p:nvPicPr>
        <p:blipFill rotWithShape="1">
          <a:blip r:embed="rId18">
            <a:extLst>
              <a:ext uri="{28A0092B-C50C-407E-A947-70E740481C1C}">
                <a14:useLocalDpi xmlns:a14="http://schemas.microsoft.com/office/drawing/2010/main" val="0"/>
              </a:ext>
            </a:extLst>
          </a:blip>
          <a:srcRect l="8213" t="39630" r="5947"/>
          <a:stretch/>
        </p:blipFill>
        <p:spPr>
          <a:xfrm>
            <a:off x="8418451" y="3505621"/>
            <a:ext cx="8708965" cy="45532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49198">
            <a:off x="15742664" y="-2230289"/>
            <a:ext cx="3797067" cy="44605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55798">
            <a:off x="15961147" y="-850890"/>
            <a:ext cx="4379736" cy="331267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9543" y="5791909"/>
            <a:ext cx="4288502" cy="5445717"/>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812204">
            <a:off x="-1353754" y="6743331"/>
            <a:ext cx="2707507" cy="42914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76109" y="8404794"/>
            <a:ext cx="1994511" cy="1925609"/>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4842" y="117877"/>
            <a:ext cx="1696376" cy="1656280"/>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77968">
            <a:off x="17285174" y="5646550"/>
            <a:ext cx="299991" cy="290718"/>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46471">
            <a:off x="13121727" y="848748"/>
            <a:ext cx="371384" cy="359905"/>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32626">
            <a:off x="4097716" y="9421054"/>
            <a:ext cx="456606" cy="442492"/>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621033">
            <a:off x="11732876" y="9681609"/>
            <a:ext cx="348856" cy="338074"/>
          </a:xfrm>
          <a:prstGeom prst="rect">
            <a:avLst/>
          </a:prstGeom>
        </p:spPr>
      </p:pic>
      <p:pic>
        <p:nvPicPr>
          <p:cNvPr id="28"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77736">
            <a:off x="258079" y="3751056"/>
            <a:ext cx="519685" cy="503622"/>
          </a:xfrm>
          <a:prstGeom prst="rect">
            <a:avLst/>
          </a:prstGeom>
        </p:spPr>
      </p:pic>
      <p:sp>
        <p:nvSpPr>
          <p:cNvPr id="30" name="TextBox 29">
            <a:extLst>
              <a:ext uri="{FF2B5EF4-FFF2-40B4-BE49-F238E27FC236}">
                <a16:creationId xmlns:a16="http://schemas.microsoft.com/office/drawing/2014/main" id="{C79B3B1C-9B86-2FF5-0519-A275664CCB20}"/>
              </a:ext>
            </a:extLst>
          </p:cNvPr>
          <p:cNvSpPr txBox="1"/>
          <p:nvPr/>
        </p:nvSpPr>
        <p:spPr>
          <a:xfrm>
            <a:off x="647817" y="2130994"/>
            <a:ext cx="9414267" cy="6945427"/>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băng ngang dưới thanh tiêu đề, chứa nhiều nút lệnh. </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tiết kiệm diện tích, vùng này được tổ chức thành nhiều lớp chồng lên nhau, giống như các trang của cuốn sách. </a:t>
            </a:r>
          </a:p>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ó các thẻ như: File, Home, Share, View. </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Nháy chuột vào thẻ sẽ hiển thị dải lệnh có tên tương ứng, đè trên các dải lệnh khác.</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697399B-E5CE-AD43-CB65-EBECDC8DB03E}"/>
              </a:ext>
            </a:extLst>
          </p:cNvPr>
          <p:cNvSpPr txBox="1"/>
          <p:nvPr/>
        </p:nvSpPr>
        <p:spPr>
          <a:xfrm>
            <a:off x="6938180" y="773257"/>
            <a:ext cx="4411640" cy="982513"/>
          </a:xfrm>
          <a:prstGeom prst="rect">
            <a:avLst/>
          </a:prstGeom>
          <a:noFill/>
        </p:spPr>
        <p:txBody>
          <a:bodyPr wrap="square">
            <a:spAutoFit/>
          </a:bodyPr>
          <a:lstStyle/>
          <a:p>
            <a:pPr algn="ctr">
              <a:lnSpc>
                <a:spcPct val="150000"/>
              </a:lnSpc>
              <a:spcAft>
                <a:spcPts val="800"/>
              </a:spcAft>
            </a:pPr>
            <a:r>
              <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Vùng nút lệnh </a:t>
            </a:r>
          </a:p>
        </p:txBody>
      </p:sp>
      <p:grpSp>
        <p:nvGrpSpPr>
          <p:cNvPr id="3" name="Group 2">
            <a:extLst>
              <a:ext uri="{FF2B5EF4-FFF2-40B4-BE49-F238E27FC236}">
                <a16:creationId xmlns:a16="http://schemas.microsoft.com/office/drawing/2014/main" id="{020A1AFD-1A19-3540-BD28-9E5E9CB8CD6C}"/>
              </a:ext>
            </a:extLst>
          </p:cNvPr>
          <p:cNvGrpSpPr/>
          <p:nvPr/>
        </p:nvGrpSpPr>
        <p:grpSpPr>
          <a:xfrm>
            <a:off x="10241894" y="3284527"/>
            <a:ext cx="7625408" cy="3779520"/>
            <a:chOff x="10241894" y="3284527"/>
            <a:chExt cx="7625408" cy="3779520"/>
          </a:xfrm>
        </p:grpSpPr>
        <p:pic>
          <p:nvPicPr>
            <p:cNvPr id="38" name="Picture 37" descr="Graphical user interface, application&#10;&#10;Description automatically generated">
              <a:extLst>
                <a:ext uri="{FF2B5EF4-FFF2-40B4-BE49-F238E27FC236}">
                  <a16:creationId xmlns:a16="http://schemas.microsoft.com/office/drawing/2014/main" id="{9BF4984C-6AA6-4FEE-9F1C-BFCC4C04C62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08262" y="3284527"/>
              <a:ext cx="7559040" cy="3779520"/>
            </a:xfrm>
            <a:prstGeom prst="rect">
              <a:avLst/>
            </a:prstGeom>
          </p:spPr>
        </p:pic>
        <p:sp>
          <p:nvSpPr>
            <p:cNvPr id="2" name="Rectangle 1">
              <a:extLst>
                <a:ext uri="{FF2B5EF4-FFF2-40B4-BE49-F238E27FC236}">
                  <a16:creationId xmlns:a16="http://schemas.microsoft.com/office/drawing/2014/main" id="{CFA55CD3-95A2-7DBB-656F-764805AE1A88}"/>
                </a:ext>
              </a:extLst>
            </p:cNvPr>
            <p:cNvSpPr/>
            <p:nvPr/>
          </p:nvSpPr>
          <p:spPr>
            <a:xfrm>
              <a:off x="10241894" y="3491612"/>
              <a:ext cx="5683906" cy="868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2364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CB64B733-3C94-83CF-DBCF-87E86A691A66}"/>
              </a:ext>
            </a:extLst>
          </p:cNvPr>
          <p:cNvGrpSpPr/>
          <p:nvPr/>
        </p:nvGrpSpPr>
        <p:grpSpPr>
          <a:xfrm>
            <a:off x="8395175" y="3218993"/>
            <a:ext cx="9151484" cy="4743679"/>
            <a:chOff x="10038698" y="3284527"/>
            <a:chExt cx="9151484" cy="4743679"/>
          </a:xfrm>
        </p:grpSpPr>
        <p:pic>
          <p:nvPicPr>
            <p:cNvPr id="36" name="Picture 35" descr="Graphical user interface, application&#10;&#10;Description automatically generated">
              <a:extLst>
                <a:ext uri="{FF2B5EF4-FFF2-40B4-BE49-F238E27FC236}">
                  <a16:creationId xmlns:a16="http://schemas.microsoft.com/office/drawing/2014/main" id="{DA2D5899-6280-4A3D-D8FF-E032DF58E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698" y="3284527"/>
              <a:ext cx="9151484" cy="4575742"/>
            </a:xfrm>
            <a:prstGeom prst="rect">
              <a:avLst/>
            </a:prstGeom>
          </p:spPr>
        </p:pic>
        <p:sp>
          <p:nvSpPr>
            <p:cNvPr id="37" name="Rectangle 36">
              <a:extLst>
                <a:ext uri="{FF2B5EF4-FFF2-40B4-BE49-F238E27FC236}">
                  <a16:creationId xmlns:a16="http://schemas.microsoft.com/office/drawing/2014/main" id="{ECAF28E5-1A82-E614-E2A4-07244D490FAE}"/>
                </a:ext>
              </a:extLst>
            </p:cNvPr>
            <p:cNvSpPr/>
            <p:nvPr/>
          </p:nvSpPr>
          <p:spPr>
            <a:xfrm>
              <a:off x="10038698" y="4826730"/>
              <a:ext cx="1510825" cy="3201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24744" flipH="1">
            <a:off x="19080" y="-12203"/>
            <a:ext cx="1194365" cy="1751735"/>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41890">
            <a:off x="511280" y="6363144"/>
            <a:ext cx="381006" cy="365766"/>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259300" y="6248462"/>
            <a:ext cx="623264" cy="598333"/>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391561">
            <a:off x="9037608" y="333396"/>
            <a:ext cx="326332" cy="316245"/>
          </a:xfrm>
          <a:prstGeom prst="rect">
            <a:avLst/>
          </a:prstGeom>
        </p:spPr>
      </p:pic>
      <p:pic>
        <p:nvPicPr>
          <p:cNvPr id="25" name="Picture 2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47454">
            <a:off x="5145193" y="9694031"/>
            <a:ext cx="264577" cy="256399"/>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572574">
            <a:off x="14734182" y="9296462"/>
            <a:ext cx="326332" cy="316245"/>
          </a:xfrm>
          <a:prstGeom prst="rect">
            <a:avLst/>
          </a:prstGeom>
        </p:spPr>
      </p:pic>
      <p:pic>
        <p:nvPicPr>
          <p:cNvPr id="27" name="Picture 2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216041">
            <a:off x="16270477" y="8059761"/>
            <a:ext cx="4035045" cy="4175985"/>
          </a:xfrm>
          <a:prstGeom prst="rect">
            <a:avLst/>
          </a:prstGeom>
        </p:spPr>
      </p:pic>
      <p:pic>
        <p:nvPicPr>
          <p:cNvPr id="32" name="Picture 3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8968265">
            <a:off x="16934246" y="7356490"/>
            <a:ext cx="2707507" cy="4291438"/>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5610630" y="8648814"/>
            <a:ext cx="2707038" cy="1594691"/>
          </a:xfrm>
          <a:prstGeom prst="rect">
            <a:avLst/>
          </a:prstGeom>
        </p:spPr>
      </p:pic>
      <p:sp>
        <p:nvSpPr>
          <p:cNvPr id="33" name="TextBox 32">
            <a:extLst>
              <a:ext uri="{FF2B5EF4-FFF2-40B4-BE49-F238E27FC236}">
                <a16:creationId xmlns:a16="http://schemas.microsoft.com/office/drawing/2014/main" id="{7BBDE170-416D-DF18-3F42-AA8A391767ED}"/>
              </a:ext>
            </a:extLst>
          </p:cNvPr>
          <p:cNvSpPr txBox="1"/>
          <p:nvPr/>
        </p:nvSpPr>
        <p:spPr>
          <a:xfrm>
            <a:off x="1041875" y="2306744"/>
            <a:ext cx="6298151" cy="664675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Vùng hình chữ nhật dọc bên trái cửa sổ.</a:t>
            </a:r>
          </a:p>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Tên gọi tiếng anh là Navigation Pane </a:t>
            </a:r>
          </a:p>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Phỏng theo hình dáng một khung cửa chia làm nhiều phần.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5BE4890-77A8-C8E5-3312-DD59A7FA593C}"/>
              </a:ext>
            </a:extLst>
          </p:cNvPr>
          <p:cNvSpPr txBox="1"/>
          <p:nvPr/>
        </p:nvSpPr>
        <p:spPr>
          <a:xfrm>
            <a:off x="6938180" y="1077829"/>
            <a:ext cx="4411640" cy="982513"/>
          </a:xfrm>
          <a:prstGeom prst="rect">
            <a:avLst/>
          </a:prstGeom>
          <a:noFill/>
        </p:spPr>
        <p:txBody>
          <a:bodyPr wrap="square">
            <a:spAutoFit/>
          </a:bodyPr>
          <a:lstStyle/>
          <a:p>
            <a:pPr algn="ctr">
              <a:lnSpc>
                <a:spcPct val="150000"/>
              </a:lnSpc>
              <a:spcAft>
                <a:spcPts val="800"/>
              </a:spcAft>
            </a:pPr>
            <a:r>
              <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Vùng nút lệnh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1891</Words>
  <Application>Microsoft Office PowerPoint</Application>
  <PresentationFormat>Custom</PresentationFormat>
  <Paragraphs>124</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Hương Giang</cp:lastModifiedBy>
  <cp:revision>4</cp:revision>
  <dcterms:created xsi:type="dcterms:W3CDTF">2006-08-16T00:00:00Z</dcterms:created>
  <dcterms:modified xsi:type="dcterms:W3CDTF">2022-08-04T01:11:03Z</dcterms:modified>
  <dc:identifier>DAFICqh1HXc</dc:identifier>
</cp:coreProperties>
</file>