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56" r:id="rId2"/>
    <p:sldId id="257" r:id="rId3"/>
    <p:sldId id="267" r:id="rId4"/>
    <p:sldId id="263" r:id="rId5"/>
    <p:sldId id="258" r:id="rId6"/>
    <p:sldId id="268" r:id="rId7"/>
    <p:sldId id="269" r:id="rId8"/>
    <p:sldId id="270" r:id="rId9"/>
    <p:sldId id="271" r:id="rId10"/>
    <p:sldId id="272" r:id="rId11"/>
    <p:sldId id="273" r:id="rId12"/>
    <p:sldId id="276" r:id="rId13"/>
    <p:sldId id="274" r:id="rId14"/>
    <p:sldId id="275"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Lst>
  <p:sldSz cx="18288000" cy="10287000"/>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8ACD14-24A5-4A92-9ABB-90BF18F7EDEA}">
          <p14:sldIdLst>
            <p14:sldId id="256"/>
            <p14:sldId id="257"/>
            <p14:sldId id="267"/>
            <p14:sldId id="263"/>
            <p14:sldId id="258"/>
            <p14:sldId id="268"/>
            <p14:sldId id="269"/>
            <p14:sldId id="270"/>
            <p14:sldId id="271"/>
            <p14:sldId id="272"/>
            <p14:sldId id="273"/>
            <p14:sldId id="276"/>
            <p14:sldId id="274"/>
            <p14:sldId id="275"/>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Lst>
        </p14:section>
        <p14:section name="Untitled Section" id="{86BE6DF3-44FA-44E3-9CF4-4B2EDC8F15D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9C49E"/>
    <a:srgbClr val="EE4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3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9FBE4-E735-4031-82E7-87627E2EB7EA}"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B301E-729F-45F4-A5FF-75B143E51D42}" type="slidenum">
              <a:rPr lang="en-US" smtClean="0"/>
              <a:t>‹#›</a:t>
            </a:fld>
            <a:endParaRPr lang="en-US"/>
          </a:p>
        </p:txBody>
      </p:sp>
    </p:spTree>
    <p:extLst>
      <p:ext uri="{BB962C8B-B14F-4D97-AF65-F5344CB8AC3E}">
        <p14:creationId xmlns:p14="http://schemas.microsoft.com/office/powerpoint/2010/main" val="7620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9</a:t>
            </a:fld>
            <a:endParaRPr lang="en-US"/>
          </a:p>
        </p:txBody>
      </p:sp>
    </p:spTree>
    <p:extLst>
      <p:ext uri="{BB962C8B-B14F-4D97-AF65-F5344CB8AC3E}">
        <p14:creationId xmlns:p14="http://schemas.microsoft.com/office/powerpoint/2010/main" val="487361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18</a:t>
            </a:fld>
            <a:endParaRPr lang="en-US"/>
          </a:p>
        </p:txBody>
      </p:sp>
    </p:spTree>
    <p:extLst>
      <p:ext uri="{BB962C8B-B14F-4D97-AF65-F5344CB8AC3E}">
        <p14:creationId xmlns:p14="http://schemas.microsoft.com/office/powerpoint/2010/main" val="116254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19</a:t>
            </a:fld>
            <a:endParaRPr lang="en-US"/>
          </a:p>
        </p:txBody>
      </p:sp>
    </p:spTree>
    <p:extLst>
      <p:ext uri="{BB962C8B-B14F-4D97-AF65-F5344CB8AC3E}">
        <p14:creationId xmlns:p14="http://schemas.microsoft.com/office/powerpoint/2010/main" val="4230579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20</a:t>
            </a:fld>
            <a:endParaRPr lang="en-US"/>
          </a:p>
        </p:txBody>
      </p:sp>
    </p:spTree>
    <p:extLst>
      <p:ext uri="{BB962C8B-B14F-4D97-AF65-F5344CB8AC3E}">
        <p14:creationId xmlns:p14="http://schemas.microsoft.com/office/powerpoint/2010/main" val="236246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21</a:t>
            </a:fld>
            <a:endParaRPr lang="en-US"/>
          </a:p>
        </p:txBody>
      </p:sp>
    </p:spTree>
    <p:extLst>
      <p:ext uri="{BB962C8B-B14F-4D97-AF65-F5344CB8AC3E}">
        <p14:creationId xmlns:p14="http://schemas.microsoft.com/office/powerpoint/2010/main" val="101775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22</a:t>
            </a:fld>
            <a:endParaRPr lang="en-US"/>
          </a:p>
        </p:txBody>
      </p:sp>
    </p:spTree>
    <p:extLst>
      <p:ext uri="{BB962C8B-B14F-4D97-AF65-F5344CB8AC3E}">
        <p14:creationId xmlns:p14="http://schemas.microsoft.com/office/powerpoint/2010/main" val="400168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23</a:t>
            </a:fld>
            <a:endParaRPr lang="en-US"/>
          </a:p>
        </p:txBody>
      </p:sp>
    </p:spTree>
    <p:extLst>
      <p:ext uri="{BB962C8B-B14F-4D97-AF65-F5344CB8AC3E}">
        <p14:creationId xmlns:p14="http://schemas.microsoft.com/office/powerpoint/2010/main" val="238741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24</a:t>
            </a:fld>
            <a:endParaRPr lang="en-US"/>
          </a:p>
        </p:txBody>
      </p:sp>
    </p:spTree>
    <p:extLst>
      <p:ext uri="{BB962C8B-B14F-4D97-AF65-F5344CB8AC3E}">
        <p14:creationId xmlns:p14="http://schemas.microsoft.com/office/powerpoint/2010/main" val="3452001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25</a:t>
            </a:fld>
            <a:endParaRPr lang="en-US"/>
          </a:p>
        </p:txBody>
      </p:sp>
    </p:spTree>
    <p:extLst>
      <p:ext uri="{BB962C8B-B14F-4D97-AF65-F5344CB8AC3E}">
        <p14:creationId xmlns:p14="http://schemas.microsoft.com/office/powerpoint/2010/main" val="1327589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26</a:t>
            </a:fld>
            <a:endParaRPr lang="en-US"/>
          </a:p>
        </p:txBody>
      </p:sp>
    </p:spTree>
    <p:extLst>
      <p:ext uri="{BB962C8B-B14F-4D97-AF65-F5344CB8AC3E}">
        <p14:creationId xmlns:p14="http://schemas.microsoft.com/office/powerpoint/2010/main" val="4198085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27</a:t>
            </a:fld>
            <a:endParaRPr lang="en-US"/>
          </a:p>
        </p:txBody>
      </p:sp>
    </p:spTree>
    <p:extLst>
      <p:ext uri="{BB962C8B-B14F-4D97-AF65-F5344CB8AC3E}">
        <p14:creationId xmlns:p14="http://schemas.microsoft.com/office/powerpoint/2010/main" val="286665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10</a:t>
            </a:fld>
            <a:endParaRPr lang="en-US"/>
          </a:p>
        </p:txBody>
      </p:sp>
    </p:spTree>
    <p:extLst>
      <p:ext uri="{BB962C8B-B14F-4D97-AF65-F5344CB8AC3E}">
        <p14:creationId xmlns:p14="http://schemas.microsoft.com/office/powerpoint/2010/main" val="3630777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28</a:t>
            </a:fld>
            <a:endParaRPr lang="en-US"/>
          </a:p>
        </p:txBody>
      </p:sp>
    </p:spTree>
    <p:extLst>
      <p:ext uri="{BB962C8B-B14F-4D97-AF65-F5344CB8AC3E}">
        <p14:creationId xmlns:p14="http://schemas.microsoft.com/office/powerpoint/2010/main" val="3845920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29</a:t>
            </a:fld>
            <a:endParaRPr lang="en-US"/>
          </a:p>
        </p:txBody>
      </p:sp>
    </p:spTree>
    <p:extLst>
      <p:ext uri="{BB962C8B-B14F-4D97-AF65-F5344CB8AC3E}">
        <p14:creationId xmlns:p14="http://schemas.microsoft.com/office/powerpoint/2010/main" val="587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30</a:t>
            </a:fld>
            <a:endParaRPr lang="en-US"/>
          </a:p>
        </p:txBody>
      </p:sp>
    </p:spTree>
    <p:extLst>
      <p:ext uri="{BB962C8B-B14F-4D97-AF65-F5344CB8AC3E}">
        <p14:creationId xmlns:p14="http://schemas.microsoft.com/office/powerpoint/2010/main" val="3867684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31</a:t>
            </a:fld>
            <a:endParaRPr lang="en-US"/>
          </a:p>
        </p:txBody>
      </p:sp>
    </p:spTree>
    <p:extLst>
      <p:ext uri="{BB962C8B-B14F-4D97-AF65-F5344CB8AC3E}">
        <p14:creationId xmlns:p14="http://schemas.microsoft.com/office/powerpoint/2010/main" val="3882770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32</a:t>
            </a:fld>
            <a:endParaRPr lang="en-US"/>
          </a:p>
        </p:txBody>
      </p:sp>
    </p:spTree>
    <p:extLst>
      <p:ext uri="{BB962C8B-B14F-4D97-AF65-F5344CB8AC3E}">
        <p14:creationId xmlns:p14="http://schemas.microsoft.com/office/powerpoint/2010/main" val="1606314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33</a:t>
            </a:fld>
            <a:endParaRPr lang="en-US"/>
          </a:p>
        </p:txBody>
      </p:sp>
    </p:spTree>
    <p:extLst>
      <p:ext uri="{BB962C8B-B14F-4D97-AF65-F5344CB8AC3E}">
        <p14:creationId xmlns:p14="http://schemas.microsoft.com/office/powerpoint/2010/main" val="417847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34</a:t>
            </a:fld>
            <a:endParaRPr lang="en-US"/>
          </a:p>
        </p:txBody>
      </p:sp>
    </p:spTree>
    <p:extLst>
      <p:ext uri="{BB962C8B-B14F-4D97-AF65-F5344CB8AC3E}">
        <p14:creationId xmlns:p14="http://schemas.microsoft.com/office/powerpoint/2010/main" val="513098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35</a:t>
            </a:fld>
            <a:endParaRPr lang="en-US"/>
          </a:p>
        </p:txBody>
      </p:sp>
    </p:spTree>
    <p:extLst>
      <p:ext uri="{BB962C8B-B14F-4D97-AF65-F5344CB8AC3E}">
        <p14:creationId xmlns:p14="http://schemas.microsoft.com/office/powerpoint/2010/main" val="1737877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36</a:t>
            </a:fld>
            <a:endParaRPr lang="en-US"/>
          </a:p>
        </p:txBody>
      </p:sp>
    </p:spTree>
    <p:extLst>
      <p:ext uri="{BB962C8B-B14F-4D97-AF65-F5344CB8AC3E}">
        <p14:creationId xmlns:p14="http://schemas.microsoft.com/office/powerpoint/2010/main" val="252701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37</a:t>
            </a:fld>
            <a:endParaRPr lang="en-US"/>
          </a:p>
        </p:txBody>
      </p:sp>
    </p:spTree>
    <p:extLst>
      <p:ext uri="{BB962C8B-B14F-4D97-AF65-F5344CB8AC3E}">
        <p14:creationId xmlns:p14="http://schemas.microsoft.com/office/powerpoint/2010/main" val="114757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11</a:t>
            </a:fld>
            <a:endParaRPr lang="en-US"/>
          </a:p>
        </p:txBody>
      </p:sp>
    </p:spTree>
    <p:extLst>
      <p:ext uri="{BB962C8B-B14F-4D97-AF65-F5344CB8AC3E}">
        <p14:creationId xmlns:p14="http://schemas.microsoft.com/office/powerpoint/2010/main" val="1979276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38</a:t>
            </a:fld>
            <a:endParaRPr lang="en-US"/>
          </a:p>
        </p:txBody>
      </p:sp>
    </p:spTree>
    <p:extLst>
      <p:ext uri="{BB962C8B-B14F-4D97-AF65-F5344CB8AC3E}">
        <p14:creationId xmlns:p14="http://schemas.microsoft.com/office/powerpoint/2010/main" val="3251323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39</a:t>
            </a:fld>
            <a:endParaRPr lang="en-US"/>
          </a:p>
        </p:txBody>
      </p:sp>
    </p:spTree>
    <p:extLst>
      <p:ext uri="{BB962C8B-B14F-4D97-AF65-F5344CB8AC3E}">
        <p14:creationId xmlns:p14="http://schemas.microsoft.com/office/powerpoint/2010/main" val="2946495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40</a:t>
            </a:fld>
            <a:endParaRPr lang="en-US"/>
          </a:p>
        </p:txBody>
      </p:sp>
    </p:spTree>
    <p:extLst>
      <p:ext uri="{BB962C8B-B14F-4D97-AF65-F5344CB8AC3E}">
        <p14:creationId xmlns:p14="http://schemas.microsoft.com/office/powerpoint/2010/main" val="3380908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12</a:t>
            </a:fld>
            <a:endParaRPr lang="en-US"/>
          </a:p>
        </p:txBody>
      </p:sp>
    </p:spTree>
    <p:extLst>
      <p:ext uri="{BB962C8B-B14F-4D97-AF65-F5344CB8AC3E}">
        <p14:creationId xmlns:p14="http://schemas.microsoft.com/office/powerpoint/2010/main" val="350926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13</a:t>
            </a:fld>
            <a:endParaRPr lang="en-US"/>
          </a:p>
        </p:txBody>
      </p:sp>
    </p:spTree>
    <p:extLst>
      <p:ext uri="{BB962C8B-B14F-4D97-AF65-F5344CB8AC3E}">
        <p14:creationId xmlns:p14="http://schemas.microsoft.com/office/powerpoint/2010/main" val="162739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14</a:t>
            </a:fld>
            <a:endParaRPr lang="en-US"/>
          </a:p>
        </p:txBody>
      </p:sp>
    </p:spTree>
    <p:extLst>
      <p:ext uri="{BB962C8B-B14F-4D97-AF65-F5344CB8AC3E}">
        <p14:creationId xmlns:p14="http://schemas.microsoft.com/office/powerpoint/2010/main" val="142164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15</a:t>
            </a:fld>
            <a:endParaRPr lang="en-US"/>
          </a:p>
        </p:txBody>
      </p:sp>
    </p:spTree>
    <p:extLst>
      <p:ext uri="{BB962C8B-B14F-4D97-AF65-F5344CB8AC3E}">
        <p14:creationId xmlns:p14="http://schemas.microsoft.com/office/powerpoint/2010/main" val="73265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16</a:t>
            </a:fld>
            <a:endParaRPr lang="en-US"/>
          </a:p>
        </p:txBody>
      </p:sp>
    </p:spTree>
    <p:extLst>
      <p:ext uri="{BB962C8B-B14F-4D97-AF65-F5344CB8AC3E}">
        <p14:creationId xmlns:p14="http://schemas.microsoft.com/office/powerpoint/2010/main" val="3057089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B301E-729F-45F4-A5FF-75B143E51D42}" type="slidenum">
              <a:rPr lang="en-US" smtClean="0"/>
              <a:t>17</a:t>
            </a:fld>
            <a:endParaRPr lang="en-US"/>
          </a:p>
        </p:txBody>
      </p:sp>
    </p:spTree>
    <p:extLst>
      <p:ext uri="{BB962C8B-B14F-4D97-AF65-F5344CB8AC3E}">
        <p14:creationId xmlns:p14="http://schemas.microsoft.com/office/powerpoint/2010/main" val="402019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NUL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15" Type="http://schemas.openxmlformats.org/officeDocument/2006/relationships/image" Target="../media/image39.png"/><Relationship Id="rId14" Type="http://schemas.openxmlformats.org/officeDocument/2006/relationships/image" Target="../media/image31.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9" Type="http://schemas.openxmlformats.org/officeDocument/2006/relationships/image" Target="../media/image260.svg"/></Relationships>
</file>

<file path=ppt/slides/_rels/slide2.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2.svg"/><Relationship Id="rId7" Type="http://schemas.openxmlformats.org/officeDocument/2006/relationships/image" Target="../media/image26.svg"/><Relationship Id="rId17" Type="http://schemas.openxmlformats.org/officeDocument/2006/relationships/image" Target="../media/image14.png"/><Relationship Id="rId2" Type="http://schemas.openxmlformats.org/officeDocument/2006/relationships/image" Target="../media/image11.png"/><Relationship Id="rId16" Type="http://schemas.openxmlformats.org/officeDocument/2006/relationships/image" Target="../media/image13.png"/><Relationship Id="rId1" Type="http://schemas.openxmlformats.org/officeDocument/2006/relationships/slideLayout" Target="../slideLayouts/slideLayout7.xml"/><Relationship Id="rId15" Type="http://schemas.openxmlformats.org/officeDocument/2006/relationships/image" Target="../media/image8.svg"/><Relationship Id="rId4" Type="http://schemas.openxmlformats.org/officeDocument/2006/relationships/image" Target="../media/image12.png"/><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0.sv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17" Type="http://schemas.openxmlformats.org/officeDocument/2006/relationships/image" Target="../media/image48.png"/><Relationship Id="rId2" Type="http://schemas.openxmlformats.org/officeDocument/2006/relationships/notesSlide" Target="../notesSlides/notesSlide20.xml"/><Relationship Id="rId16" Type="http://schemas.openxmlformats.org/officeDocument/2006/relationships/image" Target="../media/image15.svg"/><Relationship Id="rId1" Type="http://schemas.openxmlformats.org/officeDocument/2006/relationships/slideLayout" Target="../slideLayouts/slideLayout7.xml"/><Relationship Id="rId14" Type="http://schemas.openxmlformats.org/officeDocument/2006/relationships/image" Target="../media/image13.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16.png"/><Relationship Id="rId3" Type="http://schemas.openxmlformats.org/officeDocument/2006/relationships/image" Target="../media/image22.svg"/><Relationship Id="rId7" Type="http://schemas.openxmlformats.org/officeDocument/2006/relationships/image" Target="../media/image26.svg"/><Relationship Id="rId17" Type="http://schemas.openxmlformats.org/officeDocument/2006/relationships/image" Target="../media/image15.png"/><Relationship Id="rId12" Type="http://schemas.openxmlformats.org/officeDocument/2006/relationships/image" Target="../media/image11.svg"/><Relationship Id="rId2" Type="http://schemas.openxmlformats.org/officeDocument/2006/relationships/image" Target="../media/image11.png"/><Relationship Id="rId16"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12.png"/><Relationship Id="rId1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1.sv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1.sv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1.sv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1.sv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4.sv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0.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56.sv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4.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18.svg"/><Relationship Id="rId1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3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6.png"/><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6" Type="http://schemas.openxmlformats.org/officeDocument/2006/relationships/image" Target="../media/image15.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36"/>
          <a:stretch>
            <a:fillRect/>
          </a:stretch>
        </p:blipFill>
        <p:spPr>
          <a:xfrm>
            <a:off x="1752600" y="2633414"/>
            <a:ext cx="14194696" cy="51065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58000" y="2088747"/>
            <a:ext cx="3929480" cy="1006450"/>
          </a:xfrm>
          <a:prstGeom prst="rect">
            <a:avLst/>
          </a:prstGeom>
        </p:spPr>
      </p:pic>
      <p:sp>
        <p:nvSpPr>
          <p:cNvPr id="4" name="TextBox 4"/>
          <p:cNvSpPr txBox="1"/>
          <p:nvPr/>
        </p:nvSpPr>
        <p:spPr>
          <a:xfrm>
            <a:off x="3132142" y="3301287"/>
            <a:ext cx="11778949" cy="3385542"/>
          </a:xfrm>
          <a:prstGeom prst="rect">
            <a:avLst/>
          </a:prstGeom>
        </p:spPr>
        <p:txBody>
          <a:bodyPr wrap="square" lIns="0" tIns="0" rIns="0" bIns="0" rtlCol="0" anchor="t">
            <a:spAutoFit/>
          </a:bodyPr>
          <a:lstStyle/>
          <a:p>
            <a:pPr algn="ctr">
              <a:lnSpc>
                <a:spcPts val="13200"/>
              </a:lnSpc>
            </a:pPr>
            <a:r>
              <a:rPr lang="en-US" sz="7200" b="1" smtClean="0">
                <a:latin typeface="Arial" panose="020B0604020202020204" pitchFamily="34" charset="0"/>
                <a:cs typeface="Arial" panose="020B0604020202020204" pitchFamily="34" charset="0"/>
              </a:rPr>
              <a:t>CHÀO MỪNG CÁC EM ĐẾN VỚI BUỔI HỌC MỚI!</a:t>
            </a:r>
            <a:endParaRPr lang="en-US" sz="7200" b="1">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73632">
            <a:off x="14936087" y="740085"/>
            <a:ext cx="1989082" cy="158403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10110">
            <a:off x="16007728" y="7903860"/>
            <a:ext cx="1445052" cy="144505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29091">
            <a:off x="6003546" y="9324558"/>
            <a:ext cx="1447978" cy="37647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083921">
            <a:off x="784775" y="958761"/>
            <a:ext cx="1553611" cy="50845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27389">
            <a:off x="2348744" y="841784"/>
            <a:ext cx="1856600" cy="1380635"/>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368998">
            <a:off x="16480645" y="4557421"/>
            <a:ext cx="938141" cy="959066"/>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8777">
            <a:off x="419794" y="5602218"/>
            <a:ext cx="916917" cy="923635"/>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449489">
            <a:off x="1139812" y="7840431"/>
            <a:ext cx="1901538" cy="18289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42557" y="1104900"/>
            <a:ext cx="16154400"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i="1" smtClean="0">
                <a:latin typeface="Arial" panose="020B0604020202020204" pitchFamily="34" charset="0"/>
                <a:cs typeface="Arial" panose="020B0604020202020204" pitchFamily="34" charset="0"/>
              </a:rPr>
              <a:t>Em hãy viết thêm các hành vi được cho là vô văn hoá nơi công cộng và đưa ra các lời khuyên cho các hành vi đó:</a:t>
            </a:r>
            <a:endParaRPr lang="en-US" sz="4000" i="1">
              <a:latin typeface="Arial" panose="020B0604020202020204" pitchFamily="34" charset="0"/>
              <a:cs typeface="Arial" panose="020B0604020202020204" pitchFamily="34" charset="0"/>
            </a:endParaRPr>
          </a:p>
        </p:txBody>
      </p:sp>
      <p:sp>
        <p:nvSpPr>
          <p:cNvPr id="5" name="Right Arrow 4"/>
          <p:cNvSpPr/>
          <p:nvPr/>
        </p:nvSpPr>
        <p:spPr>
          <a:xfrm>
            <a:off x="781163" y="3445897"/>
            <a:ext cx="990600" cy="609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7400" y="3396754"/>
            <a:ext cx="11333480" cy="707886"/>
          </a:xfrm>
          <a:prstGeom prst="rect">
            <a:avLst/>
          </a:prstGeom>
          <a:noFill/>
        </p:spPr>
        <p:txBody>
          <a:bodyPr wrap="square" rtlCol="0">
            <a:spAutoFit/>
          </a:bodyPr>
          <a:lstStyle/>
          <a:p>
            <a:r>
              <a:rPr lang="en-US" sz="4000" b="1" i="1" smtClean="0">
                <a:latin typeface="Arial" panose="020B0604020202020204" pitchFamily="34" charset="0"/>
                <a:cs typeface="Arial" panose="020B0604020202020204" pitchFamily="34" charset="0"/>
              </a:rPr>
              <a:t>Sau đó điền kết quả em làm được vào phiếu.</a:t>
            </a:r>
            <a:endParaRPr lang="en-US" sz="4000" b="1" i="1">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09445467"/>
              </p:ext>
            </p:extLst>
          </p:nvPr>
        </p:nvGraphicFramePr>
        <p:xfrm>
          <a:off x="1276463" y="5081947"/>
          <a:ext cx="9580879" cy="3711166"/>
        </p:xfrm>
        <a:graphic>
          <a:graphicData uri="http://schemas.openxmlformats.org/drawingml/2006/table">
            <a:tbl>
              <a:tblPr bandRow="1"/>
              <a:tblGrid>
                <a:gridCol w="3192509">
                  <a:extLst>
                    <a:ext uri="{9D8B030D-6E8A-4147-A177-3AD203B41FA5}">
                      <a16:colId xmlns:a16="http://schemas.microsoft.com/office/drawing/2014/main" val="3887274153"/>
                    </a:ext>
                  </a:extLst>
                </a:gridCol>
                <a:gridCol w="3194185">
                  <a:extLst>
                    <a:ext uri="{9D8B030D-6E8A-4147-A177-3AD203B41FA5}">
                      <a16:colId xmlns:a16="http://schemas.microsoft.com/office/drawing/2014/main" val="2567436702"/>
                    </a:ext>
                  </a:extLst>
                </a:gridCol>
                <a:gridCol w="3194185">
                  <a:extLst>
                    <a:ext uri="{9D8B030D-6E8A-4147-A177-3AD203B41FA5}">
                      <a16:colId xmlns:a16="http://schemas.microsoft.com/office/drawing/2014/main" val="3593600830"/>
                    </a:ext>
                  </a:extLst>
                </a:gridCol>
              </a:tblGrid>
              <a:tr h="1082266">
                <a:tc gridSpan="3">
                  <a:txBody>
                    <a:bodyPr/>
                    <a:lstStyle/>
                    <a:p>
                      <a:pPr algn="ctr">
                        <a:lnSpc>
                          <a:spcPct val="150000"/>
                        </a:lnSpc>
                        <a:spcBef>
                          <a:spcPts val="600"/>
                        </a:spcBef>
                        <a:spcAft>
                          <a:spcPts val="800"/>
                        </a:spcAft>
                      </a:pPr>
                      <a:r>
                        <a:rPr lang="vi-VN" sz="3500" b="1" i="0">
                          <a:solidFill>
                            <a:srgbClr val="000000"/>
                          </a:solidFill>
                          <a:effectLst/>
                          <a:latin typeface="+mn-lt"/>
                          <a:ea typeface="Calibri" panose="020F0502020204030204" pitchFamily="34" charset="0"/>
                        </a:rPr>
                        <a:t>PHIẾU HỌC TẬP 1</a:t>
                      </a:r>
                      <a:endParaRPr lang="en-US" sz="3500" i="0">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0515764"/>
                  </a:ext>
                </a:extLst>
              </a:tr>
              <a:tr h="0">
                <a:tc>
                  <a:txBody>
                    <a:bodyPr/>
                    <a:lstStyle/>
                    <a:p>
                      <a:pPr algn="ctr">
                        <a:lnSpc>
                          <a:spcPct val="150000"/>
                        </a:lnSpc>
                        <a:spcBef>
                          <a:spcPts val="600"/>
                        </a:spcBef>
                        <a:spcAft>
                          <a:spcPts val="800"/>
                        </a:spcAft>
                      </a:pPr>
                      <a:r>
                        <a:rPr lang="vi-VN" sz="3500" b="1" i="0">
                          <a:solidFill>
                            <a:srgbClr val="000000"/>
                          </a:solidFill>
                          <a:effectLst/>
                          <a:latin typeface="+mn-lt"/>
                          <a:ea typeface="Calibri" panose="020F0502020204030204" pitchFamily="34" charset="0"/>
                        </a:rPr>
                        <a:t>Hành vi</a:t>
                      </a:r>
                      <a:endParaRPr lang="en-US" sz="3500" i="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Bef>
                          <a:spcPts val="600"/>
                        </a:spcBef>
                        <a:spcAft>
                          <a:spcPts val="800"/>
                        </a:spcAft>
                      </a:pPr>
                      <a:r>
                        <a:rPr lang="vi-VN" sz="3500" b="1" i="0">
                          <a:solidFill>
                            <a:srgbClr val="000000"/>
                          </a:solidFill>
                          <a:effectLst/>
                          <a:latin typeface="+mn-lt"/>
                          <a:ea typeface="Calibri" panose="020F0502020204030204" pitchFamily="34" charset="0"/>
                        </a:rPr>
                        <a:t>Ví dụ</a:t>
                      </a:r>
                      <a:endParaRPr lang="en-US" sz="3500" i="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Bef>
                          <a:spcPts val="600"/>
                        </a:spcBef>
                        <a:spcAft>
                          <a:spcPts val="800"/>
                        </a:spcAft>
                      </a:pPr>
                      <a:r>
                        <a:rPr lang="vi-VN" sz="3500" b="1" i="0">
                          <a:solidFill>
                            <a:srgbClr val="000000"/>
                          </a:solidFill>
                          <a:effectLst/>
                          <a:latin typeface="+mn-lt"/>
                          <a:ea typeface="Calibri" panose="020F0502020204030204" pitchFamily="34" charset="0"/>
                        </a:rPr>
                        <a:t>Lời khuyên</a:t>
                      </a:r>
                      <a:endParaRPr lang="en-US" sz="3500" i="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89195563"/>
                  </a:ext>
                </a:extLst>
              </a:tr>
              <a:tr h="0">
                <a:tc>
                  <a:txBody>
                    <a:bodyPr/>
                    <a:lstStyle/>
                    <a:p>
                      <a:pPr algn="just">
                        <a:lnSpc>
                          <a:spcPct val="150000"/>
                        </a:lnSpc>
                        <a:spcBef>
                          <a:spcPts val="600"/>
                        </a:spcBef>
                        <a:spcAft>
                          <a:spcPts val="800"/>
                        </a:spcAft>
                      </a:pPr>
                      <a:r>
                        <a:rPr lang="vi-VN" sz="4000" i="1">
                          <a:solidFill>
                            <a:srgbClr val="000000"/>
                          </a:solidFill>
                          <a:effectLst/>
                          <a:latin typeface="+mn-lt"/>
                          <a:ea typeface="Calibri" panose="020F0502020204030204" pitchFamily="34" charset="0"/>
                        </a:rPr>
                        <a:t> </a:t>
                      </a:r>
                      <a:endParaRPr lang="en-US" sz="4000">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Bef>
                          <a:spcPts val="600"/>
                        </a:spcBef>
                        <a:spcAft>
                          <a:spcPts val="800"/>
                        </a:spcAft>
                      </a:pPr>
                      <a:r>
                        <a:rPr lang="vi-VN" sz="4000" i="1">
                          <a:solidFill>
                            <a:srgbClr val="000000"/>
                          </a:solidFill>
                          <a:effectLst/>
                          <a:latin typeface="+mn-lt"/>
                          <a:ea typeface="Calibri" panose="020F0502020204030204" pitchFamily="34" charset="0"/>
                        </a:rPr>
                        <a:t> </a:t>
                      </a:r>
                      <a:endParaRPr lang="en-US" sz="4000">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Bef>
                          <a:spcPts val="600"/>
                        </a:spcBef>
                        <a:spcAft>
                          <a:spcPts val="800"/>
                        </a:spcAft>
                      </a:pPr>
                      <a:r>
                        <a:rPr lang="vi-VN" sz="4000" i="1">
                          <a:solidFill>
                            <a:srgbClr val="000000"/>
                          </a:solidFill>
                          <a:effectLst/>
                          <a:latin typeface="+mn-lt"/>
                          <a:ea typeface="Calibri" panose="020F0502020204030204" pitchFamily="34" charset="0"/>
                        </a:rPr>
                        <a:t> </a:t>
                      </a:r>
                      <a:endParaRPr lang="en-US" sz="4000">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73443988"/>
                  </a:ext>
                </a:extLst>
              </a:tr>
              <a:tr h="0">
                <a:tc>
                  <a:txBody>
                    <a:bodyPr/>
                    <a:lstStyle/>
                    <a:p>
                      <a:pPr algn="just">
                        <a:lnSpc>
                          <a:spcPct val="150000"/>
                        </a:lnSpc>
                        <a:spcBef>
                          <a:spcPts val="600"/>
                        </a:spcBef>
                        <a:spcAft>
                          <a:spcPts val="800"/>
                        </a:spcAft>
                      </a:pPr>
                      <a:r>
                        <a:rPr lang="vi-VN" sz="4000" i="1">
                          <a:solidFill>
                            <a:srgbClr val="000000"/>
                          </a:solidFill>
                          <a:effectLst/>
                          <a:latin typeface="+mn-lt"/>
                          <a:ea typeface="Calibri" panose="020F0502020204030204" pitchFamily="34" charset="0"/>
                        </a:rPr>
                        <a:t> </a:t>
                      </a:r>
                      <a:endParaRPr lang="en-US" sz="4000">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Bef>
                          <a:spcPts val="600"/>
                        </a:spcBef>
                        <a:spcAft>
                          <a:spcPts val="800"/>
                        </a:spcAft>
                      </a:pPr>
                      <a:r>
                        <a:rPr lang="vi-VN" sz="4000" i="1">
                          <a:solidFill>
                            <a:srgbClr val="000000"/>
                          </a:solidFill>
                          <a:effectLst/>
                          <a:latin typeface="+mn-lt"/>
                          <a:ea typeface="Calibri" panose="020F0502020204030204" pitchFamily="34" charset="0"/>
                        </a:rPr>
                        <a:t> </a:t>
                      </a:r>
                      <a:endParaRPr lang="en-US" sz="4000">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Bef>
                          <a:spcPts val="600"/>
                        </a:spcBef>
                        <a:spcAft>
                          <a:spcPts val="800"/>
                        </a:spcAft>
                      </a:pPr>
                      <a:r>
                        <a:rPr lang="vi-VN" sz="4000" i="1">
                          <a:solidFill>
                            <a:srgbClr val="000000"/>
                          </a:solidFill>
                          <a:effectLst/>
                          <a:latin typeface="+mn-lt"/>
                          <a:ea typeface="Calibri" panose="020F0502020204030204" pitchFamily="34" charset="0"/>
                        </a:rPr>
                        <a:t> </a:t>
                      </a:r>
                      <a:endParaRPr lang="en-US" sz="4000">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90476"/>
                  </a:ext>
                </a:extLst>
              </a:tr>
            </a:tbl>
          </a:graphicData>
        </a:graphic>
      </p:graphicFrame>
      <p:pic>
        <p:nvPicPr>
          <p:cNvPr id="1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043919" y="4080069"/>
            <a:ext cx="6865951" cy="5961935"/>
          </a:xfrm>
          <a:prstGeom prst="rect">
            <a:avLst/>
          </a:prstGeom>
        </p:spPr>
      </p:pic>
    </p:spTree>
    <p:extLst>
      <p:ext uri="{BB962C8B-B14F-4D97-AF65-F5344CB8AC3E}">
        <p14:creationId xmlns:p14="http://schemas.microsoft.com/office/powerpoint/2010/main" val="919418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5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552215225"/>
              </p:ext>
            </p:extLst>
          </p:nvPr>
        </p:nvGraphicFramePr>
        <p:xfrm>
          <a:off x="470126" y="543332"/>
          <a:ext cx="17099262" cy="9169403"/>
        </p:xfrm>
        <a:graphic>
          <a:graphicData uri="http://schemas.openxmlformats.org/drawingml/2006/table">
            <a:tbl>
              <a:tblPr bandRow="1"/>
              <a:tblGrid>
                <a:gridCol w="5697760">
                  <a:extLst>
                    <a:ext uri="{9D8B030D-6E8A-4147-A177-3AD203B41FA5}">
                      <a16:colId xmlns:a16="http://schemas.microsoft.com/office/drawing/2014/main" val="3887274153"/>
                    </a:ext>
                  </a:extLst>
                </a:gridCol>
                <a:gridCol w="5700751">
                  <a:extLst>
                    <a:ext uri="{9D8B030D-6E8A-4147-A177-3AD203B41FA5}">
                      <a16:colId xmlns:a16="http://schemas.microsoft.com/office/drawing/2014/main" val="2567436702"/>
                    </a:ext>
                  </a:extLst>
                </a:gridCol>
                <a:gridCol w="5700751">
                  <a:extLst>
                    <a:ext uri="{9D8B030D-6E8A-4147-A177-3AD203B41FA5}">
                      <a16:colId xmlns:a16="http://schemas.microsoft.com/office/drawing/2014/main" val="3593600830"/>
                    </a:ext>
                  </a:extLst>
                </a:gridCol>
              </a:tblGrid>
              <a:tr h="990603">
                <a:tc gridSpan="3">
                  <a:txBody>
                    <a:bodyPr/>
                    <a:lstStyle/>
                    <a:p>
                      <a:pPr algn="ctr">
                        <a:lnSpc>
                          <a:spcPct val="150000"/>
                        </a:lnSpc>
                        <a:spcBef>
                          <a:spcPts val="600"/>
                        </a:spcBef>
                        <a:spcAft>
                          <a:spcPts val="800"/>
                        </a:spcAft>
                      </a:pPr>
                      <a:r>
                        <a:rPr lang="vi-VN" sz="3500" b="1" i="0">
                          <a:solidFill>
                            <a:srgbClr val="000000"/>
                          </a:solidFill>
                          <a:effectLst/>
                          <a:latin typeface="+mn-lt"/>
                          <a:ea typeface="Calibri" panose="020F0502020204030204" pitchFamily="34" charset="0"/>
                        </a:rPr>
                        <a:t>PHIẾU HỌC TẬP 1</a:t>
                      </a:r>
                      <a:endParaRPr lang="en-US" sz="3500" i="0">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C4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0515764"/>
                  </a:ext>
                </a:extLst>
              </a:tr>
              <a:tr h="781842">
                <a:tc>
                  <a:txBody>
                    <a:bodyPr/>
                    <a:lstStyle/>
                    <a:p>
                      <a:pPr algn="ctr">
                        <a:lnSpc>
                          <a:spcPct val="150000"/>
                        </a:lnSpc>
                        <a:spcBef>
                          <a:spcPts val="600"/>
                        </a:spcBef>
                        <a:spcAft>
                          <a:spcPts val="800"/>
                        </a:spcAft>
                      </a:pPr>
                      <a:r>
                        <a:rPr lang="vi-VN" sz="3500" b="1" i="0" smtClean="0">
                          <a:solidFill>
                            <a:srgbClr val="000000"/>
                          </a:solidFill>
                          <a:effectLst/>
                          <a:latin typeface="+mn-lt"/>
                          <a:ea typeface="Calibri" panose="020F0502020204030204" pitchFamily="34" charset="0"/>
                        </a:rPr>
                        <a:t>Hành vi</a:t>
                      </a:r>
                      <a:endParaRPr lang="en-US" sz="3500" i="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spcBef>
                          <a:spcPts val="600"/>
                        </a:spcBef>
                        <a:spcAft>
                          <a:spcPts val="800"/>
                        </a:spcAft>
                      </a:pPr>
                      <a:r>
                        <a:rPr lang="vi-VN" sz="3500" b="1" i="0" smtClean="0">
                          <a:solidFill>
                            <a:srgbClr val="000000"/>
                          </a:solidFill>
                          <a:effectLst/>
                          <a:latin typeface="+mn-lt"/>
                          <a:ea typeface="Calibri" panose="020F0502020204030204" pitchFamily="34" charset="0"/>
                        </a:rPr>
                        <a:t>Ví dụ</a:t>
                      </a:r>
                      <a:endParaRPr lang="en-US" sz="3500" i="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spcBef>
                          <a:spcPts val="600"/>
                        </a:spcBef>
                        <a:spcAft>
                          <a:spcPts val="800"/>
                        </a:spcAft>
                      </a:pPr>
                      <a:r>
                        <a:rPr lang="vi-VN" sz="3500" b="1" i="0" smtClean="0">
                          <a:solidFill>
                            <a:srgbClr val="000000"/>
                          </a:solidFill>
                          <a:effectLst/>
                          <a:latin typeface="+mn-lt"/>
                          <a:ea typeface="Calibri" panose="020F0502020204030204" pitchFamily="34" charset="0"/>
                        </a:rPr>
                        <a:t>Lời khuyên</a:t>
                      </a:r>
                      <a:endParaRPr lang="en-US" sz="3500" i="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789195563"/>
                  </a:ext>
                </a:extLst>
              </a:tr>
              <a:tr h="2027704">
                <a:tc>
                  <a:txBody>
                    <a:bodyPr/>
                    <a:lstStyle/>
                    <a:p>
                      <a:pPr marL="457200" indent="-457200" algn="l">
                        <a:lnSpc>
                          <a:spcPct val="150000"/>
                        </a:lnSpc>
                        <a:spcBef>
                          <a:spcPts val="600"/>
                        </a:spcBef>
                        <a:spcAft>
                          <a:spcPts val="800"/>
                        </a:spcAft>
                        <a:buFont typeface="Wingdings" panose="05000000000000000000" pitchFamily="2" charset="2"/>
                        <a:buChar char="§"/>
                      </a:pPr>
                      <a:r>
                        <a:rPr lang="vi-VN" sz="3500" i="0" smtClean="0">
                          <a:solidFill>
                            <a:srgbClr val="000000"/>
                          </a:solidFill>
                          <a:effectLst/>
                          <a:latin typeface="+mn-lt"/>
                          <a:ea typeface="Calibri" panose="020F0502020204030204" pitchFamily="34" charset="0"/>
                        </a:rPr>
                        <a:t>Nhìn vào điện thoại không rời mắt khi đang giao tiếp với ai đó.</a:t>
                      </a:r>
                      <a:endParaRPr lang="en-US" sz="3500" i="0">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457200" indent="-457200" algn="just">
                        <a:lnSpc>
                          <a:spcPct val="150000"/>
                        </a:lnSpc>
                        <a:spcBef>
                          <a:spcPts val="600"/>
                        </a:spcBef>
                        <a:spcAft>
                          <a:spcPts val="800"/>
                        </a:spcAft>
                        <a:buFont typeface="Wingdings" panose="05000000000000000000" pitchFamily="2" charset="2"/>
                        <a:buChar char="§"/>
                      </a:pPr>
                      <a:r>
                        <a:rPr lang="en-US" sz="3500" i="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Khi gặp</a:t>
                      </a:r>
                      <a:r>
                        <a:rPr lang="en-US" sz="3500" i="0" baseline="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mặt với các bạn, không để ý vào cuộc trò chuyện mà chỉ để ý lướt điện thoại…</a:t>
                      </a:r>
                      <a:endParaRPr lang="en-US" sz="35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457200" indent="-457200" algn="just">
                        <a:lnSpc>
                          <a:spcPct val="150000"/>
                        </a:lnSpc>
                        <a:spcBef>
                          <a:spcPts val="600"/>
                        </a:spcBef>
                        <a:spcAft>
                          <a:spcPts val="800"/>
                        </a:spcAft>
                        <a:buFont typeface="Wingdings" panose="05000000000000000000" pitchFamily="2" charset="2"/>
                        <a:buChar char="§"/>
                      </a:pPr>
                      <a:r>
                        <a:rPr lang="en-US" sz="3500" i="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Nếu</a:t>
                      </a:r>
                      <a:r>
                        <a:rPr lang="en-US" sz="3500" i="0" baseline="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có cuộc gọi khẩn cấp hay cần sử dụng đến điện thoại thì cần xin lỗi người đang trò chuyện vì có việc riêng cần xử lí.</a:t>
                      </a:r>
                      <a:endParaRPr lang="en-US" sz="35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73443988"/>
                  </a:ext>
                </a:extLst>
              </a:tr>
              <a:tr h="2027704">
                <a:tc>
                  <a:txBody>
                    <a:bodyPr/>
                    <a:lstStyle/>
                    <a:p>
                      <a:pPr marL="457200" indent="-457200" algn="just">
                        <a:lnSpc>
                          <a:spcPct val="150000"/>
                        </a:lnSpc>
                        <a:spcBef>
                          <a:spcPts val="600"/>
                        </a:spcBef>
                        <a:spcAft>
                          <a:spcPts val="800"/>
                        </a:spcAft>
                        <a:buFont typeface="Wingdings" panose="05000000000000000000" pitchFamily="2" charset="2"/>
                        <a:buChar char="§"/>
                      </a:pPr>
                      <a:r>
                        <a:rPr lang="en-US" sz="3500" i="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3500" i="0" baseline="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 phiền mọi người ở nơi công cộng.</a:t>
                      </a:r>
                      <a:endParaRPr lang="en-US" sz="35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457200" indent="-457200" algn="just">
                        <a:lnSpc>
                          <a:spcPct val="150000"/>
                        </a:lnSpc>
                        <a:spcBef>
                          <a:spcPts val="600"/>
                        </a:spcBef>
                        <a:spcAft>
                          <a:spcPts val="800"/>
                        </a:spcAft>
                        <a:buFont typeface="Wingdings" panose="05000000000000000000" pitchFamily="2" charset="2"/>
                        <a:buChar char="§"/>
                      </a:pPr>
                      <a:r>
                        <a:rPr lang="en-US" sz="3500" i="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Nói</a:t>
                      </a:r>
                      <a:r>
                        <a:rPr lang="en-US" sz="3500" i="0" baseline="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quá to vào loa điện thoại khi trò chuyện.</a:t>
                      </a:r>
                    </a:p>
                    <a:p>
                      <a:pPr marL="457200" indent="-457200" algn="just">
                        <a:lnSpc>
                          <a:spcPct val="150000"/>
                        </a:lnSpc>
                        <a:spcBef>
                          <a:spcPts val="600"/>
                        </a:spcBef>
                        <a:spcAft>
                          <a:spcPts val="800"/>
                        </a:spcAft>
                        <a:buFont typeface="Wingdings" panose="05000000000000000000" pitchFamily="2" charset="2"/>
                        <a:buChar char="§"/>
                      </a:pPr>
                      <a:r>
                        <a:rPr lang="en-US" sz="3500" i="0" baseline="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Nói cười quá to khi trò chuyện với bạn bè.</a:t>
                      </a:r>
                      <a:r>
                        <a:rPr lang="vi-VN" sz="3500" i="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5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457200" indent="-457200" algn="just">
                        <a:lnSpc>
                          <a:spcPct val="150000"/>
                        </a:lnSpc>
                        <a:spcBef>
                          <a:spcPts val="600"/>
                        </a:spcBef>
                        <a:spcAft>
                          <a:spcPts val="800"/>
                        </a:spcAft>
                        <a:buFont typeface="Wingdings" panose="05000000000000000000" pitchFamily="2" charset="2"/>
                        <a:buChar char="§"/>
                      </a:pPr>
                      <a:r>
                        <a:rPr lang="vi-VN" sz="3500" b="0" i="0" smtClean="0">
                          <a:solidFill>
                            <a:srgbClr val="000000"/>
                          </a:solidFill>
                          <a:effectLst/>
                          <a:latin typeface="+mn-lt"/>
                          <a:ea typeface="Calibri" panose="020F0502020204030204" pitchFamily="34" charset="0"/>
                        </a:rPr>
                        <a:t>Không to tiếng bình phẩm hay phá lên cười khi trò chuyện, xem mạng xã hội hay nhận tin nhắn, email.</a:t>
                      </a:r>
                      <a:endParaRPr lang="en-US" sz="3500" b="0" i="0">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90476"/>
                  </a:ext>
                </a:extLst>
              </a:tr>
            </a:tbl>
          </a:graphicData>
        </a:graphic>
      </p:graphicFrame>
    </p:spTree>
    <p:extLst>
      <p:ext uri="{BB962C8B-B14F-4D97-AF65-F5344CB8AC3E}">
        <p14:creationId xmlns:p14="http://schemas.microsoft.com/office/powerpoint/2010/main" val="2651474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p:cNvPicPr>
            <a:picLocks noChangeAspect="1"/>
          </p:cNvPicPr>
          <p:nvPr/>
        </p:nvPicPr>
        <p:blipFill>
          <a:blip r:embed="rId3"/>
          <a:srcRect/>
          <a:stretch>
            <a:fillRect/>
          </a:stretch>
        </p:blipFill>
        <p:spPr>
          <a:xfrm>
            <a:off x="10491932" y="2266898"/>
            <a:ext cx="6796324" cy="7811867"/>
          </a:xfrm>
          <a:prstGeom prst="rect">
            <a:avLst/>
          </a:prstGeom>
        </p:spPr>
      </p:pic>
      <p:grpSp>
        <p:nvGrpSpPr>
          <p:cNvPr id="5" name="Group 2"/>
          <p:cNvGrpSpPr/>
          <p:nvPr/>
        </p:nvGrpSpPr>
        <p:grpSpPr>
          <a:xfrm>
            <a:off x="1446568" y="1151475"/>
            <a:ext cx="8764232" cy="7654902"/>
            <a:chOff x="0" y="-28875"/>
            <a:chExt cx="20526485" cy="8313123"/>
          </a:xfrm>
        </p:grpSpPr>
        <p:pic>
          <p:nvPicPr>
            <p:cNvPr id="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436"/>
            <a:stretch>
              <a:fillRect/>
            </a:stretch>
          </p:blipFill>
          <p:spPr>
            <a:xfrm>
              <a:off x="0" y="899815"/>
              <a:ext cx="20526485" cy="7384433"/>
            </a:xfrm>
            <a:prstGeom prst="rect">
              <a:avLst/>
            </a:prstGeom>
          </p:spPr>
        </p:pic>
        <p:pic>
          <p:nvPicPr>
            <p:cNvPr id="8"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82191" y="-28875"/>
              <a:ext cx="6762101" cy="1211335"/>
            </a:xfrm>
            <a:prstGeom prst="rect">
              <a:avLst/>
            </a:prstGeom>
          </p:spPr>
        </p:pic>
      </p:grpSp>
      <p:sp>
        <p:nvSpPr>
          <p:cNvPr id="2" name="TextBox 1"/>
          <p:cNvSpPr txBox="1"/>
          <p:nvPr/>
        </p:nvSpPr>
        <p:spPr>
          <a:xfrm>
            <a:off x="2532724" y="3052014"/>
            <a:ext cx="6591917" cy="4708981"/>
          </a:xfrm>
          <a:prstGeom prst="rect">
            <a:avLst/>
          </a:prstGeom>
          <a:noFill/>
        </p:spPr>
        <p:txBody>
          <a:bodyPr wrap="square" rtlCol="0">
            <a:spAutoFit/>
          </a:bodyPr>
          <a:lstStyle/>
          <a:p>
            <a:pPr algn="ctr">
              <a:lnSpc>
                <a:spcPct val="150000"/>
              </a:lnSpc>
            </a:pPr>
            <a:r>
              <a:rPr lang="en-US" sz="4000" b="1" smtClean="0">
                <a:latin typeface="Arial" panose="020B0604020202020204" pitchFamily="34" charset="0"/>
                <a:cs typeface="Arial" panose="020B0604020202020204" pitchFamily="34" charset="0"/>
              </a:rPr>
              <a:t>Lời khuyên 1</a:t>
            </a:r>
          </a:p>
          <a:p>
            <a:pPr algn="just">
              <a:lnSpc>
                <a:spcPct val="150000"/>
              </a:lnSpc>
            </a:pPr>
            <a:r>
              <a:rPr lang="vi-VN" sz="4000">
                <a:latin typeface="Arial" panose="020B0604020202020204" pitchFamily="34" charset="0"/>
                <a:cs typeface="Arial" panose="020B0604020202020204" pitchFamily="34" charset="0"/>
              </a:rPr>
              <a:t>“Tôn trọng những người xung quanh” là quy tắc hành xử chung nhất khi ở nơi công cộng.</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441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0127" y="647700"/>
            <a:ext cx="17099261" cy="938719"/>
          </a:xfrm>
          <a:prstGeom prst="rect">
            <a:avLst/>
          </a:prstGeom>
          <a:noFill/>
        </p:spPr>
        <p:txBody>
          <a:bodyPr wrap="square" rtlCol="0">
            <a:spAutoFit/>
          </a:bodyPr>
          <a:lstStyle/>
          <a:p>
            <a:pPr algn="ctr"/>
            <a:r>
              <a:rPr lang="vi-VN" sz="5500" b="1">
                <a:cs typeface="Arial" panose="020B0604020202020204" pitchFamily="34" charset="0"/>
              </a:rPr>
              <a:t>1. Ứng xử có văn hóa </a:t>
            </a:r>
            <a:r>
              <a:rPr lang="en-US" sz="5500" b="1" smtClean="0">
                <a:latin typeface="Arial" panose="020B0604020202020204" pitchFamily="34" charset="0"/>
                <a:cs typeface="Arial" panose="020B0604020202020204" pitchFamily="34" charset="0"/>
              </a:rPr>
              <a:t>trên mạng xã hội</a:t>
            </a:r>
            <a:endParaRPr lang="en-US" sz="5500" b="1">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2000" t="4554" r="2000" b="3001"/>
          <a:stretch/>
        </p:blipFill>
        <p:spPr>
          <a:xfrm>
            <a:off x="9677400" y="2627837"/>
            <a:ext cx="7315200" cy="3962400"/>
          </a:xfrm>
          <a:prstGeom prst="rect">
            <a:avLst/>
          </a:prstGeom>
        </p:spPr>
      </p:pic>
      <p:sp>
        <p:nvSpPr>
          <p:cNvPr id="6" name="TextBox 5"/>
          <p:cNvSpPr txBox="1"/>
          <p:nvPr/>
        </p:nvSpPr>
        <p:spPr>
          <a:xfrm>
            <a:off x="8342878" y="7119304"/>
            <a:ext cx="8915400" cy="2035309"/>
          </a:xfrm>
          <a:prstGeom prst="round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lvl="0" algn="ctr">
              <a:lnSpc>
                <a:spcPct val="150000"/>
              </a:lnSpc>
            </a:pPr>
            <a:r>
              <a:rPr lang="vi-VN" sz="4000">
                <a:solidFill>
                  <a:prstClr val="black"/>
                </a:solidFill>
              </a:rPr>
              <a:t>Quy tắc ứng xử trên mạng cũng như quy tắc ứng xử nơi công cộng.</a:t>
            </a:r>
            <a:endParaRPr lang="en-US" sz="4000">
              <a:solidFill>
                <a:prstClr val="black"/>
              </a:solidFill>
            </a:endParaRPr>
          </a:p>
        </p:txBody>
      </p:sp>
      <p:sp>
        <p:nvSpPr>
          <p:cNvPr id="9" name="Rounded Rectangle 8"/>
          <p:cNvSpPr/>
          <p:nvPr/>
        </p:nvSpPr>
        <p:spPr>
          <a:xfrm>
            <a:off x="838200" y="2579139"/>
            <a:ext cx="9356193" cy="1942098"/>
          </a:xfrm>
          <a:prstGeom prst="roundRect">
            <a:avLst/>
          </a:prstGeom>
          <a:solidFill>
            <a:srgbClr val="F9C49E"/>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vi-VN" sz="4000">
                <a:solidFill>
                  <a:prstClr val="black"/>
                </a:solidFill>
              </a:rPr>
              <a:t>Mạng xã hội là môi trường công cộng. </a:t>
            </a:r>
            <a:endParaRPr lang="en-US" sz="4000">
              <a:solidFill>
                <a:prstClr val="black"/>
              </a:solidFill>
            </a:endParaRPr>
          </a:p>
        </p:txBody>
      </p:sp>
      <p:pic>
        <p:nvPicPr>
          <p:cNvPr id="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90943" y="4460596"/>
            <a:ext cx="5334000" cy="5498970"/>
          </a:xfrm>
          <a:prstGeom prst="rect">
            <a:avLst/>
          </a:prstGeom>
        </p:spPr>
      </p:pic>
      <p:sp>
        <p:nvSpPr>
          <p:cNvPr id="18" name="Right Arrow 17"/>
          <p:cNvSpPr/>
          <p:nvPr/>
        </p:nvSpPr>
        <p:spPr>
          <a:xfrm>
            <a:off x="7308980" y="7783229"/>
            <a:ext cx="1033898" cy="7074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499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0127" y="647700"/>
            <a:ext cx="17099261" cy="938719"/>
          </a:xfrm>
          <a:prstGeom prst="rect">
            <a:avLst/>
          </a:prstGeom>
          <a:noFill/>
        </p:spPr>
        <p:txBody>
          <a:bodyPr wrap="square" rtlCol="0">
            <a:spAutoFit/>
          </a:bodyPr>
          <a:lstStyle/>
          <a:p>
            <a:pPr algn="ctr"/>
            <a:r>
              <a:rPr lang="vi-VN" sz="5500" b="1">
                <a:cs typeface="Arial" panose="020B0604020202020204" pitchFamily="34" charset="0"/>
              </a:rPr>
              <a:t>1. Ứng xử có văn hóa </a:t>
            </a:r>
            <a:r>
              <a:rPr lang="en-US" sz="5500" b="1" smtClean="0">
                <a:latin typeface="Arial" panose="020B0604020202020204" pitchFamily="34" charset="0"/>
                <a:cs typeface="Arial" panose="020B0604020202020204" pitchFamily="34" charset="0"/>
              </a:rPr>
              <a:t>trên mạng xã hội</a:t>
            </a:r>
            <a:endParaRPr lang="en-US" sz="5500" b="1">
              <a:latin typeface="Arial" panose="020B0604020202020204" pitchFamily="34" charset="0"/>
              <a:cs typeface="Arial" panose="020B0604020202020204" pitchFamily="34" charset="0"/>
            </a:endParaRPr>
          </a:p>
        </p:txBody>
      </p:sp>
      <p:sp>
        <p:nvSpPr>
          <p:cNvPr id="2" name="TextBox 1"/>
          <p:cNvSpPr txBox="1"/>
          <p:nvPr/>
        </p:nvSpPr>
        <p:spPr>
          <a:xfrm>
            <a:off x="958963" y="3048339"/>
            <a:ext cx="16121588" cy="916276"/>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vi-VN" sz="4000" i="1" smtClean="0">
                <a:solidFill>
                  <a:srgbClr val="FF0000"/>
                </a:solidFill>
              </a:rPr>
              <a:t>Đọc thông tin mục 2 – SGK tr.31, thảo luận nhóm và trả lời câu hỏi:</a:t>
            </a:r>
            <a:endParaRPr lang="en-US" sz="4000" i="1">
              <a:solidFill>
                <a:srgbClr val="FF0000"/>
              </a:solidFill>
            </a:endParaRPr>
          </a:p>
        </p:txBody>
      </p:sp>
      <p:sp>
        <p:nvSpPr>
          <p:cNvPr id="10" name="Pentagon 9"/>
          <p:cNvSpPr/>
          <p:nvPr/>
        </p:nvSpPr>
        <p:spPr>
          <a:xfrm>
            <a:off x="470125" y="1769638"/>
            <a:ext cx="5168675" cy="1095482"/>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Thảo luận nhóm</a:t>
            </a:r>
            <a:endParaRPr lang="en-US" sz="4000" b="1">
              <a:solidFill>
                <a:schemeClr val="tx1"/>
              </a:solidFill>
              <a:latin typeface="Arial" panose="020B0604020202020204" pitchFamily="34" charset="0"/>
              <a:cs typeface="Arial" panose="020B0604020202020204" pitchFamily="34" charset="0"/>
            </a:endParaRPr>
          </a:p>
        </p:txBody>
      </p:sp>
      <p:sp>
        <p:nvSpPr>
          <p:cNvPr id="3" name="Rounded Rectangle 2"/>
          <p:cNvSpPr/>
          <p:nvPr/>
        </p:nvSpPr>
        <p:spPr>
          <a:xfrm>
            <a:off x="1426106" y="4550191"/>
            <a:ext cx="7134643" cy="4648200"/>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cs typeface="Arial" panose="020B0604020202020204" pitchFamily="34" charset="0"/>
              </a:rPr>
              <a:t>Nhóm 1: </a:t>
            </a:r>
            <a:endParaRPr lang="en-US" sz="4000" b="1" smtClean="0">
              <a:solidFill>
                <a:schemeClr val="tx1"/>
              </a:solidFill>
              <a:latin typeface="Arial" panose="020B0604020202020204" pitchFamily="34" charset="0"/>
              <a:cs typeface="Arial" panose="020B0604020202020204" pitchFamily="34" charset="0"/>
            </a:endParaRPr>
          </a:p>
          <a:p>
            <a:pPr algn="just">
              <a:lnSpc>
                <a:spcPct val="150000"/>
              </a:lnSpc>
            </a:pPr>
            <a:r>
              <a:rPr lang="en-US" sz="4000" smtClean="0">
                <a:solidFill>
                  <a:schemeClr val="tx1"/>
                </a:solidFill>
                <a:latin typeface="Arial" panose="020B0604020202020204" pitchFamily="34" charset="0"/>
                <a:cs typeface="Arial" panose="020B0604020202020204" pitchFamily="34" charset="0"/>
              </a:rPr>
              <a:t>Tìm </a:t>
            </a:r>
            <a:r>
              <a:rPr lang="en-US" sz="4000">
                <a:solidFill>
                  <a:schemeClr val="tx1"/>
                </a:solidFill>
                <a:latin typeface="Arial" panose="020B0604020202020204" pitchFamily="34" charset="0"/>
                <a:cs typeface="Arial" panose="020B0604020202020204" pitchFamily="34" charset="0"/>
              </a:rPr>
              <a:t>hiểu về việc ứng xử có văn hóa đối với bản thân mình trên không gian mạng.</a:t>
            </a:r>
          </a:p>
        </p:txBody>
      </p:sp>
      <p:sp>
        <p:nvSpPr>
          <p:cNvPr id="12" name="Rounded Rectangle 11"/>
          <p:cNvSpPr/>
          <p:nvPr/>
        </p:nvSpPr>
        <p:spPr>
          <a:xfrm>
            <a:off x="9448800" y="4550191"/>
            <a:ext cx="7134643" cy="4648200"/>
          </a:xfrm>
          <a:prstGeom prst="round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cs typeface="Arial" panose="020B0604020202020204" pitchFamily="34" charset="0"/>
              </a:rPr>
              <a:t>Nhóm </a:t>
            </a:r>
            <a:r>
              <a:rPr lang="en-US" sz="4000" b="1" smtClean="0">
                <a:solidFill>
                  <a:schemeClr val="tx1"/>
                </a:solidFill>
                <a:latin typeface="Arial" panose="020B0604020202020204" pitchFamily="34" charset="0"/>
                <a:cs typeface="Arial" panose="020B0604020202020204" pitchFamily="34" charset="0"/>
              </a:rPr>
              <a:t>2: </a:t>
            </a:r>
          </a:p>
          <a:p>
            <a:pPr algn="just">
              <a:lnSpc>
                <a:spcPct val="150000"/>
              </a:lnSpc>
            </a:pPr>
            <a:r>
              <a:rPr lang="vi-VN" sz="4000">
                <a:solidFill>
                  <a:schemeClr val="tx1"/>
                </a:solidFill>
                <a:cs typeface="Arial" panose="020B0604020202020204" pitchFamily="34" charset="0"/>
              </a:rPr>
              <a:t>Tìm hiểu về quy tắc ứng xử có văn hóa đối với người khác trên không gian mạng.</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738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0127" y="647700"/>
            <a:ext cx="17099261" cy="938719"/>
          </a:xfrm>
          <a:prstGeom prst="rect">
            <a:avLst/>
          </a:prstGeom>
          <a:noFill/>
        </p:spPr>
        <p:txBody>
          <a:bodyPr wrap="square" rtlCol="0">
            <a:spAutoFit/>
          </a:bodyPr>
          <a:lstStyle/>
          <a:p>
            <a:pPr algn="ctr"/>
            <a:r>
              <a:rPr lang="vi-VN" sz="5500" b="1">
                <a:cs typeface="Arial" panose="020B0604020202020204" pitchFamily="34" charset="0"/>
              </a:rPr>
              <a:t>1. Ứng xử có văn hóa </a:t>
            </a:r>
            <a:r>
              <a:rPr lang="en-US" sz="5500" b="1" smtClean="0">
                <a:latin typeface="Arial" panose="020B0604020202020204" pitchFamily="34" charset="0"/>
                <a:cs typeface="Arial" panose="020B0604020202020204" pitchFamily="34" charset="0"/>
              </a:rPr>
              <a:t>trên mạng xã hội</a:t>
            </a:r>
            <a:endParaRPr lang="en-US" sz="5500" b="1">
              <a:latin typeface="Arial" panose="020B0604020202020204" pitchFamily="34" charset="0"/>
              <a:cs typeface="Arial" panose="020B0604020202020204" pitchFamily="34" charset="0"/>
            </a:endParaRPr>
          </a:p>
        </p:txBody>
      </p:sp>
      <p:sp>
        <p:nvSpPr>
          <p:cNvPr id="5" name="TextBox 4"/>
          <p:cNvSpPr txBox="1"/>
          <p:nvPr/>
        </p:nvSpPr>
        <p:spPr>
          <a:xfrm>
            <a:off x="1018757" y="1800118"/>
            <a:ext cx="16002000" cy="784830"/>
          </a:xfrm>
          <a:prstGeom prst="rect">
            <a:avLst/>
          </a:prstGeom>
          <a:noFill/>
        </p:spPr>
        <p:txBody>
          <a:bodyPr wrap="square" rtlCol="0">
            <a:spAutoFit/>
          </a:bodyPr>
          <a:lstStyle/>
          <a:p>
            <a:pPr marL="285750" indent="-285750">
              <a:buFont typeface="Wingdings" panose="05000000000000000000" pitchFamily="2" charset="2"/>
              <a:buChar char="v"/>
            </a:pPr>
            <a:r>
              <a:rPr lang="en-US" sz="4500" smtClean="0">
                <a:solidFill>
                  <a:srgbClr val="FF0000"/>
                </a:solidFill>
                <a:latin typeface="Arial" panose="020B0604020202020204" pitchFamily="34" charset="0"/>
                <a:cs typeface="Arial" panose="020B0604020202020204" pitchFamily="34" charset="0"/>
              </a:rPr>
              <a:t> Ứng </a:t>
            </a:r>
            <a:r>
              <a:rPr lang="en-US" sz="4500">
                <a:solidFill>
                  <a:srgbClr val="FF0000"/>
                </a:solidFill>
                <a:latin typeface="Arial" panose="020B0604020202020204" pitchFamily="34" charset="0"/>
                <a:cs typeface="Arial" panose="020B0604020202020204" pitchFamily="34" charset="0"/>
              </a:rPr>
              <a:t>xử có văn hóa đối với bản thân trên không gian </a:t>
            </a:r>
            <a:r>
              <a:rPr lang="en-US" sz="4500" smtClean="0">
                <a:solidFill>
                  <a:srgbClr val="FF0000"/>
                </a:solidFill>
                <a:latin typeface="Arial" panose="020B0604020202020204" pitchFamily="34" charset="0"/>
                <a:cs typeface="Arial" panose="020B0604020202020204" pitchFamily="34" charset="0"/>
              </a:rPr>
              <a:t>mạng </a:t>
            </a:r>
            <a:endParaRPr lang="en-US" sz="450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1628357" y="2869537"/>
            <a:ext cx="14782800" cy="6555641"/>
          </a:xfrm>
          <a:prstGeom prst="rect">
            <a:avLst/>
          </a:prstGeom>
          <a:noFill/>
        </p:spPr>
        <p:txBody>
          <a:bodyPr wrap="square" rtlCol="0">
            <a:spAutoFit/>
          </a:bodyPr>
          <a:lstStyle/>
          <a:p>
            <a:pPr algn="just">
              <a:lnSpc>
                <a:spcPct val="150000"/>
              </a:lnSpc>
            </a:pPr>
            <a:r>
              <a:rPr lang="vi-VN" sz="4000" b="1" u="sng"/>
              <a:t>Lời khuyên 2:</a:t>
            </a:r>
            <a:r>
              <a:rPr lang="vi-VN" sz="4000"/>
              <a:t> Giữ gìn hình ảnh bản thân trên không gian mạng</a:t>
            </a:r>
            <a:endParaRPr lang="en-US" sz="4000"/>
          </a:p>
          <a:p>
            <a:pPr marL="571500" indent="-571500" algn="just">
              <a:lnSpc>
                <a:spcPct val="150000"/>
              </a:lnSpc>
              <a:buFont typeface="Wingdings" panose="05000000000000000000" pitchFamily="2" charset="2"/>
              <a:buChar char="§"/>
            </a:pPr>
            <a:r>
              <a:rPr lang="vi-VN" sz="4000" smtClean="0"/>
              <a:t>Bản </a:t>
            </a:r>
            <a:r>
              <a:rPr lang="vi-VN" sz="4000"/>
              <a:t>thân người dùng sẽ phải đối mặt trực tiếp với những người sẽ đọc những điều mình viết, sẽ nghe những lời mình nói, sẽ nhìn những gì mình làm.</a:t>
            </a:r>
            <a:endParaRPr lang="en-US" sz="4000"/>
          </a:p>
          <a:p>
            <a:pPr marL="571500" indent="-571500" algn="just">
              <a:lnSpc>
                <a:spcPct val="150000"/>
              </a:lnSpc>
              <a:buFont typeface="Wingdings" panose="05000000000000000000" pitchFamily="2" charset="2"/>
              <a:buChar char="§"/>
            </a:pPr>
            <a:r>
              <a:rPr lang="vi-VN" sz="4000" smtClean="0"/>
              <a:t>Mạng </a:t>
            </a:r>
            <a:r>
              <a:rPr lang="vi-VN" sz="4000"/>
              <a:t>xã hội là nơi người ta dễ bộc lộ suy nghĩ, hành vi thiếu văn hóa.</a:t>
            </a:r>
            <a:endParaRPr lang="en-US" sz="4000"/>
          </a:p>
          <a:p>
            <a:pPr marL="571500" indent="-571500" algn="just">
              <a:lnSpc>
                <a:spcPct val="150000"/>
              </a:lnSpc>
              <a:buFont typeface="Wingdings" panose="05000000000000000000" pitchFamily="2" charset="2"/>
              <a:buChar char="§"/>
            </a:pPr>
            <a:r>
              <a:rPr lang="vi-VN" sz="4000" smtClean="0"/>
              <a:t>Những </a:t>
            </a:r>
            <a:r>
              <a:rPr lang="vi-VN" sz="4000"/>
              <a:t>gì đưa lên mạng rất khó thu hồi</a:t>
            </a:r>
            <a:r>
              <a:rPr lang="vi-VN" sz="4000" smtClean="0"/>
              <a:t>.</a:t>
            </a:r>
            <a:endParaRPr lang="en-US" sz="4000"/>
          </a:p>
        </p:txBody>
      </p:sp>
    </p:spTree>
    <p:extLst>
      <p:ext uri="{BB962C8B-B14F-4D97-AF65-F5344CB8AC3E}">
        <p14:creationId xmlns:p14="http://schemas.microsoft.com/office/powerpoint/2010/main" val="563775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0127" y="647700"/>
            <a:ext cx="17099261" cy="938719"/>
          </a:xfrm>
          <a:prstGeom prst="rect">
            <a:avLst/>
          </a:prstGeom>
          <a:noFill/>
        </p:spPr>
        <p:txBody>
          <a:bodyPr wrap="square" rtlCol="0">
            <a:spAutoFit/>
          </a:bodyPr>
          <a:lstStyle/>
          <a:p>
            <a:pPr algn="ctr"/>
            <a:r>
              <a:rPr lang="vi-VN" sz="5500" b="1">
                <a:cs typeface="Arial" panose="020B0604020202020204" pitchFamily="34" charset="0"/>
              </a:rPr>
              <a:t>1. Ứng xử có văn hóa </a:t>
            </a:r>
            <a:r>
              <a:rPr lang="en-US" sz="5500" b="1" smtClean="0">
                <a:latin typeface="Arial" panose="020B0604020202020204" pitchFamily="34" charset="0"/>
                <a:cs typeface="Arial" panose="020B0604020202020204" pitchFamily="34" charset="0"/>
              </a:rPr>
              <a:t>trên mạng xã hội</a:t>
            </a:r>
            <a:endParaRPr lang="en-US" sz="5500" b="1">
              <a:latin typeface="Arial" panose="020B0604020202020204" pitchFamily="34" charset="0"/>
              <a:cs typeface="Arial" panose="020B0604020202020204" pitchFamily="34" charset="0"/>
            </a:endParaRPr>
          </a:p>
        </p:txBody>
      </p:sp>
      <p:sp>
        <p:nvSpPr>
          <p:cNvPr id="5" name="TextBox 4"/>
          <p:cNvSpPr txBox="1"/>
          <p:nvPr/>
        </p:nvSpPr>
        <p:spPr>
          <a:xfrm>
            <a:off x="744441" y="1762018"/>
            <a:ext cx="16550631" cy="784830"/>
          </a:xfrm>
          <a:prstGeom prst="rect">
            <a:avLst/>
          </a:prstGeom>
          <a:noFill/>
        </p:spPr>
        <p:txBody>
          <a:bodyPr wrap="square" rtlCol="0">
            <a:spAutoFit/>
          </a:bodyPr>
          <a:lstStyle/>
          <a:p>
            <a:pPr marL="285750" indent="-285750">
              <a:buFont typeface="Wingdings" panose="05000000000000000000" pitchFamily="2" charset="2"/>
              <a:buChar char="v"/>
            </a:pPr>
            <a:r>
              <a:rPr lang="vi-VN" sz="4500">
                <a:solidFill>
                  <a:srgbClr val="FF0000"/>
                </a:solidFill>
                <a:cs typeface="Arial" panose="020B0604020202020204" pitchFamily="34" charset="0"/>
              </a:rPr>
              <a:t>Ứng xử có văn hóa đối với người khác trên không gian mạng.</a:t>
            </a:r>
            <a:endParaRPr lang="en-US" sz="4500">
              <a:solidFill>
                <a:srgbClr val="FF0000"/>
              </a:solidFill>
              <a:latin typeface="Arial" panose="020B0604020202020204" pitchFamily="34" charset="0"/>
              <a:cs typeface="Arial" panose="020B0604020202020204" pitchFamily="34" charset="0"/>
            </a:endParaRPr>
          </a:p>
        </p:txBody>
      </p:sp>
      <p:pic>
        <p:nvPicPr>
          <p:cNvPr id="7"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9522109" y="4457700"/>
            <a:ext cx="7604534" cy="5046645"/>
          </a:xfrm>
          <a:prstGeom prst="rect">
            <a:avLst/>
          </a:prstGeom>
        </p:spPr>
      </p:pic>
      <p:sp>
        <p:nvSpPr>
          <p:cNvPr id="8" name="Pentagon 7"/>
          <p:cNvSpPr/>
          <p:nvPr/>
        </p:nvSpPr>
        <p:spPr>
          <a:xfrm>
            <a:off x="470125" y="2761291"/>
            <a:ext cx="5168675" cy="1095482"/>
          </a:xfrm>
          <a:prstGeom prst="homePlat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Quy tắc chung</a:t>
            </a:r>
            <a:endParaRPr lang="en-US" sz="4000" b="1">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1440118" y="4836038"/>
            <a:ext cx="7170482" cy="3166824"/>
          </a:xfrm>
          <a:prstGeom prst="roundRect">
            <a:avLst/>
          </a:prstGeom>
          <a:solidFill>
            <a:schemeClr val="tx2">
              <a:lumMod val="20000"/>
              <a:lumOff val="80000"/>
            </a:schemeClr>
          </a:solidFill>
          <a:ln>
            <a:solidFill>
              <a:schemeClr val="tx2">
                <a:lumMod val="20000"/>
                <a:lumOff val="80000"/>
              </a:schemeClr>
            </a:solidFill>
          </a:ln>
        </p:spPr>
        <p:txBody>
          <a:bodyPr wrap="square" rtlCol="0">
            <a:spAutoFit/>
          </a:bodyPr>
          <a:lstStyle/>
          <a:p>
            <a:pPr algn="just">
              <a:lnSpc>
                <a:spcPct val="150000"/>
              </a:lnSpc>
            </a:pPr>
            <a:r>
              <a:rPr lang="vi-VN" sz="4000" b="1" i="1"/>
              <a:t>Đừng làm với người khác những gì mà chính mình không muốn phải nhận.</a:t>
            </a:r>
            <a:endParaRPr lang="en-US" sz="4000" b="1" i="1"/>
          </a:p>
        </p:txBody>
      </p:sp>
      <p:pic>
        <p:nvPicPr>
          <p:cNvPr id="3074" name="Picture 2" descr="Pin "/>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9521" y="4368896"/>
            <a:ext cx="934283" cy="93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130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16" presetClass="entr" presetSubtype="21" fill="hold" nodeType="with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barn(inVertical)">
                                      <p:cBhvr>
                                        <p:cTn id="2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0127" y="647700"/>
            <a:ext cx="17099261" cy="938719"/>
          </a:xfrm>
          <a:prstGeom prst="rect">
            <a:avLst/>
          </a:prstGeom>
          <a:noFill/>
        </p:spPr>
        <p:txBody>
          <a:bodyPr wrap="square" rtlCol="0">
            <a:spAutoFit/>
          </a:bodyPr>
          <a:lstStyle/>
          <a:p>
            <a:pPr algn="ctr"/>
            <a:r>
              <a:rPr lang="vi-VN" sz="5500" b="1">
                <a:cs typeface="Arial" panose="020B0604020202020204" pitchFamily="34" charset="0"/>
              </a:rPr>
              <a:t>1. Ứng xử có văn hóa </a:t>
            </a:r>
            <a:r>
              <a:rPr lang="en-US" sz="5500" b="1" smtClean="0">
                <a:latin typeface="Arial" panose="020B0604020202020204" pitchFamily="34" charset="0"/>
                <a:cs typeface="Arial" panose="020B0604020202020204" pitchFamily="34" charset="0"/>
              </a:rPr>
              <a:t>trên mạng xã hội</a:t>
            </a:r>
            <a:endParaRPr lang="en-US" sz="5500" b="1">
              <a:latin typeface="Arial" panose="020B0604020202020204" pitchFamily="34" charset="0"/>
              <a:cs typeface="Arial" panose="020B0604020202020204" pitchFamily="34" charset="0"/>
            </a:endParaRPr>
          </a:p>
        </p:txBody>
      </p:sp>
      <p:sp>
        <p:nvSpPr>
          <p:cNvPr id="5" name="TextBox 4"/>
          <p:cNvSpPr txBox="1"/>
          <p:nvPr/>
        </p:nvSpPr>
        <p:spPr>
          <a:xfrm>
            <a:off x="744441" y="1762018"/>
            <a:ext cx="16550631" cy="784830"/>
          </a:xfrm>
          <a:prstGeom prst="rect">
            <a:avLst/>
          </a:prstGeom>
          <a:noFill/>
        </p:spPr>
        <p:txBody>
          <a:bodyPr wrap="square" rtlCol="0">
            <a:spAutoFit/>
          </a:bodyPr>
          <a:lstStyle/>
          <a:p>
            <a:pPr marL="285750" indent="-285750">
              <a:buFont typeface="Wingdings" panose="05000000000000000000" pitchFamily="2" charset="2"/>
              <a:buChar char="v"/>
            </a:pPr>
            <a:r>
              <a:rPr lang="vi-VN" sz="4500">
                <a:solidFill>
                  <a:srgbClr val="FF0000"/>
                </a:solidFill>
                <a:cs typeface="Arial" panose="020B0604020202020204" pitchFamily="34" charset="0"/>
              </a:rPr>
              <a:t>Ứng xử có văn hóa đối với người khác trên không gian mạng.</a:t>
            </a:r>
            <a:endParaRPr lang="en-US" sz="450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1143000" y="3009900"/>
            <a:ext cx="144780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smtClean="0">
                <a:latin typeface="Arial" panose="020B0604020202020204" pitchFamily="34" charset="0"/>
                <a:cs typeface="Arial" panose="020B0604020202020204" pitchFamily="34" charset="0"/>
              </a:rPr>
              <a:t>Không nói lời thô lỗ, vô văn hoá, xúc phạm người khác.</a:t>
            </a:r>
            <a:endParaRPr lang="en-US" sz="4000">
              <a:latin typeface="Arial" panose="020B0604020202020204" pitchFamily="34" charset="0"/>
              <a:cs typeface="Arial" panose="020B0604020202020204" pitchFamily="34" charset="0"/>
            </a:endParaRPr>
          </a:p>
        </p:txBody>
      </p:sp>
      <p:sp>
        <p:nvSpPr>
          <p:cNvPr id="6" name="Rounded Rectangle 5"/>
          <p:cNvSpPr/>
          <p:nvPr/>
        </p:nvSpPr>
        <p:spPr>
          <a:xfrm>
            <a:off x="2641602" y="4180838"/>
            <a:ext cx="4800600" cy="12192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khi mắc lỗi </a:t>
            </a:r>
            <a:endParaRPr lang="en-US" sz="4000" b="1" i="1">
              <a:solidFill>
                <a:schemeClr val="tx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a:off x="7632701" y="4790438"/>
            <a:ext cx="1905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753600" y="4180838"/>
            <a:ext cx="4800600" cy="12192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Hành xử tử tế</a:t>
            </a:r>
            <a:endParaRPr lang="en-US" sz="4000" b="1" i="1">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1400920" y="5998315"/>
            <a:ext cx="15237672"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Trao đổi các vấn đề riêng qua email, tin nhắn cá nhân.</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Không phô bày mọi chuyện lên mạng xã hội.</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Những dòng trạng thái công kích trên mạng vô hình trung có thể làm tổn thương người khác. </a:t>
            </a:r>
          </a:p>
        </p:txBody>
      </p:sp>
    </p:spTree>
    <p:extLst>
      <p:ext uri="{BB962C8B-B14F-4D97-AF65-F5344CB8AC3E}">
        <p14:creationId xmlns:p14="http://schemas.microsoft.com/office/powerpoint/2010/main" val="3551128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down)">
                                      <p:cBhvr>
                                        <p:cTn id="28" dur="5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wipe(down)">
                                      <p:cBhvr>
                                        <p:cTn id="3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0127" y="647700"/>
            <a:ext cx="17099261" cy="938719"/>
          </a:xfrm>
          <a:prstGeom prst="rect">
            <a:avLst/>
          </a:prstGeom>
          <a:noFill/>
        </p:spPr>
        <p:txBody>
          <a:bodyPr wrap="square" rtlCol="0">
            <a:spAutoFit/>
          </a:bodyPr>
          <a:lstStyle/>
          <a:p>
            <a:pPr algn="ctr"/>
            <a:r>
              <a:rPr lang="vi-VN" sz="5500" b="1">
                <a:cs typeface="Arial" panose="020B0604020202020204" pitchFamily="34" charset="0"/>
              </a:rPr>
              <a:t>1. Ứng xử có văn hóa </a:t>
            </a:r>
            <a:r>
              <a:rPr lang="en-US" sz="5500" b="1" smtClean="0">
                <a:latin typeface="Arial" panose="020B0604020202020204" pitchFamily="34" charset="0"/>
                <a:cs typeface="Arial" panose="020B0604020202020204" pitchFamily="34" charset="0"/>
              </a:rPr>
              <a:t>trên mạng xã hội</a:t>
            </a:r>
            <a:endParaRPr lang="en-US" sz="5500" b="1">
              <a:latin typeface="Arial" panose="020B0604020202020204" pitchFamily="34" charset="0"/>
              <a:cs typeface="Arial" panose="020B0604020202020204" pitchFamily="34" charset="0"/>
            </a:endParaRPr>
          </a:p>
        </p:txBody>
      </p:sp>
      <p:sp>
        <p:nvSpPr>
          <p:cNvPr id="5" name="TextBox 4"/>
          <p:cNvSpPr txBox="1"/>
          <p:nvPr/>
        </p:nvSpPr>
        <p:spPr>
          <a:xfrm>
            <a:off x="744441" y="1762018"/>
            <a:ext cx="16550631" cy="784830"/>
          </a:xfrm>
          <a:prstGeom prst="rect">
            <a:avLst/>
          </a:prstGeom>
          <a:noFill/>
        </p:spPr>
        <p:txBody>
          <a:bodyPr wrap="square" rtlCol="0">
            <a:spAutoFit/>
          </a:bodyPr>
          <a:lstStyle/>
          <a:p>
            <a:pPr marL="285750" indent="-285750">
              <a:buFont typeface="Wingdings" panose="05000000000000000000" pitchFamily="2" charset="2"/>
              <a:buChar char="v"/>
            </a:pPr>
            <a:r>
              <a:rPr lang="vi-VN" sz="4500">
                <a:solidFill>
                  <a:srgbClr val="FF0000"/>
                </a:solidFill>
                <a:cs typeface="Arial" panose="020B0604020202020204" pitchFamily="34" charset="0"/>
              </a:rPr>
              <a:t>Ứng xử có văn hóa đối với người khác trên không gian mạng.</a:t>
            </a:r>
            <a:endParaRPr lang="en-US" sz="4500">
              <a:solidFill>
                <a:srgbClr val="FF0000"/>
              </a:solidFill>
              <a:latin typeface="Arial" panose="020B0604020202020204" pitchFamily="34" charset="0"/>
              <a:cs typeface="Arial" panose="020B0604020202020204" pitchFamily="34" charset="0"/>
            </a:endParaRPr>
          </a:p>
        </p:txBody>
      </p:sp>
      <p:sp>
        <p:nvSpPr>
          <p:cNvPr id="6" name="Rounded Rectangle 5"/>
          <p:cNvSpPr/>
          <p:nvPr/>
        </p:nvSpPr>
        <p:spPr>
          <a:xfrm>
            <a:off x="2565402" y="3238500"/>
            <a:ext cx="4800600" cy="12192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Thấy điều bất bình</a:t>
            </a:r>
            <a:endParaRPr lang="en-US" sz="4000" b="1" i="1">
              <a:solidFill>
                <a:schemeClr val="tx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a:off x="7556501" y="3848100"/>
            <a:ext cx="1905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677400" y="3238500"/>
            <a:ext cx="4800600" cy="12192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Không phán xét</a:t>
            </a:r>
            <a:endParaRPr lang="en-US" sz="4000" b="1" i="1">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1400920" y="5156746"/>
            <a:ext cx="15237672"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Hạn chế đưa ra các bình luận khiếm nhã về các vấn đề trên mạng xã hội.</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Điều chúng ta biết chỉ là bề nổi của vấn đề.</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Không nên bêu xấu hình ảnh của người khác trên mạng xã hội.</a:t>
            </a:r>
          </a:p>
        </p:txBody>
      </p:sp>
    </p:spTree>
    <p:extLst>
      <p:ext uri="{BB962C8B-B14F-4D97-AF65-F5344CB8AC3E}">
        <p14:creationId xmlns:p14="http://schemas.microsoft.com/office/powerpoint/2010/main" val="3167516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arn(inVertical)">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barn(inVertical)">
                                      <p:cBhvr>
                                        <p:cTn id="28"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0127" y="964301"/>
            <a:ext cx="17099261"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KẾT LUẬN</a:t>
            </a:r>
            <a:endParaRPr lang="en-US" sz="5500" b="1">
              <a:latin typeface="Arial" panose="020B0604020202020204" pitchFamily="34" charset="0"/>
              <a:cs typeface="Arial" panose="020B0604020202020204" pitchFamily="34" charset="0"/>
            </a:endParaRPr>
          </a:p>
        </p:txBody>
      </p:sp>
      <p:sp>
        <p:nvSpPr>
          <p:cNvPr id="11" name="TextBox 10"/>
          <p:cNvSpPr txBox="1"/>
          <p:nvPr/>
        </p:nvSpPr>
        <p:spPr>
          <a:xfrm>
            <a:off x="1171157" y="2400300"/>
            <a:ext cx="15697200" cy="5074021"/>
          </a:xfrm>
          <a:prstGeom prst="roundRect">
            <a:avLst>
              <a:gd name="adj" fmla="val 9054"/>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571500" indent="-571500" algn="just">
              <a:lnSpc>
                <a:spcPct val="150000"/>
              </a:lnSpc>
              <a:buFont typeface="Wingdings" panose="05000000000000000000" pitchFamily="2" charset="2"/>
              <a:buChar char="§"/>
            </a:pPr>
            <a:r>
              <a:rPr lang="vi-VN" sz="3500" b="1" u="sng" smtClean="0">
                <a:cs typeface="Arial" panose="020B0604020202020204" pitchFamily="34" charset="0"/>
              </a:rPr>
              <a:t>Lời </a:t>
            </a:r>
            <a:r>
              <a:rPr lang="vi-VN" sz="3500" b="1" u="sng">
                <a:cs typeface="Arial" panose="020B0604020202020204" pitchFamily="34" charset="0"/>
              </a:rPr>
              <a:t>khuyên 2 </a:t>
            </a:r>
            <a:r>
              <a:rPr lang="vi-VN" sz="3500">
                <a:cs typeface="Arial" panose="020B0604020202020204" pitchFamily="34" charset="0"/>
              </a:rPr>
              <a:t>“Giữ gìn hình ảnh bản thân trên không gian mạng” là lời nhắc nhở, mặc dù có thể đang ở một mình trong phòng riêng nhưng thực sự là bạn không hề có sự riêng tư khi lên mạng.</a:t>
            </a:r>
          </a:p>
          <a:p>
            <a:pPr marL="571500" indent="-571500" algn="just">
              <a:lnSpc>
                <a:spcPct val="150000"/>
              </a:lnSpc>
              <a:buFont typeface="Wingdings" panose="05000000000000000000" pitchFamily="2" charset="2"/>
              <a:buChar char="§"/>
            </a:pPr>
            <a:r>
              <a:rPr lang="vi-VN" sz="3500" b="1" u="sng" smtClean="0">
                <a:cs typeface="Arial" panose="020B0604020202020204" pitchFamily="34" charset="0"/>
              </a:rPr>
              <a:t>Lời </a:t>
            </a:r>
            <a:r>
              <a:rPr lang="vi-VN" sz="3500" b="1" u="sng">
                <a:cs typeface="Arial" panose="020B0604020202020204" pitchFamily="34" charset="0"/>
              </a:rPr>
              <a:t>khuyên 3 </a:t>
            </a:r>
            <a:r>
              <a:rPr lang="vi-VN" sz="3500">
                <a:cs typeface="Arial" panose="020B0604020202020204" pitchFamily="34" charset="0"/>
              </a:rPr>
              <a:t>“Hãy tử tế với người khác trên không gian mạng” cho chúng ta biết rằng ta muốn đối xử thế nào thì người ta cũng muốn như thế, ta ghét điều đó thế nào thì người khác cũng ghét như vậy.</a:t>
            </a:r>
          </a:p>
        </p:txBody>
      </p:sp>
      <p:pic>
        <p:nvPicPr>
          <p:cNvPr id="9"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094673" y="7040245"/>
            <a:ext cx="3124200" cy="3254375"/>
          </a:xfrm>
          <a:prstGeom prst="rect">
            <a:avLst/>
          </a:prstGeom>
        </p:spPr>
      </p:pic>
    </p:spTree>
    <p:extLst>
      <p:ext uri="{BB962C8B-B14F-4D97-AF65-F5344CB8AC3E}">
        <p14:creationId xmlns:p14="http://schemas.microsoft.com/office/powerpoint/2010/main" val="1525671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87" name="Picture 8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88541">
            <a:off x="321936" y="9008142"/>
            <a:ext cx="1173823" cy="1173823"/>
          </a:xfrm>
          <a:prstGeom prst="rect">
            <a:avLst/>
          </a:prstGeom>
        </p:spPr>
      </p:pic>
      <p:pic>
        <p:nvPicPr>
          <p:cNvPr id="92" name="Picture 9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413510">
            <a:off x="16781060" y="8842017"/>
            <a:ext cx="1077606" cy="1077606"/>
          </a:xfrm>
          <a:prstGeom prst="rect">
            <a:avLst/>
          </a:prstGeom>
        </p:spPr>
      </p:pic>
      <p:pic>
        <p:nvPicPr>
          <p:cNvPr id="93" name="Picture 9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47361">
            <a:off x="16763231" y="275673"/>
            <a:ext cx="1113263" cy="1113263"/>
          </a:xfrm>
          <a:prstGeom prst="rect">
            <a:avLst/>
          </a:prstGeom>
        </p:spPr>
      </p:pic>
      <p:pic>
        <p:nvPicPr>
          <p:cNvPr id="89" name="Picture 8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10110">
            <a:off x="268078" y="191495"/>
            <a:ext cx="919610" cy="919610"/>
          </a:xfrm>
          <a:prstGeom prst="rect">
            <a:avLst/>
          </a:prstGeom>
        </p:spPr>
      </p:pic>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929167" y="804364"/>
            <a:ext cx="47244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a:t>
            </a:r>
            <a:endParaRPr lang="en-US" sz="6000" b="1">
              <a:latin typeface="Arial" panose="020B0604020202020204" pitchFamily="34" charset="0"/>
              <a:cs typeface="Arial" panose="020B0604020202020204" pitchFamily="34" charset="0"/>
            </a:endParaRPr>
          </a:p>
        </p:txBody>
      </p:sp>
      <p:pic>
        <p:nvPicPr>
          <p:cNvPr id="97" name="Picture 96"/>
          <p:cNvPicPr>
            <a:picLocks noChangeAspect="1"/>
          </p:cNvPicPr>
          <p:nvPr/>
        </p:nvPicPr>
        <p:blipFill>
          <a:blip r:embed="rId17"/>
          <a:stretch>
            <a:fillRect/>
          </a:stretch>
        </p:blipFill>
        <p:spPr>
          <a:xfrm>
            <a:off x="1216477" y="2475210"/>
            <a:ext cx="7056929" cy="7501460"/>
          </a:xfrm>
          <a:prstGeom prst="rect">
            <a:avLst/>
          </a:prstGeom>
        </p:spPr>
      </p:pic>
      <p:sp>
        <p:nvSpPr>
          <p:cNvPr id="98" name="Rounded Rectangular Callout 97"/>
          <p:cNvSpPr/>
          <p:nvPr/>
        </p:nvSpPr>
        <p:spPr>
          <a:xfrm>
            <a:off x="9019757" y="2475210"/>
            <a:ext cx="7134643" cy="5867400"/>
          </a:xfrm>
          <a:prstGeom prst="wedgeRoundRectCallout">
            <a:avLst>
              <a:gd name="adj1" fmla="val -57743"/>
              <a:gd name="adj2" fmla="val 48994"/>
              <a:gd name="adj3" fmla="val 16667"/>
            </a:avLst>
          </a:prstGeom>
          <a:solidFill>
            <a:srgbClr val="F9C49E"/>
          </a:solidFill>
          <a:ln w="57150">
            <a:solidFill>
              <a:srgbClr val="EE4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Theo em, mỗi người khi giao tiếp qua mạng có thể hiện văn hóa ứng xử của mình hay không?</a:t>
            </a:r>
            <a:endParaRPr lang="en-US" sz="4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0127" y="964301"/>
            <a:ext cx="17099261"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3. Ứng xử có văn hoá khi dùng email, tin nhắn</a:t>
            </a:r>
            <a:endParaRPr lang="en-US" sz="5500" b="1">
              <a:latin typeface="Arial" panose="020B0604020202020204" pitchFamily="34" charset="0"/>
              <a:cs typeface="Arial" panose="020B0604020202020204" pitchFamily="34" charset="0"/>
            </a:endParaRPr>
          </a:p>
        </p:txBody>
      </p:sp>
      <p:sp>
        <p:nvSpPr>
          <p:cNvPr id="6" name="Pentagon 5"/>
          <p:cNvSpPr/>
          <p:nvPr/>
        </p:nvSpPr>
        <p:spPr>
          <a:xfrm>
            <a:off x="470125" y="2095500"/>
            <a:ext cx="5168675" cy="1095482"/>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Hoạt động 2</a:t>
            </a:r>
            <a:endParaRPr lang="en-US" sz="4000" b="1">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1003526" y="3510050"/>
            <a:ext cx="13868400"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i="1" smtClean="0">
                <a:solidFill>
                  <a:srgbClr val="FF0000"/>
                </a:solidFill>
                <a:latin typeface="Arial" panose="020B0604020202020204" pitchFamily="34" charset="0"/>
                <a:cs typeface="Arial" panose="020B0604020202020204" pitchFamily="34" charset="0"/>
              </a:rPr>
              <a:t>Các em suy nghĩ và trả lời các câu hỏi dưới đây: </a:t>
            </a:r>
            <a:endParaRPr lang="en-US" sz="4500" i="1">
              <a:solidFill>
                <a:srgbClr val="FF0000"/>
              </a:solidFill>
              <a:latin typeface="Arial" panose="020B0604020202020204" pitchFamily="34" charset="0"/>
              <a:cs typeface="Arial" panose="020B0604020202020204" pitchFamily="34" charset="0"/>
            </a:endParaRPr>
          </a:p>
        </p:txBody>
      </p:sp>
      <p:sp>
        <p:nvSpPr>
          <p:cNvPr id="3" name="Rounded Rectangle 2"/>
          <p:cNvSpPr/>
          <p:nvPr/>
        </p:nvSpPr>
        <p:spPr>
          <a:xfrm>
            <a:off x="1003526" y="4662846"/>
            <a:ext cx="8534400" cy="182462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Khi nào thì nên dùng email, tin nhắn mà không viết lên trang mạng?</a:t>
            </a:r>
          </a:p>
        </p:txBody>
      </p:sp>
      <p:sp>
        <p:nvSpPr>
          <p:cNvPr id="10" name="Rounded Rectangle 9"/>
          <p:cNvSpPr/>
          <p:nvPr/>
        </p:nvSpPr>
        <p:spPr>
          <a:xfrm>
            <a:off x="1003526" y="7223406"/>
            <a:ext cx="8521474" cy="1824628"/>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Thế nào là phép lịch sự khi trao đổi email, tin nhắn?</a:t>
            </a:r>
          </a:p>
        </p:txBody>
      </p:sp>
      <p:sp>
        <p:nvSpPr>
          <p:cNvPr id="12" name="Rounded Rectangle 11"/>
          <p:cNvSpPr/>
          <p:nvPr/>
        </p:nvSpPr>
        <p:spPr>
          <a:xfrm>
            <a:off x="9904011" y="4542933"/>
            <a:ext cx="7373177" cy="4505102"/>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Em đã từng có những trải nghiệm đáng nhớ khi dùng email, tin nhắn hay chưa?</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671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p:bldP spid="3" grpId="0"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470126" y="1104900"/>
            <a:ext cx="5168675" cy="1095482"/>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Hoạt động 2</a:t>
            </a:r>
            <a:endParaRPr lang="en-US" sz="4000" b="1">
              <a:solidFill>
                <a:schemeClr val="tx1"/>
              </a:solidFill>
              <a:latin typeface="Arial" panose="020B0604020202020204" pitchFamily="34" charset="0"/>
              <a:cs typeface="Arial" panose="020B0604020202020204" pitchFamily="34" charset="0"/>
            </a:endParaRPr>
          </a:p>
        </p:txBody>
      </p:sp>
      <p:pic>
        <p:nvPicPr>
          <p:cNvPr id="9"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187810" y="2933698"/>
            <a:ext cx="7234215" cy="6176211"/>
          </a:xfrm>
          <a:prstGeom prst="rect">
            <a:avLst/>
          </a:prstGeom>
        </p:spPr>
      </p:pic>
      <p:sp>
        <p:nvSpPr>
          <p:cNvPr id="5" name="TextBox 4"/>
          <p:cNvSpPr txBox="1"/>
          <p:nvPr/>
        </p:nvSpPr>
        <p:spPr>
          <a:xfrm>
            <a:off x="914400" y="3205649"/>
            <a:ext cx="9715499" cy="5632311"/>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4000" b="1" i="1" smtClean="0">
                <a:latin typeface="Arial" panose="020B0604020202020204" pitchFamily="34" charset="0"/>
                <a:cs typeface="Arial" panose="020B0604020202020204" pitchFamily="34" charset="0"/>
              </a:rPr>
              <a:t>Ta nên dùng email, tin nhắn thay vì viết lên trang mạng khi:</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Việc quan trọng.</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Thông báo một việc mang tính cá nhân, riêng tư.</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Những việc trang trọng, nghiêm túc.</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726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470126" y="1104900"/>
            <a:ext cx="5168675" cy="1095482"/>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Hoạt động 2</a:t>
            </a:r>
            <a:endParaRPr lang="en-US" sz="4000" b="1">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909320" y="3009900"/>
            <a:ext cx="9715499" cy="901593"/>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4000" b="1" i="1" smtClean="0">
                <a:latin typeface="Arial" panose="020B0604020202020204" pitchFamily="34" charset="0"/>
                <a:cs typeface="Arial" panose="020B0604020202020204" pitchFamily="34" charset="0"/>
              </a:rPr>
              <a:t>Phép lịch sự khi trao đổi email</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064013" y="3009900"/>
            <a:ext cx="5959741" cy="5244884"/>
          </a:xfrm>
          <a:prstGeom prst="rect">
            <a:avLst/>
          </a:prstGeom>
        </p:spPr>
      </p:pic>
      <p:grpSp>
        <p:nvGrpSpPr>
          <p:cNvPr id="11" name="Group 10"/>
          <p:cNvGrpSpPr/>
          <p:nvPr/>
        </p:nvGrpSpPr>
        <p:grpSpPr>
          <a:xfrm>
            <a:off x="1447800" y="4672455"/>
            <a:ext cx="8381999" cy="1385445"/>
            <a:chOff x="1447800" y="4672455"/>
            <a:chExt cx="8381999" cy="1385445"/>
          </a:xfrm>
        </p:grpSpPr>
        <p:sp>
          <p:nvSpPr>
            <p:cNvPr id="3" name="Flowchart: Terminator 2"/>
            <p:cNvSpPr/>
            <p:nvPr/>
          </p:nvSpPr>
          <p:spPr>
            <a:xfrm>
              <a:off x="1714500" y="4672455"/>
              <a:ext cx="8115299" cy="1385445"/>
            </a:xfrm>
            <a:prstGeom prst="flowChartTerminator">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Phản hồi sớm nhất có thể </a:t>
              </a:r>
              <a:endParaRPr lang="en-US" sz="4000">
                <a:solidFill>
                  <a:schemeClr val="tx1"/>
                </a:solidFill>
                <a:latin typeface="Arial" panose="020B0604020202020204" pitchFamily="34" charset="0"/>
                <a:cs typeface="Arial" panose="020B0604020202020204" pitchFamily="34" charset="0"/>
              </a:endParaRPr>
            </a:p>
          </p:txBody>
        </p:sp>
        <p:sp>
          <p:nvSpPr>
            <p:cNvPr id="4" name="Oval 3"/>
            <p:cNvSpPr/>
            <p:nvPr/>
          </p:nvSpPr>
          <p:spPr>
            <a:xfrm>
              <a:off x="1447800" y="4781517"/>
              <a:ext cx="1143000" cy="1167319"/>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1</a:t>
              </a:r>
              <a:endParaRPr lang="en-US" sz="5000" b="1">
                <a:solidFill>
                  <a:schemeClr val="tx1"/>
                </a:solidFill>
                <a:latin typeface="Arial" panose="020B0604020202020204" pitchFamily="34" charset="0"/>
                <a:cs typeface="Arial" panose="020B0604020202020204" pitchFamily="34" charset="0"/>
              </a:endParaRPr>
            </a:p>
          </p:txBody>
        </p:sp>
      </p:grpSp>
      <p:grpSp>
        <p:nvGrpSpPr>
          <p:cNvPr id="7" name="Group 6"/>
          <p:cNvGrpSpPr/>
          <p:nvPr/>
        </p:nvGrpSpPr>
        <p:grpSpPr>
          <a:xfrm>
            <a:off x="1498600" y="6923002"/>
            <a:ext cx="8326118" cy="1385445"/>
            <a:chOff x="1498600" y="6923002"/>
            <a:chExt cx="8326118" cy="1385445"/>
          </a:xfrm>
        </p:grpSpPr>
        <p:sp>
          <p:nvSpPr>
            <p:cNvPr id="8" name="Flowchart: Terminator 7"/>
            <p:cNvSpPr/>
            <p:nvPr/>
          </p:nvSpPr>
          <p:spPr>
            <a:xfrm>
              <a:off x="1709419" y="6923002"/>
              <a:ext cx="8115299" cy="1385445"/>
            </a:xfrm>
            <a:prstGeom prst="flowChartTerminator">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Nói lời lịch sự, có văn hoá</a:t>
              </a:r>
              <a:endParaRPr lang="en-US" sz="4000">
                <a:solidFill>
                  <a:schemeClr val="tx1"/>
                </a:solidFill>
                <a:latin typeface="Arial" panose="020B0604020202020204" pitchFamily="34" charset="0"/>
                <a:cs typeface="Arial" panose="020B0604020202020204" pitchFamily="34" charset="0"/>
              </a:endParaRPr>
            </a:p>
          </p:txBody>
        </p:sp>
        <p:sp>
          <p:nvSpPr>
            <p:cNvPr id="10" name="Oval 9"/>
            <p:cNvSpPr/>
            <p:nvPr/>
          </p:nvSpPr>
          <p:spPr>
            <a:xfrm>
              <a:off x="1498600" y="6993159"/>
              <a:ext cx="1143000" cy="1167319"/>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1051821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470126" y="1104900"/>
            <a:ext cx="5168675" cy="1095482"/>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Hoạt động 2</a:t>
            </a:r>
            <a:endParaRPr lang="en-US" sz="4000" b="1">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1066800" y="2552700"/>
            <a:ext cx="14330680" cy="1015663"/>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4000" b="1" i="1" smtClean="0">
                <a:latin typeface="Arial" panose="020B0604020202020204" pitchFamily="34" charset="0"/>
                <a:cs typeface="Arial" panose="020B0604020202020204" pitchFamily="34" charset="0"/>
              </a:rPr>
              <a:t>Kỉ niệm đáng nhớ về việc sử dụng email, hoặc tin nhắn: </a:t>
            </a:r>
            <a:endParaRPr lang="en-US" sz="4000">
              <a:latin typeface="Arial" panose="020B0604020202020204" pitchFamily="34" charset="0"/>
              <a:cs typeface="Arial" panose="020B0604020202020204" pitchFamily="34" charset="0"/>
            </a:endParaRPr>
          </a:p>
        </p:txBody>
      </p:sp>
      <p:pic>
        <p:nvPicPr>
          <p:cNvPr id="12"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820400" y="3767596"/>
            <a:ext cx="5181600" cy="6016371"/>
          </a:xfrm>
          <a:prstGeom prst="rect">
            <a:avLst/>
          </a:prstGeom>
        </p:spPr>
      </p:pic>
      <p:sp>
        <p:nvSpPr>
          <p:cNvPr id="9" name="Rounded Rectangular Callout 8"/>
          <p:cNvSpPr/>
          <p:nvPr/>
        </p:nvSpPr>
        <p:spPr>
          <a:xfrm>
            <a:off x="1676400" y="3943541"/>
            <a:ext cx="8534400" cy="5105400"/>
          </a:xfrm>
          <a:prstGeom prst="wedgeRoundRectCallout">
            <a:avLst>
              <a:gd name="adj1" fmla="val 61973"/>
              <a:gd name="adj2" fmla="val 30901"/>
              <a:gd name="adj3" fmla="val 16667"/>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solidFill>
                  <a:schemeClr val="tx1"/>
                </a:solidFill>
                <a:latin typeface="Arial" panose="020B0604020202020204" pitchFamily="34" charset="0"/>
                <a:cs typeface="Arial" panose="020B0604020202020204" pitchFamily="34" charset="0"/>
              </a:rPr>
              <a:t>Em không để ý tin nhắn của cô nhắc nhở nhóm làm bài. Nên em đã không có bài  và thiếu điểm của bài kiểm tra đó.</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154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75957" y="1104900"/>
            <a:ext cx="15087600"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i="1" smtClean="0">
                <a:solidFill>
                  <a:srgbClr val="FF0000"/>
                </a:solidFill>
                <a:latin typeface="Arial" panose="020B0604020202020204" pitchFamily="34" charset="0"/>
                <a:cs typeface="Arial" panose="020B0604020202020204" pitchFamily="34" charset="0"/>
              </a:rPr>
              <a:t>Vận dụng hiểu biết của em để xử lí các tình huống sau:</a:t>
            </a:r>
            <a:endParaRPr lang="en-US" sz="4500" i="1">
              <a:solidFill>
                <a:srgbClr val="FF0000"/>
              </a:solidFill>
              <a:latin typeface="Arial" panose="020B0604020202020204" pitchFamily="34" charset="0"/>
              <a:cs typeface="Arial" panose="020B0604020202020204" pitchFamily="34" charset="0"/>
            </a:endParaRPr>
          </a:p>
        </p:txBody>
      </p:sp>
      <p:sp>
        <p:nvSpPr>
          <p:cNvPr id="3" name="Rounded Rectangle 2"/>
          <p:cNvSpPr/>
          <p:nvPr/>
        </p:nvSpPr>
        <p:spPr>
          <a:xfrm>
            <a:off x="470126" y="2095500"/>
            <a:ext cx="10830343" cy="7688467"/>
          </a:xfrm>
          <a:prstGeom prst="roundRect">
            <a:avLst>
              <a:gd name="adj" fmla="val 10060"/>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a:solidFill>
                  <a:schemeClr val="tx1"/>
                </a:solidFill>
              </a:rPr>
              <a:t>Tình huống 1: </a:t>
            </a:r>
            <a:r>
              <a:rPr lang="vi-VN" sz="4000">
                <a:solidFill>
                  <a:schemeClr val="tx1"/>
                </a:solidFill>
              </a:rPr>
              <a:t>Bạn Mai đang gặp chuyện buồn vì điểm học tập kì này của Mai hơi kém. Bạn Mai đã nhắn tin với bạn Lan để chia sẻ vấn đề mình đang gặp phải. Nhưng bạn Lan lại chuyển tiếp tin nhắn đó cho bạn Hồng và cả hai bạn cùng bình phẩm về bạn Mai. Theo em hành động của bạn Lan là đúng hay sai? Vì sao? </a:t>
            </a:r>
            <a:endParaRPr lang="en-US" sz="4000">
              <a:solidFill>
                <a:schemeClr val="tx1"/>
              </a:solidFill>
            </a:endParaRPr>
          </a:p>
        </p:txBody>
      </p:sp>
      <p:pic>
        <p:nvPicPr>
          <p:cNvPr id="4" name="Picture 3"/>
          <p:cNvPicPr>
            <a:picLocks noChangeAspect="1"/>
          </p:cNvPicPr>
          <p:nvPr/>
        </p:nvPicPr>
        <p:blipFill>
          <a:blip r:embed="rId3"/>
          <a:stretch>
            <a:fillRect/>
          </a:stretch>
        </p:blipFill>
        <p:spPr>
          <a:xfrm>
            <a:off x="12010540" y="2705100"/>
            <a:ext cx="4889416" cy="8230313"/>
          </a:xfrm>
          <a:prstGeom prst="rect">
            <a:avLst/>
          </a:prstGeom>
        </p:spPr>
      </p:pic>
    </p:spTree>
    <p:extLst>
      <p:ext uri="{BB962C8B-B14F-4D97-AF65-F5344CB8AC3E}">
        <p14:creationId xmlns:p14="http://schemas.microsoft.com/office/powerpoint/2010/main" val="1964291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75957" y="1104900"/>
            <a:ext cx="15087600"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i="1" smtClean="0">
                <a:solidFill>
                  <a:srgbClr val="FF0000"/>
                </a:solidFill>
                <a:latin typeface="Arial" panose="020B0604020202020204" pitchFamily="34" charset="0"/>
                <a:cs typeface="Arial" panose="020B0604020202020204" pitchFamily="34" charset="0"/>
              </a:rPr>
              <a:t>Vận dụng hiểu biết của em để xử lí các tình huống sau:</a:t>
            </a:r>
            <a:endParaRPr lang="en-US" sz="4500" i="1">
              <a:solidFill>
                <a:srgbClr val="FF0000"/>
              </a:solidFill>
              <a:latin typeface="Arial" panose="020B0604020202020204" pitchFamily="34" charset="0"/>
              <a:cs typeface="Arial" panose="020B0604020202020204" pitchFamily="34" charset="0"/>
            </a:endParaRPr>
          </a:p>
        </p:txBody>
      </p:sp>
      <p:sp>
        <p:nvSpPr>
          <p:cNvPr id="3" name="Rounded Rectangle 2"/>
          <p:cNvSpPr/>
          <p:nvPr/>
        </p:nvSpPr>
        <p:spPr>
          <a:xfrm>
            <a:off x="470126" y="2095500"/>
            <a:ext cx="10830343" cy="7688467"/>
          </a:xfrm>
          <a:prstGeom prst="roundRect">
            <a:avLst>
              <a:gd name="adj" fmla="val 10060"/>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smtClean="0">
                <a:solidFill>
                  <a:schemeClr val="tx1"/>
                </a:solidFill>
              </a:rPr>
              <a:t>Tình </a:t>
            </a:r>
            <a:r>
              <a:rPr lang="vi-VN" sz="4000" b="1">
                <a:solidFill>
                  <a:schemeClr val="tx1"/>
                </a:solidFill>
              </a:rPr>
              <a:t>huống 2: </a:t>
            </a:r>
            <a:r>
              <a:rPr lang="vi-VN" sz="4000">
                <a:solidFill>
                  <a:schemeClr val="tx1"/>
                </a:solidFill>
              </a:rPr>
              <a:t>Bạn Minh nhắn tin cho bạn Tuấn để phân chia công việc làm việc nhóm mà cô giáo đã giao ở trên lớp. Tuy nhiên, bạn Tuấn đã mải chơi game nên không trả lời tin nhắn của bạn Minh, do vậy bài tập của hai bạn không hoàn thành kịp đúng hạn và bị điểm kém. Nếu em là bạn Tuấn, em nên làm gì khi nhận được tin nhắn của bạn Minh?</a:t>
            </a:r>
            <a:endParaRPr lang="en-US" sz="4000">
              <a:solidFill>
                <a:schemeClr val="tx1"/>
              </a:solidFill>
            </a:endParaRPr>
          </a:p>
        </p:txBody>
      </p:sp>
      <p:pic>
        <p:nvPicPr>
          <p:cNvPr id="6" name="Picture 7"/>
          <p:cNvPicPr>
            <a:picLocks noChangeAspect="1"/>
          </p:cNvPicPr>
          <p:nvPr/>
        </p:nvPicPr>
        <p:blipFill>
          <a:blip r:embed="rId3"/>
          <a:srcRect/>
          <a:stretch>
            <a:fillRect/>
          </a:stretch>
        </p:blipFill>
        <p:spPr>
          <a:xfrm>
            <a:off x="11300469" y="2184626"/>
            <a:ext cx="7159752" cy="8229600"/>
          </a:xfrm>
          <a:prstGeom prst="rect">
            <a:avLst/>
          </a:prstGeom>
        </p:spPr>
      </p:pic>
    </p:spTree>
    <p:extLst>
      <p:ext uri="{BB962C8B-B14F-4D97-AF65-F5344CB8AC3E}">
        <p14:creationId xmlns:p14="http://schemas.microsoft.com/office/powerpoint/2010/main" val="2730115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7257" y="1333500"/>
            <a:ext cx="17122131" cy="990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XỬ LÍ TÌNH HUỐNG</a:t>
            </a:r>
            <a:endParaRPr lang="en-US" sz="5000" b="1">
              <a:solidFill>
                <a:schemeClr val="tx1"/>
              </a:solidFill>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3"/>
          <a:srcRect/>
          <a:stretch>
            <a:fillRect/>
          </a:stretch>
        </p:blipFill>
        <p:spPr>
          <a:xfrm>
            <a:off x="416777" y="4132326"/>
            <a:ext cx="6248400" cy="6154674"/>
          </a:xfrm>
          <a:prstGeom prst="rect">
            <a:avLst/>
          </a:prstGeom>
        </p:spPr>
      </p:pic>
      <p:sp>
        <p:nvSpPr>
          <p:cNvPr id="5" name="TextBox 4"/>
          <p:cNvSpPr txBox="1"/>
          <p:nvPr/>
        </p:nvSpPr>
        <p:spPr>
          <a:xfrm>
            <a:off x="6685497" y="2833247"/>
            <a:ext cx="10373143" cy="6441572"/>
          </a:xfrm>
          <a:prstGeom prst="rect">
            <a:avLst/>
          </a:prstGeom>
          <a:noFill/>
        </p:spPr>
        <p:txBody>
          <a:bodyPr wrap="square" rtlCol="0">
            <a:spAutoFit/>
          </a:bodyPr>
          <a:lstStyle/>
          <a:p>
            <a:pPr algn="just">
              <a:lnSpc>
                <a:spcPct val="150000"/>
              </a:lnSpc>
            </a:pPr>
            <a:r>
              <a:rPr lang="en-US" sz="4000" b="1" smtClean="0">
                <a:latin typeface="Arial" panose="020B0604020202020204" pitchFamily="34" charset="0"/>
                <a:cs typeface="Arial" panose="020B0604020202020204" pitchFamily="34" charset="0"/>
              </a:rPr>
              <a:t>Tình huống 1:</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Hành động của bạn Lan là sai.</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Lan đã không tôn trọng quyền riêng tư của bạn Mai.</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Việc bạn Lan chuyển tiếp tin nhắn cho một người bạn khác là hành vi xâm phạm bí mật riêng tư của bạn Mai.</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58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arn(inVertic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arn(inVertical)">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7257" y="1333500"/>
            <a:ext cx="17122131" cy="9906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XỬ LÍ TÌNH HUỐNG</a:t>
            </a:r>
            <a:endParaRPr lang="en-US" sz="5000" b="1">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1219200" y="2806488"/>
            <a:ext cx="10896600" cy="2862322"/>
          </a:xfrm>
          <a:prstGeom prst="rect">
            <a:avLst/>
          </a:prstGeom>
          <a:noFill/>
        </p:spPr>
        <p:txBody>
          <a:bodyPr wrap="square" rtlCol="0">
            <a:spAutoFit/>
          </a:bodyPr>
          <a:lstStyle/>
          <a:p>
            <a:pPr algn="just">
              <a:lnSpc>
                <a:spcPct val="150000"/>
              </a:lnSpc>
            </a:pPr>
            <a:r>
              <a:rPr lang="en-US" sz="4000" b="1" smtClean="0">
                <a:latin typeface="Arial" panose="020B0604020202020204" pitchFamily="34" charset="0"/>
                <a:cs typeface="Arial" panose="020B0604020202020204" pitchFamily="34" charset="0"/>
              </a:rPr>
              <a:t>Tình huống 2:</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Tuấn nên dừng lại việc chơi game và kiểm tra hộp thư khi có thông báo có tin nhắn đến.</a:t>
            </a:r>
            <a:endParaRPr lang="en-US" sz="40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38200" y="5852733"/>
            <a:ext cx="4090771" cy="4115157"/>
          </a:xfrm>
          <a:prstGeom prst="rect">
            <a:avLst/>
          </a:prstGeom>
        </p:spPr>
      </p:pic>
      <p:pic>
        <p:nvPicPr>
          <p:cNvPr id="8"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335000" y="2025982"/>
            <a:ext cx="3657600" cy="3657600"/>
          </a:xfrm>
          <a:prstGeom prst="rect">
            <a:avLst/>
          </a:prstGeom>
        </p:spPr>
      </p:pic>
      <p:sp>
        <p:nvSpPr>
          <p:cNvPr id="9" name="TextBox 8"/>
          <p:cNvSpPr txBox="1"/>
          <p:nvPr/>
        </p:nvSpPr>
        <p:spPr>
          <a:xfrm>
            <a:off x="5307205" y="6408806"/>
            <a:ext cx="10896600" cy="274825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Chọn làm </a:t>
            </a:r>
            <a:r>
              <a:rPr lang="en-US" sz="4000" b="1" i="1" smtClean="0">
                <a:latin typeface="Arial" panose="020B0604020202020204" pitchFamily="34" charset="0"/>
                <a:cs typeface="Arial" panose="020B0604020202020204" pitchFamily="34" charset="0"/>
              </a:rPr>
              <a:t>người nhận ưu tiên </a:t>
            </a:r>
            <a:r>
              <a:rPr lang="en-US" sz="4000" smtClean="0">
                <a:latin typeface="Arial" panose="020B0604020202020204" pitchFamily="34" charset="0"/>
                <a:cs typeface="Arial" panose="020B0604020202020204" pitchFamily="34" charset="0"/>
              </a:rPr>
              <a:t>đối với thầy cô, trưởng các nhóm học tập để không bị lỡ các thông báo quan trọng.</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857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685800" y="5295900"/>
            <a:ext cx="5804634" cy="4505847"/>
          </a:xfrm>
          <a:prstGeom prst="rect">
            <a:avLst/>
          </a:prstGeom>
        </p:spPr>
      </p:pic>
      <p:pic>
        <p:nvPicPr>
          <p:cNvPr id="12"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00200" y="3063517"/>
            <a:ext cx="3124200" cy="2232383"/>
          </a:xfrm>
          <a:prstGeom prst="rect">
            <a:avLst/>
          </a:prstGeom>
        </p:spPr>
      </p:pic>
      <p:sp>
        <p:nvSpPr>
          <p:cNvPr id="3" name="Right Arrow 2"/>
          <p:cNvSpPr/>
          <p:nvPr/>
        </p:nvSpPr>
        <p:spPr>
          <a:xfrm>
            <a:off x="6096000" y="1357005"/>
            <a:ext cx="1129566" cy="6284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48600" y="1289093"/>
            <a:ext cx="3657600" cy="784830"/>
          </a:xfrm>
          <a:prstGeom prst="rect">
            <a:avLst/>
          </a:prstGeom>
          <a:noFill/>
        </p:spPr>
        <p:txBody>
          <a:bodyPr wrap="square" rtlCol="0">
            <a:spAutoFit/>
          </a:bodyPr>
          <a:lstStyle/>
          <a:p>
            <a:r>
              <a:rPr lang="en-US" sz="4500" b="1" i="1" smtClean="0">
                <a:latin typeface="Arial" panose="020B0604020202020204" pitchFamily="34" charset="0"/>
                <a:cs typeface="Arial" panose="020B0604020202020204" pitchFamily="34" charset="0"/>
              </a:rPr>
              <a:t>Bài học </a:t>
            </a:r>
            <a:endParaRPr lang="en-US" sz="4500" b="1" i="1">
              <a:latin typeface="Arial" panose="020B0604020202020204" pitchFamily="34" charset="0"/>
              <a:cs typeface="Arial" panose="020B0604020202020204" pitchFamily="34" charset="0"/>
            </a:endParaRPr>
          </a:p>
        </p:txBody>
      </p:sp>
      <p:grpSp>
        <p:nvGrpSpPr>
          <p:cNvPr id="14" name="Group 13"/>
          <p:cNvGrpSpPr/>
          <p:nvPr/>
        </p:nvGrpSpPr>
        <p:grpSpPr>
          <a:xfrm>
            <a:off x="6726428" y="2073923"/>
            <a:ext cx="11676851" cy="5902029"/>
            <a:chOff x="6782703" y="2476500"/>
            <a:chExt cx="11676851" cy="5902029"/>
          </a:xfrm>
        </p:grpSpPr>
        <p:sp>
          <p:nvSpPr>
            <p:cNvPr id="7" name="Rounded Rectangle 6"/>
            <p:cNvSpPr/>
            <p:nvPr/>
          </p:nvSpPr>
          <p:spPr>
            <a:xfrm>
              <a:off x="7377966" y="3619500"/>
              <a:ext cx="8776434" cy="2362200"/>
            </a:xfrm>
            <a:prstGeom prst="roundRect">
              <a:avLst/>
            </a:prstGeom>
            <a:solidFill>
              <a:schemeClr val="tx2">
                <a:lumMod val="20000"/>
                <a:lumOff val="80000"/>
              </a:schemeClr>
            </a:solidFill>
            <a:ln w="38100">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Hãy tôn trọng quyền riêng tư </a:t>
              </a:r>
            </a:p>
            <a:p>
              <a:pPr algn="ctr">
                <a:lnSpc>
                  <a:spcPct val="150000"/>
                </a:lnSpc>
              </a:pPr>
              <a:r>
                <a:rPr lang="en-US" sz="4000" smtClean="0">
                  <a:solidFill>
                    <a:schemeClr val="tx1"/>
                  </a:solidFill>
                  <a:latin typeface="Arial" panose="020B0604020202020204" pitchFamily="34" charset="0"/>
                  <a:cs typeface="Arial" panose="020B0604020202020204" pitchFamily="34" charset="0"/>
                </a:rPr>
                <a:t>của người khác</a:t>
              </a:r>
              <a:endParaRPr lang="en-US" sz="4000">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6782703" y="2476500"/>
              <a:ext cx="3124200" cy="3939540"/>
            </a:xfrm>
            <a:prstGeom prst="rect">
              <a:avLst/>
            </a:prstGeom>
            <a:noFill/>
          </p:spPr>
          <p:txBody>
            <a:bodyPr wrap="square" rtlCol="0">
              <a:spAutoFit/>
            </a:bodyPr>
            <a:lstStyle/>
            <a:p>
              <a:r>
                <a:rPr lang="en-US" sz="25000" smtClean="0">
                  <a:latin typeface="Arial" panose="020B0604020202020204" pitchFamily="34" charset="0"/>
                  <a:cs typeface="Arial" panose="020B0604020202020204" pitchFamily="34" charset="0"/>
                </a:rPr>
                <a:t>“</a:t>
              </a:r>
              <a:endParaRPr lang="en-US" sz="25000">
                <a:latin typeface="Arial" panose="020B0604020202020204" pitchFamily="34" charset="0"/>
                <a:cs typeface="Arial" panose="020B0604020202020204" pitchFamily="34" charset="0"/>
              </a:endParaRPr>
            </a:p>
          </p:txBody>
        </p:sp>
        <p:sp>
          <p:nvSpPr>
            <p:cNvPr id="15" name="TextBox 14"/>
            <p:cNvSpPr txBox="1"/>
            <p:nvPr/>
          </p:nvSpPr>
          <p:spPr>
            <a:xfrm>
              <a:off x="15335354" y="4438989"/>
              <a:ext cx="3124200" cy="3939540"/>
            </a:xfrm>
            <a:prstGeom prst="rect">
              <a:avLst/>
            </a:prstGeom>
            <a:noFill/>
          </p:spPr>
          <p:txBody>
            <a:bodyPr wrap="square" rtlCol="0">
              <a:spAutoFit/>
            </a:bodyPr>
            <a:lstStyle/>
            <a:p>
              <a:r>
                <a:rPr lang="en-US" sz="25000" smtClean="0">
                  <a:latin typeface="Arial" panose="020B0604020202020204" pitchFamily="34" charset="0"/>
                  <a:cs typeface="Arial" panose="020B0604020202020204" pitchFamily="34" charset="0"/>
                </a:rPr>
                <a:t>”</a:t>
              </a:r>
              <a:endParaRPr lang="en-US" sz="25000">
                <a:latin typeface="Arial" panose="020B0604020202020204" pitchFamily="34" charset="0"/>
                <a:cs typeface="Arial" panose="020B0604020202020204" pitchFamily="34" charset="0"/>
              </a:endParaRPr>
            </a:p>
          </p:txBody>
        </p:sp>
      </p:grpSp>
      <p:grpSp>
        <p:nvGrpSpPr>
          <p:cNvPr id="17" name="Group 16"/>
          <p:cNvGrpSpPr/>
          <p:nvPr/>
        </p:nvGrpSpPr>
        <p:grpSpPr>
          <a:xfrm>
            <a:off x="6884850" y="5579123"/>
            <a:ext cx="11676851" cy="5902029"/>
            <a:chOff x="6782703" y="2476500"/>
            <a:chExt cx="11676851" cy="5902029"/>
          </a:xfrm>
        </p:grpSpPr>
        <p:sp>
          <p:nvSpPr>
            <p:cNvPr id="18" name="Rounded Rectangle 17"/>
            <p:cNvSpPr/>
            <p:nvPr/>
          </p:nvSpPr>
          <p:spPr>
            <a:xfrm>
              <a:off x="7377966" y="3619500"/>
              <a:ext cx="8776434" cy="2362200"/>
            </a:xfrm>
            <a:prstGeom prst="roundRect">
              <a:avLst/>
            </a:prstGeom>
            <a:solidFill>
              <a:srgbClr val="FFFF99"/>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Trả lời tin nhắn của người khác sớm nhất có thể để không bị lỡ việc</a:t>
              </a:r>
              <a:endParaRPr lang="en-US" sz="400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6782703" y="2476500"/>
              <a:ext cx="3124200" cy="3939540"/>
            </a:xfrm>
            <a:prstGeom prst="rect">
              <a:avLst/>
            </a:prstGeom>
            <a:noFill/>
          </p:spPr>
          <p:txBody>
            <a:bodyPr wrap="square" rtlCol="0">
              <a:spAutoFit/>
            </a:bodyPr>
            <a:lstStyle/>
            <a:p>
              <a:r>
                <a:rPr lang="en-US" sz="25000" smtClean="0">
                  <a:latin typeface="Arial" panose="020B0604020202020204" pitchFamily="34" charset="0"/>
                  <a:cs typeface="Arial" panose="020B0604020202020204" pitchFamily="34" charset="0"/>
                </a:rPr>
                <a:t>“</a:t>
              </a:r>
              <a:endParaRPr lang="en-US" sz="25000">
                <a:latin typeface="Arial" panose="020B0604020202020204" pitchFamily="34" charset="0"/>
                <a:cs typeface="Arial" panose="020B0604020202020204" pitchFamily="34" charset="0"/>
              </a:endParaRPr>
            </a:p>
          </p:txBody>
        </p:sp>
        <p:sp>
          <p:nvSpPr>
            <p:cNvPr id="20" name="TextBox 19"/>
            <p:cNvSpPr txBox="1"/>
            <p:nvPr/>
          </p:nvSpPr>
          <p:spPr>
            <a:xfrm>
              <a:off x="15335354" y="4438989"/>
              <a:ext cx="3124200" cy="3939540"/>
            </a:xfrm>
            <a:prstGeom prst="rect">
              <a:avLst/>
            </a:prstGeom>
            <a:noFill/>
          </p:spPr>
          <p:txBody>
            <a:bodyPr wrap="square" rtlCol="0">
              <a:spAutoFit/>
            </a:bodyPr>
            <a:lstStyle/>
            <a:p>
              <a:r>
                <a:rPr lang="en-US" sz="25000" smtClean="0">
                  <a:latin typeface="Arial" panose="020B0604020202020204" pitchFamily="34" charset="0"/>
                  <a:cs typeface="Arial" panose="020B0604020202020204" pitchFamily="34" charset="0"/>
                </a:rPr>
                <a:t>”</a:t>
              </a:r>
              <a:endParaRPr lang="en-US" sz="25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28112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571457" y="1181100"/>
            <a:ext cx="108966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KẾT LUẬN </a:t>
            </a:r>
            <a:endParaRPr lang="en-US" sz="5000" b="1">
              <a:latin typeface="Arial" panose="020B0604020202020204" pitchFamily="34" charset="0"/>
              <a:cs typeface="Arial" panose="020B0604020202020204" pitchFamily="34" charset="0"/>
            </a:endParaRPr>
          </a:p>
        </p:txBody>
      </p:sp>
      <p:sp>
        <p:nvSpPr>
          <p:cNvPr id="4" name="TextBox 3"/>
          <p:cNvSpPr txBox="1"/>
          <p:nvPr/>
        </p:nvSpPr>
        <p:spPr>
          <a:xfrm>
            <a:off x="655537" y="2476500"/>
            <a:ext cx="16728440" cy="6555641"/>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v"/>
            </a:pPr>
            <a:r>
              <a:rPr lang="en-US" sz="3500" b="1" smtClean="0">
                <a:solidFill>
                  <a:srgbClr val="FF0000"/>
                </a:solidFill>
                <a:latin typeface="Arial" panose="020B0604020202020204" pitchFamily="34" charset="0"/>
                <a:cs typeface="Arial" panose="020B0604020202020204" pitchFamily="34" charset="0"/>
              </a:rPr>
              <a:t>Lời khuyên 4: </a:t>
            </a:r>
            <a:r>
              <a:rPr lang="en-US" sz="3500" b="1" i="1" smtClean="0">
                <a:latin typeface="Arial" panose="020B0604020202020204" pitchFamily="34" charset="0"/>
                <a:cs typeface="Arial" panose="020B0604020202020204" pitchFamily="34" charset="0"/>
              </a:rPr>
              <a:t>Tôn trọng quyền riêng tư của người khác</a:t>
            </a:r>
          </a:p>
          <a:p>
            <a:pPr algn="just">
              <a:lnSpc>
                <a:spcPct val="150000"/>
              </a:lnSpc>
            </a:pPr>
            <a:r>
              <a:rPr lang="en-US" sz="3500" smtClean="0">
                <a:latin typeface="Arial" panose="020B0604020202020204" pitchFamily="34" charset="0"/>
                <a:cs typeface="Arial" panose="020B0604020202020204" pitchFamily="34" charset="0"/>
              </a:rPr>
              <a:t>khi có ai đó chia sẻ thông tin với mình có nghĩa là người bạn đó rất tin tưởng mình.</a:t>
            </a:r>
          </a:p>
          <a:p>
            <a:pPr marL="285750" indent="-285750" algn="just">
              <a:lnSpc>
                <a:spcPct val="150000"/>
              </a:lnSpc>
              <a:buFont typeface="Wingdings" panose="05000000000000000000" pitchFamily="2" charset="2"/>
              <a:buChar char="è"/>
            </a:pPr>
            <a:r>
              <a:rPr lang="vi-VN" sz="3500" smtClean="0">
                <a:latin typeface="Arial" panose="020B0604020202020204" pitchFamily="34" charset="0"/>
                <a:cs typeface="Arial" panose="020B0604020202020204" pitchFamily="34" charset="0"/>
                <a:sym typeface="Wingdings" panose="05000000000000000000" pitchFamily="2" charset="2"/>
              </a:rPr>
              <a:t>Không </a:t>
            </a:r>
            <a:r>
              <a:rPr lang="vi-VN" sz="3500">
                <a:latin typeface="Arial" panose="020B0604020202020204" pitchFamily="34" charset="0"/>
                <a:cs typeface="Arial" panose="020B0604020202020204" pitchFamily="34" charset="0"/>
                <a:sym typeface="Wingdings" panose="05000000000000000000" pitchFamily="2" charset="2"/>
              </a:rPr>
              <a:t>nên chuyển tiếp email, tin nhắn, cuộc trò chuyện,… khi chưa được sự đồng ý của bạn</a:t>
            </a:r>
            <a:r>
              <a:rPr lang="vi-VN" sz="3500" smtClean="0">
                <a:latin typeface="Arial" panose="020B0604020202020204" pitchFamily="34" charset="0"/>
                <a:cs typeface="Arial" panose="020B0604020202020204" pitchFamily="34" charset="0"/>
                <a:sym typeface="Wingdings" panose="05000000000000000000" pitchFamily="2" charset="2"/>
              </a:rPr>
              <a:t>.</a:t>
            </a:r>
            <a:endParaRPr lang="en-US" sz="3500" smtClean="0">
              <a:latin typeface="Arial" panose="020B0604020202020204" pitchFamily="34" charset="0"/>
              <a:cs typeface="Arial" panose="020B0604020202020204" pitchFamily="34" charset="0"/>
              <a:sym typeface="Wingdings" panose="05000000000000000000" pitchFamily="2" charset="2"/>
            </a:endParaRPr>
          </a:p>
          <a:p>
            <a:pPr marL="457200" indent="-457200" algn="just">
              <a:lnSpc>
                <a:spcPct val="150000"/>
              </a:lnSpc>
              <a:buFont typeface="Wingdings" panose="05000000000000000000" pitchFamily="2" charset="2"/>
              <a:buChar char="v"/>
            </a:pPr>
            <a:r>
              <a:rPr lang="en-US" sz="3500" b="1" smtClean="0">
                <a:solidFill>
                  <a:srgbClr val="FF0000"/>
                </a:solidFill>
                <a:latin typeface="Arial" panose="020B0604020202020204" pitchFamily="34" charset="0"/>
                <a:cs typeface="Arial" panose="020B0604020202020204" pitchFamily="34" charset="0"/>
                <a:sym typeface="Wingdings" panose="05000000000000000000" pitchFamily="2" charset="2"/>
              </a:rPr>
              <a:t>Lời khuyên 5: </a:t>
            </a:r>
            <a:r>
              <a:rPr lang="en-US" sz="3500" b="1" i="1" smtClean="0">
                <a:latin typeface="Arial" panose="020B0604020202020204" pitchFamily="34" charset="0"/>
                <a:cs typeface="Arial" panose="020B0604020202020204" pitchFamily="34" charset="0"/>
                <a:sym typeface="Wingdings" panose="05000000000000000000" pitchFamily="2" charset="2"/>
              </a:rPr>
              <a:t>Hãy lịch sự trả lời sớm email, tin nhắn</a:t>
            </a:r>
          </a:p>
          <a:p>
            <a:pPr algn="just">
              <a:lnSpc>
                <a:spcPct val="150000"/>
              </a:lnSpc>
            </a:pPr>
            <a:r>
              <a:rPr lang="en-US" sz="3500" smtClean="0">
                <a:latin typeface="Arial" panose="020B0604020202020204" pitchFamily="34" charset="0"/>
                <a:cs typeface="Arial" panose="020B0604020202020204" pitchFamily="34" charset="0"/>
                <a:sym typeface="Wingdings" panose="05000000000000000000" pitchFamily="2" charset="2"/>
              </a:rPr>
              <a:t>Em nên trả lời tin nhắn hoặc email sớm nhất khi có thể, nếu không thể trả lời được ngay thời điểm đó có thể hẹn trả lời sau, trong trường hợp em không muốn trả lời hãy dùng lời lẽ nhã nhặn để từ chối.</a:t>
            </a:r>
          </a:p>
        </p:txBody>
      </p:sp>
    </p:spTree>
    <p:extLst>
      <p:ext uri="{BB962C8B-B14F-4D97-AF65-F5344CB8AC3E}">
        <p14:creationId xmlns:p14="http://schemas.microsoft.com/office/powerpoint/2010/main" val="888907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87" name="Picture 8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88541">
            <a:off x="321936" y="9008142"/>
            <a:ext cx="1173823" cy="1173823"/>
          </a:xfrm>
          <a:prstGeom prst="rect">
            <a:avLst/>
          </a:prstGeom>
        </p:spPr>
      </p:pic>
      <p:pic>
        <p:nvPicPr>
          <p:cNvPr id="92" name="Picture 9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413510">
            <a:off x="16781060" y="8842017"/>
            <a:ext cx="1077606" cy="1077606"/>
          </a:xfrm>
          <a:prstGeom prst="rect">
            <a:avLst/>
          </a:prstGeom>
        </p:spPr>
      </p:pic>
      <p:pic>
        <p:nvPicPr>
          <p:cNvPr id="93" name="Picture 9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47361">
            <a:off x="16763231" y="275673"/>
            <a:ext cx="1113263" cy="1113263"/>
          </a:xfrm>
          <a:prstGeom prst="rect">
            <a:avLst/>
          </a:prstGeom>
        </p:spPr>
      </p:pic>
      <p:pic>
        <p:nvPicPr>
          <p:cNvPr id="89" name="Picture 8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10110">
            <a:off x="268078" y="191495"/>
            <a:ext cx="919610" cy="919610"/>
          </a:xfrm>
          <a:prstGeom prst="rect">
            <a:avLst/>
          </a:prstGeom>
        </p:spPr>
      </p:pic>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929167" y="804364"/>
            <a:ext cx="47244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a:t>
            </a:r>
            <a:endParaRPr lang="en-US" sz="6000" b="1">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7"/>
          <a:stretch>
            <a:fillRect/>
          </a:stretch>
        </p:blipFill>
        <p:spPr>
          <a:xfrm>
            <a:off x="929167" y="4538447"/>
            <a:ext cx="9296303" cy="5577783"/>
          </a:xfrm>
          <a:prstGeom prst="rect">
            <a:avLst/>
          </a:prstGeom>
        </p:spPr>
      </p:pic>
      <p:pic>
        <p:nvPicPr>
          <p:cNvPr id="12" name="Picture 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0337657">
            <a:off x="1778480" y="2662679"/>
            <a:ext cx="1740138" cy="1313013"/>
          </a:xfrm>
          <a:prstGeom prst="rect">
            <a:avLst/>
          </a:prstGeom>
        </p:spPr>
      </p:pic>
      <p:pic>
        <p:nvPicPr>
          <p:cNvPr id="13"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251788">
            <a:off x="5923419" y="2306892"/>
            <a:ext cx="2300665" cy="2024585"/>
          </a:xfrm>
          <a:prstGeom prst="rect">
            <a:avLst/>
          </a:prstGeom>
        </p:spPr>
      </p:pic>
      <p:sp>
        <p:nvSpPr>
          <p:cNvPr id="3" name="TextBox 2"/>
          <p:cNvSpPr txBox="1"/>
          <p:nvPr/>
        </p:nvSpPr>
        <p:spPr>
          <a:xfrm>
            <a:off x="9370236" y="1820027"/>
            <a:ext cx="7696200" cy="7478970"/>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vi-VN" sz="4000" smtClean="0"/>
              <a:t>Mỗi người khi giao tiếp qua mạng vẫn cần phải </a:t>
            </a:r>
            <a:r>
              <a:rPr lang="vi-VN" sz="4000" smtClean="0">
                <a:solidFill>
                  <a:srgbClr val="FF0000"/>
                </a:solidFill>
              </a:rPr>
              <a:t>thể hiện văn hóa ứng xử của mình</a:t>
            </a:r>
            <a:r>
              <a:rPr lang="en-US" sz="4000" smtClean="0"/>
              <a:t>.</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Dù</a:t>
            </a:r>
            <a:r>
              <a:rPr lang="en-US" sz="4000" smtClean="0"/>
              <a:t> </a:t>
            </a:r>
            <a:r>
              <a:rPr lang="vi-VN" sz="4000" smtClean="0"/>
              <a:t>giao tiếp trực tiếp hay giao tiếp qua mạng bản thân mỗi người đều </a:t>
            </a:r>
            <a:r>
              <a:rPr lang="vi-VN" sz="4000" smtClean="0">
                <a:solidFill>
                  <a:srgbClr val="FF0000"/>
                </a:solidFill>
              </a:rPr>
              <a:t>phải tôn trọng người đối diện</a:t>
            </a:r>
            <a:r>
              <a:rPr lang="vi-VN" sz="4000" smtClean="0"/>
              <a:t>, phải ứng xử có quy tắc, lịch sự.</a:t>
            </a:r>
            <a:endParaRPr lang="en-US" sz="4000"/>
          </a:p>
        </p:txBody>
      </p:sp>
    </p:spTree>
    <p:extLst>
      <p:ext uri="{BB962C8B-B14F-4D97-AF65-F5344CB8AC3E}">
        <p14:creationId xmlns:p14="http://schemas.microsoft.com/office/powerpoint/2010/main" val="2484040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down)">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4726" y="800100"/>
            <a:ext cx="17099262"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6" name="Rounded Rectangle 5"/>
          <p:cNvSpPr/>
          <p:nvPr/>
        </p:nvSpPr>
        <p:spPr>
          <a:xfrm>
            <a:off x="1547185" y="1943100"/>
            <a:ext cx="14945143" cy="21092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50000"/>
              </a:lnSpc>
            </a:pPr>
            <a:r>
              <a:rPr lang="en-US" sz="4000" b="1">
                <a:solidFill>
                  <a:srgbClr val="C00000"/>
                </a:solidFill>
                <a:latin typeface="Arial" panose="020B0604020202020204" pitchFamily="34" charset="0"/>
                <a:cs typeface="Arial" panose="020B0604020202020204" pitchFamily="34" charset="0"/>
              </a:rPr>
              <a:t>Câu 1. </a:t>
            </a:r>
            <a:r>
              <a:rPr lang="en-US" sz="4000">
                <a:solidFill>
                  <a:schemeClr val="tx1"/>
                </a:solidFill>
                <a:latin typeface="Arial" panose="020B0604020202020204" pitchFamily="34" charset="0"/>
                <a:cs typeface="Arial" panose="020B0604020202020204" pitchFamily="34" charset="0"/>
              </a:rPr>
              <a:t>“Xếp hàng khi sử dụng các dịch vụ công cộng” là hành vi ứng xử có văn hóa về:</a:t>
            </a:r>
          </a:p>
        </p:txBody>
      </p:sp>
      <p:sp>
        <p:nvSpPr>
          <p:cNvPr id="8" name="Flowchart: Terminator 7"/>
          <p:cNvSpPr/>
          <p:nvPr/>
        </p:nvSpPr>
        <p:spPr>
          <a:xfrm>
            <a:off x="1981200" y="4979107"/>
            <a:ext cx="6096000" cy="1387066"/>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Ngôn từ.</a:t>
            </a:r>
          </a:p>
        </p:txBody>
      </p:sp>
      <p:sp>
        <p:nvSpPr>
          <p:cNvPr id="10" name="Flowchart: Terminator 9"/>
          <p:cNvSpPr/>
          <p:nvPr/>
        </p:nvSpPr>
        <p:spPr>
          <a:xfrm>
            <a:off x="1981200" y="7325730"/>
            <a:ext cx="6096000" cy="1387066"/>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Vẻ bề ngoài.</a:t>
            </a:r>
          </a:p>
        </p:txBody>
      </p:sp>
      <p:sp>
        <p:nvSpPr>
          <p:cNvPr id="11" name="Flowchart: Terminator 10"/>
          <p:cNvSpPr/>
          <p:nvPr/>
        </p:nvSpPr>
        <p:spPr>
          <a:xfrm>
            <a:off x="9982141" y="4979107"/>
            <a:ext cx="6096000" cy="1387066"/>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Thái độ.</a:t>
            </a:r>
          </a:p>
        </p:txBody>
      </p:sp>
      <p:sp>
        <p:nvSpPr>
          <p:cNvPr id="12" name="Flowchart: Terminator 11"/>
          <p:cNvSpPr/>
          <p:nvPr/>
        </p:nvSpPr>
        <p:spPr>
          <a:xfrm>
            <a:off x="9982141" y="7323190"/>
            <a:ext cx="6096000" cy="1387066"/>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a:solidFill>
                  <a:schemeClr val="tx1"/>
                </a:solidFill>
                <a:latin typeface="Arial" panose="020B0604020202020204" pitchFamily="34" charset="0"/>
                <a:cs typeface="Arial" panose="020B0604020202020204" pitchFamily="34" charset="0"/>
              </a:rPr>
              <a:t>D. Hành vi, cử chỉ.</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2"/>
                                        </p:tgtEl>
                                        <p:attrNameLst>
                                          <p:attrName>fillcolor</p:attrName>
                                        </p:attrNameLst>
                                      </p:cBhvr>
                                      <p:to>
                                        <a:srgbClr val="92D050"/>
                                      </p:to>
                                    </p:animClr>
                                    <p:set>
                                      <p:cBhvr>
                                        <p:cTn id="32" dur="2000" fill="hold"/>
                                        <p:tgtEl>
                                          <p:spTgt spid="12"/>
                                        </p:tgtEl>
                                        <p:attrNameLst>
                                          <p:attrName>fill.type</p:attrName>
                                        </p:attrNameLst>
                                      </p:cBhvr>
                                      <p:to>
                                        <p:strVal val="solid"/>
                                      </p:to>
                                    </p:set>
                                    <p:set>
                                      <p:cBhvr>
                                        <p:cTn id="33"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1"/>
                                        </p:tgtEl>
                                        <p:attrNameLst>
                                          <p:attrName>fillcolor</p:attrName>
                                        </p:attrNameLst>
                                      </p:cBhvr>
                                      <p:to>
                                        <a:srgbClr val="EE4551"/>
                                      </p:to>
                                    </p:animClr>
                                    <p:set>
                                      <p:cBhvr>
                                        <p:cTn id="39" dur="2000" fill="hold"/>
                                        <p:tgtEl>
                                          <p:spTgt spid="11"/>
                                        </p:tgtEl>
                                        <p:attrNameLst>
                                          <p:attrName>fill.type</p:attrName>
                                        </p:attrNameLst>
                                      </p:cBhvr>
                                      <p:to>
                                        <p:strVal val="solid"/>
                                      </p:to>
                                    </p:set>
                                    <p:set>
                                      <p:cBhvr>
                                        <p:cTn id="40"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8"/>
                                        </p:tgtEl>
                                        <p:attrNameLst>
                                          <p:attrName>fillcolor</p:attrName>
                                        </p:attrNameLst>
                                      </p:cBhvr>
                                      <p:to>
                                        <a:srgbClr val="EE4551"/>
                                      </p:to>
                                    </p:animClr>
                                    <p:set>
                                      <p:cBhvr>
                                        <p:cTn id="46" dur="2000" fill="hold"/>
                                        <p:tgtEl>
                                          <p:spTgt spid="8"/>
                                        </p:tgtEl>
                                        <p:attrNameLst>
                                          <p:attrName>fill.type</p:attrName>
                                        </p:attrNameLst>
                                      </p:cBhvr>
                                      <p:to>
                                        <p:strVal val="solid"/>
                                      </p:to>
                                    </p:set>
                                    <p:set>
                                      <p:cBhvr>
                                        <p:cTn id="47"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0"/>
                                        </p:tgtEl>
                                        <p:attrNameLst>
                                          <p:attrName>fillcolor</p:attrName>
                                        </p:attrNameLst>
                                      </p:cBhvr>
                                      <p:to>
                                        <a:srgbClr val="EE4551"/>
                                      </p:to>
                                    </p:animClr>
                                    <p:set>
                                      <p:cBhvr>
                                        <p:cTn id="53" dur="2000" fill="hold"/>
                                        <p:tgtEl>
                                          <p:spTgt spid="10"/>
                                        </p:tgtEl>
                                        <p:attrNameLst>
                                          <p:attrName>fill.type</p:attrName>
                                        </p:attrNameLst>
                                      </p:cBhvr>
                                      <p:to>
                                        <p:strVal val="solid"/>
                                      </p:to>
                                    </p:set>
                                    <p:set>
                                      <p:cBhvr>
                                        <p:cTn id="54"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3" grpId="0"/>
      <p:bldP spid="6" grpId="0" animBg="1"/>
      <p:bldP spid="8"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47185" y="647700"/>
            <a:ext cx="14945143" cy="2895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vi-VN" sz="4000" b="1">
                <a:solidFill>
                  <a:srgbClr val="C00000"/>
                </a:solidFill>
                <a:cs typeface="Arial" panose="020B0604020202020204" pitchFamily="34" charset="0"/>
              </a:rPr>
              <a:t>Câu 2. </a:t>
            </a:r>
            <a:r>
              <a:rPr lang="vi-VN" sz="4000">
                <a:solidFill>
                  <a:schemeClr val="tx1"/>
                </a:solidFill>
                <a:cs typeface="Arial" panose="020B0604020202020204" pitchFamily="34" charset="0"/>
              </a:rPr>
              <a:t>Bạn Nam đang ngồi ăn trưa với bạn bè thì nhận được cuộc gọi của chị gái, bạn Nam nên làm gì để thể hiện sự tôn trọng với bạn bè của mình?</a:t>
            </a:r>
            <a:endParaRPr lang="en-US" sz="400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2209800" y="4166479"/>
            <a:ext cx="14945143" cy="707886"/>
          </a:xfrm>
          <a:prstGeom prst="rect">
            <a:avLst/>
          </a:prstGeom>
          <a:noFill/>
        </p:spPr>
        <p:txBody>
          <a:bodyPr wrap="square" rtlCol="0">
            <a:spAutoFit/>
          </a:bodyPr>
          <a:lstStyle/>
          <a:p>
            <a:r>
              <a:rPr lang="vi-VN" sz="4000"/>
              <a:t>A. Đứng dậy xin lỗi và đi ra ngoài để nghe điện thoại</a:t>
            </a:r>
            <a:r>
              <a:rPr lang="vi-VN" sz="4000" smtClean="0"/>
              <a:t>.</a:t>
            </a:r>
            <a:endParaRPr lang="en-US" sz="4000"/>
          </a:p>
        </p:txBody>
      </p:sp>
      <p:sp>
        <p:nvSpPr>
          <p:cNvPr id="13" name="TextBox 12"/>
          <p:cNvSpPr txBox="1"/>
          <p:nvPr/>
        </p:nvSpPr>
        <p:spPr>
          <a:xfrm>
            <a:off x="2199640" y="5623799"/>
            <a:ext cx="14945143" cy="707886"/>
          </a:xfrm>
          <a:prstGeom prst="rect">
            <a:avLst/>
          </a:prstGeom>
          <a:noFill/>
        </p:spPr>
        <p:txBody>
          <a:bodyPr wrap="square" rtlCol="0">
            <a:spAutoFit/>
          </a:bodyPr>
          <a:lstStyle/>
          <a:p>
            <a:r>
              <a:rPr lang="vi-VN" sz="4000"/>
              <a:t>B. Vẫn ngồi trên bàn ăn và nói rất to vào điện thoại.</a:t>
            </a:r>
            <a:endParaRPr lang="en-US" sz="4000"/>
          </a:p>
        </p:txBody>
      </p:sp>
      <p:sp>
        <p:nvSpPr>
          <p:cNvPr id="14" name="TextBox 13"/>
          <p:cNvSpPr txBox="1"/>
          <p:nvPr/>
        </p:nvSpPr>
        <p:spPr>
          <a:xfrm>
            <a:off x="2169160" y="7038757"/>
            <a:ext cx="14945143" cy="707886"/>
          </a:xfrm>
          <a:prstGeom prst="rect">
            <a:avLst/>
          </a:prstGeom>
          <a:noFill/>
        </p:spPr>
        <p:txBody>
          <a:bodyPr wrap="square" rtlCol="0">
            <a:spAutoFit/>
          </a:bodyPr>
          <a:lstStyle/>
          <a:p>
            <a:r>
              <a:rPr lang="vi-VN" sz="4000"/>
              <a:t>C. Tắt máy và không quan tâm đến cuộc gọi của chị gái.</a:t>
            </a:r>
            <a:endParaRPr lang="en-US" sz="4000"/>
          </a:p>
        </p:txBody>
      </p:sp>
      <p:sp>
        <p:nvSpPr>
          <p:cNvPr id="15" name="TextBox 14"/>
          <p:cNvSpPr txBox="1"/>
          <p:nvPr/>
        </p:nvSpPr>
        <p:spPr>
          <a:xfrm>
            <a:off x="2199639" y="8452901"/>
            <a:ext cx="14945143" cy="707886"/>
          </a:xfrm>
          <a:prstGeom prst="rect">
            <a:avLst/>
          </a:prstGeom>
          <a:noFill/>
        </p:spPr>
        <p:txBody>
          <a:bodyPr wrap="square" rtlCol="0">
            <a:spAutoFit/>
          </a:bodyPr>
          <a:lstStyle/>
          <a:p>
            <a:r>
              <a:rPr lang="pt-BR" sz="4000">
                <a:latin typeface="Arial" panose="020B0604020202020204" pitchFamily="34" charset="0"/>
                <a:cs typeface="Arial" panose="020B0604020202020204" pitchFamily="34" charset="0"/>
              </a:rPr>
              <a:t>D. Cả A, B, C đều đúng.</a:t>
            </a:r>
            <a:endParaRPr lang="en-US" sz="4000">
              <a:latin typeface="Arial" panose="020B0604020202020204" pitchFamily="34" charset="0"/>
              <a:cs typeface="Arial" panose="020B0604020202020204" pitchFamily="34" charset="0"/>
            </a:endParaRPr>
          </a:p>
        </p:txBody>
      </p:sp>
      <p:pic>
        <p:nvPicPr>
          <p:cNvPr id="16"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 y="3724099"/>
            <a:ext cx="1226059" cy="1150266"/>
          </a:xfrm>
          <a:prstGeom prst="rect">
            <a:avLst/>
          </a:prstGeom>
        </p:spPr>
      </p:pic>
    </p:spTree>
    <p:extLst>
      <p:ext uri="{BB962C8B-B14F-4D97-AF65-F5344CB8AC3E}">
        <p14:creationId xmlns:p14="http://schemas.microsoft.com/office/powerpoint/2010/main" val="3844149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80">
                                          <p:stCondLst>
                                            <p:cond delay="0"/>
                                          </p:stCondLst>
                                        </p:cTn>
                                        <p:tgtEl>
                                          <p:spTgt spid="16"/>
                                        </p:tgtEl>
                                      </p:cBhvr>
                                    </p:animEffect>
                                    <p:anim calcmode="lin" valueType="num">
                                      <p:cBhvr>
                                        <p:cTn id="2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2" dur="26">
                                          <p:stCondLst>
                                            <p:cond delay="650"/>
                                          </p:stCondLst>
                                        </p:cTn>
                                        <p:tgtEl>
                                          <p:spTgt spid="16"/>
                                        </p:tgtEl>
                                      </p:cBhvr>
                                      <p:to x="100000" y="60000"/>
                                    </p:animScale>
                                    <p:animScale>
                                      <p:cBhvr>
                                        <p:cTn id="33" dur="166" decel="50000">
                                          <p:stCondLst>
                                            <p:cond delay="676"/>
                                          </p:stCondLst>
                                        </p:cTn>
                                        <p:tgtEl>
                                          <p:spTgt spid="16"/>
                                        </p:tgtEl>
                                      </p:cBhvr>
                                      <p:to x="100000" y="100000"/>
                                    </p:animScale>
                                    <p:animScale>
                                      <p:cBhvr>
                                        <p:cTn id="34" dur="26">
                                          <p:stCondLst>
                                            <p:cond delay="1312"/>
                                          </p:stCondLst>
                                        </p:cTn>
                                        <p:tgtEl>
                                          <p:spTgt spid="16"/>
                                        </p:tgtEl>
                                      </p:cBhvr>
                                      <p:to x="100000" y="80000"/>
                                    </p:animScale>
                                    <p:animScale>
                                      <p:cBhvr>
                                        <p:cTn id="35" dur="166" decel="50000">
                                          <p:stCondLst>
                                            <p:cond delay="1338"/>
                                          </p:stCondLst>
                                        </p:cTn>
                                        <p:tgtEl>
                                          <p:spTgt spid="16"/>
                                        </p:tgtEl>
                                      </p:cBhvr>
                                      <p:to x="100000" y="100000"/>
                                    </p:animScale>
                                    <p:animScale>
                                      <p:cBhvr>
                                        <p:cTn id="36" dur="26">
                                          <p:stCondLst>
                                            <p:cond delay="1642"/>
                                          </p:stCondLst>
                                        </p:cTn>
                                        <p:tgtEl>
                                          <p:spTgt spid="16"/>
                                        </p:tgtEl>
                                      </p:cBhvr>
                                      <p:to x="100000" y="90000"/>
                                    </p:animScale>
                                    <p:animScale>
                                      <p:cBhvr>
                                        <p:cTn id="37" dur="166" decel="50000">
                                          <p:stCondLst>
                                            <p:cond delay="1668"/>
                                          </p:stCondLst>
                                        </p:cTn>
                                        <p:tgtEl>
                                          <p:spTgt spid="16"/>
                                        </p:tgtEl>
                                      </p:cBhvr>
                                      <p:to x="100000" y="100000"/>
                                    </p:animScale>
                                    <p:animScale>
                                      <p:cBhvr>
                                        <p:cTn id="38" dur="26">
                                          <p:stCondLst>
                                            <p:cond delay="1808"/>
                                          </p:stCondLst>
                                        </p:cTn>
                                        <p:tgtEl>
                                          <p:spTgt spid="16"/>
                                        </p:tgtEl>
                                      </p:cBhvr>
                                      <p:to x="100000" y="95000"/>
                                    </p:animScale>
                                    <p:animScale>
                                      <p:cBhvr>
                                        <p:cTn id="3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47185" y="647700"/>
            <a:ext cx="14945143" cy="2895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vi-VN" sz="4000" b="1">
                <a:solidFill>
                  <a:srgbClr val="C00000"/>
                </a:solidFill>
                <a:cs typeface="Arial" panose="020B0604020202020204" pitchFamily="34" charset="0"/>
              </a:rPr>
              <a:t>Câu 3. </a:t>
            </a:r>
            <a:r>
              <a:rPr lang="vi-VN" sz="4000">
                <a:solidFill>
                  <a:schemeClr val="tx1"/>
                </a:solidFill>
                <a:cs typeface="Arial" panose="020B0604020202020204" pitchFamily="34" charset="0"/>
              </a:rPr>
              <a:t>Khi em thấy một bài đăng mang tính công kích và có những từ ngữ xúc phạm bản thân mình của một người bạn khác, em sẽ làm gì?</a:t>
            </a:r>
            <a:endParaRPr lang="en-US" sz="400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542102" y="3857393"/>
            <a:ext cx="14688495" cy="900246"/>
          </a:xfrm>
          <a:prstGeom prst="rect">
            <a:avLst/>
          </a:prstGeom>
          <a:noFill/>
        </p:spPr>
        <p:txBody>
          <a:bodyPr wrap="square" rtlCol="0">
            <a:spAutoFit/>
          </a:bodyPr>
          <a:lstStyle/>
          <a:p>
            <a:pPr>
              <a:lnSpc>
                <a:spcPct val="150000"/>
              </a:lnSpc>
            </a:pPr>
            <a:r>
              <a:rPr lang="vi-VN" sz="3500"/>
              <a:t>A. Đăng một bài khác với những lời lẽ tương tự để xúc phạm lại bạn kia</a:t>
            </a:r>
            <a:r>
              <a:rPr lang="vi-VN" sz="3500" smtClean="0"/>
              <a:t>.</a:t>
            </a:r>
            <a:endParaRPr lang="en-US" sz="3500"/>
          </a:p>
        </p:txBody>
      </p:sp>
      <p:sp>
        <p:nvSpPr>
          <p:cNvPr id="10" name="TextBox 9"/>
          <p:cNvSpPr txBox="1"/>
          <p:nvPr/>
        </p:nvSpPr>
        <p:spPr>
          <a:xfrm>
            <a:off x="1542101" y="4837649"/>
            <a:ext cx="14688495" cy="1708160"/>
          </a:xfrm>
          <a:prstGeom prst="rect">
            <a:avLst/>
          </a:prstGeom>
          <a:noFill/>
        </p:spPr>
        <p:txBody>
          <a:bodyPr wrap="square" rtlCol="0">
            <a:spAutoFit/>
          </a:bodyPr>
          <a:lstStyle/>
          <a:p>
            <a:pPr>
              <a:lnSpc>
                <a:spcPct val="150000"/>
              </a:lnSpc>
            </a:pPr>
            <a:r>
              <a:rPr lang="vi-VN" sz="3500"/>
              <a:t>B. Im lặng vì cho rằng nếu mình nói thêm vào sẽ dẫn đến những hậu quả nghiêm trọng hơn.</a:t>
            </a:r>
            <a:endParaRPr lang="en-US" sz="3500"/>
          </a:p>
        </p:txBody>
      </p:sp>
      <p:sp>
        <p:nvSpPr>
          <p:cNvPr id="11" name="TextBox 10"/>
          <p:cNvSpPr txBox="1"/>
          <p:nvPr/>
        </p:nvSpPr>
        <p:spPr>
          <a:xfrm>
            <a:off x="1542101" y="6686514"/>
            <a:ext cx="15221899" cy="1708160"/>
          </a:xfrm>
          <a:prstGeom prst="rect">
            <a:avLst/>
          </a:prstGeom>
          <a:noFill/>
        </p:spPr>
        <p:txBody>
          <a:bodyPr wrap="square" rtlCol="0">
            <a:spAutoFit/>
          </a:bodyPr>
          <a:lstStyle/>
          <a:p>
            <a:pPr>
              <a:lnSpc>
                <a:spcPct val="150000"/>
              </a:lnSpc>
            </a:pPr>
            <a:r>
              <a:rPr lang="vi-VN" sz="3500"/>
              <a:t>C. Nhắn tin cho người bạn đó với những từ ngữ lịch sự để hỏi tại sao bạn đó lại làm vậy và nói chuyện thẳng thắn để giải quyết vấn đề của cả hai.</a:t>
            </a:r>
            <a:endParaRPr lang="en-US" sz="3500"/>
          </a:p>
        </p:txBody>
      </p:sp>
      <p:sp>
        <p:nvSpPr>
          <p:cNvPr id="12" name="TextBox 11"/>
          <p:cNvSpPr txBox="1"/>
          <p:nvPr/>
        </p:nvSpPr>
        <p:spPr>
          <a:xfrm>
            <a:off x="1542101" y="8548175"/>
            <a:ext cx="14688495" cy="813300"/>
          </a:xfrm>
          <a:prstGeom prst="rect">
            <a:avLst/>
          </a:prstGeom>
          <a:noFill/>
        </p:spPr>
        <p:txBody>
          <a:bodyPr wrap="square" rtlCol="0">
            <a:spAutoFit/>
          </a:bodyPr>
          <a:lstStyle/>
          <a:p>
            <a:pPr>
              <a:lnSpc>
                <a:spcPct val="150000"/>
              </a:lnSpc>
            </a:pPr>
            <a:r>
              <a:rPr lang="vi-VN" sz="3500"/>
              <a:t>D. Hẹn bạn đó ra một nơi và gọi hội bạn bè để đánh nhau, dọa nạt.</a:t>
            </a:r>
            <a:endParaRPr lang="en-US" sz="350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93084" y="6789116"/>
            <a:ext cx="1226059" cy="1150266"/>
          </a:xfrm>
          <a:prstGeom prst="rect">
            <a:avLst/>
          </a:prstGeom>
        </p:spPr>
      </p:pic>
    </p:spTree>
    <p:extLst>
      <p:ext uri="{BB962C8B-B14F-4D97-AF65-F5344CB8AC3E}">
        <p14:creationId xmlns:p14="http://schemas.microsoft.com/office/powerpoint/2010/main" val="1652793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80">
                                          <p:stCondLst>
                                            <p:cond delay="0"/>
                                          </p:stCondLst>
                                        </p:cTn>
                                        <p:tgtEl>
                                          <p:spTgt spid="17"/>
                                        </p:tgtEl>
                                      </p:cBhvr>
                                    </p:animEffect>
                                    <p:anim calcmode="lin" valueType="num">
                                      <p:cBhvr>
                                        <p:cTn id="2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2" dur="26">
                                          <p:stCondLst>
                                            <p:cond delay="650"/>
                                          </p:stCondLst>
                                        </p:cTn>
                                        <p:tgtEl>
                                          <p:spTgt spid="17"/>
                                        </p:tgtEl>
                                      </p:cBhvr>
                                      <p:to x="100000" y="60000"/>
                                    </p:animScale>
                                    <p:animScale>
                                      <p:cBhvr>
                                        <p:cTn id="33" dur="166" decel="50000">
                                          <p:stCondLst>
                                            <p:cond delay="676"/>
                                          </p:stCondLst>
                                        </p:cTn>
                                        <p:tgtEl>
                                          <p:spTgt spid="17"/>
                                        </p:tgtEl>
                                      </p:cBhvr>
                                      <p:to x="100000" y="100000"/>
                                    </p:animScale>
                                    <p:animScale>
                                      <p:cBhvr>
                                        <p:cTn id="34" dur="26">
                                          <p:stCondLst>
                                            <p:cond delay="1312"/>
                                          </p:stCondLst>
                                        </p:cTn>
                                        <p:tgtEl>
                                          <p:spTgt spid="17"/>
                                        </p:tgtEl>
                                      </p:cBhvr>
                                      <p:to x="100000" y="80000"/>
                                    </p:animScale>
                                    <p:animScale>
                                      <p:cBhvr>
                                        <p:cTn id="35" dur="166" decel="50000">
                                          <p:stCondLst>
                                            <p:cond delay="1338"/>
                                          </p:stCondLst>
                                        </p:cTn>
                                        <p:tgtEl>
                                          <p:spTgt spid="17"/>
                                        </p:tgtEl>
                                      </p:cBhvr>
                                      <p:to x="100000" y="100000"/>
                                    </p:animScale>
                                    <p:animScale>
                                      <p:cBhvr>
                                        <p:cTn id="36" dur="26">
                                          <p:stCondLst>
                                            <p:cond delay="1642"/>
                                          </p:stCondLst>
                                        </p:cTn>
                                        <p:tgtEl>
                                          <p:spTgt spid="17"/>
                                        </p:tgtEl>
                                      </p:cBhvr>
                                      <p:to x="100000" y="90000"/>
                                    </p:animScale>
                                    <p:animScale>
                                      <p:cBhvr>
                                        <p:cTn id="37" dur="166" decel="50000">
                                          <p:stCondLst>
                                            <p:cond delay="1668"/>
                                          </p:stCondLst>
                                        </p:cTn>
                                        <p:tgtEl>
                                          <p:spTgt spid="17"/>
                                        </p:tgtEl>
                                      </p:cBhvr>
                                      <p:to x="100000" y="100000"/>
                                    </p:animScale>
                                    <p:animScale>
                                      <p:cBhvr>
                                        <p:cTn id="38" dur="26">
                                          <p:stCondLst>
                                            <p:cond delay="1808"/>
                                          </p:stCondLst>
                                        </p:cTn>
                                        <p:tgtEl>
                                          <p:spTgt spid="17"/>
                                        </p:tgtEl>
                                      </p:cBhvr>
                                      <p:to x="100000" y="95000"/>
                                    </p:animScale>
                                    <p:animScale>
                                      <p:cBhvr>
                                        <p:cTn id="39"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47185" y="647700"/>
            <a:ext cx="14945143" cy="365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vi-VN" sz="4000" b="1">
                <a:solidFill>
                  <a:srgbClr val="C00000"/>
                </a:solidFill>
                <a:cs typeface="Arial" panose="020B0604020202020204" pitchFamily="34" charset="0"/>
              </a:rPr>
              <a:t>Câu 4. </a:t>
            </a:r>
            <a:r>
              <a:rPr lang="vi-VN" sz="4000">
                <a:solidFill>
                  <a:schemeClr val="tx1"/>
                </a:solidFill>
                <a:cs typeface="Arial" panose="020B0604020202020204" pitchFamily="34" charset="0"/>
              </a:rPr>
              <a:t>Linh đang sử dụng điện thoại để lướt Facebook ở trên xe bus. Khi thấy một video hài hước đang được chiếu, Linh đã mở âm lượng rất lớn và cười phá lên rất to. Nếu em là bạn của Linh và đang ngồi bên cạnh Linh, em sẽ làm gì?</a:t>
            </a:r>
            <a:endParaRPr lang="en-US" sz="400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905000" y="4774091"/>
            <a:ext cx="8991600" cy="707886"/>
          </a:xfrm>
          <a:prstGeom prst="rect">
            <a:avLst/>
          </a:prstGeom>
          <a:noFill/>
        </p:spPr>
        <p:txBody>
          <a:bodyPr wrap="square" rtlCol="0">
            <a:spAutoFit/>
          </a:bodyPr>
          <a:lstStyle/>
          <a:p>
            <a:r>
              <a:rPr lang="vi-VN" sz="4000"/>
              <a:t>A. Vừa xem và cười lớn cùng với Linh</a:t>
            </a:r>
            <a:r>
              <a:rPr lang="vi-VN" sz="4000" smtClean="0"/>
              <a:t>.</a:t>
            </a:r>
            <a:endParaRPr lang="en-US" sz="4000"/>
          </a:p>
        </p:txBody>
      </p:sp>
      <p:sp>
        <p:nvSpPr>
          <p:cNvPr id="13" name="TextBox 12"/>
          <p:cNvSpPr txBox="1"/>
          <p:nvPr/>
        </p:nvSpPr>
        <p:spPr>
          <a:xfrm>
            <a:off x="1905000" y="5895885"/>
            <a:ext cx="14587328" cy="707886"/>
          </a:xfrm>
          <a:prstGeom prst="rect">
            <a:avLst/>
          </a:prstGeom>
          <a:noFill/>
        </p:spPr>
        <p:txBody>
          <a:bodyPr wrap="square" rtlCol="0">
            <a:spAutoFit/>
          </a:bodyPr>
          <a:lstStyle/>
          <a:p>
            <a:r>
              <a:rPr lang="vi-VN" sz="4000"/>
              <a:t>B. Ngồi nói chuyện và bình luận về video đó.</a:t>
            </a:r>
            <a:endParaRPr lang="en-US" sz="4000"/>
          </a:p>
        </p:txBody>
      </p:sp>
      <p:sp>
        <p:nvSpPr>
          <p:cNvPr id="14" name="TextBox 13"/>
          <p:cNvSpPr txBox="1"/>
          <p:nvPr/>
        </p:nvSpPr>
        <p:spPr>
          <a:xfrm>
            <a:off x="1858064" y="7017679"/>
            <a:ext cx="10972800" cy="707886"/>
          </a:xfrm>
          <a:prstGeom prst="rect">
            <a:avLst/>
          </a:prstGeom>
          <a:noFill/>
        </p:spPr>
        <p:txBody>
          <a:bodyPr wrap="square" rtlCol="0">
            <a:spAutoFit/>
          </a:bodyPr>
          <a:lstStyle/>
          <a:p>
            <a:r>
              <a:rPr lang="vi-VN" sz="4000"/>
              <a:t>C. Giật lấy điện thoại của Linh và cất vào túi.</a:t>
            </a:r>
            <a:endParaRPr lang="en-US" sz="4000"/>
          </a:p>
        </p:txBody>
      </p:sp>
      <p:sp>
        <p:nvSpPr>
          <p:cNvPr id="15" name="TextBox 14"/>
          <p:cNvSpPr txBox="1"/>
          <p:nvPr/>
        </p:nvSpPr>
        <p:spPr>
          <a:xfrm>
            <a:off x="1858064" y="7871671"/>
            <a:ext cx="15664388" cy="1839606"/>
          </a:xfrm>
          <a:prstGeom prst="rect">
            <a:avLst/>
          </a:prstGeom>
          <a:noFill/>
        </p:spPr>
        <p:txBody>
          <a:bodyPr wrap="square" rtlCol="0">
            <a:spAutoFit/>
          </a:bodyPr>
          <a:lstStyle/>
          <a:p>
            <a:pPr>
              <a:lnSpc>
                <a:spcPct val="150000"/>
              </a:lnSpc>
            </a:pPr>
            <a:r>
              <a:rPr lang="vi-VN" sz="4000"/>
              <a:t>D. Nhắc nhở Linh cho nhỏ âm lượng xuống và nên tiết chế lại cảm xúc của mình để không làm ảnh hưởng đến người xung quanh.</a:t>
            </a:r>
            <a:endParaRPr lang="en-US" sz="4000"/>
          </a:p>
        </p:txBody>
      </p:sp>
      <p:pic>
        <p:nvPicPr>
          <p:cNvPr id="16"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70126" y="8292964"/>
            <a:ext cx="1226059" cy="1150266"/>
          </a:xfrm>
          <a:prstGeom prst="rect">
            <a:avLst/>
          </a:prstGeom>
        </p:spPr>
      </p:pic>
    </p:spTree>
    <p:extLst>
      <p:ext uri="{BB962C8B-B14F-4D97-AF65-F5344CB8AC3E}">
        <p14:creationId xmlns:p14="http://schemas.microsoft.com/office/powerpoint/2010/main" val="1295044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80">
                                          <p:stCondLst>
                                            <p:cond delay="0"/>
                                          </p:stCondLst>
                                        </p:cTn>
                                        <p:tgtEl>
                                          <p:spTgt spid="16"/>
                                        </p:tgtEl>
                                      </p:cBhvr>
                                    </p:animEffect>
                                    <p:anim calcmode="lin" valueType="num">
                                      <p:cBhvr>
                                        <p:cTn id="2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2" dur="26">
                                          <p:stCondLst>
                                            <p:cond delay="650"/>
                                          </p:stCondLst>
                                        </p:cTn>
                                        <p:tgtEl>
                                          <p:spTgt spid="16"/>
                                        </p:tgtEl>
                                      </p:cBhvr>
                                      <p:to x="100000" y="60000"/>
                                    </p:animScale>
                                    <p:animScale>
                                      <p:cBhvr>
                                        <p:cTn id="33" dur="166" decel="50000">
                                          <p:stCondLst>
                                            <p:cond delay="676"/>
                                          </p:stCondLst>
                                        </p:cTn>
                                        <p:tgtEl>
                                          <p:spTgt spid="16"/>
                                        </p:tgtEl>
                                      </p:cBhvr>
                                      <p:to x="100000" y="100000"/>
                                    </p:animScale>
                                    <p:animScale>
                                      <p:cBhvr>
                                        <p:cTn id="34" dur="26">
                                          <p:stCondLst>
                                            <p:cond delay="1312"/>
                                          </p:stCondLst>
                                        </p:cTn>
                                        <p:tgtEl>
                                          <p:spTgt spid="16"/>
                                        </p:tgtEl>
                                      </p:cBhvr>
                                      <p:to x="100000" y="80000"/>
                                    </p:animScale>
                                    <p:animScale>
                                      <p:cBhvr>
                                        <p:cTn id="35" dur="166" decel="50000">
                                          <p:stCondLst>
                                            <p:cond delay="1338"/>
                                          </p:stCondLst>
                                        </p:cTn>
                                        <p:tgtEl>
                                          <p:spTgt spid="16"/>
                                        </p:tgtEl>
                                      </p:cBhvr>
                                      <p:to x="100000" y="100000"/>
                                    </p:animScale>
                                    <p:animScale>
                                      <p:cBhvr>
                                        <p:cTn id="36" dur="26">
                                          <p:stCondLst>
                                            <p:cond delay="1642"/>
                                          </p:stCondLst>
                                        </p:cTn>
                                        <p:tgtEl>
                                          <p:spTgt spid="16"/>
                                        </p:tgtEl>
                                      </p:cBhvr>
                                      <p:to x="100000" y="90000"/>
                                    </p:animScale>
                                    <p:animScale>
                                      <p:cBhvr>
                                        <p:cTn id="37" dur="166" decel="50000">
                                          <p:stCondLst>
                                            <p:cond delay="1668"/>
                                          </p:stCondLst>
                                        </p:cTn>
                                        <p:tgtEl>
                                          <p:spTgt spid="16"/>
                                        </p:tgtEl>
                                      </p:cBhvr>
                                      <p:to x="100000" y="100000"/>
                                    </p:animScale>
                                    <p:animScale>
                                      <p:cBhvr>
                                        <p:cTn id="38" dur="26">
                                          <p:stCondLst>
                                            <p:cond delay="1808"/>
                                          </p:stCondLst>
                                        </p:cTn>
                                        <p:tgtEl>
                                          <p:spTgt spid="16"/>
                                        </p:tgtEl>
                                      </p:cBhvr>
                                      <p:to x="100000" y="95000"/>
                                    </p:animScale>
                                    <p:animScale>
                                      <p:cBhvr>
                                        <p:cTn id="3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47185" y="647700"/>
            <a:ext cx="14945143" cy="3124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50000"/>
              </a:lnSpc>
            </a:pPr>
            <a:r>
              <a:rPr lang="vi-VN" sz="4000" b="1">
                <a:solidFill>
                  <a:srgbClr val="C00000"/>
                </a:solidFill>
                <a:cs typeface="Arial" panose="020B0604020202020204" pitchFamily="34" charset="0"/>
              </a:rPr>
              <a:t>Câu </a:t>
            </a:r>
            <a:r>
              <a:rPr lang="en-US" sz="4000" b="1">
                <a:solidFill>
                  <a:srgbClr val="C00000"/>
                </a:solidFill>
                <a:latin typeface="Arial" panose="020B0604020202020204" pitchFamily="34" charset="0"/>
                <a:cs typeface="Arial" panose="020B0604020202020204" pitchFamily="34" charset="0"/>
              </a:rPr>
              <a:t>5</a:t>
            </a:r>
            <a:r>
              <a:rPr lang="vi-VN" sz="4000" b="1" smtClean="0">
                <a:solidFill>
                  <a:srgbClr val="C00000"/>
                </a:solidFill>
                <a:cs typeface="Arial" panose="020B0604020202020204" pitchFamily="34" charset="0"/>
              </a:rPr>
              <a:t>.</a:t>
            </a:r>
            <a:r>
              <a:rPr lang="en-US" sz="4000" b="1" smtClean="0">
                <a:solidFill>
                  <a:srgbClr val="C00000"/>
                </a:solidFill>
                <a:cs typeface="Arial" panose="020B0604020202020204" pitchFamily="34" charset="0"/>
              </a:rPr>
              <a:t> </a:t>
            </a:r>
            <a:r>
              <a:rPr lang="vi-VN" sz="4000" smtClean="0">
                <a:solidFill>
                  <a:schemeClr val="tx1"/>
                </a:solidFill>
                <a:cs typeface="Arial" panose="020B0604020202020204" pitchFamily="34" charset="0"/>
              </a:rPr>
              <a:t>Em </a:t>
            </a:r>
            <a:r>
              <a:rPr lang="vi-VN" sz="4000">
                <a:solidFill>
                  <a:schemeClr val="tx1"/>
                </a:solidFill>
                <a:cs typeface="Arial" panose="020B0604020202020204" pitchFamily="34" charset="0"/>
              </a:rPr>
              <a:t>đang cầm điện thoại để xem phim và bạn Trang nhắn tin hỏi em thông tin của cô giáo để xin nghỉ học. Em sẽ làm gì khi thấy tin nhắn của bạn?</a:t>
            </a:r>
            <a:endParaRPr lang="en-US" sz="400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905000" y="4387128"/>
            <a:ext cx="13563600" cy="707886"/>
          </a:xfrm>
          <a:prstGeom prst="rect">
            <a:avLst/>
          </a:prstGeom>
          <a:noFill/>
        </p:spPr>
        <p:txBody>
          <a:bodyPr wrap="square" rtlCol="0">
            <a:spAutoFit/>
          </a:bodyPr>
          <a:lstStyle/>
          <a:p>
            <a:r>
              <a:rPr lang="vi-VN" sz="4000"/>
              <a:t>A. Giả vờ không nhìn thấy tin nhắn đó và không trả lời.</a:t>
            </a:r>
            <a:endParaRPr lang="en-US" sz="4000"/>
          </a:p>
        </p:txBody>
      </p:sp>
      <p:sp>
        <p:nvSpPr>
          <p:cNvPr id="13" name="TextBox 12"/>
          <p:cNvSpPr txBox="1"/>
          <p:nvPr/>
        </p:nvSpPr>
        <p:spPr>
          <a:xfrm>
            <a:off x="1905000" y="5761994"/>
            <a:ext cx="14587328" cy="707886"/>
          </a:xfrm>
          <a:prstGeom prst="rect">
            <a:avLst/>
          </a:prstGeom>
          <a:noFill/>
        </p:spPr>
        <p:txBody>
          <a:bodyPr wrap="square" rtlCol="0">
            <a:spAutoFit/>
          </a:bodyPr>
          <a:lstStyle/>
          <a:p>
            <a:r>
              <a:rPr lang="vi-VN" sz="4000"/>
              <a:t>B. Trả lời bạn Trang ngay và sau đó lại tiếp tục xem phim.</a:t>
            </a:r>
            <a:endParaRPr lang="en-US" sz="4000"/>
          </a:p>
        </p:txBody>
      </p:sp>
      <p:sp>
        <p:nvSpPr>
          <p:cNvPr id="14" name="TextBox 13"/>
          <p:cNvSpPr txBox="1"/>
          <p:nvPr/>
        </p:nvSpPr>
        <p:spPr>
          <a:xfrm>
            <a:off x="1905000" y="7109968"/>
            <a:ext cx="15664388" cy="707886"/>
          </a:xfrm>
          <a:prstGeom prst="rect">
            <a:avLst/>
          </a:prstGeom>
          <a:noFill/>
        </p:spPr>
        <p:txBody>
          <a:bodyPr wrap="square" rtlCol="0">
            <a:spAutoFit/>
          </a:bodyPr>
          <a:lstStyle/>
          <a:p>
            <a:r>
              <a:rPr lang="vi-VN" sz="4000"/>
              <a:t>C. Xem hết bộ phim mình đang xem dở rồi trả lời tin nhắn sau.</a:t>
            </a:r>
            <a:endParaRPr lang="en-US" sz="4000"/>
          </a:p>
        </p:txBody>
      </p:sp>
      <p:sp>
        <p:nvSpPr>
          <p:cNvPr id="15" name="TextBox 14"/>
          <p:cNvSpPr txBox="1"/>
          <p:nvPr/>
        </p:nvSpPr>
        <p:spPr>
          <a:xfrm>
            <a:off x="1905000" y="8292964"/>
            <a:ext cx="15664388" cy="920252"/>
          </a:xfrm>
          <a:prstGeom prst="rect">
            <a:avLst/>
          </a:prstGeom>
          <a:noFill/>
        </p:spPr>
        <p:txBody>
          <a:bodyPr wrap="square" rtlCol="0">
            <a:spAutoFit/>
          </a:bodyPr>
          <a:lstStyle/>
          <a:p>
            <a:pPr>
              <a:lnSpc>
                <a:spcPct val="150000"/>
              </a:lnSpc>
            </a:pPr>
            <a:r>
              <a:rPr lang="pt-BR" sz="4000">
                <a:latin typeface="Arial" panose="020B0604020202020204" pitchFamily="34" charset="0"/>
                <a:cs typeface="Arial" panose="020B0604020202020204" pitchFamily="34" charset="0"/>
              </a:rPr>
              <a:t>D. Cả A, B, C đều đúng.</a:t>
            </a:r>
            <a:endParaRPr lang="en-US" sz="4000">
              <a:latin typeface="Arial" panose="020B0604020202020204" pitchFamily="34" charset="0"/>
              <a:cs typeface="Arial" panose="020B0604020202020204" pitchFamily="34" charset="0"/>
            </a:endParaRPr>
          </a:p>
        </p:txBody>
      </p:sp>
      <p:pic>
        <p:nvPicPr>
          <p:cNvPr id="16"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74534" y="5368510"/>
            <a:ext cx="1226059" cy="1150266"/>
          </a:xfrm>
          <a:prstGeom prst="rect">
            <a:avLst/>
          </a:prstGeom>
        </p:spPr>
      </p:pic>
    </p:spTree>
    <p:extLst>
      <p:ext uri="{BB962C8B-B14F-4D97-AF65-F5344CB8AC3E}">
        <p14:creationId xmlns:p14="http://schemas.microsoft.com/office/powerpoint/2010/main" val="3008602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80">
                                          <p:stCondLst>
                                            <p:cond delay="0"/>
                                          </p:stCondLst>
                                        </p:cTn>
                                        <p:tgtEl>
                                          <p:spTgt spid="16"/>
                                        </p:tgtEl>
                                      </p:cBhvr>
                                    </p:animEffect>
                                    <p:anim calcmode="lin" valueType="num">
                                      <p:cBhvr>
                                        <p:cTn id="2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2" dur="26">
                                          <p:stCondLst>
                                            <p:cond delay="650"/>
                                          </p:stCondLst>
                                        </p:cTn>
                                        <p:tgtEl>
                                          <p:spTgt spid="16"/>
                                        </p:tgtEl>
                                      </p:cBhvr>
                                      <p:to x="100000" y="60000"/>
                                    </p:animScale>
                                    <p:animScale>
                                      <p:cBhvr>
                                        <p:cTn id="33" dur="166" decel="50000">
                                          <p:stCondLst>
                                            <p:cond delay="676"/>
                                          </p:stCondLst>
                                        </p:cTn>
                                        <p:tgtEl>
                                          <p:spTgt spid="16"/>
                                        </p:tgtEl>
                                      </p:cBhvr>
                                      <p:to x="100000" y="100000"/>
                                    </p:animScale>
                                    <p:animScale>
                                      <p:cBhvr>
                                        <p:cTn id="34" dur="26">
                                          <p:stCondLst>
                                            <p:cond delay="1312"/>
                                          </p:stCondLst>
                                        </p:cTn>
                                        <p:tgtEl>
                                          <p:spTgt spid="16"/>
                                        </p:tgtEl>
                                      </p:cBhvr>
                                      <p:to x="100000" y="80000"/>
                                    </p:animScale>
                                    <p:animScale>
                                      <p:cBhvr>
                                        <p:cTn id="35" dur="166" decel="50000">
                                          <p:stCondLst>
                                            <p:cond delay="1338"/>
                                          </p:stCondLst>
                                        </p:cTn>
                                        <p:tgtEl>
                                          <p:spTgt spid="16"/>
                                        </p:tgtEl>
                                      </p:cBhvr>
                                      <p:to x="100000" y="100000"/>
                                    </p:animScale>
                                    <p:animScale>
                                      <p:cBhvr>
                                        <p:cTn id="36" dur="26">
                                          <p:stCondLst>
                                            <p:cond delay="1642"/>
                                          </p:stCondLst>
                                        </p:cTn>
                                        <p:tgtEl>
                                          <p:spTgt spid="16"/>
                                        </p:tgtEl>
                                      </p:cBhvr>
                                      <p:to x="100000" y="90000"/>
                                    </p:animScale>
                                    <p:animScale>
                                      <p:cBhvr>
                                        <p:cTn id="37" dur="166" decel="50000">
                                          <p:stCondLst>
                                            <p:cond delay="1668"/>
                                          </p:stCondLst>
                                        </p:cTn>
                                        <p:tgtEl>
                                          <p:spTgt spid="16"/>
                                        </p:tgtEl>
                                      </p:cBhvr>
                                      <p:to x="100000" y="100000"/>
                                    </p:animScale>
                                    <p:animScale>
                                      <p:cBhvr>
                                        <p:cTn id="38" dur="26">
                                          <p:stCondLst>
                                            <p:cond delay="1808"/>
                                          </p:stCondLst>
                                        </p:cTn>
                                        <p:tgtEl>
                                          <p:spTgt spid="16"/>
                                        </p:tgtEl>
                                      </p:cBhvr>
                                      <p:to x="100000" y="95000"/>
                                    </p:animScale>
                                    <p:animScale>
                                      <p:cBhvr>
                                        <p:cTn id="3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3"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Right Arrow 6"/>
          <p:cNvSpPr/>
          <p:nvPr/>
        </p:nvSpPr>
        <p:spPr>
          <a:xfrm rot="19142163">
            <a:off x="9472001" y="3921248"/>
            <a:ext cx="762000" cy="160020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p:cNvGrpSpPr/>
          <p:nvPr/>
        </p:nvGrpSpPr>
        <p:grpSpPr>
          <a:xfrm>
            <a:off x="914400" y="1104900"/>
            <a:ext cx="9296400" cy="4495800"/>
            <a:chOff x="914400" y="1104900"/>
            <a:chExt cx="9296400" cy="4495800"/>
          </a:xfrm>
        </p:grpSpPr>
        <p:sp>
          <p:nvSpPr>
            <p:cNvPr id="2" name="Cloud Callout 1"/>
            <p:cNvSpPr/>
            <p:nvPr/>
          </p:nvSpPr>
          <p:spPr>
            <a:xfrm>
              <a:off x="914400" y="1104900"/>
              <a:ext cx="9296400" cy="4495800"/>
            </a:xfrm>
            <a:prstGeom prst="cloudCallout">
              <a:avLst>
                <a:gd name="adj1" fmla="val 36401"/>
                <a:gd name="adj2" fmla="val 6647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52600" y="1921639"/>
              <a:ext cx="7848600" cy="2862322"/>
            </a:xfrm>
            <a:prstGeom prst="rect">
              <a:avLst/>
            </a:prstGeom>
            <a:noFill/>
          </p:spPr>
          <p:txBody>
            <a:bodyPr wrap="square" rtlCol="0">
              <a:spAutoFit/>
            </a:bodyPr>
            <a:lstStyle/>
            <a:p>
              <a:pPr algn="ctr">
                <a:lnSpc>
                  <a:spcPct val="150000"/>
                </a:lnSpc>
              </a:pPr>
              <a:r>
                <a:rPr lang="vi-VN" sz="4000" b="1">
                  <a:solidFill>
                    <a:srgbClr val="FF0000"/>
                  </a:solidFill>
                  <a:cs typeface="Arial" panose="020B0604020202020204" pitchFamily="34" charset="0"/>
                </a:rPr>
                <a:t>Bài 1. </a:t>
              </a:r>
              <a:r>
                <a:rPr lang="vi-VN" sz="4000">
                  <a:cs typeface="Arial" panose="020B0604020202020204" pitchFamily="34" charset="0"/>
                </a:rPr>
                <a:t>Tại sao nói “</a:t>
              </a:r>
              <a:r>
                <a:rPr lang="vi-VN" sz="4000" b="1" i="1">
                  <a:cs typeface="Arial" panose="020B0604020202020204" pitchFamily="34" charset="0"/>
                </a:rPr>
                <a:t>Quy tắc ứng xử trên mạng cũng như quy tắc ứng xử nơi công cộng</a:t>
              </a:r>
              <a:r>
                <a:rPr lang="vi-VN" sz="4000">
                  <a:cs typeface="Arial" panose="020B0604020202020204" pitchFamily="34" charset="0"/>
                </a:rPr>
                <a:t>”?</a:t>
              </a:r>
              <a:endParaRPr lang="en-US" sz="4000">
                <a:latin typeface="Arial" panose="020B0604020202020204" pitchFamily="34" charset="0"/>
                <a:cs typeface="Arial" panose="020B0604020202020204" pitchFamily="34" charset="0"/>
              </a:endParaRPr>
            </a:p>
          </p:txBody>
        </p:sp>
      </p:grpSp>
      <p:pic>
        <p:nvPicPr>
          <p:cNvPr id="11"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14400" y="6392039"/>
            <a:ext cx="10575963" cy="3384308"/>
          </a:xfrm>
          <a:prstGeom prst="rect">
            <a:avLst/>
          </a:prstGeom>
        </p:spPr>
      </p:pic>
      <p:sp>
        <p:nvSpPr>
          <p:cNvPr id="5" name="TextBox 4"/>
          <p:cNvSpPr txBox="1"/>
          <p:nvPr/>
        </p:nvSpPr>
        <p:spPr>
          <a:xfrm>
            <a:off x="10655074" y="3352800"/>
            <a:ext cx="6748988" cy="55329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vi-VN" sz="4000" smtClean="0"/>
              <a:t>Mạng xã hội chính là nơi công cộng</a:t>
            </a:r>
            <a:r>
              <a:rPr lang="en-US" sz="4000" smtClean="0"/>
              <a:t> k</a:t>
            </a:r>
            <a:r>
              <a:rPr lang="vi-VN" sz="4000" smtClean="0"/>
              <a:t>hông phải chốn riêng tư</a:t>
            </a:r>
            <a:endParaRPr lang="en-US" sz="4000" smtClean="0"/>
          </a:p>
          <a:p>
            <a:pPr marL="571500" indent="-571500" algn="just">
              <a:lnSpc>
                <a:spcPct val="150000"/>
              </a:lnSpc>
              <a:buFont typeface="Wingdings" panose="05000000000000000000" pitchFamily="2" charset="2"/>
              <a:buChar char="§"/>
            </a:pPr>
            <a:r>
              <a:rPr lang="vi-VN" sz="4000" smtClean="0"/>
              <a:t>Do đó cần áp dụng quy tắc ứng xử nơi công cộng khi lên mạng.</a:t>
            </a:r>
            <a:endParaRPr lang="en-US" sz="4000"/>
          </a:p>
        </p:txBody>
      </p:sp>
    </p:spTree>
    <p:extLst>
      <p:ext uri="{BB962C8B-B14F-4D97-AF65-F5344CB8AC3E}">
        <p14:creationId xmlns:p14="http://schemas.microsoft.com/office/powerpoint/2010/main" val="1627063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33057" y="1104900"/>
            <a:ext cx="15773400" cy="2145268"/>
          </a:xfrm>
          <a:prstGeom prst="roundRect">
            <a:avLst/>
          </a:prstGeom>
          <a:solidFill>
            <a:schemeClr val="accent3">
              <a:lumMod val="60000"/>
              <a:lumOff val="40000"/>
            </a:schemeClr>
          </a:solidFill>
        </p:spPr>
        <p:txBody>
          <a:bodyPr wrap="square" rtlCol="0">
            <a:spAutoFit/>
          </a:bodyPr>
          <a:lstStyle/>
          <a:p>
            <a:pPr algn="just">
              <a:lnSpc>
                <a:spcPct val="150000"/>
              </a:lnSpc>
            </a:pPr>
            <a:r>
              <a:rPr lang="vi-VN" sz="4000" b="1">
                <a:solidFill>
                  <a:srgbClr val="FF0000"/>
                </a:solidFill>
              </a:rPr>
              <a:t>Bài 2. </a:t>
            </a:r>
            <a:r>
              <a:rPr lang="vi-VN" sz="4000"/>
              <a:t>Câu nói </a:t>
            </a:r>
            <a:r>
              <a:rPr lang="vi-VN" sz="4000" b="1" i="1"/>
              <a:t>“Đừng làm với người khác những gì mà chính mình không muốn phải nhận” </a:t>
            </a:r>
            <a:r>
              <a:rPr lang="vi-VN" sz="4000"/>
              <a:t>nhắc nhở ta điều gì? </a:t>
            </a:r>
            <a:endParaRPr lang="en-US" sz="4000"/>
          </a:p>
        </p:txBody>
      </p:sp>
      <p:pic>
        <p:nvPicPr>
          <p:cNvPr id="9"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33057" y="3518569"/>
            <a:ext cx="6174514" cy="5996997"/>
          </a:xfrm>
          <a:prstGeom prst="rect">
            <a:avLst/>
          </a:prstGeom>
        </p:spPr>
      </p:pic>
      <p:sp>
        <p:nvSpPr>
          <p:cNvPr id="4" name="Right Arrow 3"/>
          <p:cNvSpPr/>
          <p:nvPr/>
        </p:nvSpPr>
        <p:spPr>
          <a:xfrm>
            <a:off x="7768585" y="5706807"/>
            <a:ext cx="1295400" cy="838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09759" y="4542495"/>
            <a:ext cx="7152857" cy="3166824"/>
          </a:xfrm>
          <a:prstGeom prst="round2DiagRect">
            <a:avLst/>
          </a:prstGeom>
          <a:solidFill>
            <a:schemeClr val="accent1">
              <a:lumMod val="40000"/>
              <a:lumOff val="60000"/>
            </a:schemeClr>
          </a:solidFill>
        </p:spPr>
        <p:txBody>
          <a:bodyPr wrap="square" rtlCol="0">
            <a:spAutoFit/>
          </a:bodyPr>
          <a:lstStyle/>
          <a:p>
            <a:pPr algn="just">
              <a:lnSpc>
                <a:spcPct val="150000"/>
              </a:lnSpc>
            </a:pPr>
            <a:r>
              <a:rPr lang="vi-VN" sz="4000"/>
              <a:t>Hãy tử tế với người khác; không xúc phạm người khác; không “bêu xấu” người khác.</a:t>
            </a:r>
            <a:endParaRPr lang="en-US" sz="4000"/>
          </a:p>
        </p:txBody>
      </p:sp>
    </p:spTree>
    <p:extLst>
      <p:ext uri="{BB962C8B-B14F-4D97-AF65-F5344CB8AC3E}">
        <p14:creationId xmlns:p14="http://schemas.microsoft.com/office/powerpoint/2010/main" val="2602125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75957" y="641666"/>
            <a:ext cx="150876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a:t>
            </a:r>
            <a:endParaRPr lang="en-US" sz="6000" b="1">
              <a:latin typeface="Arial" panose="020B0604020202020204" pitchFamily="34" charset="0"/>
              <a:cs typeface="Arial" panose="020B0604020202020204" pitchFamily="34" charset="0"/>
            </a:endParaRPr>
          </a:p>
        </p:txBody>
      </p:sp>
      <p:sp>
        <p:nvSpPr>
          <p:cNvPr id="3" name="TextBox 2"/>
          <p:cNvSpPr txBox="1"/>
          <p:nvPr/>
        </p:nvSpPr>
        <p:spPr>
          <a:xfrm>
            <a:off x="1475957" y="2552700"/>
            <a:ext cx="11478043" cy="369332"/>
          </a:xfrm>
          <a:prstGeom prst="rect">
            <a:avLst/>
          </a:prstGeom>
          <a:noFill/>
        </p:spPr>
        <p:txBody>
          <a:bodyPr wrap="square" rtlCol="0">
            <a:spAutoFit/>
          </a:bodyPr>
          <a:lstStyle/>
          <a:p>
            <a:endParaRPr lang="en-US"/>
          </a:p>
        </p:txBody>
      </p:sp>
      <p:sp>
        <p:nvSpPr>
          <p:cNvPr id="7" name="TextBox 6"/>
          <p:cNvSpPr txBox="1"/>
          <p:nvPr/>
        </p:nvSpPr>
        <p:spPr>
          <a:xfrm>
            <a:off x="1475957" y="1844814"/>
            <a:ext cx="137922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i="1" smtClean="0">
                <a:solidFill>
                  <a:srgbClr val="FF0000"/>
                </a:solidFill>
                <a:latin typeface="Arial" panose="020B0604020202020204" pitchFamily="34" charset="0"/>
                <a:cs typeface="Arial" panose="020B0604020202020204" pitchFamily="34" charset="0"/>
              </a:rPr>
              <a:t>Vận dụng kiến thức vừa được học làm các bài tập sau: </a:t>
            </a:r>
            <a:endParaRPr lang="en-US" sz="4000" i="1">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1213864" y="2867504"/>
            <a:ext cx="15616865" cy="3200400"/>
          </a:xfrm>
          <a:prstGeom prst="roundRect">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000" b="1">
                <a:solidFill>
                  <a:schemeClr val="tx1"/>
                </a:solidFill>
              </a:rPr>
              <a:t>Bài 1: </a:t>
            </a:r>
            <a:r>
              <a:rPr lang="vi-VN" sz="4000">
                <a:solidFill>
                  <a:schemeClr val="tx1"/>
                </a:solidFill>
              </a:rPr>
              <a:t>Em hãy cho biết những quy tắc của mỗi cá nhân được nêu trong Điều 4 của Bộ quy tắc ứng xử trên mạng xã hội mà Bộ Thông tin và Truyền thông ban hành ngày 17/6/2021.</a:t>
            </a:r>
            <a:endParaRPr lang="en-US" sz="4000">
              <a:solidFill>
                <a:schemeClr val="tx1"/>
              </a:solidFill>
            </a:endParaRPr>
          </a:p>
        </p:txBody>
      </p:sp>
      <p:sp>
        <p:nvSpPr>
          <p:cNvPr id="11" name="Rounded Rectangle 10"/>
          <p:cNvSpPr/>
          <p:nvPr/>
        </p:nvSpPr>
        <p:spPr>
          <a:xfrm>
            <a:off x="1213864" y="6437236"/>
            <a:ext cx="15611785" cy="3200400"/>
          </a:xfrm>
          <a:prstGeom prst="roundRect">
            <a:avLst/>
          </a:prstGeom>
          <a:ln w="5715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000" b="1">
                <a:solidFill>
                  <a:schemeClr val="tx1"/>
                </a:solidFill>
              </a:rPr>
              <a:t>Bài 2: </a:t>
            </a:r>
            <a:r>
              <a:rPr lang="vi-VN" sz="4000">
                <a:solidFill>
                  <a:schemeClr val="tx1"/>
                </a:solidFill>
              </a:rPr>
              <a:t>Nếu bạn em đăng lên mạng một tấm ảnh có hình em mắt nhắm, biểu cảm khuôn mặt rất khó coi thì em nghĩ gì và sẽ làm gì?</a:t>
            </a:r>
            <a:endParaRPr lang="en-US" sz="4000">
              <a:solidFill>
                <a:schemeClr val="tx1"/>
              </a:solidFill>
            </a:endParaRPr>
          </a:p>
        </p:txBody>
      </p:sp>
    </p:spTree>
    <p:extLst>
      <p:ext uri="{BB962C8B-B14F-4D97-AF65-F5344CB8AC3E}">
        <p14:creationId xmlns:p14="http://schemas.microsoft.com/office/powerpoint/2010/main" val="743072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a:off x="500606" y="472101"/>
            <a:ext cx="2958874" cy="10668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Bài 1</a:t>
            </a:r>
            <a:endParaRPr lang="en-US" sz="5000" b="1">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853078" y="1866900"/>
            <a:ext cx="16333357"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i="1">
                <a:latin typeface="Arial" panose="020B0604020202020204" pitchFamily="34" charset="0"/>
                <a:cs typeface="Arial" panose="020B0604020202020204" pitchFamily="34" charset="0"/>
              </a:rPr>
              <a:t>Mỗi quy tắc của mỗi cá nhân trong trong Điều 4 của Bộ quy tắc ứng xử trên mạng xã hội mà Bộ Thông tin và </a:t>
            </a:r>
            <a:r>
              <a:rPr lang="en-US" sz="4000" b="1" i="1" smtClean="0">
                <a:latin typeface="Arial" panose="020B0604020202020204" pitchFamily="34" charset="0"/>
                <a:cs typeface="Arial" panose="020B0604020202020204" pitchFamily="34" charset="0"/>
              </a:rPr>
              <a:t>Truyền.</a:t>
            </a:r>
            <a:endParaRPr lang="en-US" sz="4000" b="1" i="1">
              <a:latin typeface="Arial" panose="020B0604020202020204" pitchFamily="34" charset="0"/>
              <a:cs typeface="Arial" panose="020B0604020202020204" pitchFamily="34" charset="0"/>
            </a:endParaRPr>
          </a:p>
        </p:txBody>
      </p:sp>
      <p:sp>
        <p:nvSpPr>
          <p:cNvPr id="6" name="TextBox 5"/>
          <p:cNvSpPr txBox="1"/>
          <p:nvPr/>
        </p:nvSpPr>
        <p:spPr>
          <a:xfrm>
            <a:off x="1437856" y="3864031"/>
            <a:ext cx="15163800" cy="5747727"/>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Tìm hiểu và tuân thủ các điều hướng dẫn của nhà cung cấp dịch vụ.</a:t>
            </a:r>
          </a:p>
          <a:p>
            <a:pPr marL="45720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Nên sử dụng họ tên thật khi đăng kí các tài khoản mạng xã hội.</a:t>
            </a:r>
          </a:p>
          <a:p>
            <a:pPr marL="45720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Thực hiện tự bảo mật tài khoản cá nhân, và thông báo kịp thời cho các cơ quan chức năng trong trường hợp bị mất hoặc bị giả mạo.</a:t>
            </a:r>
          </a:p>
          <a:p>
            <a:pPr marL="45720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Chia sẻ thông tin từ nguồn chính thức và đáng tin cậy.</a:t>
            </a:r>
          </a:p>
          <a:p>
            <a:pPr marL="45720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Cư xử có văn hoá trên các phương tiện truyền thông, không gian mạng…</a:t>
            </a:r>
          </a:p>
          <a:p>
            <a:pPr marL="45720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Không đăng tải các nội dung sai sự thật, gây hoang mang dư luận…</a:t>
            </a:r>
            <a:endParaRPr lang="en-US" sz="3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261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down)">
                                      <p:cBhvr>
                                        <p:cTn id="4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a:off x="470126" y="1094863"/>
            <a:ext cx="2958874" cy="10668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Bài 2</a:t>
            </a:r>
            <a:endParaRPr lang="en-US" sz="5000" b="1">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8043907" y="1038521"/>
            <a:ext cx="8458200" cy="8402300"/>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
            </a:pPr>
            <a:r>
              <a:rPr lang="vi-VN" sz="4000">
                <a:cs typeface="Arial" panose="020B0604020202020204" pitchFamily="34" charset="0"/>
              </a:rPr>
              <a:t>Nếu bạn em đăng lên mạng một tấm ảnh có hình em nhắm mắt, biểu cảm khuôn mắt rất khó coi thì em sẽ rất buồn và tức giận. </a:t>
            </a:r>
            <a:endParaRPr lang="en-US" sz="4000" smtClean="0">
              <a:cs typeface="Arial" panose="020B0604020202020204" pitchFamily="34" charset="0"/>
            </a:endParaRPr>
          </a:p>
          <a:p>
            <a:pPr marL="457200" indent="-457200" algn="just">
              <a:lnSpc>
                <a:spcPct val="150000"/>
              </a:lnSpc>
              <a:buFont typeface="Wingdings" panose="05000000000000000000" pitchFamily="2" charset="2"/>
              <a:buChar char="§"/>
            </a:pPr>
            <a:r>
              <a:rPr lang="vi-VN" sz="4000" smtClean="0">
                <a:cs typeface="Arial" panose="020B0604020202020204" pitchFamily="34" charset="0"/>
              </a:rPr>
              <a:t>Em </a:t>
            </a:r>
            <a:r>
              <a:rPr lang="vi-VN" sz="4000">
                <a:cs typeface="Arial" panose="020B0604020202020204" pitchFamily="34" charset="0"/>
              </a:rPr>
              <a:t>sẽ ngay lập tức yêu cầu bạn gỡ hình ảnh đó xuống vì bạn đăng ảnh của em lên khi chưa có sự cho phép là xúc phạm và bêu xấu hình ảnh của em.</a:t>
            </a:r>
            <a:endParaRPr lang="en-US" sz="4000" smtClean="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8200" y="2857500"/>
            <a:ext cx="6148587" cy="6338749"/>
          </a:xfrm>
          <a:prstGeom prst="rect">
            <a:avLst/>
          </a:prstGeom>
        </p:spPr>
      </p:pic>
    </p:spTree>
    <p:extLst>
      <p:ext uri="{BB962C8B-B14F-4D97-AF65-F5344CB8AC3E}">
        <p14:creationId xmlns:p14="http://schemas.microsoft.com/office/powerpoint/2010/main" val="2143162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762000" y="3467100"/>
            <a:ext cx="16230600" cy="6218781"/>
            <a:chOff x="0" y="0"/>
            <a:chExt cx="21640800" cy="8291708"/>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36"/>
            <a:stretch>
              <a:fillRect/>
            </a:stretch>
          </p:blipFill>
          <p:spPr>
            <a:xfrm>
              <a:off x="0" y="506398"/>
              <a:ext cx="21640800" cy="778531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90690" y="0"/>
              <a:ext cx="3954256" cy="1012796"/>
            </a:xfrm>
            <a:prstGeom prst="rect">
              <a:avLst/>
            </a:prstGeom>
          </p:spPr>
        </p:pic>
        <p:sp>
          <p:nvSpPr>
            <p:cNvPr id="5" name="TextBox 5"/>
            <p:cNvSpPr txBox="1"/>
            <p:nvPr/>
          </p:nvSpPr>
          <p:spPr>
            <a:xfrm>
              <a:off x="1088843" y="1859175"/>
              <a:ext cx="19557953" cy="3959716"/>
            </a:xfrm>
            <a:prstGeom prst="rect">
              <a:avLst/>
            </a:prstGeom>
          </p:spPr>
          <p:txBody>
            <a:bodyPr lIns="0" tIns="0" rIns="0" bIns="0" rtlCol="0" anchor="t">
              <a:spAutoFit/>
            </a:bodyPr>
            <a:lstStyle/>
            <a:p>
              <a:pPr algn="ctr">
                <a:lnSpc>
                  <a:spcPts val="12239"/>
                </a:lnSpc>
              </a:pPr>
              <a:r>
                <a:rPr lang="en-US" sz="7200" b="1">
                  <a:latin typeface="Arial" panose="020B0604020202020204" pitchFamily="34" charset="0"/>
                  <a:cs typeface="Arial" panose="020B0604020202020204" pitchFamily="34" charset="0"/>
                </a:rPr>
                <a:t>BÀI 1: ỨNG XỬ CÓ VĂN HÓA </a:t>
              </a:r>
              <a:endParaRPr lang="en-US" sz="7200" b="1" smtClean="0">
                <a:latin typeface="Arial" panose="020B0604020202020204" pitchFamily="34" charset="0"/>
                <a:cs typeface="Arial" panose="020B0604020202020204" pitchFamily="34" charset="0"/>
              </a:endParaRPr>
            </a:p>
            <a:p>
              <a:pPr algn="ctr">
                <a:lnSpc>
                  <a:spcPts val="12239"/>
                </a:lnSpc>
              </a:pPr>
              <a:r>
                <a:rPr lang="en-US" sz="7200" b="1" smtClean="0">
                  <a:latin typeface="Arial" panose="020B0604020202020204" pitchFamily="34" charset="0"/>
                  <a:cs typeface="Arial" panose="020B0604020202020204" pitchFamily="34" charset="0"/>
                </a:rPr>
                <a:t>KHI </a:t>
              </a:r>
              <a:r>
                <a:rPr lang="en-US" sz="7200" b="1">
                  <a:latin typeface="Arial" panose="020B0604020202020204" pitchFamily="34" charset="0"/>
                  <a:cs typeface="Arial" panose="020B0604020202020204" pitchFamily="34" charset="0"/>
                </a:rPr>
                <a:t>GIAO TIẾP QUA MẠNG</a:t>
              </a:r>
            </a:p>
          </p:txBody>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0866">
            <a:off x="16289428" y="3551731"/>
            <a:ext cx="840049" cy="84620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88662">
            <a:off x="622043" y="8847521"/>
            <a:ext cx="984776" cy="99199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53934" flipH="1" flipV="1">
            <a:off x="790738" y="3574134"/>
            <a:ext cx="840049" cy="84620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6571" flipH="1" flipV="1">
            <a:off x="16439572" y="8902799"/>
            <a:ext cx="918463" cy="925191"/>
          </a:xfrm>
          <a:prstGeom prst="rect">
            <a:avLst/>
          </a:prstGeom>
        </p:spPr>
      </p:pic>
      <p:sp>
        <p:nvSpPr>
          <p:cNvPr id="11" name="Rounded Rectangle 10"/>
          <p:cNvSpPr/>
          <p:nvPr/>
        </p:nvSpPr>
        <p:spPr>
          <a:xfrm>
            <a:off x="1598952" y="947182"/>
            <a:ext cx="14325600" cy="218580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5000" b="1"/>
              <a:t>CHỦ ĐỀ D. ĐẠO ĐỨC, PHÁP LUẬT </a:t>
            </a:r>
            <a:endParaRPr lang="en-US" sz="5000" b="1" smtClean="0"/>
          </a:p>
          <a:p>
            <a:pPr algn="ctr">
              <a:lnSpc>
                <a:spcPct val="150000"/>
              </a:lnSpc>
            </a:pPr>
            <a:r>
              <a:rPr lang="vi-VN" sz="5000" b="1" smtClean="0"/>
              <a:t>VÀ </a:t>
            </a:r>
            <a:r>
              <a:rPr lang="vi-VN" sz="5000" b="1"/>
              <a:t>VĂN HÓA TRONG MÔI TRƯỜNG SỐ</a:t>
            </a:r>
            <a:endParaRPr lang="en-US" sz="5000" b="1"/>
          </a:p>
        </p:txBody>
      </p:sp>
      <p:pic>
        <p:nvPicPr>
          <p:cNvPr id="12" name="Picture 11"/>
          <p:cNvPicPr>
            <a:picLocks noChangeAspect="1"/>
          </p:cNvPicPr>
          <p:nvPr/>
        </p:nvPicPr>
        <p:blipFill>
          <a:blip r:embed="rId11"/>
          <a:stretch>
            <a:fillRect/>
          </a:stretch>
        </p:blipFill>
        <p:spPr>
          <a:xfrm>
            <a:off x="812809" y="5429921"/>
            <a:ext cx="1219200" cy="1219200"/>
          </a:xfrm>
          <a:prstGeom prst="rect">
            <a:avLst/>
          </a:prstGeom>
        </p:spPr>
      </p:pic>
      <p:pic>
        <p:nvPicPr>
          <p:cNvPr id="13" name="Picture 12"/>
          <p:cNvPicPr>
            <a:picLocks noChangeAspect="1"/>
          </p:cNvPicPr>
          <p:nvPr/>
        </p:nvPicPr>
        <p:blipFill>
          <a:blip r:embed="rId12"/>
          <a:stretch>
            <a:fillRect/>
          </a:stretch>
        </p:blipFill>
        <p:spPr>
          <a:xfrm>
            <a:off x="15027897" y="2120408"/>
            <a:ext cx="1219200" cy="1219200"/>
          </a:xfrm>
          <a:prstGeom prst="rect">
            <a:avLst/>
          </a:prstGeom>
        </p:spPr>
      </p:pic>
      <p:pic>
        <p:nvPicPr>
          <p:cNvPr id="1026" name="Picture 2" descr="Love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930633" y="8571171"/>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ke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2800" y="8453419"/>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barn(inVertical)">
                                      <p:cBhvr>
                                        <p:cTn id="33" dur="500"/>
                                        <p:tgtEl>
                                          <p:spTgt spid="1026"/>
                                        </p:tgtEl>
                                      </p:cBhvr>
                                    </p:animEffect>
                                  </p:childTnLst>
                                </p:cTn>
                              </p:par>
                              <p:par>
                                <p:cTn id="34" presetID="16" presetClass="entr" presetSubtype="21"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barn(inVertical)">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914400" y="3301999"/>
            <a:ext cx="7543800" cy="5041901"/>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5515" y="4591005"/>
            <a:ext cx="5715000" cy="2748253"/>
          </a:xfrm>
          <a:prstGeom prst="rect">
            <a:avLst/>
          </a:prstGeom>
          <a:noFill/>
        </p:spPr>
        <p:txBody>
          <a:bodyPr wrap="square" rtlCol="0">
            <a:spAutoFit/>
          </a:bodyPr>
          <a:lstStyle/>
          <a:p>
            <a:pPr algn="ctr">
              <a:lnSpc>
                <a:spcPct val="150000"/>
              </a:lnSpc>
            </a:pPr>
            <a:r>
              <a:rPr lang="en-US" sz="4000" smtClean="0">
                <a:latin typeface="Arial" panose="020B0604020202020204" pitchFamily="34" charset="0"/>
                <a:cs typeface="Arial" panose="020B0604020202020204" pitchFamily="34" charset="0"/>
              </a:rPr>
              <a:t>Ôn tập lại nội dung bài học. Hoàn thành bài tập tự kiểm tra</a:t>
            </a:r>
          </a:p>
        </p:txBody>
      </p:sp>
      <p:sp>
        <p:nvSpPr>
          <p:cNvPr id="2" name="TextBox 1"/>
          <p:cNvSpPr txBox="1"/>
          <p:nvPr/>
        </p:nvSpPr>
        <p:spPr>
          <a:xfrm>
            <a:off x="470126" y="1069675"/>
            <a:ext cx="17099262"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HƯỚNG DẪN VỀ NHÀ </a:t>
            </a:r>
            <a:endParaRPr lang="en-US" sz="6000" b="1">
              <a:latin typeface="Arial" panose="020B0604020202020204" pitchFamily="34" charset="0"/>
              <a:cs typeface="Arial" panose="020B0604020202020204" pitchFamily="34" charset="0"/>
            </a:endParaRPr>
          </a:p>
        </p:txBody>
      </p:sp>
      <p:sp>
        <p:nvSpPr>
          <p:cNvPr id="8" name="Rounded Rectangle 7"/>
          <p:cNvSpPr/>
          <p:nvPr/>
        </p:nvSpPr>
        <p:spPr>
          <a:xfrm>
            <a:off x="9753600" y="3302001"/>
            <a:ext cx="7543800" cy="5041900"/>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245382">
            <a:off x="13055" y="3343855"/>
            <a:ext cx="3241505" cy="715045"/>
          </a:xfrm>
          <a:prstGeom prst="rect">
            <a:avLst/>
          </a:prstGeom>
        </p:spPr>
      </p:pic>
      <p:pic>
        <p:nvPicPr>
          <p:cNvPr id="10"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55230">
            <a:off x="15175978" y="3557885"/>
            <a:ext cx="3002274" cy="754935"/>
          </a:xfrm>
          <a:prstGeom prst="rect">
            <a:avLst/>
          </a:prstGeom>
        </p:spPr>
      </p:pic>
      <p:sp>
        <p:nvSpPr>
          <p:cNvPr id="11" name="TextBox 10"/>
          <p:cNvSpPr txBox="1"/>
          <p:nvPr/>
        </p:nvSpPr>
        <p:spPr>
          <a:xfrm>
            <a:off x="10668000" y="4591005"/>
            <a:ext cx="5715000" cy="2748253"/>
          </a:xfrm>
          <a:prstGeom prst="rect">
            <a:avLst/>
          </a:prstGeom>
          <a:noFill/>
        </p:spPr>
        <p:txBody>
          <a:bodyPr wrap="square" rtlCol="0">
            <a:spAutoFit/>
          </a:bodyPr>
          <a:lstStyle/>
          <a:p>
            <a:pPr algn="ctr">
              <a:lnSpc>
                <a:spcPct val="150000"/>
              </a:lnSpc>
            </a:pPr>
            <a:r>
              <a:rPr lang="vi-VN" sz="4000" smtClean="0">
                <a:cs typeface="Arial" panose="020B0604020202020204" pitchFamily="34" charset="0"/>
              </a:rPr>
              <a:t>Đọc </a:t>
            </a:r>
            <a:r>
              <a:rPr lang="vi-VN" sz="4000">
                <a:cs typeface="Arial" panose="020B0604020202020204" pitchFamily="34" charset="0"/>
              </a:rPr>
              <a:t>và tìm hiểu trước </a:t>
            </a:r>
            <a:r>
              <a:rPr lang="vi-VN" sz="4000" b="1" i="1">
                <a:cs typeface="Arial" panose="020B0604020202020204" pitchFamily="34" charset="0"/>
              </a:rPr>
              <a:t>Bài 2: Ứng xử tránh rủi ro trên mạng</a:t>
            </a:r>
            <a:endParaRPr lang="en-US" sz="4000" b="1"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475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barn(inVertical)">
                                      <p:cBhvr>
                                        <p:cTn id="12" dur="500"/>
                                        <p:tgtEl>
                                          <p:spTgt spid="9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6" grpId="0"/>
      <p:bldP spid="2" grpId="0"/>
      <p:bldP spid="8"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36"/>
          <a:stretch>
            <a:fillRect/>
          </a:stretch>
        </p:blipFill>
        <p:spPr>
          <a:xfrm>
            <a:off x="1752600" y="2633414"/>
            <a:ext cx="14194696" cy="51065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58000" y="2088747"/>
            <a:ext cx="3929480" cy="1006450"/>
          </a:xfrm>
          <a:prstGeom prst="rect">
            <a:avLst/>
          </a:prstGeom>
        </p:spPr>
      </p:pic>
      <p:sp>
        <p:nvSpPr>
          <p:cNvPr id="4" name="TextBox 4"/>
          <p:cNvSpPr txBox="1"/>
          <p:nvPr/>
        </p:nvSpPr>
        <p:spPr>
          <a:xfrm>
            <a:off x="2819400" y="3307974"/>
            <a:ext cx="12488858" cy="3385542"/>
          </a:xfrm>
          <a:prstGeom prst="rect">
            <a:avLst/>
          </a:prstGeom>
        </p:spPr>
        <p:txBody>
          <a:bodyPr wrap="square" lIns="0" tIns="0" rIns="0" bIns="0" rtlCol="0" anchor="t">
            <a:spAutoFit/>
          </a:bodyPr>
          <a:lstStyle/>
          <a:p>
            <a:pPr algn="ctr">
              <a:lnSpc>
                <a:spcPts val="13200"/>
              </a:lnSpc>
            </a:pPr>
            <a:r>
              <a:rPr lang="en-US" sz="7200" b="1" smtClean="0">
                <a:latin typeface="Arial" panose="020B0604020202020204" pitchFamily="34" charset="0"/>
                <a:cs typeface="Arial" panose="020B0604020202020204" pitchFamily="34" charset="0"/>
              </a:rPr>
              <a:t>CẢM ƠN CÁC EM ĐÃ CHÚ Ý LẮNG NGHE BÀI GIẢNG!</a:t>
            </a:r>
            <a:endParaRPr lang="en-US" sz="7200" b="1">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73632">
            <a:off x="14936087" y="740085"/>
            <a:ext cx="1989082" cy="158403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10110">
            <a:off x="16007728" y="7903860"/>
            <a:ext cx="1445052" cy="144505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29091">
            <a:off x="6003546" y="9324558"/>
            <a:ext cx="1447978" cy="37647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083921">
            <a:off x="784775" y="958761"/>
            <a:ext cx="1553611" cy="50845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27389">
            <a:off x="2348744" y="841784"/>
            <a:ext cx="1856600" cy="1380635"/>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368998">
            <a:off x="16480645" y="4557421"/>
            <a:ext cx="938141" cy="959066"/>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8777">
            <a:off x="419794" y="5602218"/>
            <a:ext cx="916917" cy="923635"/>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449489">
            <a:off x="1139812" y="7840431"/>
            <a:ext cx="1901538" cy="1828934"/>
          </a:xfrm>
          <a:prstGeom prst="rect">
            <a:avLst/>
          </a:prstGeom>
        </p:spPr>
      </p:pic>
    </p:spTree>
    <p:extLst>
      <p:ext uri="{BB962C8B-B14F-4D97-AF65-F5344CB8AC3E}">
        <p14:creationId xmlns:p14="http://schemas.microsoft.com/office/powerpoint/2010/main" val="883434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4352986" y="258584"/>
            <a:ext cx="9220200" cy="2889518"/>
            <a:chOff x="0" y="-438566"/>
            <a:chExt cx="8910632" cy="385268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36"/>
            <a:stretch>
              <a:fillRect/>
            </a:stretch>
          </p:blipFill>
          <p:spPr>
            <a:xfrm>
              <a:off x="0" y="208510"/>
              <a:ext cx="8910632" cy="320561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589355" y="-438566"/>
              <a:ext cx="3730856" cy="955576"/>
            </a:xfrm>
            <a:prstGeom prst="rect">
              <a:avLst/>
            </a:prstGeom>
          </p:spPr>
        </p:pic>
        <p:sp>
          <p:nvSpPr>
            <p:cNvPr id="5" name="TextBox 5"/>
            <p:cNvSpPr txBox="1"/>
            <p:nvPr/>
          </p:nvSpPr>
          <p:spPr>
            <a:xfrm>
              <a:off x="448332" y="1005209"/>
              <a:ext cx="8053017" cy="1214007"/>
            </a:xfrm>
            <a:prstGeom prst="rect">
              <a:avLst/>
            </a:prstGeom>
          </p:spPr>
          <p:txBody>
            <a:bodyPr lIns="0" tIns="0" rIns="0" bIns="0" rtlCol="0" anchor="t">
              <a:spAutoFit/>
            </a:bodyPr>
            <a:lstStyle/>
            <a:p>
              <a:pPr algn="ctr">
                <a:lnSpc>
                  <a:spcPts val="7057"/>
                </a:lnSpc>
              </a:pPr>
              <a:r>
                <a:rPr lang="en-US" sz="6000" b="1" smtClean="0">
                  <a:latin typeface="Arial" panose="020B0604020202020204" pitchFamily="34" charset="0"/>
                  <a:cs typeface="Arial" panose="020B0604020202020204" pitchFamily="34" charset="0"/>
                </a:rPr>
                <a:t>NỘI DUNG BÀI HỌC </a:t>
              </a:r>
              <a:endParaRPr lang="en-US" sz="6000" b="1">
                <a:latin typeface="Arial" panose="020B0604020202020204" pitchFamily="34" charset="0"/>
                <a:cs typeface="Arial" panose="020B0604020202020204" pitchFamily="34" charset="0"/>
              </a:endParaRPr>
            </a:p>
          </p:txBody>
        </p:sp>
      </p:grpSp>
      <p:grpSp>
        <p:nvGrpSpPr>
          <p:cNvPr id="6" name="Group 6"/>
          <p:cNvGrpSpPr/>
          <p:nvPr/>
        </p:nvGrpSpPr>
        <p:grpSpPr>
          <a:xfrm>
            <a:off x="1039394" y="3285025"/>
            <a:ext cx="7554999" cy="1951457"/>
            <a:chOff x="0" y="0"/>
            <a:chExt cx="3714773" cy="959526"/>
          </a:xfrm>
        </p:grpSpPr>
        <p:sp>
          <p:nvSpPr>
            <p:cNvPr id="7" name="Freeform 7"/>
            <p:cNvSpPr/>
            <p:nvPr/>
          </p:nvSpPr>
          <p:spPr>
            <a:xfrm>
              <a:off x="0" y="0"/>
              <a:ext cx="3714773"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481281">
            <a:off x="11990285" y="6064454"/>
            <a:ext cx="12595429" cy="10832069"/>
          </a:xfrm>
          <a:prstGeom prst="rect">
            <a:avLst/>
          </a:prstGeom>
        </p:spPr>
      </p:pic>
      <p:grpSp>
        <p:nvGrpSpPr>
          <p:cNvPr id="9" name="Group 9"/>
          <p:cNvGrpSpPr/>
          <p:nvPr/>
        </p:nvGrpSpPr>
        <p:grpSpPr>
          <a:xfrm>
            <a:off x="1039393" y="7960063"/>
            <a:ext cx="7554999" cy="1951457"/>
            <a:chOff x="0" y="0"/>
            <a:chExt cx="3714773" cy="959526"/>
          </a:xfrm>
        </p:grpSpPr>
        <p:sp>
          <p:nvSpPr>
            <p:cNvPr id="10" name="Freeform 10"/>
            <p:cNvSpPr/>
            <p:nvPr/>
          </p:nvSpPr>
          <p:spPr>
            <a:xfrm>
              <a:off x="0" y="0"/>
              <a:ext cx="3714773"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grpSp>
        <p:nvGrpSpPr>
          <p:cNvPr id="11" name="Group 11"/>
          <p:cNvGrpSpPr/>
          <p:nvPr/>
        </p:nvGrpSpPr>
        <p:grpSpPr>
          <a:xfrm>
            <a:off x="1039393" y="5626746"/>
            <a:ext cx="7554999" cy="1951457"/>
            <a:chOff x="0" y="0"/>
            <a:chExt cx="3714773" cy="959526"/>
          </a:xfrm>
        </p:grpSpPr>
        <p:sp>
          <p:nvSpPr>
            <p:cNvPr id="12" name="Freeform 12"/>
            <p:cNvSpPr/>
            <p:nvPr/>
          </p:nvSpPr>
          <p:spPr>
            <a:xfrm>
              <a:off x="0" y="0"/>
              <a:ext cx="3714773"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grpSp>
        <p:nvGrpSpPr>
          <p:cNvPr id="15" name="Group 15"/>
          <p:cNvGrpSpPr/>
          <p:nvPr/>
        </p:nvGrpSpPr>
        <p:grpSpPr>
          <a:xfrm>
            <a:off x="2553313" y="3285025"/>
            <a:ext cx="14030881" cy="1951457"/>
            <a:chOff x="0" y="0"/>
            <a:chExt cx="2970382" cy="959526"/>
          </a:xfrm>
        </p:grpSpPr>
        <p:sp>
          <p:nvSpPr>
            <p:cNvPr id="16" name="Freeform 16"/>
            <p:cNvSpPr/>
            <p:nvPr/>
          </p:nvSpPr>
          <p:spPr>
            <a:xfrm>
              <a:off x="0" y="0"/>
              <a:ext cx="2970382"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sp>
        <p:nvSpPr>
          <p:cNvPr id="17" name="TextBox 17"/>
          <p:cNvSpPr txBox="1"/>
          <p:nvPr/>
        </p:nvSpPr>
        <p:spPr>
          <a:xfrm>
            <a:off x="3297238" y="3619631"/>
            <a:ext cx="11202427" cy="1011559"/>
          </a:xfrm>
          <a:prstGeom prst="rect">
            <a:avLst/>
          </a:prstGeom>
        </p:spPr>
        <p:txBody>
          <a:bodyPr wrap="square" lIns="0" tIns="0" rIns="0" bIns="0" rtlCol="0" anchor="t">
            <a:spAutoFit/>
          </a:bodyPr>
          <a:lstStyle/>
          <a:p>
            <a:pPr>
              <a:lnSpc>
                <a:spcPct val="150000"/>
              </a:lnSpc>
            </a:pPr>
            <a:r>
              <a:rPr lang="en-US" sz="5000" b="1" smtClean="0">
                <a:latin typeface="Arial" panose="020B0604020202020204" pitchFamily="34" charset="0"/>
                <a:cs typeface="Arial" panose="020B0604020202020204" pitchFamily="34" charset="0"/>
              </a:rPr>
              <a:t>Ứng xử có văn hoá nơi công cộng</a:t>
            </a:r>
            <a:endParaRPr lang="en-US" sz="5000" b="1">
              <a:latin typeface="Arial" panose="020B0604020202020204" pitchFamily="34" charset="0"/>
              <a:cs typeface="Arial" panose="020B0604020202020204" pitchFamily="34" charset="0"/>
            </a:endParaRPr>
          </a:p>
        </p:txBody>
      </p:sp>
      <p:sp>
        <p:nvSpPr>
          <p:cNvPr id="18" name="TextBox 18"/>
          <p:cNvSpPr txBox="1"/>
          <p:nvPr/>
        </p:nvSpPr>
        <p:spPr>
          <a:xfrm>
            <a:off x="1343453" y="4057140"/>
            <a:ext cx="905801" cy="507127"/>
          </a:xfrm>
          <a:prstGeom prst="rect">
            <a:avLst/>
          </a:prstGeom>
        </p:spPr>
        <p:txBody>
          <a:bodyPr lIns="0" tIns="0" rIns="0" bIns="0" rtlCol="0" anchor="t">
            <a:spAutoFit/>
          </a:bodyPr>
          <a:lstStyle/>
          <a:p>
            <a:pPr algn="ctr">
              <a:lnSpc>
                <a:spcPts val="3282"/>
              </a:lnSpc>
            </a:pPr>
            <a:r>
              <a:rPr lang="en-US" sz="6500" b="1">
                <a:solidFill>
                  <a:srgbClr val="FFF9EC"/>
                </a:solidFill>
                <a:latin typeface="Arial" panose="020B0604020202020204" pitchFamily="34" charset="0"/>
                <a:cs typeface="Arial" panose="020B0604020202020204" pitchFamily="34" charset="0"/>
              </a:rPr>
              <a:t>1</a:t>
            </a:r>
          </a:p>
        </p:txBody>
      </p:sp>
      <p:sp>
        <p:nvSpPr>
          <p:cNvPr id="19" name="TextBox 19"/>
          <p:cNvSpPr txBox="1"/>
          <p:nvPr/>
        </p:nvSpPr>
        <p:spPr>
          <a:xfrm>
            <a:off x="1343452" y="8732178"/>
            <a:ext cx="905801" cy="507127"/>
          </a:xfrm>
          <a:prstGeom prst="rect">
            <a:avLst/>
          </a:prstGeom>
        </p:spPr>
        <p:txBody>
          <a:bodyPr lIns="0" tIns="0" rIns="0" bIns="0" rtlCol="0" anchor="t">
            <a:spAutoFit/>
          </a:bodyPr>
          <a:lstStyle/>
          <a:p>
            <a:pPr algn="ctr">
              <a:lnSpc>
                <a:spcPts val="3282"/>
              </a:lnSpc>
            </a:pPr>
            <a:r>
              <a:rPr lang="en-US" sz="6500" b="1">
                <a:solidFill>
                  <a:srgbClr val="FFF9EC"/>
                </a:solidFill>
                <a:latin typeface="Arial" panose="020B0604020202020204" pitchFamily="34" charset="0"/>
                <a:cs typeface="Arial" panose="020B0604020202020204" pitchFamily="34" charset="0"/>
              </a:rPr>
              <a:t>2</a:t>
            </a:r>
          </a:p>
        </p:txBody>
      </p:sp>
      <p:grpSp>
        <p:nvGrpSpPr>
          <p:cNvPr id="20" name="Group 20"/>
          <p:cNvGrpSpPr/>
          <p:nvPr/>
        </p:nvGrpSpPr>
        <p:grpSpPr>
          <a:xfrm>
            <a:off x="2553312" y="5626746"/>
            <a:ext cx="14030882" cy="1951457"/>
            <a:chOff x="0" y="0"/>
            <a:chExt cx="2970382" cy="959526"/>
          </a:xfrm>
        </p:grpSpPr>
        <p:sp>
          <p:nvSpPr>
            <p:cNvPr id="21" name="Freeform 21"/>
            <p:cNvSpPr/>
            <p:nvPr/>
          </p:nvSpPr>
          <p:spPr>
            <a:xfrm>
              <a:off x="0" y="0"/>
              <a:ext cx="2970382"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grpSp>
        <p:nvGrpSpPr>
          <p:cNvPr id="22" name="Group 22"/>
          <p:cNvGrpSpPr/>
          <p:nvPr/>
        </p:nvGrpSpPr>
        <p:grpSpPr>
          <a:xfrm>
            <a:off x="2553312" y="7960063"/>
            <a:ext cx="14030882" cy="1951457"/>
            <a:chOff x="0" y="0"/>
            <a:chExt cx="2970382" cy="959526"/>
          </a:xfrm>
        </p:grpSpPr>
        <p:sp>
          <p:nvSpPr>
            <p:cNvPr id="23" name="Freeform 23"/>
            <p:cNvSpPr/>
            <p:nvPr/>
          </p:nvSpPr>
          <p:spPr>
            <a:xfrm>
              <a:off x="0" y="0"/>
              <a:ext cx="2970382"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sp>
        <p:nvSpPr>
          <p:cNvPr id="25" name="TextBox 25"/>
          <p:cNvSpPr txBox="1"/>
          <p:nvPr/>
        </p:nvSpPr>
        <p:spPr>
          <a:xfrm>
            <a:off x="1343452" y="6398860"/>
            <a:ext cx="905801" cy="507127"/>
          </a:xfrm>
          <a:prstGeom prst="rect">
            <a:avLst/>
          </a:prstGeom>
        </p:spPr>
        <p:txBody>
          <a:bodyPr lIns="0" tIns="0" rIns="0" bIns="0" rtlCol="0" anchor="t">
            <a:spAutoFit/>
          </a:bodyPr>
          <a:lstStyle/>
          <a:p>
            <a:pPr algn="ctr">
              <a:lnSpc>
                <a:spcPts val="3282"/>
              </a:lnSpc>
            </a:pPr>
            <a:r>
              <a:rPr lang="en-US" sz="6500" b="1">
                <a:solidFill>
                  <a:srgbClr val="FFF9EC"/>
                </a:solidFill>
                <a:latin typeface="Arial" panose="020B0604020202020204" pitchFamily="34" charset="0"/>
                <a:cs typeface="Arial" panose="020B0604020202020204" pitchFamily="34" charset="0"/>
              </a:rPr>
              <a:t>3</a:t>
            </a:r>
          </a:p>
        </p:txBody>
      </p:sp>
      <p:pic>
        <p:nvPicPr>
          <p:cNvPr id="31" name="Picture 3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29995">
            <a:off x="633352" y="440865"/>
            <a:ext cx="2078436" cy="1999078"/>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60554">
            <a:off x="13859117" y="1344691"/>
            <a:ext cx="2020776" cy="661345"/>
          </a:xfrm>
          <a:prstGeom prst="rect">
            <a:avLst/>
          </a:prstGeom>
        </p:spPr>
      </p:pic>
      <p:sp>
        <p:nvSpPr>
          <p:cNvPr id="33" name="TextBox 17"/>
          <p:cNvSpPr txBox="1"/>
          <p:nvPr/>
        </p:nvSpPr>
        <p:spPr>
          <a:xfrm>
            <a:off x="3297237" y="6135093"/>
            <a:ext cx="11202427" cy="1154162"/>
          </a:xfrm>
          <a:prstGeom prst="rect">
            <a:avLst/>
          </a:prstGeom>
        </p:spPr>
        <p:txBody>
          <a:bodyPr wrap="square" lIns="0" tIns="0" rIns="0" bIns="0" rtlCol="0" anchor="t">
            <a:spAutoFit/>
          </a:bodyPr>
          <a:lstStyle/>
          <a:p>
            <a:pPr>
              <a:lnSpc>
                <a:spcPct val="150000"/>
              </a:lnSpc>
            </a:pPr>
            <a:r>
              <a:rPr lang="en-US" sz="5000" b="1" smtClean="0">
                <a:latin typeface="Arial" panose="020B0604020202020204" pitchFamily="34" charset="0"/>
                <a:cs typeface="Arial" panose="020B0604020202020204" pitchFamily="34" charset="0"/>
              </a:rPr>
              <a:t>Ứng xử có văn hoá trên mạng xã hội</a:t>
            </a:r>
            <a:endParaRPr lang="en-US" sz="5000" b="1">
              <a:latin typeface="Arial" panose="020B0604020202020204" pitchFamily="34" charset="0"/>
              <a:cs typeface="Arial" panose="020B0604020202020204" pitchFamily="34" charset="0"/>
            </a:endParaRPr>
          </a:p>
        </p:txBody>
      </p:sp>
      <p:sp>
        <p:nvSpPr>
          <p:cNvPr id="34" name="TextBox 17"/>
          <p:cNvSpPr txBox="1"/>
          <p:nvPr/>
        </p:nvSpPr>
        <p:spPr>
          <a:xfrm>
            <a:off x="3133879" y="8247204"/>
            <a:ext cx="13450315" cy="1154162"/>
          </a:xfrm>
          <a:prstGeom prst="rect">
            <a:avLst/>
          </a:prstGeom>
        </p:spPr>
        <p:txBody>
          <a:bodyPr wrap="square" lIns="0" tIns="0" rIns="0" bIns="0" rtlCol="0" anchor="t">
            <a:spAutoFit/>
          </a:bodyPr>
          <a:lstStyle/>
          <a:p>
            <a:pPr>
              <a:lnSpc>
                <a:spcPct val="150000"/>
              </a:lnSpc>
            </a:pPr>
            <a:r>
              <a:rPr lang="en-US" sz="5000" b="1" smtClean="0">
                <a:latin typeface="Arial" panose="020B0604020202020204" pitchFamily="34" charset="0"/>
                <a:cs typeface="Arial" panose="020B0604020202020204" pitchFamily="34" charset="0"/>
              </a:rPr>
              <a:t>Ứng xử có văn hoá khi dùng email, tin nhắn</a:t>
            </a:r>
            <a:endParaRPr lang="en-US" sz="50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5"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70127" y="647700"/>
            <a:ext cx="17099261" cy="938719"/>
          </a:xfrm>
          <a:prstGeom prst="rect">
            <a:avLst/>
          </a:prstGeom>
          <a:noFill/>
        </p:spPr>
        <p:txBody>
          <a:bodyPr wrap="square" rtlCol="0">
            <a:spAutoFit/>
          </a:bodyPr>
          <a:lstStyle/>
          <a:p>
            <a:pPr algn="ctr"/>
            <a:r>
              <a:rPr lang="vi-VN" sz="5500" b="1">
                <a:cs typeface="Arial" panose="020B0604020202020204" pitchFamily="34" charset="0"/>
              </a:rPr>
              <a:t>1. Ứng xử có văn hóa ở nơi công cộng</a:t>
            </a:r>
            <a:endParaRPr lang="en-US" sz="5500" b="1">
              <a:latin typeface="Arial" panose="020B0604020202020204" pitchFamily="34" charset="0"/>
              <a:cs typeface="Arial" panose="020B0604020202020204" pitchFamily="34" charset="0"/>
            </a:endParaRPr>
          </a:p>
        </p:txBody>
      </p:sp>
      <p:sp>
        <p:nvSpPr>
          <p:cNvPr id="3" name="TextBox 2"/>
          <p:cNvSpPr txBox="1"/>
          <p:nvPr/>
        </p:nvSpPr>
        <p:spPr>
          <a:xfrm>
            <a:off x="1590257" y="2876336"/>
            <a:ext cx="14859000" cy="90159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000" i="1">
                <a:solidFill>
                  <a:srgbClr val="FF0000"/>
                </a:solidFill>
              </a:rPr>
              <a:t>Hãy kể những gì em cho là thiếu văn hóa khi ở nơi công cộng</a:t>
            </a:r>
            <a:r>
              <a:rPr lang="vi-VN" sz="4000" i="1" smtClean="0">
                <a:solidFill>
                  <a:srgbClr val="FF0000"/>
                </a:solidFill>
              </a:rPr>
              <a:t>:</a:t>
            </a:r>
            <a:endParaRPr lang="vi-VN" sz="4000" i="1">
              <a:solidFill>
                <a:srgbClr val="FF0000"/>
              </a:solidFill>
            </a:endParaRPr>
          </a:p>
        </p:txBody>
      </p:sp>
      <p:sp>
        <p:nvSpPr>
          <p:cNvPr id="4" name="Pentagon 3"/>
          <p:cNvSpPr/>
          <p:nvPr/>
        </p:nvSpPr>
        <p:spPr>
          <a:xfrm>
            <a:off x="470125" y="1762018"/>
            <a:ext cx="5168675" cy="1095482"/>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Hoạt động 1</a:t>
            </a:r>
            <a:endParaRPr lang="en-US" sz="4000" b="1">
              <a:solidFill>
                <a:schemeClr val="tx1"/>
              </a:solidFill>
              <a:latin typeface="Arial" panose="020B0604020202020204" pitchFamily="34" charset="0"/>
              <a:cs typeface="Arial" panose="020B0604020202020204" pitchFamily="34" charset="0"/>
            </a:endParaRPr>
          </a:p>
        </p:txBody>
      </p:sp>
      <p:sp>
        <p:nvSpPr>
          <p:cNvPr id="5" name="Flowchart: Terminator 4"/>
          <p:cNvSpPr/>
          <p:nvPr/>
        </p:nvSpPr>
        <p:spPr>
          <a:xfrm>
            <a:off x="1610577" y="4401952"/>
            <a:ext cx="6238023" cy="1219200"/>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Về ngôn từ, nói và viết</a:t>
            </a:r>
            <a:endParaRPr lang="en-US" sz="4000" b="1" i="1">
              <a:solidFill>
                <a:schemeClr val="tx1"/>
              </a:solidFill>
              <a:latin typeface="Arial" panose="020B0604020202020204" pitchFamily="34" charset="0"/>
              <a:cs typeface="Arial" panose="020B0604020202020204" pitchFamily="34" charset="0"/>
            </a:endParaRPr>
          </a:p>
        </p:txBody>
      </p:sp>
      <p:sp>
        <p:nvSpPr>
          <p:cNvPr id="14" name="Flowchart: Terminator 13"/>
          <p:cNvSpPr/>
          <p:nvPr/>
        </p:nvSpPr>
        <p:spPr>
          <a:xfrm>
            <a:off x="1590257" y="6334565"/>
            <a:ext cx="6238023" cy="1219200"/>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Về quần áo, vẻ ngoài</a:t>
            </a:r>
            <a:endParaRPr lang="en-US" sz="4000" b="1" i="1">
              <a:solidFill>
                <a:schemeClr val="tx1"/>
              </a:solidFill>
              <a:latin typeface="Arial" panose="020B0604020202020204" pitchFamily="34" charset="0"/>
              <a:cs typeface="Arial" panose="020B0604020202020204" pitchFamily="34" charset="0"/>
            </a:endParaRPr>
          </a:p>
        </p:txBody>
      </p:sp>
      <p:sp>
        <p:nvSpPr>
          <p:cNvPr id="15" name="Flowchart: Terminator 14"/>
          <p:cNvSpPr/>
          <p:nvPr/>
        </p:nvSpPr>
        <p:spPr>
          <a:xfrm>
            <a:off x="1610577" y="8267179"/>
            <a:ext cx="6238023" cy="1219200"/>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Về thái độ, hành vi</a:t>
            </a:r>
            <a:endParaRPr lang="en-US" sz="4000" b="1" i="1">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829800" y="3777929"/>
            <a:ext cx="6367988" cy="6562431"/>
          </a:xfrm>
          <a:prstGeom prst="rect">
            <a:avLst/>
          </a:prstGeom>
        </p:spPr>
      </p:pic>
    </p:spTree>
    <p:extLst>
      <p:ext uri="{BB962C8B-B14F-4D97-AF65-F5344CB8AC3E}">
        <p14:creationId xmlns:p14="http://schemas.microsoft.com/office/powerpoint/2010/main" val="2269983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3" grpId="0"/>
      <p:bldP spid="4" grpId="0" animBg="1"/>
      <p:bldP spid="5"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a:off x="470126" y="1076268"/>
            <a:ext cx="5168675" cy="1095482"/>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Hoạt động 1</a:t>
            </a:r>
            <a:endParaRPr lang="en-US" sz="4000" b="1">
              <a:solidFill>
                <a:schemeClr val="tx1"/>
              </a:solidFill>
              <a:latin typeface="Arial" panose="020B0604020202020204" pitchFamily="34" charset="0"/>
              <a:cs typeface="Arial" panose="020B0604020202020204" pitchFamily="34" charset="0"/>
            </a:endParaRPr>
          </a:p>
        </p:txBody>
      </p:sp>
      <p:sp>
        <p:nvSpPr>
          <p:cNvPr id="5" name="Flowchart: Terminator 4"/>
          <p:cNvSpPr/>
          <p:nvPr/>
        </p:nvSpPr>
        <p:spPr>
          <a:xfrm>
            <a:off x="1371600" y="3669014"/>
            <a:ext cx="6238023" cy="1219200"/>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Về ngôn từ, nói và viết</a:t>
            </a:r>
            <a:endParaRPr lang="en-US" sz="4000" b="1" i="1">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990600" y="2578965"/>
            <a:ext cx="17099262"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Những hành vi thiếu văn hoá khi ở nơi cộng đồng:  </a:t>
            </a:r>
            <a:endParaRPr lang="en-US" sz="4000" b="1" i="1">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676400" y="5071674"/>
            <a:ext cx="5237556" cy="5086836"/>
          </a:xfrm>
          <a:prstGeom prst="rect">
            <a:avLst/>
          </a:prstGeom>
        </p:spPr>
      </p:pic>
      <p:sp>
        <p:nvSpPr>
          <p:cNvPr id="8" name="Rounded Rectangular Callout 7"/>
          <p:cNvSpPr/>
          <p:nvPr/>
        </p:nvSpPr>
        <p:spPr>
          <a:xfrm>
            <a:off x="7609623" y="4781460"/>
            <a:ext cx="9154377" cy="1962239"/>
          </a:xfrm>
          <a:prstGeom prst="wedgeRoundRectCallout">
            <a:avLst>
              <a:gd name="adj1" fmla="val -55460"/>
              <a:gd name="adj2" fmla="val 41024"/>
              <a:gd name="adj3" fmla="val 16667"/>
            </a:avLst>
          </a:prstGeom>
          <a:solidFill>
            <a:schemeClr val="bg1">
              <a:lumMod val="95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Nói quá to, sử dụng các ngôn từ</a:t>
            </a:r>
          </a:p>
          <a:p>
            <a:pPr algn="ctr">
              <a:lnSpc>
                <a:spcPct val="150000"/>
              </a:lnSpc>
            </a:pPr>
            <a:r>
              <a:rPr lang="en-US" sz="4000" smtClean="0">
                <a:solidFill>
                  <a:schemeClr val="tx1"/>
                </a:solidFill>
                <a:latin typeface="Arial" panose="020B0604020202020204" pitchFamily="34" charset="0"/>
                <a:cs typeface="Arial" panose="020B0604020202020204" pitchFamily="34" charset="0"/>
              </a:rPr>
              <a:t> phản cảm </a:t>
            </a:r>
            <a:endParaRPr lang="en-US" sz="400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7609622" y="7305573"/>
            <a:ext cx="9154377" cy="1962239"/>
          </a:xfrm>
          <a:prstGeom prst="wedgeRoundRectCallout">
            <a:avLst>
              <a:gd name="adj1" fmla="val -55904"/>
              <a:gd name="adj2" fmla="val 4780"/>
              <a:gd name="adj3" fmla="val 16667"/>
            </a:avLst>
          </a:prstGeom>
          <a:solidFill>
            <a:schemeClr val="bg1">
              <a:lumMod val="95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Nói các lời thô lỗ, thiếu văn hoá, xúc phạm người khác</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978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a:off x="470126" y="1076268"/>
            <a:ext cx="5168675" cy="1095482"/>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Hoạt động 1</a:t>
            </a:r>
            <a:endParaRPr lang="en-US" sz="4000" b="1">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990600" y="2578965"/>
            <a:ext cx="17099262"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Những hành vi thiếu văn hoá khi ở nơi cộng đồng:  </a:t>
            </a:r>
            <a:endParaRPr lang="en-US" sz="4000" b="1" i="1">
              <a:latin typeface="Arial" panose="020B0604020202020204" pitchFamily="34" charset="0"/>
              <a:cs typeface="Arial" panose="020B0604020202020204" pitchFamily="34" charset="0"/>
            </a:endParaRPr>
          </a:p>
        </p:txBody>
      </p:sp>
      <p:sp>
        <p:nvSpPr>
          <p:cNvPr id="8" name="Rounded Rectangular Callout 7"/>
          <p:cNvSpPr/>
          <p:nvPr/>
        </p:nvSpPr>
        <p:spPr>
          <a:xfrm>
            <a:off x="7609623" y="4781460"/>
            <a:ext cx="9154377" cy="1962239"/>
          </a:xfrm>
          <a:prstGeom prst="wedgeRoundRectCallout">
            <a:avLst>
              <a:gd name="adj1" fmla="val -55460"/>
              <a:gd name="adj2" fmla="val 41024"/>
              <a:gd name="adj3" fmla="val 16667"/>
            </a:avLst>
          </a:prstGeom>
          <a:solidFill>
            <a:schemeClr val="bg1">
              <a:lumMod val="95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Ăn mặc không phù hợp với môi trường</a:t>
            </a:r>
            <a:endParaRPr lang="en-US" sz="400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7609622" y="7305573"/>
            <a:ext cx="9154377" cy="1962239"/>
          </a:xfrm>
          <a:prstGeom prst="wedgeRoundRectCallout">
            <a:avLst>
              <a:gd name="adj1" fmla="val -55904"/>
              <a:gd name="adj2" fmla="val 4780"/>
              <a:gd name="adj3" fmla="val 16667"/>
            </a:avLst>
          </a:prstGeom>
          <a:solidFill>
            <a:schemeClr val="bg1">
              <a:lumMod val="95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Ăn mặc luộm thuộm, tóc tai bù rù</a:t>
            </a:r>
            <a:endParaRPr lang="en-US" sz="4000">
              <a:solidFill>
                <a:schemeClr val="tx1"/>
              </a:solidFill>
              <a:latin typeface="Arial" panose="020B0604020202020204" pitchFamily="34" charset="0"/>
              <a:cs typeface="Arial" panose="020B0604020202020204" pitchFamily="34" charset="0"/>
            </a:endParaRPr>
          </a:p>
        </p:txBody>
      </p:sp>
      <p:sp>
        <p:nvSpPr>
          <p:cNvPr id="9" name="Flowchart: Terminator 8"/>
          <p:cNvSpPr/>
          <p:nvPr/>
        </p:nvSpPr>
        <p:spPr>
          <a:xfrm>
            <a:off x="1176166" y="3591508"/>
            <a:ext cx="6238023" cy="1219200"/>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Về quần áo, vẻ ngoài</a:t>
            </a:r>
            <a:endParaRPr lang="en-US" sz="4000" b="1" i="1">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140652" y="5393715"/>
            <a:ext cx="5918017" cy="4593860"/>
          </a:xfrm>
          <a:prstGeom prst="rect">
            <a:avLst/>
          </a:prstGeom>
        </p:spPr>
      </p:pic>
    </p:spTree>
    <p:extLst>
      <p:ext uri="{BB962C8B-B14F-4D97-AF65-F5344CB8AC3E}">
        <p14:creationId xmlns:p14="http://schemas.microsoft.com/office/powerpoint/2010/main" val="3040205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sp>
        <p:nvSpPr>
          <p:cNvPr id="95" name="Rounded Rectangle 94"/>
          <p:cNvSpPr/>
          <p:nvPr/>
        </p:nvSpPr>
        <p:spPr>
          <a:xfrm>
            <a:off x="470126" y="472101"/>
            <a:ext cx="17099262" cy="9311866"/>
          </a:xfrm>
          <a:prstGeom prst="roundRect">
            <a:avLst>
              <a:gd name="adj" fmla="val 9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a:off x="470126" y="1076268"/>
            <a:ext cx="5168675" cy="1095482"/>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Hoạt động 1</a:t>
            </a:r>
            <a:endParaRPr lang="en-US" sz="4000" b="1">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990600" y="2578965"/>
            <a:ext cx="17099262"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Những hành vi thiếu văn hoá khi ở nơi cộng đồng:  </a:t>
            </a:r>
            <a:endParaRPr lang="en-US" sz="4000" b="1" i="1">
              <a:latin typeface="Arial" panose="020B0604020202020204" pitchFamily="34" charset="0"/>
              <a:cs typeface="Arial" panose="020B0604020202020204" pitchFamily="34" charset="0"/>
            </a:endParaRPr>
          </a:p>
        </p:txBody>
      </p:sp>
      <p:sp>
        <p:nvSpPr>
          <p:cNvPr id="8" name="Rounded Rectangular Callout 7"/>
          <p:cNvSpPr/>
          <p:nvPr/>
        </p:nvSpPr>
        <p:spPr>
          <a:xfrm>
            <a:off x="7609623" y="4781460"/>
            <a:ext cx="9154377" cy="1962239"/>
          </a:xfrm>
          <a:prstGeom prst="wedgeRoundRectCallout">
            <a:avLst>
              <a:gd name="adj1" fmla="val -55460"/>
              <a:gd name="adj2" fmla="val 41024"/>
              <a:gd name="adj3" fmla="val 16667"/>
            </a:avLst>
          </a:prstGeom>
          <a:solidFill>
            <a:schemeClr val="bg1">
              <a:lumMod val="95000"/>
            </a:schemeClr>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Sử dụng điện thoại khi đang nói chuyện cùng với người khác</a:t>
            </a:r>
            <a:endParaRPr lang="en-US" sz="400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7609622" y="7305573"/>
            <a:ext cx="9154377" cy="1962239"/>
          </a:xfrm>
          <a:prstGeom prst="wedgeRoundRectCallout">
            <a:avLst>
              <a:gd name="adj1" fmla="val -55904"/>
              <a:gd name="adj2" fmla="val 4780"/>
              <a:gd name="adj3" fmla="val 16667"/>
            </a:avLst>
          </a:prstGeom>
          <a:solidFill>
            <a:schemeClr val="bg1">
              <a:lumMod val="95000"/>
            </a:schemeClr>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Nói quá to, lời lẽ cợt nhả, bông đùa…</a:t>
            </a:r>
            <a:endParaRPr lang="en-US" sz="4000">
              <a:solidFill>
                <a:schemeClr val="tx1"/>
              </a:solidFill>
              <a:latin typeface="Arial" panose="020B0604020202020204" pitchFamily="34" charset="0"/>
              <a:cs typeface="Arial" panose="020B0604020202020204" pitchFamily="34" charset="0"/>
            </a:endParaRPr>
          </a:p>
        </p:txBody>
      </p:sp>
      <p:sp>
        <p:nvSpPr>
          <p:cNvPr id="11" name="Flowchart: Terminator 10"/>
          <p:cNvSpPr/>
          <p:nvPr/>
        </p:nvSpPr>
        <p:spPr>
          <a:xfrm>
            <a:off x="905623" y="3730683"/>
            <a:ext cx="6238023" cy="1219200"/>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Về thái độ, hành vi</a:t>
            </a:r>
            <a:endParaRPr lang="en-US" sz="4000" b="1" i="1">
              <a:solidFill>
                <a:schemeClr val="tx1"/>
              </a:solidFill>
              <a:latin typeface="Arial" panose="020B0604020202020204" pitchFamily="34" charset="0"/>
              <a:cs typeface="Arial" panose="020B0604020202020204" pitchFamily="34" charset="0"/>
            </a:endParaRPr>
          </a:p>
        </p:txBody>
      </p:sp>
      <p:pic>
        <p:nvPicPr>
          <p:cNvPr id="14" name="Picture 10"/>
          <p:cNvPicPr>
            <a:picLocks noChangeAspect="1"/>
          </p:cNvPicPr>
          <p:nvPr/>
        </p:nvPicPr>
        <p:blipFill>
          <a:blip r:embed="rId3"/>
          <a:srcRect/>
          <a:stretch>
            <a:fillRect/>
          </a:stretch>
        </p:blipFill>
        <p:spPr>
          <a:xfrm>
            <a:off x="1579757" y="5360476"/>
            <a:ext cx="4889754" cy="8229600"/>
          </a:xfrm>
          <a:prstGeom prst="rect">
            <a:avLst/>
          </a:prstGeom>
        </p:spPr>
      </p:pic>
    </p:spTree>
    <p:extLst>
      <p:ext uri="{BB962C8B-B14F-4D97-AF65-F5344CB8AC3E}">
        <p14:creationId xmlns:p14="http://schemas.microsoft.com/office/powerpoint/2010/main" val="726710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2670</Words>
  <Application>Microsoft Office PowerPoint</Application>
  <PresentationFormat>Custom</PresentationFormat>
  <Paragraphs>231</Paragraphs>
  <Slides>41</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Chocolate Cheerful and Playful Scrapbook Sticker Digital Game Presentation</dc:title>
  <cp:lastModifiedBy>Admin</cp:lastModifiedBy>
  <cp:revision>35</cp:revision>
  <dcterms:created xsi:type="dcterms:W3CDTF">2006-08-16T00:00:00Z</dcterms:created>
  <dcterms:modified xsi:type="dcterms:W3CDTF">2022-10-10T03:25:53Z</dcterms:modified>
  <dc:identifier>DAFN-PgkHys</dc:identifier>
</cp:coreProperties>
</file>