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8" r:id="rId2"/>
    <p:sldId id="262" r:id="rId3"/>
    <p:sldId id="275" r:id="rId4"/>
    <p:sldId id="256" r:id="rId5"/>
    <p:sldId id="257"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261" r:id="rId34"/>
    <p:sldId id="303" r:id="rId35"/>
  </p:sldIdLst>
  <p:sldSz cx="18288000" cy="10287000"/>
  <p:notesSz cx="6858000" cy="9144000"/>
  <p:embeddedFontLst>
    <p:embeddedFont>
      <p:font typeface="Cambria Math" pitchFamily="18" charset="0"/>
      <p:regular r:id="rId37"/>
    </p:embeddedFont>
    <p:embeddedFont>
      <p:font typeface="Calibri"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EBB8BF-DFA0-4F95-B718-421CEE1D56C1}">
          <p14:sldIdLst>
            <p14:sldId id="258"/>
            <p14:sldId id="262"/>
            <p14:sldId id="275"/>
            <p14:sldId id="256"/>
            <p14:sldId id="257"/>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261"/>
            <p14:sldId id="30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2A579A"/>
    <a:srgbClr val="2274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4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65875-9F98-4373-86DB-69164C19D316}" type="datetimeFigureOut">
              <a:rPr lang="en-US" smtClean="0"/>
              <a:t>11/30/2022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3D142-DE4B-4CBE-B867-F2F8DEB56504}" type="slidenum">
              <a:rPr lang="en-US" smtClean="0"/>
              <a:t>‹#›</a:t>
            </a:fld>
            <a:endParaRPr lang="en-US"/>
          </a:p>
        </p:txBody>
      </p:sp>
    </p:spTree>
    <p:extLst>
      <p:ext uri="{BB962C8B-B14F-4D97-AF65-F5344CB8AC3E}">
        <p14:creationId xmlns:p14="http://schemas.microsoft.com/office/powerpoint/2010/main" val="89088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33D142-DE4B-4CBE-B867-F2F8DEB56504}" type="slidenum">
              <a:rPr lang="en-US" smtClean="0"/>
              <a:t>32</a:t>
            </a:fld>
            <a:endParaRPr lang="en-US"/>
          </a:p>
        </p:txBody>
      </p:sp>
    </p:spTree>
    <p:extLst>
      <p:ext uri="{BB962C8B-B14F-4D97-AF65-F5344CB8AC3E}">
        <p14:creationId xmlns:p14="http://schemas.microsoft.com/office/powerpoint/2010/main" val="404796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27" Type="http://schemas.openxmlformats.org/officeDocument/2006/relationships/image" Target="../media/image71.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2" Type="http://schemas.openxmlformats.org/officeDocument/2006/relationships/image" Target="../media/image33.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 Id="rId14" Type="http://schemas.openxmlformats.org/officeDocument/2006/relationships/image" Target="../media/image35.svg"/></Relationships>
</file>

<file path=ppt/slides/_rels/slide2.xml.rels><?xml version="1.0" encoding="UTF-8" standalone="yes"?>
<Relationships xmlns="http://schemas.openxmlformats.org/package/2006/relationships"><Relationship Id="rId18" Type="http://schemas.openxmlformats.org/officeDocument/2006/relationships/image" Target="../media/image3.png"/><Relationship Id="rId17" Type="http://schemas.openxmlformats.org/officeDocument/2006/relationships/image" Target="../media/image61.svg"/><Relationship Id="rId2" Type="http://schemas.openxmlformats.org/officeDocument/2006/relationships/image" Target="../media/image2.png"/><Relationship Id="rId1" Type="http://schemas.openxmlformats.org/officeDocument/2006/relationships/slideLayout" Target="../slideLayouts/slideLayout7.xml"/><Relationship Id="rId19"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8" Type="http://schemas.openxmlformats.org/officeDocument/2006/relationships/image" Target="../media/image9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1.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1.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1.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1.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1.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86.svg"/><Relationship Id="rId9" Type="http://schemas.openxmlformats.org/officeDocument/2006/relationships/image" Target="../media/image90.svg"/></Relationships>
</file>

<file path=ppt/slides/_rels/slide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27" Type="http://schemas.openxmlformats.org/officeDocument/2006/relationships/image" Target="../media/image71.sv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30.svg"/><Relationship Id="rId15" Type="http://schemas.openxmlformats.org/officeDocument/2006/relationships/image" Target="../media/image590.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1927860"/>
            <a:ext cx="16230600" cy="5943600"/>
            <a:chOff x="-62835" y="0"/>
            <a:chExt cx="13383902" cy="6616549"/>
          </a:xfrm>
        </p:grpSpPr>
        <p:sp>
          <p:nvSpPr>
            <p:cNvPr id="3" name="Freeform 3"/>
            <p:cNvSpPr/>
            <p:nvPr/>
          </p:nvSpPr>
          <p:spPr>
            <a:xfrm>
              <a:off x="-62835" y="0"/>
              <a:ext cx="13383902" cy="6616549"/>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sp>
        <p:nvSpPr>
          <p:cNvPr id="7" name="TextBox 6"/>
          <p:cNvSpPr txBox="1"/>
          <p:nvPr/>
        </p:nvSpPr>
        <p:spPr>
          <a:xfrm>
            <a:off x="1828800" y="3009900"/>
            <a:ext cx="14554200" cy="3211007"/>
          </a:xfrm>
          <a:prstGeom prst="rect">
            <a:avLst/>
          </a:prstGeom>
          <a:noFill/>
        </p:spPr>
        <p:txBody>
          <a:bodyPr wrap="square" rtlCol="0">
            <a:spAutoFit/>
          </a:bodyPr>
          <a:lstStyle/>
          <a:p>
            <a:pPr algn="ctr">
              <a:lnSpc>
                <a:spcPct val="150000"/>
              </a:lnSpc>
            </a:pPr>
            <a:r>
              <a:rPr lang="en-US" sz="7200" b="1" smtClean="0">
                <a:latin typeface="Arial" panose="020B0604020202020204" pitchFamily="34" charset="0"/>
                <a:cs typeface="Arial" panose="020B0604020202020204" pitchFamily="34" charset="0"/>
              </a:rPr>
              <a:t>CHÀO MỪNG CÁC EM ĐẾN VỚI BUỔI HỌC NGÀY HÔM NAY!</a:t>
            </a:r>
            <a:endParaRPr lang="en-US" sz="7200" b="1">
              <a:latin typeface="Arial" panose="020B0604020202020204" pitchFamily="34" charset="0"/>
              <a:cs typeface="Arial" panose="020B0604020202020204" pitchFamily="34" charset="0"/>
            </a:endParaRPr>
          </a:p>
        </p:txBody>
      </p:sp>
      <p:pic>
        <p:nvPicPr>
          <p:cNvPr id="8"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5448300" y="5981700"/>
            <a:ext cx="7315200" cy="4082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4" name="TextBox 3"/>
          <p:cNvSpPr txBox="1"/>
          <p:nvPr/>
        </p:nvSpPr>
        <p:spPr>
          <a:xfrm>
            <a:off x="1104900" y="2605177"/>
            <a:ext cx="16078200" cy="5632311"/>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vi-VN" sz="4000" smtClean="0"/>
              <a:t>Trang </a:t>
            </a:r>
            <a:r>
              <a:rPr lang="vi-VN" sz="4000"/>
              <a:t>tính là một lưới kẻ ô gồm các hàng và các cột.</a:t>
            </a:r>
          </a:p>
          <a:p>
            <a:pPr marL="571500" indent="-571500" algn="just">
              <a:lnSpc>
                <a:spcPct val="150000"/>
              </a:lnSpc>
              <a:buFont typeface="Wingdings" panose="05000000000000000000" pitchFamily="2" charset="2"/>
              <a:buChar char="§"/>
            </a:pPr>
            <a:r>
              <a:rPr lang="vi-VN" sz="4000" smtClean="0"/>
              <a:t>Các </a:t>
            </a:r>
            <a:r>
              <a:rPr lang="vi-VN" sz="4000"/>
              <a:t>cột được xếp thứ tự theo chữ cái A, B, C,… các chữ cái này là tên cột.</a:t>
            </a:r>
          </a:p>
          <a:p>
            <a:pPr marL="571500" indent="-571500" algn="just">
              <a:lnSpc>
                <a:spcPct val="150000"/>
              </a:lnSpc>
              <a:buFont typeface="Wingdings" panose="05000000000000000000" pitchFamily="2" charset="2"/>
              <a:buChar char="§"/>
            </a:pPr>
            <a:r>
              <a:rPr lang="vi-VN" sz="4000" smtClean="0"/>
              <a:t>Các </a:t>
            </a:r>
            <a:r>
              <a:rPr lang="vi-VN" sz="4000"/>
              <a:t>hàng được xếp thứ tự theo 1, 2, 3,… các số này là tên hàng.</a:t>
            </a:r>
          </a:p>
          <a:p>
            <a:pPr marL="571500" indent="-571500" algn="just">
              <a:lnSpc>
                <a:spcPct val="150000"/>
              </a:lnSpc>
              <a:buFont typeface="Wingdings" panose="05000000000000000000" pitchFamily="2" charset="2"/>
              <a:buChar char="§"/>
            </a:pPr>
            <a:r>
              <a:rPr lang="vi-VN" sz="4000" smtClean="0"/>
              <a:t>Địa </a:t>
            </a:r>
            <a:r>
              <a:rPr lang="vi-VN" sz="4000"/>
              <a:t>chỉ ô tính là giao của một cột với một hàng, tên ô là ghép tên cột với tên hàng, ví dụ A1, B2, C3,…</a:t>
            </a:r>
          </a:p>
        </p:txBody>
      </p:sp>
      <p:sp>
        <p:nvSpPr>
          <p:cNvPr id="6" name="Rectangle 5"/>
          <p:cNvSpPr/>
          <p:nvPr/>
        </p:nvSpPr>
        <p:spPr>
          <a:xfrm>
            <a:off x="0" y="933956"/>
            <a:ext cx="18288000" cy="108534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HƯỚNG DẪN TRẢ LỜI </a:t>
            </a:r>
            <a:endParaRPr lang="en-US" sz="45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194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9" name="Pentagon 8"/>
          <p:cNvSpPr/>
          <p:nvPr/>
        </p:nvSpPr>
        <p:spPr>
          <a:xfrm>
            <a:off x="5080" y="613544"/>
            <a:ext cx="5486400" cy="1010156"/>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Hoạt động 1</a:t>
            </a:r>
            <a:endParaRPr lang="en-US" sz="4500" b="1">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1828800" y="1876956"/>
            <a:ext cx="14782800" cy="6912084"/>
          </a:xfrm>
          <a:prstGeom prst="roundRect">
            <a:avLst>
              <a:gd name="adj" fmla="val 873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i="1">
                <a:solidFill>
                  <a:schemeClr val="tx1"/>
                </a:solidFill>
              </a:rPr>
              <a:t>Thực hiện mỗi thao tác và trả lời câu hỏi:</a:t>
            </a:r>
          </a:p>
          <a:p>
            <a:pPr algn="just">
              <a:lnSpc>
                <a:spcPct val="150000"/>
              </a:lnSpc>
            </a:pPr>
            <a:r>
              <a:rPr lang="vi-VN" sz="4000">
                <a:solidFill>
                  <a:schemeClr val="tx1"/>
                </a:solidFill>
              </a:rPr>
              <a:t>1) Chọn một ô (hoặc một cột, một hàng), điều gì cho em biết thao tác chọn đó đã thành công?</a:t>
            </a:r>
          </a:p>
          <a:p>
            <a:pPr algn="just">
              <a:lnSpc>
                <a:spcPct val="150000"/>
              </a:lnSpc>
            </a:pPr>
            <a:r>
              <a:rPr lang="vi-VN" sz="4000">
                <a:solidFill>
                  <a:schemeClr val="tx1"/>
                </a:solidFill>
              </a:rPr>
              <a:t>2) Kéo thanh cuộn đứng xuống dưới, các tên hàng sẽ thay đổi như thế nào?</a:t>
            </a:r>
          </a:p>
          <a:p>
            <a:pPr algn="just">
              <a:lnSpc>
                <a:spcPct val="150000"/>
              </a:lnSpc>
            </a:pPr>
            <a:r>
              <a:rPr lang="vi-VN" sz="4000">
                <a:solidFill>
                  <a:schemeClr val="tx1"/>
                </a:solidFill>
              </a:rPr>
              <a:t>3) Kéo thanh cuộn ngang sang phải, các tên cột sẽ thay đổi như thế nào? </a:t>
            </a:r>
          </a:p>
        </p:txBody>
      </p:sp>
    </p:spTree>
    <p:extLst>
      <p:ext uri="{BB962C8B-B14F-4D97-AF65-F5344CB8AC3E}">
        <p14:creationId xmlns:p14="http://schemas.microsoft.com/office/powerpoint/2010/main" val="39936894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barn(inVertical)">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barn(inVertical)">
                                      <p:cBhvr>
                                        <p:cTn id="3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9" name="Pentagon 8"/>
          <p:cNvSpPr/>
          <p:nvPr/>
        </p:nvSpPr>
        <p:spPr>
          <a:xfrm>
            <a:off x="5080" y="613544"/>
            <a:ext cx="5486400" cy="1010156"/>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Hoạt động 1</a:t>
            </a:r>
            <a:endParaRPr lang="en-US" sz="4500" b="1">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24000" y="3309020"/>
            <a:ext cx="6805967" cy="4025200"/>
          </a:xfrm>
          <a:prstGeom prst="rect">
            <a:avLst/>
          </a:prstGeom>
          <a:effectLst>
            <a:outerShdw blurRad="63500" sx="102000" sy="102000" algn="ctr" rotWithShape="0">
              <a:prstClr val="black">
                <a:alpha val="40000"/>
              </a:prstClr>
            </a:outerShdw>
          </a:effectLst>
        </p:spPr>
      </p:pic>
      <p:sp>
        <p:nvSpPr>
          <p:cNvPr id="5" name="TextBox 4"/>
          <p:cNvSpPr txBox="1"/>
          <p:nvPr/>
        </p:nvSpPr>
        <p:spPr>
          <a:xfrm>
            <a:off x="528320" y="2117125"/>
            <a:ext cx="15250160" cy="784830"/>
          </a:xfrm>
          <a:prstGeom prst="rect">
            <a:avLst/>
          </a:prstGeom>
          <a:noFill/>
        </p:spPr>
        <p:txBody>
          <a:bodyPr wrap="square" rtlCol="0">
            <a:spAutoFit/>
          </a:bodyPr>
          <a:lstStyle/>
          <a:p>
            <a:r>
              <a:rPr lang="en-US" sz="4500" smtClean="0">
                <a:latin typeface="Arial" panose="020B0604020202020204" pitchFamily="34" charset="0"/>
                <a:cs typeface="Arial" panose="020B0604020202020204" pitchFamily="34" charset="0"/>
              </a:rPr>
              <a:t>1) Dấu hiệu cho thấy em đã chọn thành công ô hoặc cột:</a:t>
            </a:r>
            <a:endParaRPr lang="en-US" sz="4500">
              <a:latin typeface="Arial" panose="020B0604020202020204" pitchFamily="34" charset="0"/>
              <a:cs typeface="Arial" panose="020B0604020202020204" pitchFamily="34" charset="0"/>
            </a:endParaRPr>
          </a:p>
        </p:txBody>
      </p:sp>
      <p:cxnSp>
        <p:nvCxnSpPr>
          <p:cNvPr id="10" name="Straight Arrow Connector 9"/>
          <p:cNvCxnSpPr/>
          <p:nvPr/>
        </p:nvCxnSpPr>
        <p:spPr>
          <a:xfrm>
            <a:off x="8153400" y="5905500"/>
            <a:ext cx="1752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0210800" y="4305300"/>
            <a:ext cx="6858000" cy="2800320"/>
          </a:xfrm>
          <a:prstGeom prst="roundRect">
            <a:avLst/>
          </a:prstGeom>
          <a:solidFill>
            <a:srgbClr val="FFFF66"/>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Hiện đường viền màu xanh lá bao quanh ô vừa chọn</a:t>
            </a:r>
            <a:endParaRPr lang="en-US" sz="4000">
              <a:solidFill>
                <a:schemeClr val="tx1"/>
              </a:solidFill>
              <a:latin typeface="Arial" panose="020B0604020202020204" pitchFamily="34" charset="0"/>
              <a:cs typeface="Arial" panose="020B0604020202020204" pitchFamily="34" charset="0"/>
            </a:endParaRPr>
          </a:p>
        </p:txBody>
      </p:sp>
      <p:cxnSp>
        <p:nvCxnSpPr>
          <p:cNvPr id="12" name="Straight Arrow Connector 11"/>
          <p:cNvCxnSpPr/>
          <p:nvPr/>
        </p:nvCxnSpPr>
        <p:spPr>
          <a:xfrm flipV="1">
            <a:off x="5491480" y="5905500"/>
            <a:ext cx="1290320" cy="2057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875280" y="7962900"/>
            <a:ext cx="3804920"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Ô tính B2</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0075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9" name="Pentagon 8"/>
          <p:cNvSpPr/>
          <p:nvPr/>
        </p:nvSpPr>
        <p:spPr>
          <a:xfrm>
            <a:off x="0" y="933956"/>
            <a:ext cx="5486400" cy="1010156"/>
          </a:xfrm>
          <a:prstGeom prst="homePlat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Hoạt động 1</a:t>
            </a:r>
            <a:endParaRPr lang="en-US" sz="4500" b="1">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860479" y="2476500"/>
            <a:ext cx="7337479" cy="6248400"/>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Wingdings" panose="05000000000000000000" pitchFamily="2" charset="2"/>
              <a:buChar char="v"/>
            </a:pPr>
            <a:r>
              <a:rPr lang="en-US" sz="4000" smtClean="0">
                <a:solidFill>
                  <a:schemeClr val="tx1"/>
                </a:solidFill>
                <a:latin typeface="Arial" panose="020B0604020202020204" pitchFamily="34" charset="0"/>
                <a:cs typeface="Arial" panose="020B0604020202020204" pitchFamily="34" charset="0"/>
              </a:rPr>
              <a:t>Khi thực hiện thao tác kéo thanh cuộn đứng dưới:</a:t>
            </a:r>
          </a:p>
          <a:p>
            <a:pPr algn="just">
              <a:lnSpc>
                <a:spcPct val="150000"/>
              </a:lnSpc>
            </a:pPr>
            <a:r>
              <a:rPr lang="en-US" sz="400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vi-VN" sz="4000" smtClean="0">
                <a:solidFill>
                  <a:schemeClr val="tx1"/>
                </a:solidFill>
                <a:latin typeface="Arial" panose="020B0604020202020204" pitchFamily="34" charset="0"/>
                <a:cs typeface="Arial" panose="020B0604020202020204" pitchFamily="34" charset="0"/>
              </a:rPr>
              <a:t>Các </a:t>
            </a:r>
            <a:r>
              <a:rPr lang="vi-VN" sz="4000">
                <a:solidFill>
                  <a:schemeClr val="tx1"/>
                </a:solidFill>
                <a:latin typeface="Arial" panose="020B0604020202020204" pitchFamily="34" charset="0"/>
                <a:cs typeface="Arial" panose="020B0604020202020204" pitchFamily="34" charset="0"/>
              </a:rPr>
              <a:t>tên hàng sẽ được sắp xếp theo số thứ tự tăng dần từ 1, 2, 3,...</a:t>
            </a:r>
            <a:r>
              <a:rPr lang="en-US" sz="4000" smtClean="0">
                <a:solidFill>
                  <a:schemeClr val="tx1"/>
                </a:solidFill>
                <a:latin typeface="Arial" panose="020B0604020202020204" pitchFamily="34" charset="0"/>
                <a:cs typeface="Arial" panose="020B0604020202020204" pitchFamily="34" charset="0"/>
              </a:rPr>
              <a:t> </a:t>
            </a:r>
            <a:endParaRPr lang="en-US" sz="400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9448800" y="2476500"/>
            <a:ext cx="8001000" cy="6248400"/>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Wingdings" panose="05000000000000000000" pitchFamily="2" charset="2"/>
              <a:buChar char="v"/>
            </a:pPr>
            <a:r>
              <a:rPr lang="en-US" sz="4000" smtClean="0">
                <a:solidFill>
                  <a:schemeClr val="tx1"/>
                </a:solidFill>
                <a:latin typeface="Arial" panose="020B0604020202020204" pitchFamily="34" charset="0"/>
                <a:cs typeface="Arial" panose="020B0604020202020204" pitchFamily="34" charset="0"/>
              </a:rPr>
              <a:t>Khi thực hiện thao tác kéo thanh cuộn ngang sang phải:</a:t>
            </a:r>
          </a:p>
          <a:p>
            <a:pPr algn="just">
              <a:lnSpc>
                <a:spcPct val="150000"/>
              </a:lnSpc>
            </a:pPr>
            <a:r>
              <a:rPr lang="en-US" sz="400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vi-VN" sz="4000" smtClean="0">
                <a:solidFill>
                  <a:schemeClr val="tx1"/>
                </a:solidFill>
                <a:cs typeface="Arial" panose="020B0604020202020204" pitchFamily="34" charset="0"/>
              </a:rPr>
              <a:t>Các </a:t>
            </a:r>
            <a:r>
              <a:rPr lang="vi-VN" sz="4000">
                <a:solidFill>
                  <a:schemeClr val="tx1"/>
                </a:solidFill>
                <a:cs typeface="Arial" panose="020B0604020202020204" pitchFamily="34" charset="0"/>
              </a:rPr>
              <a:t>tên cột sẽ được sắp xếp theo bảng chữ cái A, B, C,... và tăng thêm độ dài thành hai ký tự AA, AB,… rồi ba kí tự.</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0507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4" name="TextBox 3"/>
          <p:cNvSpPr txBox="1"/>
          <p:nvPr/>
        </p:nvSpPr>
        <p:spPr>
          <a:xfrm>
            <a:off x="0" y="687735"/>
            <a:ext cx="1828800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KẾT LUẬN </a:t>
            </a:r>
            <a:endParaRPr lang="en-US" sz="5000" b="1">
              <a:latin typeface="Arial" panose="020B0604020202020204" pitchFamily="34" charset="0"/>
              <a:cs typeface="Arial" panose="020B0604020202020204" pitchFamily="34" charset="0"/>
            </a:endParaRPr>
          </a:p>
        </p:txBody>
      </p:sp>
      <p:sp>
        <p:nvSpPr>
          <p:cNvPr id="5" name="Rounded Rectangle 4"/>
          <p:cNvSpPr/>
          <p:nvPr/>
        </p:nvSpPr>
        <p:spPr>
          <a:xfrm>
            <a:off x="2590800" y="2247899"/>
            <a:ext cx="4038600" cy="1562209"/>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chemeClr val="tx1"/>
                </a:solidFill>
                <a:latin typeface="Arial" panose="020B0604020202020204" pitchFamily="34" charset="0"/>
                <a:cs typeface="Arial" panose="020B0604020202020204" pitchFamily="34" charset="0"/>
              </a:rPr>
              <a:t>Tên cột </a:t>
            </a:r>
            <a:endParaRPr lang="en-US" sz="450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11658600" y="2247898"/>
            <a:ext cx="4038600" cy="1562209"/>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chemeClr val="tx1"/>
                </a:solidFill>
                <a:latin typeface="Arial" panose="020B0604020202020204" pitchFamily="34" charset="0"/>
                <a:cs typeface="Arial" panose="020B0604020202020204" pitchFamily="34" charset="0"/>
              </a:rPr>
              <a:t>Tên hàng </a:t>
            </a:r>
            <a:endParaRPr lang="en-US" sz="450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7227860" y="6086703"/>
            <a:ext cx="4038600" cy="1562209"/>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chemeClr val="tx1"/>
                </a:solidFill>
                <a:latin typeface="Arial" panose="020B0604020202020204" pitchFamily="34" charset="0"/>
                <a:cs typeface="Arial" panose="020B0604020202020204" pitchFamily="34" charset="0"/>
              </a:rPr>
              <a:t>Địa chỉ ô </a:t>
            </a:r>
            <a:endParaRPr lang="en-US" sz="4500">
              <a:solidFill>
                <a:schemeClr val="tx1"/>
              </a:solidFill>
              <a:latin typeface="Arial" panose="020B0604020202020204" pitchFamily="34" charset="0"/>
              <a:cs typeface="Arial" panose="020B0604020202020204" pitchFamily="34" charset="0"/>
            </a:endParaRPr>
          </a:p>
        </p:txBody>
      </p:sp>
      <p:sp>
        <p:nvSpPr>
          <p:cNvPr id="7" name="Plus 6"/>
          <p:cNvSpPr/>
          <p:nvPr/>
        </p:nvSpPr>
        <p:spPr>
          <a:xfrm>
            <a:off x="8588321" y="2419401"/>
            <a:ext cx="1317679" cy="1219202"/>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5" idx="2"/>
          </p:cNvCxnSpPr>
          <p:nvPr/>
        </p:nvCxnSpPr>
        <p:spPr>
          <a:xfrm>
            <a:off x="4610100" y="3810108"/>
            <a:ext cx="0" cy="18667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3746480" y="3810108"/>
            <a:ext cx="0" cy="18667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57400" y="5676900"/>
            <a:ext cx="4724400" cy="1938992"/>
          </a:xfrm>
          <a:prstGeom prst="rect">
            <a:avLst/>
          </a:prstGeom>
          <a:noFill/>
        </p:spPr>
        <p:txBody>
          <a:bodyPr wrap="square" rtlCol="0">
            <a:spAutoFit/>
          </a:bodyPr>
          <a:lstStyle/>
          <a:p>
            <a:pPr>
              <a:lnSpc>
                <a:spcPct val="150000"/>
              </a:lnSpc>
            </a:pPr>
            <a:r>
              <a:rPr lang="en-US" sz="4000" i="1" smtClean="0">
                <a:solidFill>
                  <a:srgbClr val="002060"/>
                </a:solidFill>
                <a:latin typeface="Arial" panose="020B0604020202020204" pitchFamily="34" charset="0"/>
                <a:cs typeface="Arial" panose="020B0604020202020204" pitchFamily="34" charset="0"/>
              </a:rPr>
              <a:t>Là các chữ cái A, B, C, D,…</a:t>
            </a:r>
            <a:endParaRPr lang="en-US" sz="4000" i="1">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11963400" y="5676900"/>
            <a:ext cx="4724400" cy="1938992"/>
          </a:xfrm>
          <a:prstGeom prst="rect">
            <a:avLst/>
          </a:prstGeom>
          <a:noFill/>
        </p:spPr>
        <p:txBody>
          <a:bodyPr wrap="square" rtlCol="0">
            <a:spAutoFit/>
          </a:bodyPr>
          <a:lstStyle/>
          <a:p>
            <a:pPr>
              <a:lnSpc>
                <a:spcPct val="150000"/>
              </a:lnSpc>
            </a:pPr>
            <a:r>
              <a:rPr lang="en-US" sz="4000" i="1" smtClean="0">
                <a:solidFill>
                  <a:srgbClr val="002060"/>
                </a:solidFill>
                <a:latin typeface="Arial" panose="020B0604020202020204" pitchFamily="34" charset="0"/>
                <a:cs typeface="Arial" panose="020B0604020202020204" pitchFamily="34" charset="0"/>
              </a:rPr>
              <a:t>Là các chữ số 1, 2, 3, 4, 5,…</a:t>
            </a:r>
            <a:endParaRPr lang="en-US" sz="4000" i="1">
              <a:solidFill>
                <a:srgbClr val="002060"/>
              </a:solidFill>
              <a:latin typeface="Arial" panose="020B0604020202020204" pitchFamily="34" charset="0"/>
              <a:cs typeface="Arial" panose="020B0604020202020204" pitchFamily="34" charset="0"/>
            </a:endParaRPr>
          </a:p>
        </p:txBody>
      </p:sp>
      <p:sp>
        <p:nvSpPr>
          <p:cNvPr id="24" name="Down Arrow 23"/>
          <p:cNvSpPr/>
          <p:nvPr/>
        </p:nvSpPr>
        <p:spPr>
          <a:xfrm>
            <a:off x="9056660" y="4252311"/>
            <a:ext cx="381000" cy="14478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894360" y="8137697"/>
            <a:ext cx="6705600" cy="707886"/>
          </a:xfrm>
          <a:prstGeom prst="rect">
            <a:avLst/>
          </a:prstGeom>
          <a:noFill/>
        </p:spPr>
        <p:txBody>
          <a:bodyPr wrap="square" rtlCol="0">
            <a:spAutoFit/>
          </a:bodyPr>
          <a:lstStyle/>
          <a:p>
            <a:pPr algn="ctr"/>
            <a:r>
              <a:rPr lang="en-US" sz="4000" i="1" smtClean="0">
                <a:solidFill>
                  <a:srgbClr val="002060"/>
                </a:solidFill>
                <a:latin typeface="Arial" panose="020B0604020202020204" pitchFamily="34" charset="0"/>
                <a:cs typeface="Arial" panose="020B0604020202020204" pitchFamily="34" charset="0"/>
              </a:rPr>
              <a:t>Ví dụ: A12, B68,…</a:t>
            </a:r>
            <a:endParaRPr lang="en-US" sz="4000" i="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718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par>
                                <p:cTn id="44" presetID="2" presetClass="entr" presetSubtype="1"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P spid="11" grpId="0" animBg="1"/>
      <p:bldP spid="7" grpId="0" animBg="1"/>
      <p:bldP spid="16" grpId="0"/>
      <p:bldP spid="17" grpId="0"/>
      <p:bldP spid="24"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18" name="TextBox 17"/>
          <p:cNvSpPr txBox="1"/>
          <p:nvPr/>
        </p:nvSpPr>
        <p:spPr>
          <a:xfrm>
            <a:off x="762000" y="550212"/>
            <a:ext cx="17221200" cy="938719"/>
          </a:xfrm>
          <a:prstGeom prst="rect">
            <a:avLst/>
          </a:prstGeom>
          <a:noFill/>
        </p:spPr>
        <p:txBody>
          <a:bodyPr wrap="square" rtlCol="0">
            <a:spAutoFit/>
          </a:bodyPr>
          <a:lstStyle/>
          <a:p>
            <a:r>
              <a:rPr lang="en-US" sz="5500" b="1" smtClean="0">
                <a:latin typeface="Arial" panose="020B0604020202020204" pitchFamily="34" charset="0"/>
                <a:cs typeface="Arial" panose="020B0604020202020204" pitchFamily="34" charset="0"/>
              </a:rPr>
              <a:t>2. Thao tác với hàng và cột</a:t>
            </a:r>
            <a:endParaRPr lang="vi-VN" sz="5500" b="1">
              <a:cs typeface="Arial" panose="020B0604020202020204" pitchFamily="34" charset="0"/>
            </a:endParaRPr>
          </a:p>
        </p:txBody>
      </p:sp>
      <p:sp>
        <p:nvSpPr>
          <p:cNvPr id="6" name="TextBox 5"/>
          <p:cNvSpPr txBox="1"/>
          <p:nvPr/>
        </p:nvSpPr>
        <p:spPr>
          <a:xfrm>
            <a:off x="1098442" y="1491017"/>
            <a:ext cx="17189558" cy="916276"/>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vi-VN" sz="4000" i="1" smtClean="0">
                <a:solidFill>
                  <a:srgbClr val="FF0000"/>
                </a:solidFill>
              </a:rPr>
              <a:t>Đọc mục 2 – SGK tr.40 và nêu các bước thao tác với hàng và cột:</a:t>
            </a:r>
            <a:endParaRPr lang="en-US" sz="4000" i="1">
              <a:solidFill>
                <a:srgbClr val="FF0000"/>
              </a:solidFill>
            </a:endParaRPr>
          </a:p>
        </p:txBody>
      </p:sp>
      <p:pic>
        <p:nvPicPr>
          <p:cNvPr id="19"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1506200" y="4838700"/>
            <a:ext cx="6342659" cy="4114800"/>
          </a:xfrm>
          <a:prstGeom prst="rect">
            <a:avLst/>
          </a:prstGeom>
        </p:spPr>
      </p:pic>
      <p:grpSp>
        <p:nvGrpSpPr>
          <p:cNvPr id="23" name="Group 22"/>
          <p:cNvGrpSpPr/>
          <p:nvPr/>
        </p:nvGrpSpPr>
        <p:grpSpPr>
          <a:xfrm>
            <a:off x="1529080" y="2873096"/>
            <a:ext cx="8534400" cy="1219200"/>
            <a:chOff x="1529080" y="2873096"/>
            <a:chExt cx="8534400" cy="1219200"/>
          </a:xfrm>
        </p:grpSpPr>
        <p:sp>
          <p:nvSpPr>
            <p:cNvPr id="9" name="Flowchart: Terminator 8"/>
            <p:cNvSpPr/>
            <p:nvPr/>
          </p:nvSpPr>
          <p:spPr>
            <a:xfrm>
              <a:off x="1833880" y="2873096"/>
              <a:ext cx="8229600" cy="1219200"/>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a:solidFill>
                    <a:schemeClr val="tx1"/>
                  </a:solidFill>
                  <a:latin typeface="Arial" panose="020B0604020202020204" pitchFamily="34" charset="0"/>
                  <a:cs typeface="Arial" panose="020B0604020202020204" pitchFamily="34" charset="0"/>
                </a:rPr>
                <a:t>Điều chỉnh độ rộng cột</a:t>
              </a:r>
            </a:p>
          </p:txBody>
        </p:sp>
        <p:sp>
          <p:nvSpPr>
            <p:cNvPr id="13" name="Oval 12"/>
            <p:cNvSpPr/>
            <p:nvPr/>
          </p:nvSpPr>
          <p:spPr>
            <a:xfrm>
              <a:off x="1529080" y="2928784"/>
              <a:ext cx="1101198" cy="1038504"/>
            </a:xfrm>
            <a:prstGeom prst="ellipse">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chemeClr val="tx1"/>
                  </a:solidFill>
                  <a:latin typeface="Arial" panose="020B0604020202020204" pitchFamily="34" charset="0"/>
                  <a:cs typeface="Arial" panose="020B0604020202020204" pitchFamily="34" charset="0"/>
                </a:rPr>
                <a:t>1</a:t>
              </a:r>
              <a:endParaRPr lang="en-US" sz="5000" b="1">
                <a:solidFill>
                  <a:schemeClr val="tx1"/>
                </a:solidFill>
                <a:latin typeface="Arial" panose="020B0604020202020204" pitchFamily="34" charset="0"/>
                <a:cs typeface="Arial" panose="020B0604020202020204" pitchFamily="34" charset="0"/>
              </a:endParaRPr>
            </a:p>
          </p:txBody>
        </p:sp>
      </p:grpSp>
      <p:grpSp>
        <p:nvGrpSpPr>
          <p:cNvPr id="31" name="Group 30"/>
          <p:cNvGrpSpPr/>
          <p:nvPr/>
        </p:nvGrpSpPr>
        <p:grpSpPr>
          <a:xfrm>
            <a:off x="1529080" y="4325978"/>
            <a:ext cx="8529320" cy="1219200"/>
            <a:chOff x="1529080" y="4325978"/>
            <a:chExt cx="8529320" cy="1219200"/>
          </a:xfrm>
        </p:grpSpPr>
        <p:sp>
          <p:nvSpPr>
            <p:cNvPr id="20" name="Flowchart: Terminator 19"/>
            <p:cNvSpPr/>
            <p:nvPr/>
          </p:nvSpPr>
          <p:spPr>
            <a:xfrm>
              <a:off x="1828800" y="4325978"/>
              <a:ext cx="8229600" cy="1219200"/>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a:solidFill>
                    <a:schemeClr val="tx1"/>
                  </a:solidFill>
                  <a:latin typeface="Arial" panose="020B0604020202020204" pitchFamily="34" charset="0"/>
                  <a:cs typeface="Arial" panose="020B0604020202020204" pitchFamily="34" charset="0"/>
                </a:rPr>
                <a:t>Điều chỉnh độ cao hàng</a:t>
              </a:r>
            </a:p>
          </p:txBody>
        </p:sp>
        <p:sp>
          <p:nvSpPr>
            <p:cNvPr id="27" name="Oval 26"/>
            <p:cNvSpPr/>
            <p:nvPr/>
          </p:nvSpPr>
          <p:spPr>
            <a:xfrm>
              <a:off x="1529080" y="4442150"/>
              <a:ext cx="1101198" cy="1038504"/>
            </a:xfrm>
            <a:prstGeom prst="ellipse">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2</a:t>
              </a:r>
            </a:p>
          </p:txBody>
        </p:sp>
      </p:grpSp>
      <p:grpSp>
        <p:nvGrpSpPr>
          <p:cNvPr id="32" name="Group 31"/>
          <p:cNvGrpSpPr/>
          <p:nvPr/>
        </p:nvGrpSpPr>
        <p:grpSpPr>
          <a:xfrm>
            <a:off x="1529080" y="5838358"/>
            <a:ext cx="8529320" cy="1219200"/>
            <a:chOff x="1529080" y="5838358"/>
            <a:chExt cx="8529320" cy="1219200"/>
          </a:xfrm>
        </p:grpSpPr>
        <p:sp>
          <p:nvSpPr>
            <p:cNvPr id="21" name="Flowchart: Terminator 20"/>
            <p:cNvSpPr/>
            <p:nvPr/>
          </p:nvSpPr>
          <p:spPr>
            <a:xfrm>
              <a:off x="1828800" y="5838358"/>
              <a:ext cx="8229600" cy="1219200"/>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a:solidFill>
                    <a:schemeClr val="tx1"/>
                  </a:solidFill>
                  <a:latin typeface="Arial" panose="020B0604020202020204" pitchFamily="34" charset="0"/>
                  <a:cs typeface="Arial" panose="020B0604020202020204" pitchFamily="34" charset="0"/>
                </a:rPr>
                <a:t>Chèn thêm cột trống</a:t>
              </a:r>
            </a:p>
          </p:txBody>
        </p:sp>
        <p:sp>
          <p:nvSpPr>
            <p:cNvPr id="28" name="Oval 27"/>
            <p:cNvSpPr/>
            <p:nvPr/>
          </p:nvSpPr>
          <p:spPr>
            <a:xfrm>
              <a:off x="1529080" y="5928706"/>
              <a:ext cx="1101198" cy="1038504"/>
            </a:xfrm>
            <a:prstGeom prst="ellipse">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3</a:t>
              </a:r>
            </a:p>
          </p:txBody>
        </p:sp>
      </p:grpSp>
      <p:grpSp>
        <p:nvGrpSpPr>
          <p:cNvPr id="33" name="Group 32"/>
          <p:cNvGrpSpPr/>
          <p:nvPr/>
        </p:nvGrpSpPr>
        <p:grpSpPr>
          <a:xfrm>
            <a:off x="1529080" y="7243896"/>
            <a:ext cx="8529320" cy="1222042"/>
            <a:chOff x="1529080" y="7243896"/>
            <a:chExt cx="8529320" cy="1222042"/>
          </a:xfrm>
        </p:grpSpPr>
        <p:sp>
          <p:nvSpPr>
            <p:cNvPr id="22" name="Flowchart: Terminator 21"/>
            <p:cNvSpPr/>
            <p:nvPr/>
          </p:nvSpPr>
          <p:spPr>
            <a:xfrm>
              <a:off x="1828800" y="7243896"/>
              <a:ext cx="8229600" cy="1219200"/>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a:solidFill>
                    <a:schemeClr val="tx1"/>
                  </a:solidFill>
                  <a:latin typeface="Arial" panose="020B0604020202020204" pitchFamily="34" charset="0"/>
                  <a:cs typeface="Arial" panose="020B0604020202020204" pitchFamily="34" charset="0"/>
                </a:rPr>
                <a:t>Chèn thêm hàng trống</a:t>
              </a:r>
            </a:p>
          </p:txBody>
        </p:sp>
        <p:sp>
          <p:nvSpPr>
            <p:cNvPr id="29" name="Oval 28"/>
            <p:cNvSpPr/>
            <p:nvPr/>
          </p:nvSpPr>
          <p:spPr>
            <a:xfrm>
              <a:off x="1529080" y="7427434"/>
              <a:ext cx="1101198" cy="1038504"/>
            </a:xfrm>
            <a:prstGeom prst="ellipse">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4</a:t>
              </a:r>
            </a:p>
          </p:txBody>
        </p:sp>
      </p:grpSp>
      <p:grpSp>
        <p:nvGrpSpPr>
          <p:cNvPr id="34" name="Group 33"/>
          <p:cNvGrpSpPr/>
          <p:nvPr/>
        </p:nvGrpSpPr>
        <p:grpSpPr>
          <a:xfrm>
            <a:off x="1529080" y="8631055"/>
            <a:ext cx="8529320" cy="1219200"/>
            <a:chOff x="1529080" y="8631055"/>
            <a:chExt cx="8529320" cy="1219200"/>
          </a:xfrm>
        </p:grpSpPr>
        <p:sp>
          <p:nvSpPr>
            <p:cNvPr id="26" name="Flowchart: Terminator 25"/>
            <p:cNvSpPr/>
            <p:nvPr/>
          </p:nvSpPr>
          <p:spPr>
            <a:xfrm>
              <a:off x="1828800" y="8631055"/>
              <a:ext cx="8229600" cy="1219200"/>
            </a:xfrm>
            <a:prstGeom prst="flowChartTerminator">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a:solidFill>
                    <a:schemeClr val="tx1"/>
                  </a:solidFill>
                  <a:latin typeface="Arial" panose="020B0604020202020204" pitchFamily="34" charset="0"/>
                  <a:cs typeface="Arial" panose="020B0604020202020204" pitchFamily="34" charset="0"/>
                </a:rPr>
                <a:t>Xóa toàn bộ cột, </a:t>
              </a:r>
              <a:r>
                <a:rPr lang="en-US" sz="4000" b="1" i="1" smtClean="0">
                  <a:solidFill>
                    <a:schemeClr val="tx1"/>
                  </a:solidFill>
                  <a:latin typeface="Arial" panose="020B0604020202020204" pitchFamily="34" charset="0"/>
                  <a:cs typeface="Arial" panose="020B0604020202020204" pitchFamily="34" charset="0"/>
                </a:rPr>
                <a:t>hàng</a:t>
              </a:r>
              <a:endParaRPr lang="en-US" sz="4000" b="1" i="1">
                <a:solidFill>
                  <a:schemeClr val="tx1"/>
                </a:solidFill>
                <a:latin typeface="Arial" panose="020B0604020202020204" pitchFamily="34" charset="0"/>
                <a:cs typeface="Arial" panose="020B0604020202020204" pitchFamily="34" charset="0"/>
              </a:endParaRPr>
            </a:p>
          </p:txBody>
        </p:sp>
        <p:sp>
          <p:nvSpPr>
            <p:cNvPr id="30" name="Oval 29"/>
            <p:cNvSpPr/>
            <p:nvPr/>
          </p:nvSpPr>
          <p:spPr>
            <a:xfrm>
              <a:off x="1529080" y="8747227"/>
              <a:ext cx="1101198" cy="1038504"/>
            </a:xfrm>
            <a:prstGeom prst="ellipse">
              <a:avLst/>
            </a:prstGeom>
            <a:solidFill>
              <a:srgbClr val="FFFF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5</a:t>
              </a:r>
            </a:p>
          </p:txBody>
        </p:sp>
      </p:grpSp>
    </p:spTree>
    <p:extLst>
      <p:ext uri="{BB962C8B-B14F-4D97-AF65-F5344CB8AC3E}">
        <p14:creationId xmlns:p14="http://schemas.microsoft.com/office/powerpoint/2010/main" val="1739883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500"/>
                                        <p:tgtEl>
                                          <p:spTgt spid="31"/>
                                        </p:tgtEl>
                                      </p:cBhvr>
                                    </p:animEffect>
                                  </p:childTnLst>
                                </p:cTn>
                              </p:par>
                              <p:par>
                                <p:cTn id="29" presetID="16" presetClass="entr" presetSubtype="21"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par>
                                <p:cTn id="32" presetID="16" presetClass="entr" presetSubtype="21"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par>
                                <p:cTn id="35" presetID="16" presetClass="entr" presetSubtype="21"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5" name="TextBox 4"/>
          <p:cNvSpPr txBox="1"/>
          <p:nvPr/>
        </p:nvSpPr>
        <p:spPr>
          <a:xfrm>
            <a:off x="990600" y="774835"/>
            <a:ext cx="70104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smtClean="0">
                <a:latin typeface="Arial" panose="020B0604020202020204" pitchFamily="34" charset="0"/>
                <a:cs typeface="Arial" panose="020B0604020202020204" pitchFamily="34" charset="0"/>
              </a:rPr>
              <a:t>Điều chỉnh độ rộng cột: </a:t>
            </a:r>
            <a:endParaRPr lang="en-US" sz="4000" b="1" i="1">
              <a:latin typeface="Arial" panose="020B0604020202020204" pitchFamily="34" charset="0"/>
              <a:cs typeface="Arial" panose="020B0604020202020204" pitchFamily="34" charset="0"/>
            </a:endParaRPr>
          </a:p>
        </p:txBody>
      </p:sp>
      <p:sp>
        <p:nvSpPr>
          <p:cNvPr id="11" name="Rounded Rectangle 10"/>
          <p:cNvSpPr/>
          <p:nvPr/>
        </p:nvSpPr>
        <p:spPr>
          <a:xfrm>
            <a:off x="1981200" y="2171700"/>
            <a:ext cx="5334000" cy="1551940"/>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Trỏ chuột vào vạch chia giữa hai cột</a:t>
            </a:r>
            <a:endParaRPr lang="en-US" sz="350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1981200" y="4786630"/>
            <a:ext cx="5334000" cy="1551940"/>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Để con trỏ chuột chuyển thành hình mũi tên</a:t>
            </a:r>
            <a:endParaRPr lang="en-US" sz="3500">
              <a:solidFill>
                <a:schemeClr val="tx1"/>
              </a:solidFill>
              <a:latin typeface="Arial" panose="020B0604020202020204" pitchFamily="34" charset="0"/>
              <a:cs typeface="Arial" panose="020B0604020202020204" pitchFamily="34" charset="0"/>
            </a:endParaRPr>
          </a:p>
        </p:txBody>
      </p:sp>
      <p:sp>
        <p:nvSpPr>
          <p:cNvPr id="36" name="Rounded Rectangle 35"/>
          <p:cNvSpPr/>
          <p:nvPr/>
        </p:nvSpPr>
        <p:spPr>
          <a:xfrm>
            <a:off x="1981200" y="7381492"/>
            <a:ext cx="5334000" cy="1551940"/>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Kéo thả để điều chỉnh </a:t>
            </a:r>
          </a:p>
          <a:p>
            <a:pPr algn="ctr">
              <a:lnSpc>
                <a:spcPct val="150000"/>
              </a:lnSpc>
            </a:pPr>
            <a:r>
              <a:rPr lang="en-US" sz="3500" smtClean="0">
                <a:solidFill>
                  <a:schemeClr val="tx1"/>
                </a:solidFill>
                <a:latin typeface="Arial" panose="020B0604020202020204" pitchFamily="34" charset="0"/>
                <a:cs typeface="Arial" panose="020B0604020202020204" pitchFamily="34" charset="0"/>
              </a:rPr>
              <a:t>độ rộng của cột </a:t>
            </a:r>
            <a:endParaRPr lang="en-US" sz="3500">
              <a:solidFill>
                <a:schemeClr val="tx1"/>
              </a:solidFill>
              <a:latin typeface="Arial" panose="020B0604020202020204" pitchFamily="34" charset="0"/>
              <a:cs typeface="Arial" panose="020B0604020202020204" pitchFamily="34" charset="0"/>
            </a:endParaRPr>
          </a:p>
        </p:txBody>
      </p:sp>
      <p:sp>
        <p:nvSpPr>
          <p:cNvPr id="12" name="Down Arrow 11"/>
          <p:cNvSpPr/>
          <p:nvPr/>
        </p:nvSpPr>
        <p:spPr>
          <a:xfrm>
            <a:off x="4490720" y="3852036"/>
            <a:ext cx="304800" cy="7861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4490720" y="6498527"/>
            <a:ext cx="304800" cy="7861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9829800" y="780420"/>
            <a:ext cx="70104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smtClean="0">
                <a:latin typeface="Arial" panose="020B0604020202020204" pitchFamily="34" charset="0"/>
                <a:cs typeface="Arial" panose="020B0604020202020204" pitchFamily="34" charset="0"/>
              </a:rPr>
              <a:t>Điều chỉnh độ cao hàng: </a:t>
            </a:r>
            <a:endParaRPr lang="en-US" sz="4000" b="1" i="1">
              <a:latin typeface="Arial" panose="020B0604020202020204" pitchFamily="34" charset="0"/>
              <a:cs typeface="Arial" panose="020B0604020202020204" pitchFamily="34" charset="0"/>
            </a:endParaRPr>
          </a:p>
        </p:txBody>
      </p:sp>
      <p:sp>
        <p:nvSpPr>
          <p:cNvPr id="39" name="Rounded Rectangle 38"/>
          <p:cNvSpPr/>
          <p:nvPr/>
        </p:nvSpPr>
        <p:spPr>
          <a:xfrm>
            <a:off x="10820400" y="2171700"/>
            <a:ext cx="5334000" cy="1551940"/>
          </a:xfrm>
          <a:prstGeom prst="roundRec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Trỏ chuột vào vạch chia giữa hai hàng</a:t>
            </a:r>
            <a:endParaRPr lang="en-US" sz="3500">
              <a:solidFill>
                <a:schemeClr val="tx1"/>
              </a:solidFill>
              <a:latin typeface="Arial" panose="020B0604020202020204" pitchFamily="34" charset="0"/>
              <a:cs typeface="Arial" panose="020B0604020202020204" pitchFamily="34" charset="0"/>
            </a:endParaRPr>
          </a:p>
        </p:txBody>
      </p:sp>
      <p:sp>
        <p:nvSpPr>
          <p:cNvPr id="40" name="Rounded Rectangle 39"/>
          <p:cNvSpPr/>
          <p:nvPr/>
        </p:nvSpPr>
        <p:spPr>
          <a:xfrm>
            <a:off x="10820400" y="4786630"/>
            <a:ext cx="5334000" cy="1551940"/>
          </a:xfrm>
          <a:prstGeom prst="roundRec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Để con trỏ chuột chuyển thành hình mũi tên</a:t>
            </a:r>
            <a:endParaRPr lang="en-US" sz="3500">
              <a:solidFill>
                <a:schemeClr val="tx1"/>
              </a:solidFill>
              <a:latin typeface="Arial" panose="020B0604020202020204" pitchFamily="34" charset="0"/>
              <a:cs typeface="Arial" panose="020B0604020202020204" pitchFamily="34" charset="0"/>
            </a:endParaRPr>
          </a:p>
        </p:txBody>
      </p:sp>
      <p:sp>
        <p:nvSpPr>
          <p:cNvPr id="41" name="Rounded Rectangle 40"/>
          <p:cNvSpPr/>
          <p:nvPr/>
        </p:nvSpPr>
        <p:spPr>
          <a:xfrm>
            <a:off x="10820400" y="7381492"/>
            <a:ext cx="5334000" cy="1551940"/>
          </a:xfrm>
          <a:prstGeom prst="roundRec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Kéo thả để điều chỉnh </a:t>
            </a:r>
          </a:p>
          <a:p>
            <a:pPr algn="ctr">
              <a:lnSpc>
                <a:spcPct val="150000"/>
              </a:lnSpc>
            </a:pPr>
            <a:r>
              <a:rPr lang="en-US" sz="3500" smtClean="0">
                <a:solidFill>
                  <a:schemeClr val="tx1"/>
                </a:solidFill>
                <a:latin typeface="Arial" panose="020B0604020202020204" pitchFamily="34" charset="0"/>
                <a:cs typeface="Arial" panose="020B0604020202020204" pitchFamily="34" charset="0"/>
              </a:rPr>
              <a:t>độ cao của hàng </a:t>
            </a:r>
            <a:endParaRPr lang="en-US" sz="3500">
              <a:solidFill>
                <a:schemeClr val="tx1"/>
              </a:solidFill>
              <a:latin typeface="Arial" panose="020B0604020202020204" pitchFamily="34" charset="0"/>
              <a:cs typeface="Arial" panose="020B0604020202020204" pitchFamily="34" charset="0"/>
            </a:endParaRPr>
          </a:p>
        </p:txBody>
      </p:sp>
      <p:sp>
        <p:nvSpPr>
          <p:cNvPr id="42" name="Down Arrow 41"/>
          <p:cNvSpPr/>
          <p:nvPr/>
        </p:nvSpPr>
        <p:spPr>
          <a:xfrm>
            <a:off x="13329920" y="3852036"/>
            <a:ext cx="304800" cy="7861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a:off x="13329920" y="6498527"/>
            <a:ext cx="304800" cy="7861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953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arn(inVertical)">
                                      <p:cBhvr>
                                        <p:cTn id="18" dur="500"/>
                                        <p:tgtEl>
                                          <p:spTgt spid="3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inVertical)">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arn(inVertical)">
                                      <p:cBhvr>
                                        <p:cTn id="34" dur="500"/>
                                        <p:tgtEl>
                                          <p:spTgt spid="3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arn(inVertical)">
                                      <p:cBhvr>
                                        <p:cTn id="40" dur="500"/>
                                        <p:tgtEl>
                                          <p:spTgt spid="4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barn(inVertical)">
                                      <p:cBhvr>
                                        <p:cTn id="43" dur="500"/>
                                        <p:tgtEl>
                                          <p:spTgt spid="4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barn(inVertical)">
                                      <p:cBhvr>
                                        <p:cTn id="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35" grpId="0" animBg="1"/>
      <p:bldP spid="36" grpId="0" animBg="1"/>
      <p:bldP spid="12" grpId="0" animBg="1"/>
      <p:bldP spid="37" grpId="0" animBg="1"/>
      <p:bldP spid="38" grpId="0"/>
      <p:bldP spid="39" grpId="0" animBg="1"/>
      <p:bldP spid="40" grpId="0" animBg="1"/>
      <p:bldP spid="41" grpId="0" animBg="1"/>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5" name="TextBox 4"/>
          <p:cNvSpPr txBox="1"/>
          <p:nvPr/>
        </p:nvSpPr>
        <p:spPr>
          <a:xfrm>
            <a:off x="800100" y="758604"/>
            <a:ext cx="70104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smtClean="0">
                <a:latin typeface="Arial" panose="020B0604020202020204" pitchFamily="34" charset="0"/>
                <a:cs typeface="Arial" panose="020B0604020202020204" pitchFamily="34" charset="0"/>
              </a:rPr>
              <a:t>Chèn thêm cột trống:</a:t>
            </a:r>
            <a:endParaRPr lang="en-US" sz="4000" b="1" i="1">
              <a:latin typeface="Arial" panose="020B0604020202020204" pitchFamily="34" charset="0"/>
              <a:cs typeface="Arial" panose="020B0604020202020204" pitchFamily="34" charset="0"/>
            </a:endParaRPr>
          </a:p>
        </p:txBody>
      </p:sp>
      <p:sp>
        <p:nvSpPr>
          <p:cNvPr id="38" name="TextBox 37"/>
          <p:cNvSpPr txBox="1"/>
          <p:nvPr/>
        </p:nvSpPr>
        <p:spPr>
          <a:xfrm>
            <a:off x="10287000" y="758604"/>
            <a:ext cx="70104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b="1" i="1" smtClean="0">
                <a:latin typeface="Arial" panose="020B0604020202020204" pitchFamily="34" charset="0"/>
                <a:cs typeface="Arial" panose="020B0604020202020204" pitchFamily="34" charset="0"/>
              </a:rPr>
              <a:t>Chèn thêm hàng trống:</a:t>
            </a:r>
            <a:endParaRPr lang="en-US" sz="4000" b="1" i="1">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69586" t="7812" r="17530" b="69271"/>
          <a:stretch/>
        </p:blipFill>
        <p:spPr>
          <a:xfrm>
            <a:off x="1371600" y="4668520"/>
            <a:ext cx="3881120" cy="3881120"/>
          </a:xfrm>
          <a:prstGeom prst="rect">
            <a:avLst/>
          </a:prstGeom>
        </p:spPr>
      </p:pic>
      <p:sp>
        <p:nvSpPr>
          <p:cNvPr id="6" name="TextBox 5"/>
          <p:cNvSpPr txBox="1"/>
          <p:nvPr/>
        </p:nvSpPr>
        <p:spPr>
          <a:xfrm>
            <a:off x="800100" y="1516407"/>
            <a:ext cx="7391400" cy="378565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Nháy vào chọn 1 cột.</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Nháy </a:t>
            </a:r>
            <a:r>
              <a:rPr lang="en-US" sz="4000">
                <a:latin typeface="Arial" panose="020B0604020202020204" pitchFamily="34" charset="0"/>
                <a:cs typeface="Arial" panose="020B0604020202020204" pitchFamily="34" charset="0"/>
              </a:rPr>
              <a:t>chuột vào lệnh </a:t>
            </a:r>
            <a:r>
              <a:rPr lang="en-US" sz="4000" b="1" i="1" smtClean="0">
                <a:latin typeface="Arial" panose="020B0604020202020204" pitchFamily="34" charset="0"/>
                <a:cs typeface="Arial" panose="020B0604020202020204" pitchFamily="34" charset="0"/>
              </a:rPr>
              <a:t>Insert sheet Rows </a:t>
            </a:r>
            <a:r>
              <a:rPr lang="en-US" sz="4000">
                <a:latin typeface="Arial" panose="020B0604020202020204" pitchFamily="34" charset="0"/>
                <a:cs typeface="Arial" panose="020B0604020202020204" pitchFamily="34" charset="0"/>
              </a:rPr>
              <a:t>trong nhóm lệnh </a:t>
            </a:r>
            <a:r>
              <a:rPr lang="en-US" sz="4000" b="1" i="1">
                <a:latin typeface="Arial" panose="020B0604020202020204" pitchFamily="34" charset="0"/>
                <a:cs typeface="Arial" panose="020B0604020202020204" pitchFamily="34" charset="0"/>
              </a:rPr>
              <a:t>Cells</a:t>
            </a:r>
            <a:r>
              <a:rPr lang="en-US" sz="4000">
                <a:latin typeface="Arial" panose="020B0604020202020204" pitchFamily="34" charset="0"/>
                <a:cs typeface="Arial" panose="020B0604020202020204" pitchFamily="34" charset="0"/>
              </a:rPr>
              <a:t>.</a:t>
            </a:r>
          </a:p>
        </p:txBody>
      </p:sp>
      <p:cxnSp>
        <p:nvCxnSpPr>
          <p:cNvPr id="9" name="Straight Arrow Connector 8"/>
          <p:cNvCxnSpPr/>
          <p:nvPr/>
        </p:nvCxnSpPr>
        <p:spPr>
          <a:xfrm>
            <a:off x="4495800" y="7048500"/>
            <a:ext cx="914400" cy="16764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932680" y="8697602"/>
            <a:ext cx="2877820" cy="838200"/>
          </a:xfrm>
          <a:prstGeom prst="round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smtClean="0">
                <a:solidFill>
                  <a:srgbClr val="002060"/>
                </a:solidFill>
                <a:latin typeface="Arial" panose="020B0604020202020204" pitchFamily="34" charset="0"/>
                <a:cs typeface="Arial" panose="020B0604020202020204" pitchFamily="34" charset="0"/>
              </a:rPr>
              <a:t>Click</a:t>
            </a:r>
            <a:endParaRPr lang="en-US" sz="3500" b="1" i="1">
              <a:solidFill>
                <a:srgbClr val="002060"/>
              </a:solidFill>
              <a:latin typeface="Arial" panose="020B0604020202020204" pitchFamily="34" charset="0"/>
              <a:cs typeface="Arial" panose="020B0604020202020204" pitchFamily="34" charset="0"/>
            </a:endParaRPr>
          </a:p>
        </p:txBody>
      </p:sp>
      <p:sp>
        <p:nvSpPr>
          <p:cNvPr id="25" name="TextBox 24"/>
          <p:cNvSpPr txBox="1"/>
          <p:nvPr/>
        </p:nvSpPr>
        <p:spPr>
          <a:xfrm>
            <a:off x="9900920" y="1516407"/>
            <a:ext cx="7391400" cy="378565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Nháy vào chọn 1 hàng.</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Nháy </a:t>
            </a:r>
            <a:r>
              <a:rPr lang="en-US" sz="4000">
                <a:latin typeface="Arial" panose="020B0604020202020204" pitchFamily="34" charset="0"/>
                <a:cs typeface="Arial" panose="020B0604020202020204" pitchFamily="34" charset="0"/>
              </a:rPr>
              <a:t>chuột vào lệnh </a:t>
            </a:r>
            <a:r>
              <a:rPr lang="en-US" sz="4000" b="1" i="1" smtClean="0">
                <a:latin typeface="Arial" panose="020B0604020202020204" pitchFamily="34" charset="0"/>
                <a:cs typeface="Arial" panose="020B0604020202020204" pitchFamily="34" charset="0"/>
              </a:rPr>
              <a:t>Insert sheet columns </a:t>
            </a:r>
            <a:r>
              <a:rPr lang="en-US" sz="4000">
                <a:latin typeface="Arial" panose="020B0604020202020204" pitchFamily="34" charset="0"/>
                <a:cs typeface="Arial" panose="020B0604020202020204" pitchFamily="34" charset="0"/>
              </a:rPr>
              <a:t>trong nhóm lệnh </a:t>
            </a:r>
            <a:r>
              <a:rPr lang="en-US" sz="4000" b="1" i="1">
                <a:latin typeface="Arial" panose="020B0604020202020204" pitchFamily="34" charset="0"/>
                <a:cs typeface="Arial" panose="020B0604020202020204" pitchFamily="34" charset="0"/>
              </a:rPr>
              <a:t>Cells</a:t>
            </a:r>
            <a:r>
              <a:rPr lang="en-US" sz="4000">
                <a:latin typeface="Arial" panose="020B0604020202020204" pitchFamily="34" charset="0"/>
                <a:cs typeface="Arial" panose="020B0604020202020204" pitchFamily="34" charset="0"/>
              </a:rPr>
              <a:t>.</a:t>
            </a:r>
          </a:p>
        </p:txBody>
      </p:sp>
      <p:pic>
        <p:nvPicPr>
          <p:cNvPr id="26" name="Picture 25"/>
          <p:cNvPicPr>
            <a:picLocks noChangeAspect="1"/>
          </p:cNvPicPr>
          <p:nvPr/>
        </p:nvPicPr>
        <p:blipFill rotWithShape="1">
          <a:blip r:embed="rId2"/>
          <a:srcRect l="69586" t="7812" r="17530" b="69271"/>
          <a:stretch/>
        </p:blipFill>
        <p:spPr>
          <a:xfrm>
            <a:off x="12496800" y="4696460"/>
            <a:ext cx="3881120" cy="3881120"/>
          </a:xfrm>
          <a:prstGeom prst="rect">
            <a:avLst/>
          </a:prstGeom>
        </p:spPr>
      </p:pic>
      <p:cxnSp>
        <p:nvCxnSpPr>
          <p:cNvPr id="27" name="Straight Arrow Connector 26"/>
          <p:cNvCxnSpPr>
            <a:endCxn id="29" idx="0"/>
          </p:cNvCxnSpPr>
          <p:nvPr/>
        </p:nvCxnSpPr>
        <p:spPr>
          <a:xfrm flipH="1">
            <a:off x="11007671" y="7599680"/>
            <a:ext cx="1806629" cy="1097922"/>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9568761" y="8697602"/>
            <a:ext cx="2877820" cy="838200"/>
          </a:xfrm>
          <a:prstGeom prst="round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smtClean="0">
                <a:solidFill>
                  <a:srgbClr val="002060"/>
                </a:solidFill>
                <a:latin typeface="Arial" panose="020B0604020202020204" pitchFamily="34" charset="0"/>
                <a:cs typeface="Arial" panose="020B0604020202020204" pitchFamily="34" charset="0"/>
              </a:rPr>
              <a:t>Click</a:t>
            </a:r>
            <a:endParaRPr lang="en-US" sz="3500" b="1" i="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639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barn(inVertical)">
                                      <p:cBhvr>
                                        <p:cTn id="40" dur="500"/>
                                        <p:tgtEl>
                                          <p:spTgt spid="2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5">
                                            <p:txEl>
                                              <p:pRg st="1" end="1"/>
                                            </p:txEl>
                                          </p:spTgt>
                                        </p:tgtEl>
                                        <p:attrNameLst>
                                          <p:attrName>style.visibility</p:attrName>
                                        </p:attrNameLst>
                                      </p:cBhvr>
                                      <p:to>
                                        <p:strVal val="visible"/>
                                      </p:to>
                                    </p:set>
                                    <p:animEffect transition="in" filter="barn(inVertical)">
                                      <p:cBhvr>
                                        <p:cTn id="45" dur="500"/>
                                        <p:tgtEl>
                                          <p:spTgt spid="2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arn(inVertical)">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8" grpId="0"/>
      <p:bldP spid="13"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5" name="TextBox 4"/>
          <p:cNvSpPr txBox="1"/>
          <p:nvPr/>
        </p:nvSpPr>
        <p:spPr>
          <a:xfrm>
            <a:off x="924560" y="1394490"/>
            <a:ext cx="9133840" cy="784830"/>
          </a:xfrm>
          <a:prstGeom prst="rect">
            <a:avLst/>
          </a:prstGeom>
          <a:noFill/>
        </p:spPr>
        <p:txBody>
          <a:bodyPr wrap="square" rtlCol="0">
            <a:spAutoFit/>
          </a:bodyPr>
          <a:lstStyle/>
          <a:p>
            <a:pPr marL="571500" indent="-571500">
              <a:buFont typeface="Wingdings" panose="05000000000000000000" pitchFamily="2" charset="2"/>
              <a:buChar char="Ø"/>
            </a:pPr>
            <a:r>
              <a:rPr lang="en-US" sz="4500" b="1" i="1" smtClean="0">
                <a:latin typeface="Arial" panose="020B0604020202020204" pitchFamily="34" charset="0"/>
                <a:cs typeface="Arial" panose="020B0604020202020204" pitchFamily="34" charset="0"/>
              </a:rPr>
              <a:t>Thao tác xoá cột, xoá hàng:</a:t>
            </a:r>
            <a:endParaRPr lang="en-US" sz="4500" b="1" i="1">
              <a:latin typeface="Arial" panose="020B0604020202020204" pitchFamily="34" charset="0"/>
              <a:cs typeface="Arial" panose="020B0604020202020204" pitchFamily="34" charset="0"/>
            </a:endParaRPr>
          </a:p>
        </p:txBody>
      </p:sp>
      <p:sp>
        <p:nvSpPr>
          <p:cNvPr id="25" name="TextBox 24"/>
          <p:cNvSpPr txBox="1"/>
          <p:nvPr/>
        </p:nvSpPr>
        <p:spPr>
          <a:xfrm>
            <a:off x="1196921" y="2857500"/>
            <a:ext cx="7391400" cy="459491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Chọn </a:t>
            </a:r>
            <a:r>
              <a:rPr lang="en-US" sz="4000">
                <a:latin typeface="Arial" panose="020B0604020202020204" pitchFamily="34" charset="0"/>
                <a:cs typeface="Arial" panose="020B0604020202020204" pitchFamily="34" charset="0"/>
              </a:rPr>
              <a:t>một cột hoặc một hàng muốn xóa.</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Trong </a:t>
            </a:r>
            <a:r>
              <a:rPr lang="en-US" sz="4000">
                <a:latin typeface="Arial" panose="020B0604020202020204" pitchFamily="34" charset="0"/>
                <a:cs typeface="Arial" panose="020B0604020202020204" pitchFamily="34" charset="0"/>
              </a:rPr>
              <a:t>dải lệnh </a:t>
            </a:r>
            <a:r>
              <a:rPr lang="en-US" sz="4000" b="1" i="1">
                <a:latin typeface="Arial" panose="020B0604020202020204" pitchFamily="34" charset="0"/>
                <a:cs typeface="Arial" panose="020B0604020202020204" pitchFamily="34" charset="0"/>
              </a:rPr>
              <a:t>Home</a:t>
            </a:r>
            <a:r>
              <a:rPr lang="en-US" sz="4000">
                <a:latin typeface="Arial" panose="020B0604020202020204" pitchFamily="34" charset="0"/>
                <a:cs typeface="Arial" panose="020B0604020202020204" pitchFamily="34" charset="0"/>
              </a:rPr>
              <a:t>, nháy chuột vào lệnh </a:t>
            </a:r>
            <a:r>
              <a:rPr lang="en-US" sz="4000" b="1" i="1">
                <a:latin typeface="Arial" panose="020B0604020202020204" pitchFamily="34" charset="0"/>
                <a:cs typeface="Arial" panose="020B0604020202020204" pitchFamily="34" charset="0"/>
              </a:rPr>
              <a:t>Delete</a:t>
            </a:r>
            <a:r>
              <a:rPr lang="en-US" sz="4000">
                <a:latin typeface="Arial" panose="020B0604020202020204" pitchFamily="34" charset="0"/>
                <a:cs typeface="Arial" panose="020B0604020202020204" pitchFamily="34" charset="0"/>
              </a:rPr>
              <a:t> trong nhóm lệnh </a:t>
            </a:r>
            <a:r>
              <a:rPr lang="en-US" sz="4000" b="1" i="1" smtClean="0">
                <a:latin typeface="Arial" panose="020B0604020202020204" pitchFamily="34" charset="0"/>
                <a:cs typeface="Arial" panose="020B0604020202020204" pitchFamily="34" charset="0"/>
              </a:rPr>
              <a:t>Cells.</a:t>
            </a:r>
            <a:endParaRPr lang="en-US" sz="4000" b="1" i="1">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srcRect l="69619" t="7549" r="13982" b="68894"/>
          <a:stretch/>
        </p:blipFill>
        <p:spPr>
          <a:xfrm>
            <a:off x="9220200" y="2857500"/>
            <a:ext cx="5435821" cy="4390434"/>
          </a:xfrm>
          <a:prstGeom prst="rect">
            <a:avLst/>
          </a:prstGeom>
        </p:spPr>
      </p:pic>
      <p:cxnSp>
        <p:nvCxnSpPr>
          <p:cNvPr id="16" name="Straight Arrow Connector 15"/>
          <p:cNvCxnSpPr/>
          <p:nvPr/>
        </p:nvCxnSpPr>
        <p:spPr>
          <a:xfrm flipH="1">
            <a:off x="13973325" y="5596251"/>
            <a:ext cx="1398976"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4068701" y="6236894"/>
            <a:ext cx="1415767" cy="444552"/>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13500885" y="6916369"/>
            <a:ext cx="699488" cy="106680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4249400" y="4769507"/>
            <a:ext cx="1398976"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5617896" y="4308497"/>
            <a:ext cx="1725224"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smtClean="0">
                <a:solidFill>
                  <a:srgbClr val="002060"/>
                </a:solidFill>
                <a:latin typeface="Arial" panose="020B0604020202020204" pitchFamily="34" charset="0"/>
                <a:cs typeface="Arial" panose="020B0604020202020204" pitchFamily="34" charset="0"/>
              </a:rPr>
              <a:t>Xoá ô </a:t>
            </a:r>
            <a:endParaRPr lang="en-US" sz="3000" b="1" i="1">
              <a:solidFill>
                <a:srgbClr val="002060"/>
              </a:solidFill>
              <a:latin typeface="Arial" panose="020B0604020202020204" pitchFamily="34" charset="0"/>
              <a:cs typeface="Arial" panose="020B0604020202020204" pitchFamily="34" charset="0"/>
            </a:endParaRPr>
          </a:p>
        </p:txBody>
      </p:sp>
      <p:sp>
        <p:nvSpPr>
          <p:cNvPr id="24" name="Rounded Rectangle 23"/>
          <p:cNvSpPr/>
          <p:nvPr/>
        </p:nvSpPr>
        <p:spPr>
          <a:xfrm>
            <a:off x="15400010" y="6485934"/>
            <a:ext cx="2382299"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smtClean="0">
                <a:solidFill>
                  <a:srgbClr val="002060"/>
                </a:solidFill>
                <a:latin typeface="Arial" panose="020B0604020202020204" pitchFamily="34" charset="0"/>
                <a:cs typeface="Arial" panose="020B0604020202020204" pitchFamily="34" charset="0"/>
              </a:rPr>
              <a:t>Xoá cột </a:t>
            </a:r>
            <a:endParaRPr lang="en-US" sz="3000" b="1" i="1">
              <a:solidFill>
                <a:srgbClr val="002060"/>
              </a:solidFill>
              <a:latin typeface="Arial" panose="020B0604020202020204" pitchFamily="34" charset="0"/>
              <a:cs typeface="Arial" panose="020B0604020202020204" pitchFamily="34" charset="0"/>
            </a:endParaRPr>
          </a:p>
        </p:txBody>
      </p:sp>
      <p:sp>
        <p:nvSpPr>
          <p:cNvPr id="28" name="Rounded Rectangle 27"/>
          <p:cNvSpPr/>
          <p:nvPr/>
        </p:nvSpPr>
        <p:spPr>
          <a:xfrm>
            <a:off x="15289358" y="5428410"/>
            <a:ext cx="2382299"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smtClean="0">
                <a:solidFill>
                  <a:srgbClr val="002060"/>
                </a:solidFill>
                <a:latin typeface="Arial" panose="020B0604020202020204" pitchFamily="34" charset="0"/>
                <a:cs typeface="Arial" panose="020B0604020202020204" pitchFamily="34" charset="0"/>
              </a:rPr>
              <a:t>Xoá hàng </a:t>
            </a:r>
            <a:endParaRPr lang="en-US" sz="3000" b="1" i="1">
              <a:solidFill>
                <a:srgbClr val="002060"/>
              </a:solidFill>
              <a:latin typeface="Arial" panose="020B0604020202020204" pitchFamily="34" charset="0"/>
              <a:cs typeface="Arial" panose="020B0604020202020204" pitchFamily="34" charset="0"/>
            </a:endParaRPr>
          </a:p>
        </p:txBody>
      </p:sp>
      <p:sp>
        <p:nvSpPr>
          <p:cNvPr id="30" name="Rounded Rectangle 29"/>
          <p:cNvSpPr/>
          <p:nvPr/>
        </p:nvSpPr>
        <p:spPr>
          <a:xfrm>
            <a:off x="12977505" y="7987022"/>
            <a:ext cx="3357031"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i="1" smtClean="0">
                <a:solidFill>
                  <a:srgbClr val="002060"/>
                </a:solidFill>
                <a:latin typeface="Arial" panose="020B0604020202020204" pitchFamily="34" charset="0"/>
                <a:cs typeface="Arial" panose="020B0604020202020204" pitchFamily="34" charset="0"/>
              </a:rPr>
              <a:t>Xoá bảng tính </a:t>
            </a:r>
            <a:endParaRPr lang="en-US" sz="3000" b="1" i="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15194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arn(inVertical)">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barn(inVertical)">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arn(inVertical)">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24" grpId="0" animBg="1"/>
      <p:bldP spid="28"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7" name="TextBox 16"/>
          <p:cNvSpPr txBox="1"/>
          <p:nvPr/>
        </p:nvSpPr>
        <p:spPr>
          <a:xfrm>
            <a:off x="1066800" y="571500"/>
            <a:ext cx="17221200" cy="938719"/>
          </a:xfrm>
          <a:prstGeom prst="rect">
            <a:avLst/>
          </a:prstGeom>
          <a:noFill/>
        </p:spPr>
        <p:txBody>
          <a:bodyPr wrap="square" rtlCol="0">
            <a:spAutoFit/>
          </a:bodyPr>
          <a:lstStyle/>
          <a:p>
            <a:r>
              <a:rPr lang="en-US" sz="5500" b="1" smtClean="0">
                <a:latin typeface="Arial" panose="020B0604020202020204" pitchFamily="34" charset="0"/>
                <a:cs typeface="Arial" panose="020B0604020202020204" pitchFamily="34" charset="0"/>
              </a:rPr>
              <a:t>3. Nhập, sửa và xoá dữ liệu</a:t>
            </a:r>
            <a:endParaRPr lang="vi-VN" sz="5500" b="1">
              <a:cs typeface="Arial" panose="020B0604020202020204" pitchFamily="34" charset="0"/>
            </a:endParaRPr>
          </a:p>
        </p:txBody>
      </p:sp>
      <p:sp>
        <p:nvSpPr>
          <p:cNvPr id="4" name="TextBox 3"/>
          <p:cNvSpPr txBox="1"/>
          <p:nvPr/>
        </p:nvSpPr>
        <p:spPr>
          <a:xfrm>
            <a:off x="1273121" y="2171700"/>
            <a:ext cx="14630400" cy="784830"/>
          </a:xfrm>
          <a:prstGeom prst="rect">
            <a:avLst/>
          </a:prstGeom>
          <a:noFill/>
        </p:spPr>
        <p:txBody>
          <a:bodyPr wrap="square" rtlCol="0">
            <a:spAutoFit/>
          </a:bodyPr>
          <a:lstStyle/>
          <a:p>
            <a:pPr marL="571500" indent="-571500">
              <a:buFont typeface="Wingdings" panose="05000000000000000000" pitchFamily="2" charset="2"/>
              <a:buChar char="Ø"/>
            </a:pPr>
            <a:r>
              <a:rPr lang="vi-VN" sz="4500" i="1" smtClean="0">
                <a:solidFill>
                  <a:srgbClr val="FF0000"/>
                </a:solidFill>
              </a:rPr>
              <a:t>Đọc thông tin mục 3 – SGK tr.40, 41 và trả lời câu hỏi: </a:t>
            </a:r>
            <a:endParaRPr lang="en-US" sz="4500" i="1">
              <a:solidFill>
                <a:srgbClr val="FF0000"/>
              </a:solidFill>
            </a:endParaRPr>
          </a:p>
        </p:txBody>
      </p:sp>
      <p:sp>
        <p:nvSpPr>
          <p:cNvPr id="6" name="Rounded Rectangle 5"/>
          <p:cNvSpPr/>
          <p:nvPr/>
        </p:nvSpPr>
        <p:spPr>
          <a:xfrm>
            <a:off x="1273121" y="3440415"/>
            <a:ext cx="9547279" cy="5029200"/>
          </a:xfrm>
          <a:prstGeom prst="roundRect">
            <a:avLst/>
          </a:prstGeom>
          <a:solidFill>
            <a:srgbClr val="FFFF66"/>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just">
              <a:lnSpc>
                <a:spcPct val="150000"/>
              </a:lnSpc>
              <a:buFont typeface="+mj-lt"/>
              <a:buAutoNum type="arabicPeriod"/>
            </a:pPr>
            <a:r>
              <a:rPr lang="vi-VN" sz="4000">
                <a:solidFill>
                  <a:schemeClr val="tx1"/>
                </a:solidFill>
              </a:rPr>
              <a:t>Để nhập dữ liệu vào trang tính theo từng ô, ta thao tác như thế nào?</a:t>
            </a:r>
          </a:p>
          <a:p>
            <a:pPr marL="742950" indent="-742950" algn="just">
              <a:lnSpc>
                <a:spcPct val="150000"/>
              </a:lnSpc>
              <a:buFont typeface="+mj-lt"/>
              <a:buAutoNum type="arabicPeriod"/>
            </a:pPr>
            <a:r>
              <a:rPr lang="vi-VN" sz="4000" smtClean="0">
                <a:solidFill>
                  <a:schemeClr val="tx1"/>
                </a:solidFill>
              </a:rPr>
              <a:t>Phần </a:t>
            </a:r>
            <a:r>
              <a:rPr lang="vi-VN" sz="4000">
                <a:solidFill>
                  <a:schemeClr val="tx1"/>
                </a:solidFill>
              </a:rPr>
              <a:t>mềm bảng tính căn lề mặc định dữ liệu kiểu số và kiểu ký tự như thế nào?</a:t>
            </a:r>
          </a:p>
        </p:txBody>
      </p:sp>
      <p:pic>
        <p:nvPicPr>
          <p:cNvPr id="19"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277600" y="3440415"/>
            <a:ext cx="6324600" cy="5852890"/>
          </a:xfrm>
          <a:prstGeom prst="rect">
            <a:avLst/>
          </a:prstGeom>
        </p:spPr>
      </p:pic>
    </p:spTree>
    <p:extLst>
      <p:ext uri="{BB962C8B-B14F-4D97-AF65-F5344CB8AC3E}">
        <p14:creationId xmlns:p14="http://schemas.microsoft.com/office/powerpoint/2010/main" val="84163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87503" y="872455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7" name="TextBox 6"/>
          <p:cNvSpPr txBox="1"/>
          <p:nvPr/>
        </p:nvSpPr>
        <p:spPr>
          <a:xfrm>
            <a:off x="1066800" y="647700"/>
            <a:ext cx="4953000" cy="1015663"/>
          </a:xfrm>
          <a:prstGeom prst="rect">
            <a:avLst/>
          </a:prstGeom>
          <a:noFill/>
        </p:spPr>
        <p:txBody>
          <a:bodyPr wrap="square" rtlCol="0">
            <a:spAutoFit/>
          </a:bodyPr>
          <a:lstStyle/>
          <a:p>
            <a:r>
              <a:rPr lang="en-US" sz="6000" b="1" smtClean="0">
                <a:latin typeface="Arial" panose="020B0604020202020204" pitchFamily="34" charset="0"/>
                <a:cs typeface="Arial" panose="020B0604020202020204" pitchFamily="34" charset="0"/>
              </a:rPr>
              <a:t>KHỞI ĐỘNG </a:t>
            </a:r>
            <a:endParaRPr lang="en-US" sz="6000" b="1">
              <a:latin typeface="Arial" panose="020B0604020202020204" pitchFamily="34" charset="0"/>
              <a:cs typeface="Arial" panose="020B0604020202020204" pitchFamily="34" charset="0"/>
            </a:endParaRPr>
          </a:p>
        </p:txBody>
      </p:sp>
      <p:sp>
        <p:nvSpPr>
          <p:cNvPr id="8" name="Rectangle 7"/>
          <p:cNvSpPr/>
          <p:nvPr/>
        </p:nvSpPr>
        <p:spPr>
          <a:xfrm>
            <a:off x="7543800" y="650240"/>
            <a:ext cx="184731" cy="369332"/>
          </a:xfrm>
          <a:prstGeom prst="rect">
            <a:avLst/>
          </a:prstGeom>
        </p:spPr>
        <p:txBody>
          <a:bodyPr wrap="none">
            <a:spAutoFit/>
          </a:bodyPr>
          <a:lstStyle/>
          <a:p>
            <a:endParaRPr lang="en-US"/>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15470" y="2933700"/>
            <a:ext cx="5386387" cy="6554232"/>
          </a:xfrm>
          <a:prstGeom prst="rect">
            <a:avLst/>
          </a:prstGeom>
        </p:spPr>
      </p:pic>
      <p:sp>
        <p:nvSpPr>
          <p:cNvPr id="10" name="Rounded Rectangular Callout 9"/>
          <p:cNvSpPr/>
          <p:nvPr/>
        </p:nvSpPr>
        <p:spPr>
          <a:xfrm>
            <a:off x="7543800" y="2457586"/>
            <a:ext cx="8001000" cy="5677052"/>
          </a:xfrm>
          <a:prstGeom prst="wedgeRoundRectCallout">
            <a:avLst>
              <a:gd name="adj1" fmla="val -58166"/>
              <a:gd name="adj2" fmla="val 3236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a:lnSpc>
                <a:spcPct val="150000"/>
              </a:lnSpc>
            </a:pPr>
            <a:r>
              <a:rPr lang="en-US" sz="4500">
                <a:solidFill>
                  <a:prstClr val="black"/>
                </a:solidFill>
                <a:latin typeface="Arial" panose="020B0604020202020204" pitchFamily="34" charset="0"/>
                <a:cs typeface="Arial" panose="020B0604020202020204" pitchFamily="34" charset="0"/>
              </a:rPr>
              <a:t>Bảng trong phần mềm bảng tính có gì khác với bảng trong phần mềm soạn thảo văn bản?</a:t>
            </a:r>
          </a:p>
        </p:txBody>
      </p:sp>
      <p:pic>
        <p:nvPicPr>
          <p:cNvPr id="11" name="Picture 10"/>
          <p:cNvPicPr>
            <a:picLocks noChangeAspect="1"/>
          </p:cNvPicPr>
          <p:nvPr/>
        </p:nvPicPr>
        <p:blipFill>
          <a:blip r:embed="rId18"/>
          <a:stretch>
            <a:fillRect/>
          </a:stretch>
        </p:blipFill>
        <p:spPr>
          <a:xfrm>
            <a:off x="7130469" y="1813794"/>
            <a:ext cx="1447800" cy="1447800"/>
          </a:xfrm>
          <a:prstGeom prst="rect">
            <a:avLst/>
          </a:prstGeom>
        </p:spPr>
      </p:pic>
      <p:pic>
        <p:nvPicPr>
          <p:cNvPr id="1026" name="Picture 2" descr="Question and answ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703370" y="6897298"/>
            <a:ext cx="1583373" cy="15833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arn(inVertical)">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7" name="TextBox 16"/>
          <p:cNvSpPr txBox="1"/>
          <p:nvPr/>
        </p:nvSpPr>
        <p:spPr>
          <a:xfrm>
            <a:off x="1066800" y="571500"/>
            <a:ext cx="17221200" cy="938719"/>
          </a:xfrm>
          <a:prstGeom prst="rect">
            <a:avLst/>
          </a:prstGeom>
          <a:noFill/>
        </p:spPr>
        <p:txBody>
          <a:bodyPr wrap="square" rtlCol="0">
            <a:spAutoFit/>
          </a:bodyPr>
          <a:lstStyle/>
          <a:p>
            <a:r>
              <a:rPr lang="en-US" sz="5500" b="1" smtClean="0">
                <a:latin typeface="Arial" panose="020B0604020202020204" pitchFamily="34" charset="0"/>
                <a:cs typeface="Arial" panose="020B0604020202020204" pitchFamily="34" charset="0"/>
              </a:rPr>
              <a:t>3. Nhập, sửa và xoá dữ liệu</a:t>
            </a:r>
            <a:endParaRPr lang="vi-VN" sz="5500" b="1">
              <a:cs typeface="Arial" panose="020B0604020202020204" pitchFamily="34" charset="0"/>
            </a:endParaRPr>
          </a:p>
        </p:txBody>
      </p:sp>
      <p:sp>
        <p:nvSpPr>
          <p:cNvPr id="7" name="TextBox 6"/>
          <p:cNvSpPr txBox="1"/>
          <p:nvPr/>
        </p:nvSpPr>
        <p:spPr>
          <a:xfrm>
            <a:off x="1061720" y="1866900"/>
            <a:ext cx="12336199"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b="1" smtClean="0">
                <a:latin typeface="Arial" panose="020B0604020202020204" pitchFamily="34" charset="0"/>
                <a:cs typeface="Arial" panose="020B0604020202020204" pitchFamily="34" charset="0"/>
              </a:rPr>
              <a:t>Nhập dữ liệu: </a:t>
            </a:r>
            <a:endParaRPr lang="en-US" sz="4500" b="1">
              <a:latin typeface="Arial" panose="020B0604020202020204" pitchFamily="34" charset="0"/>
              <a:cs typeface="Arial" panose="020B0604020202020204" pitchFamily="34" charset="0"/>
            </a:endParaRPr>
          </a:p>
        </p:txBody>
      </p:sp>
      <p:sp>
        <p:nvSpPr>
          <p:cNvPr id="8" name="Rounded Rectangle 7"/>
          <p:cNvSpPr/>
          <p:nvPr/>
        </p:nvSpPr>
        <p:spPr>
          <a:xfrm>
            <a:off x="2133600" y="2957815"/>
            <a:ext cx="5334000" cy="1295400"/>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Chọn ô cần nhập </a:t>
            </a:r>
            <a:endParaRPr lang="en-US" sz="400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10530840" y="2957815"/>
            <a:ext cx="5334000" cy="1295400"/>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Gõ nội dung</a:t>
            </a:r>
            <a:endParaRPr lang="en-US" sz="4000">
              <a:solidFill>
                <a:schemeClr val="tx1"/>
              </a:solidFill>
              <a:latin typeface="Arial" panose="020B0604020202020204" pitchFamily="34" charset="0"/>
              <a:cs typeface="Arial" panose="020B0604020202020204" pitchFamily="34" charset="0"/>
            </a:endParaRPr>
          </a:p>
        </p:txBody>
      </p:sp>
      <p:cxnSp>
        <p:nvCxnSpPr>
          <p:cNvPr id="10" name="Straight Arrow Connector 9"/>
          <p:cNvCxnSpPr/>
          <p:nvPr/>
        </p:nvCxnSpPr>
        <p:spPr>
          <a:xfrm>
            <a:off x="8199120" y="3605515"/>
            <a:ext cx="1600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72353" y="4839444"/>
            <a:ext cx="14366433" cy="784830"/>
          </a:xfrm>
          <a:prstGeom prst="rect">
            <a:avLst/>
          </a:prstGeom>
        </p:spPr>
        <p:txBody>
          <a:bodyPr wrap="none">
            <a:spAutoFit/>
          </a:bodyPr>
          <a:lstStyle/>
          <a:p>
            <a:pPr marL="285750" indent="-285750">
              <a:buFont typeface="Wingdings" panose="05000000000000000000" pitchFamily="2" charset="2"/>
              <a:buChar char="Ø"/>
            </a:pPr>
            <a:r>
              <a:rPr lang="en-US" sz="4500" b="1" smtClean="0">
                <a:latin typeface="Arial" panose="020B0604020202020204" pitchFamily="34" charset="0"/>
                <a:cs typeface="Arial" panose="020B0604020202020204" pitchFamily="34" charset="0"/>
              </a:rPr>
              <a:t> Phần </a:t>
            </a:r>
            <a:r>
              <a:rPr lang="en-US" sz="4500" b="1">
                <a:latin typeface="Arial" panose="020B0604020202020204" pitchFamily="34" charset="0"/>
                <a:cs typeface="Arial" panose="020B0604020202020204" pitchFamily="34" charset="0"/>
              </a:rPr>
              <a:t>mềm bảng tính căn lề mặc định các dữ liệu:</a:t>
            </a:r>
          </a:p>
        </p:txBody>
      </p:sp>
      <p:sp>
        <p:nvSpPr>
          <p:cNvPr id="15" name="Rounded Rectangle 14"/>
          <p:cNvSpPr/>
          <p:nvPr/>
        </p:nvSpPr>
        <p:spPr>
          <a:xfrm>
            <a:off x="2133600" y="5955658"/>
            <a:ext cx="5334000" cy="1295400"/>
          </a:xfrm>
          <a:prstGeom prst="roundRect">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a:t>
            </a:r>
            <a:r>
              <a:rPr lang="en-US" sz="4000" smtClean="0">
                <a:solidFill>
                  <a:schemeClr val="tx1"/>
                </a:solidFill>
                <a:latin typeface="Arial" panose="020B0604020202020204" pitchFamily="34" charset="0"/>
                <a:cs typeface="Arial" panose="020B0604020202020204" pitchFamily="34" charset="0"/>
              </a:rPr>
              <a:t>hữ cái, kí tự</a:t>
            </a:r>
            <a:endParaRPr lang="en-US" sz="400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10513119" y="5949942"/>
            <a:ext cx="5334000" cy="1295400"/>
          </a:xfrm>
          <a:prstGeom prst="roundRect">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Dữ liệu chữ số</a:t>
            </a:r>
            <a:endParaRPr lang="en-US" sz="4000">
              <a:solidFill>
                <a:schemeClr val="tx1"/>
              </a:solidFill>
              <a:latin typeface="Arial" panose="020B0604020202020204" pitchFamily="34" charset="0"/>
              <a:cs typeface="Arial" panose="020B0604020202020204" pitchFamily="34" charset="0"/>
            </a:endParaRPr>
          </a:p>
        </p:txBody>
      </p:sp>
      <p:cxnSp>
        <p:nvCxnSpPr>
          <p:cNvPr id="14" name="Straight Arrow Connector 13"/>
          <p:cNvCxnSpPr/>
          <p:nvPr/>
        </p:nvCxnSpPr>
        <p:spPr>
          <a:xfrm>
            <a:off x="4800600" y="7245342"/>
            <a:ext cx="0" cy="9404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3397919" y="7245342"/>
            <a:ext cx="0" cy="9404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09900" y="8322840"/>
            <a:ext cx="3581400" cy="707886"/>
          </a:xfrm>
          <a:prstGeom prst="rect">
            <a:avLst/>
          </a:prstGeom>
          <a:noFill/>
        </p:spPr>
        <p:txBody>
          <a:bodyPr wrap="square" rtlCol="0">
            <a:spAutoFit/>
          </a:bodyPr>
          <a:lstStyle/>
          <a:p>
            <a:pPr algn="ctr"/>
            <a:r>
              <a:rPr lang="en-US" sz="4000" i="1" smtClean="0">
                <a:solidFill>
                  <a:srgbClr val="002060"/>
                </a:solidFill>
                <a:latin typeface="Arial" panose="020B0604020202020204" pitchFamily="34" charset="0"/>
                <a:cs typeface="Arial" panose="020B0604020202020204" pitchFamily="34" charset="0"/>
              </a:rPr>
              <a:t>Căn lề trái</a:t>
            </a:r>
            <a:endParaRPr lang="en-US" sz="4000" i="1">
              <a:solidFill>
                <a:srgbClr val="002060"/>
              </a:solidFill>
              <a:latin typeface="Arial" panose="020B0604020202020204" pitchFamily="34" charset="0"/>
              <a:cs typeface="Arial" panose="020B0604020202020204" pitchFamily="34" charset="0"/>
            </a:endParaRPr>
          </a:p>
        </p:txBody>
      </p:sp>
      <p:sp>
        <p:nvSpPr>
          <p:cNvPr id="22" name="TextBox 21"/>
          <p:cNvSpPr txBox="1"/>
          <p:nvPr/>
        </p:nvSpPr>
        <p:spPr>
          <a:xfrm>
            <a:off x="11607219" y="8311409"/>
            <a:ext cx="3581400" cy="707886"/>
          </a:xfrm>
          <a:prstGeom prst="rect">
            <a:avLst/>
          </a:prstGeom>
          <a:noFill/>
        </p:spPr>
        <p:txBody>
          <a:bodyPr wrap="square" rtlCol="0">
            <a:spAutoFit/>
          </a:bodyPr>
          <a:lstStyle/>
          <a:p>
            <a:pPr algn="ctr"/>
            <a:r>
              <a:rPr lang="en-US" sz="4000" i="1" smtClean="0">
                <a:solidFill>
                  <a:srgbClr val="002060"/>
                </a:solidFill>
                <a:latin typeface="Arial" panose="020B0604020202020204" pitchFamily="34" charset="0"/>
                <a:cs typeface="Arial" panose="020B0604020202020204" pitchFamily="34" charset="0"/>
              </a:rPr>
              <a:t>Căn lề phải</a:t>
            </a:r>
            <a:endParaRPr lang="en-US" sz="4000" i="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367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8" grpId="0" animBg="1"/>
      <p:bldP spid="11" grpId="0" animBg="1"/>
      <p:bldP spid="12" grpId="0"/>
      <p:bldP spid="15" grpId="0" animBg="1"/>
      <p:bldP spid="16" grpId="0" animBg="1"/>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4" name="Rectangle 3"/>
          <p:cNvSpPr/>
          <p:nvPr/>
        </p:nvSpPr>
        <p:spPr>
          <a:xfrm>
            <a:off x="1524000" y="495300"/>
            <a:ext cx="15697200" cy="1824923"/>
          </a:xfrm>
          <a:prstGeom prst="rect">
            <a:avLst/>
          </a:prstGeom>
        </p:spPr>
        <p:txBody>
          <a:bodyPr wrap="square">
            <a:spAutoFit/>
          </a:bodyPr>
          <a:lstStyle/>
          <a:p>
            <a:pPr algn="just">
              <a:lnSpc>
                <a:spcPct val="150000"/>
              </a:lnSpc>
            </a:pPr>
            <a:r>
              <a:rPr lang="en-US" sz="4000" i="1">
                <a:latin typeface="Arial" panose="020B0604020202020204" pitchFamily="34" charset="0"/>
                <a:cs typeface="Arial" panose="020B0604020202020204" pitchFamily="34" charset="0"/>
              </a:rPr>
              <a:t>Em hãy nêu một số cách chuyển sang ô khác sau khi nhập dữ liệu cho một ô kết thúc.</a:t>
            </a:r>
          </a:p>
        </p:txBody>
      </p:sp>
      <p:sp>
        <p:nvSpPr>
          <p:cNvPr id="6" name="Oval 5"/>
          <p:cNvSpPr/>
          <p:nvPr/>
        </p:nvSpPr>
        <p:spPr>
          <a:xfrm>
            <a:off x="381000" y="912461"/>
            <a:ext cx="1016000" cy="990600"/>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rgbClr val="002060"/>
                </a:solidFill>
                <a:latin typeface="Arial" panose="020B0604020202020204" pitchFamily="34" charset="0"/>
                <a:cs typeface="Arial" panose="020B0604020202020204" pitchFamily="34" charset="0"/>
              </a:rPr>
              <a:t>?</a:t>
            </a:r>
            <a:endParaRPr lang="en-US" sz="5000" b="1">
              <a:solidFill>
                <a:srgbClr val="002060"/>
              </a:solidFill>
              <a:latin typeface="Arial" panose="020B0604020202020204" pitchFamily="34" charset="0"/>
              <a:cs typeface="Arial" panose="020B0604020202020204" pitchFamily="34" charset="0"/>
            </a:endParaRPr>
          </a:p>
        </p:txBody>
      </p:sp>
      <p:pic>
        <p:nvPicPr>
          <p:cNvPr id="23"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297761" y="5546828"/>
            <a:ext cx="6985000" cy="4648200"/>
          </a:xfrm>
          <a:prstGeom prst="rect">
            <a:avLst/>
          </a:prstGeom>
        </p:spPr>
      </p:pic>
      <p:sp>
        <p:nvSpPr>
          <p:cNvPr id="9" name="Right Arrow 8"/>
          <p:cNvSpPr/>
          <p:nvPr/>
        </p:nvSpPr>
        <p:spPr>
          <a:xfrm>
            <a:off x="6052820" y="4608161"/>
            <a:ext cx="1349321" cy="685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21521" y="2320223"/>
            <a:ext cx="9699679" cy="5532925"/>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v"/>
            </a:pPr>
            <a:r>
              <a:rPr lang="vi-VN" sz="4000" b="1" i="1"/>
              <a:t>Một số cách chuyển sang ô khác:</a:t>
            </a:r>
            <a:endParaRPr lang="en-US" sz="4000" b="1" i="1"/>
          </a:p>
          <a:p>
            <a:pPr marL="571500" indent="-571500" algn="just">
              <a:lnSpc>
                <a:spcPct val="150000"/>
              </a:lnSpc>
              <a:buFont typeface="Wingdings" panose="05000000000000000000" pitchFamily="2" charset="2"/>
              <a:buChar char="§"/>
            </a:pPr>
            <a:r>
              <a:rPr lang="vi-VN" sz="4000" smtClean="0"/>
              <a:t>Nhấn </a:t>
            </a:r>
            <a:r>
              <a:rPr lang="vi-VN" sz="4000"/>
              <a:t>phím Enter để chuyển xuống ô kề bên dưới trong cùng cột đó.</a:t>
            </a:r>
            <a:endParaRPr lang="en-US" sz="4000"/>
          </a:p>
          <a:p>
            <a:pPr marL="571500" indent="-571500" algn="just">
              <a:lnSpc>
                <a:spcPct val="150000"/>
              </a:lnSpc>
              <a:buFont typeface="Wingdings" panose="05000000000000000000" pitchFamily="2" charset="2"/>
              <a:buChar char="§"/>
            </a:pPr>
            <a:r>
              <a:rPr lang="vi-VN" sz="4000" smtClean="0"/>
              <a:t>Nhấn </a:t>
            </a:r>
            <a:r>
              <a:rPr lang="vi-VN" sz="4000"/>
              <a:t>phím Tab để chuyển sang ô kề bên phải trong cùng hàng đó.</a:t>
            </a:r>
            <a:endParaRPr lang="en-US" sz="4000"/>
          </a:p>
          <a:p>
            <a:pPr marL="571500" indent="-571500" algn="just">
              <a:lnSpc>
                <a:spcPct val="150000"/>
              </a:lnSpc>
              <a:buFont typeface="Wingdings" panose="05000000000000000000" pitchFamily="2" charset="2"/>
              <a:buChar char="§"/>
            </a:pPr>
            <a:r>
              <a:rPr lang="vi-VN" sz="4000" smtClean="0"/>
              <a:t>Nháy </a:t>
            </a:r>
            <a:r>
              <a:rPr lang="vi-VN" sz="4000"/>
              <a:t>chuột vào ô tiếp theo muốn </a:t>
            </a:r>
            <a:r>
              <a:rPr lang="vi-VN" sz="4000" smtClean="0"/>
              <a:t>nhập</a:t>
            </a:r>
            <a:r>
              <a:rPr lang="en-US" sz="4000" smtClean="0"/>
              <a:t>.</a:t>
            </a:r>
            <a:r>
              <a:rPr lang="vi-VN" sz="4000" smtClean="0"/>
              <a:t> </a:t>
            </a:r>
            <a:endParaRPr lang="en-US" sz="4000"/>
          </a:p>
        </p:txBody>
      </p:sp>
    </p:spTree>
    <p:extLst>
      <p:ext uri="{BB962C8B-B14F-4D97-AF65-F5344CB8AC3E}">
        <p14:creationId xmlns:p14="http://schemas.microsoft.com/office/powerpoint/2010/main" val="3181558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barn(inVertical)">
                                      <p:cBhvr>
                                        <p:cTn id="28" dur="5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barn(inVertical)">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Effect transition="in" filter="barn(inVertical)">
                                      <p:cBhvr>
                                        <p:cTn id="38" dur="500"/>
                                        <p:tgtEl>
                                          <p:spTgt spid="1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Effect transition="in" filter="barn(inVertical)">
                                      <p:cBhvr>
                                        <p:cTn id="43"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7" name="Rounded Rectangular Callout 6"/>
          <p:cNvSpPr/>
          <p:nvPr/>
        </p:nvSpPr>
        <p:spPr>
          <a:xfrm>
            <a:off x="1295400" y="1255152"/>
            <a:ext cx="8534400" cy="5192152"/>
          </a:xfrm>
          <a:prstGeom prst="wedgeRoundRectCallout">
            <a:avLst>
              <a:gd name="adj1" fmla="val 53533"/>
              <a:gd name="adj2" fmla="val 46542"/>
              <a:gd name="adj3" fmla="val 16667"/>
            </a:avLst>
          </a:prstGeom>
          <a:solidFill>
            <a:srgbClr val="FFFF66"/>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i="1">
                <a:solidFill>
                  <a:schemeClr val="tx1"/>
                </a:solidFill>
              </a:rPr>
              <a:t>Em hãy nêu các bước sửa dữ liệu nhập sai? Theo em, nhập mới dữ liệu và sửa dữ liệu nhập sai khác nhau như thế nào?</a:t>
            </a:r>
          </a:p>
        </p:txBody>
      </p:sp>
      <p:pic>
        <p:nvPicPr>
          <p:cNvPr id="14"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829800" y="3270525"/>
            <a:ext cx="7567627" cy="6205454"/>
          </a:xfrm>
          <a:prstGeom prst="rect">
            <a:avLst/>
          </a:prstGeom>
        </p:spPr>
      </p:pic>
    </p:spTree>
    <p:extLst>
      <p:ext uri="{BB962C8B-B14F-4D97-AF65-F5344CB8AC3E}">
        <p14:creationId xmlns:p14="http://schemas.microsoft.com/office/powerpoint/2010/main" val="38707026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4" name="TextBox 3"/>
          <p:cNvSpPr txBox="1"/>
          <p:nvPr/>
        </p:nvSpPr>
        <p:spPr>
          <a:xfrm>
            <a:off x="838200" y="725048"/>
            <a:ext cx="9906000"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b="1" i="1" smtClean="0">
                <a:latin typeface="Arial" panose="020B0604020202020204" pitchFamily="34" charset="0"/>
                <a:cs typeface="Arial" panose="020B0604020202020204" pitchFamily="34" charset="0"/>
              </a:rPr>
              <a:t>Cách sửa dữ liệu nhập sai: </a:t>
            </a:r>
            <a:endParaRPr lang="en-US" sz="4500" b="1" i="1">
              <a:latin typeface="Arial" panose="020B0604020202020204" pitchFamily="34" charset="0"/>
              <a:cs typeface="Arial" panose="020B0604020202020204" pitchFamily="34" charset="0"/>
            </a:endParaRPr>
          </a:p>
        </p:txBody>
      </p:sp>
      <p:sp>
        <p:nvSpPr>
          <p:cNvPr id="5" name="Rounded Rectangle 4"/>
          <p:cNvSpPr/>
          <p:nvPr/>
        </p:nvSpPr>
        <p:spPr>
          <a:xfrm>
            <a:off x="1524000" y="2792017"/>
            <a:ext cx="2895600" cy="11430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Bước 1</a:t>
            </a:r>
            <a:endParaRPr lang="en-US" sz="4000" b="1" i="1">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1524000" y="6711003"/>
            <a:ext cx="2895600" cy="11430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Bước 2</a:t>
            </a:r>
            <a:endParaRPr lang="en-US" sz="4000" b="1" i="1">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5181600" y="1694391"/>
            <a:ext cx="11582400" cy="3686266"/>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vi-VN" sz="4000"/>
              <a:t>Đưa con trỏ soạn thảo vào ô cần sửa dữ liệu: nháy đúp chuột hoặc chọn ô rồi nhấn F2. </a:t>
            </a:r>
            <a:endParaRPr lang="en-US" sz="4000" smtClean="0"/>
          </a:p>
          <a:p>
            <a:pPr marL="571500" indent="-571500" algn="just">
              <a:lnSpc>
                <a:spcPct val="150000"/>
              </a:lnSpc>
              <a:buFont typeface="Wingdings" panose="05000000000000000000" pitchFamily="2" charset="2"/>
              <a:buChar char="§"/>
            </a:pPr>
            <a:r>
              <a:rPr lang="vi-VN" sz="4000" smtClean="0"/>
              <a:t>Dữ </a:t>
            </a:r>
            <a:r>
              <a:rPr lang="vi-VN" sz="4000"/>
              <a:t>liệu cũ vẫn còn, con trỏ soạn thảo nhấp nháy trong ô dữ liệu cần sửa</a:t>
            </a:r>
            <a:r>
              <a:rPr lang="vi-VN" sz="4000" smtClean="0"/>
              <a:t>.</a:t>
            </a:r>
            <a:endParaRPr lang="en-US" sz="4000"/>
          </a:p>
        </p:txBody>
      </p:sp>
      <p:sp>
        <p:nvSpPr>
          <p:cNvPr id="10" name="TextBox 9"/>
          <p:cNvSpPr txBox="1"/>
          <p:nvPr/>
        </p:nvSpPr>
        <p:spPr>
          <a:xfrm>
            <a:off x="5181600" y="6362700"/>
            <a:ext cx="11582400" cy="1839606"/>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vi-VN" sz="4000"/>
              <a:t>Di chuyển con trỏ soạn thảo đến vị trí sai và sửa lại chỗ sai.</a:t>
            </a:r>
            <a:endParaRPr lang="en-US" sz="4000"/>
          </a:p>
        </p:txBody>
      </p:sp>
    </p:spTree>
    <p:extLst>
      <p:ext uri="{BB962C8B-B14F-4D97-AF65-F5344CB8AC3E}">
        <p14:creationId xmlns:p14="http://schemas.microsoft.com/office/powerpoint/2010/main" val="1808652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ounded Rectangle 7"/>
          <p:cNvSpPr/>
          <p:nvPr/>
        </p:nvSpPr>
        <p:spPr>
          <a:xfrm>
            <a:off x="2362200" y="1412240"/>
            <a:ext cx="4724400" cy="11430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Nhập dữ liệu</a:t>
            </a:r>
            <a:endParaRPr lang="en-US" sz="4000" b="1">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10896600" y="1412240"/>
            <a:ext cx="4724400" cy="11430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Sửa dữ liệu </a:t>
            </a:r>
            <a:endParaRPr lang="en-US" sz="4000" b="1">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796414" y="3025192"/>
            <a:ext cx="7855971" cy="274825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Khi nhập dữ liệu mới chúng ta chỉ cần nháy chuột một lần để nhập dữ liệu.</a:t>
            </a:r>
          </a:p>
        </p:txBody>
      </p:sp>
      <p:sp>
        <p:nvSpPr>
          <p:cNvPr id="14" name="Rectangle 13"/>
          <p:cNvSpPr/>
          <p:nvPr/>
        </p:nvSpPr>
        <p:spPr>
          <a:xfrm>
            <a:off x="9359092" y="3006116"/>
            <a:ext cx="7799415" cy="4708981"/>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4000">
                <a:latin typeface="Arial" panose="020B0604020202020204" pitchFamily="34" charset="0"/>
                <a:cs typeface="Arial" panose="020B0604020202020204" pitchFamily="34" charset="0"/>
              </a:rPr>
              <a:t>Khi sửa dữ liệu sai, chúng ta phải nháy đúp chuột để sửa dữ liệu. </a:t>
            </a:r>
            <a:endParaRPr lang="en-US" sz="4000" smtClean="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Nếu </a:t>
            </a:r>
            <a:r>
              <a:rPr lang="en-US" sz="4000">
                <a:latin typeface="Arial" panose="020B0604020202020204" pitchFamily="34" charset="0"/>
                <a:cs typeface="Arial" panose="020B0604020202020204" pitchFamily="34" charset="0"/>
              </a:rPr>
              <a:t>chỉ nháy chuột một lần thì dữ liệu cũ sẽ bị mất đi.</a:t>
            </a:r>
          </a:p>
        </p:txBody>
      </p:sp>
      <mc:AlternateContent xmlns:mc="http://schemas.openxmlformats.org/markup-compatibility/2006" xmlns:a14="http://schemas.microsoft.com/office/drawing/2010/main">
        <mc:Choice Requires="a14">
          <p:sp>
            <p:nvSpPr>
              <p:cNvPr id="15" name="TextBox 14"/>
              <p:cNvSpPr txBox="1"/>
              <p:nvPr/>
            </p:nvSpPr>
            <p:spPr>
              <a:xfrm>
                <a:off x="8166290" y="730315"/>
                <a:ext cx="1594063" cy="24006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0" b="1" i="1" smtClean="0">
                          <a:latin typeface="Cambria Math" panose="02040503050406030204" pitchFamily="18" charset="0"/>
                          <a:ea typeface="Cambria Math" panose="02040503050406030204" pitchFamily="18" charset="0"/>
                        </a:rPr>
                        <m:t>≠</m:t>
                      </m:r>
                    </m:oMath>
                  </m:oMathPara>
                </a14:m>
                <a:endParaRPr lang="en-US" sz="15000" b="1"/>
              </a:p>
            </p:txBody>
          </p:sp>
        </mc:Choice>
        <mc:Fallback xmlns="">
          <p:sp>
            <p:nvSpPr>
              <p:cNvPr id="15" name="TextBox 14"/>
              <p:cNvSpPr txBox="1">
                <a:spLocks noRot="1" noChangeAspect="1" noMove="1" noResize="1" noEditPoints="1" noAdjustHandles="1" noChangeArrowheads="1" noChangeShapeType="1" noTextEdit="1"/>
              </p:cNvSpPr>
              <p:nvPr/>
            </p:nvSpPr>
            <p:spPr>
              <a:xfrm>
                <a:off x="8166290" y="730315"/>
                <a:ext cx="1594063" cy="2400657"/>
              </a:xfrm>
              <a:prstGeom prst="rect">
                <a:avLst/>
              </a:prstGeom>
              <a:blipFill>
                <a:blip r:embed="rId2"/>
                <a:stretch>
                  <a:fillRect/>
                </a:stretch>
              </a:blipFill>
            </p:spPr>
            <p:txBody>
              <a:bodyPr/>
              <a:lstStyle/>
              <a:p>
                <a:r>
                  <a:rPr lang="en-US">
                    <a:noFill/>
                  </a:rPr>
                  <a:t> </a:t>
                </a:r>
              </a:p>
            </p:txBody>
          </p:sp>
        </mc:Fallback>
      </mc:AlternateContent>
      <p:pic>
        <p:nvPicPr>
          <p:cNvPr id="16"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594903">
            <a:off x="1565897" y="6881029"/>
            <a:ext cx="3401269" cy="2906539"/>
          </a:xfrm>
          <a:prstGeom prst="rect">
            <a:avLst/>
          </a:prstGeom>
        </p:spPr>
      </p:pic>
    </p:spTree>
    <p:extLst>
      <p:ext uri="{BB962C8B-B14F-4D97-AF65-F5344CB8AC3E}">
        <p14:creationId xmlns:p14="http://schemas.microsoft.com/office/powerpoint/2010/main" val="903391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barn(inVertical)">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barn(inVertical)">
                                      <p:cBhvr>
                                        <p:cTn id="28"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TextBox 9"/>
          <p:cNvSpPr txBox="1"/>
          <p:nvPr/>
        </p:nvSpPr>
        <p:spPr>
          <a:xfrm>
            <a:off x="1066800" y="571500"/>
            <a:ext cx="17221200" cy="938719"/>
          </a:xfrm>
          <a:prstGeom prst="rect">
            <a:avLst/>
          </a:prstGeom>
          <a:noFill/>
        </p:spPr>
        <p:txBody>
          <a:bodyPr wrap="square" rtlCol="0">
            <a:spAutoFit/>
          </a:bodyPr>
          <a:lstStyle/>
          <a:p>
            <a:r>
              <a:rPr lang="en-US" sz="5500" b="1">
                <a:latin typeface="Arial" panose="020B0604020202020204" pitchFamily="34" charset="0"/>
                <a:cs typeface="Arial" panose="020B0604020202020204" pitchFamily="34" charset="0"/>
              </a:rPr>
              <a:t>4. Thực hành nhập dữ liệu</a:t>
            </a:r>
            <a:endParaRPr lang="vi-VN" sz="5500" b="1">
              <a:cs typeface="Arial" panose="020B0604020202020204" pitchFamily="34" charset="0"/>
            </a:endParaRPr>
          </a:p>
        </p:txBody>
      </p:sp>
      <p:sp>
        <p:nvSpPr>
          <p:cNvPr id="4" name="TextBox 3"/>
          <p:cNvSpPr txBox="1"/>
          <p:nvPr/>
        </p:nvSpPr>
        <p:spPr>
          <a:xfrm>
            <a:off x="1066800" y="1510219"/>
            <a:ext cx="15240000" cy="182492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i="1" smtClean="0">
                <a:latin typeface="Arial" panose="020B0604020202020204" pitchFamily="34" charset="0"/>
                <a:cs typeface="Arial" panose="020B0604020202020204" pitchFamily="34" charset="0"/>
              </a:rPr>
              <a:t>Các em </a:t>
            </a:r>
            <a:r>
              <a:rPr lang="vi-VN" sz="4000" i="1" smtClean="0">
                <a:latin typeface="Arial" panose="020B0604020202020204" pitchFamily="34" charset="0"/>
                <a:cs typeface="Arial" panose="020B0604020202020204" pitchFamily="34" charset="0"/>
              </a:rPr>
              <a:t>mở </a:t>
            </a:r>
            <a:r>
              <a:rPr lang="vi-VN" sz="4000" i="1">
                <a:latin typeface="Arial" panose="020B0604020202020204" pitchFamily="34" charset="0"/>
                <a:cs typeface="Arial" panose="020B0604020202020204" pitchFamily="34" charset="0"/>
              </a:rPr>
              <a:t>tệp bảng tính “</a:t>
            </a:r>
            <a:r>
              <a:rPr lang="vi-VN" sz="4000" i="1" smtClean="0">
                <a:latin typeface="Arial" panose="020B0604020202020204" pitchFamily="34" charset="0"/>
                <a:cs typeface="Arial" panose="020B0604020202020204" pitchFamily="34" charset="0"/>
              </a:rPr>
              <a:t>ThucHanh.xlxs</a:t>
            </a:r>
            <a:r>
              <a:rPr lang="en-US" sz="4000" i="1" smtClean="0">
                <a:latin typeface="Arial" panose="020B0604020202020204" pitchFamily="34" charset="0"/>
                <a:cs typeface="Arial" panose="020B0604020202020204" pitchFamily="34" charset="0"/>
              </a:rPr>
              <a:t>”</a:t>
            </a:r>
            <a:r>
              <a:rPr lang="vi-VN" sz="4000" i="1" smtClean="0">
                <a:latin typeface="Arial" panose="020B0604020202020204" pitchFamily="34" charset="0"/>
                <a:cs typeface="Arial" panose="020B0604020202020204" pitchFamily="34" charset="0"/>
              </a:rPr>
              <a:t> </a:t>
            </a:r>
            <a:r>
              <a:rPr lang="vi-VN" sz="4000" i="1">
                <a:latin typeface="Arial" panose="020B0604020202020204" pitchFamily="34" charset="0"/>
                <a:cs typeface="Arial" panose="020B0604020202020204" pitchFamily="34" charset="0"/>
              </a:rPr>
              <a:t>để nhập thêm một số ô dữ liệu vào bảng đã có.</a:t>
            </a:r>
            <a:endParaRPr lang="en-US" sz="4000" i="1">
              <a:latin typeface="Arial" panose="020B0604020202020204" pitchFamily="34" charset="0"/>
              <a:cs typeface="Arial" panose="020B0604020202020204" pitchFamily="34" charset="0"/>
            </a:endParaRPr>
          </a:p>
        </p:txBody>
      </p:sp>
      <p:sp>
        <p:nvSpPr>
          <p:cNvPr id="5" name="Rounded Rectangle 4"/>
          <p:cNvSpPr/>
          <p:nvPr/>
        </p:nvSpPr>
        <p:spPr>
          <a:xfrm>
            <a:off x="685800" y="3724855"/>
            <a:ext cx="5029200" cy="4953000"/>
          </a:xfrm>
          <a:prstGeom prst="roundRect">
            <a:avLst/>
          </a:prstGeom>
          <a:solidFill>
            <a:schemeClr val="accent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a:solidFill>
                  <a:schemeClr val="tx1"/>
                </a:solidFill>
                <a:latin typeface="Arial" panose="020B0604020202020204" pitchFamily="34" charset="0"/>
                <a:cs typeface="Arial" panose="020B0604020202020204" pitchFamily="34" charset="0"/>
              </a:rPr>
              <a:t>Bài 1: </a:t>
            </a:r>
            <a:endParaRPr lang="en-US" sz="3500" b="1" smtClean="0">
              <a:solidFill>
                <a:schemeClr val="tx1"/>
              </a:solidFill>
              <a:latin typeface="Arial" panose="020B0604020202020204" pitchFamily="34" charset="0"/>
              <a:cs typeface="Arial" panose="020B0604020202020204" pitchFamily="34" charset="0"/>
            </a:endParaRPr>
          </a:p>
          <a:p>
            <a:pPr algn="just">
              <a:lnSpc>
                <a:spcPct val="150000"/>
              </a:lnSpc>
            </a:pPr>
            <a:r>
              <a:rPr lang="en-US" sz="3500" smtClean="0">
                <a:solidFill>
                  <a:schemeClr val="tx1"/>
                </a:solidFill>
                <a:latin typeface="Arial" panose="020B0604020202020204" pitchFamily="34" charset="0"/>
                <a:cs typeface="Arial" panose="020B0604020202020204" pitchFamily="34" charset="0"/>
              </a:rPr>
              <a:t>Thêm </a:t>
            </a:r>
            <a:r>
              <a:rPr lang="en-US" sz="3500">
                <a:solidFill>
                  <a:schemeClr val="tx1"/>
                </a:solidFill>
                <a:latin typeface="Arial" panose="020B0604020202020204" pitchFamily="34" charset="0"/>
                <a:cs typeface="Arial" panose="020B0604020202020204" pitchFamily="34" charset="0"/>
              </a:rPr>
              <a:t>cột Điện thoại cho Bảng chỉ số BMI của một nhóm và nhập dữ liệu.</a:t>
            </a:r>
          </a:p>
        </p:txBody>
      </p:sp>
      <p:sp>
        <p:nvSpPr>
          <p:cNvPr id="19" name="Rounded Rectangle 18"/>
          <p:cNvSpPr/>
          <p:nvPr/>
        </p:nvSpPr>
        <p:spPr>
          <a:xfrm>
            <a:off x="6135370" y="3724855"/>
            <a:ext cx="5849620" cy="4953000"/>
          </a:xfrm>
          <a:prstGeom prst="roundRect">
            <a:avLst/>
          </a:prstGeom>
          <a:solidFill>
            <a:schemeClr val="accent6">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b="1">
                <a:solidFill>
                  <a:schemeClr val="tx1"/>
                </a:solidFill>
                <a:cs typeface="Arial" panose="020B0604020202020204" pitchFamily="34" charset="0"/>
              </a:rPr>
              <a:t>Bài 2: </a:t>
            </a:r>
            <a:r>
              <a:rPr lang="vi-VN" sz="3500">
                <a:solidFill>
                  <a:schemeClr val="tx1"/>
                </a:solidFill>
                <a:cs typeface="Arial" panose="020B0604020202020204" pitchFamily="34" charset="0"/>
              </a:rPr>
              <a:t>Chèn thêm một hàng mới ngay bên dưới hàng dữ liệu của Nguyễn Thảo Hoa, sau đó nhập dữ liệu. Tạm bỏ trống các ô BMI, Đánh giá.</a:t>
            </a:r>
            <a:endParaRPr lang="en-US" sz="3500">
              <a:solidFill>
                <a:schemeClr val="tx1"/>
              </a:solidFill>
              <a:latin typeface="Arial" panose="020B0604020202020204" pitchFamily="34" charset="0"/>
              <a:cs typeface="Arial" panose="020B0604020202020204" pitchFamily="34" charset="0"/>
            </a:endParaRPr>
          </a:p>
        </p:txBody>
      </p:sp>
      <p:sp>
        <p:nvSpPr>
          <p:cNvPr id="20" name="Rounded Rectangle 19"/>
          <p:cNvSpPr/>
          <p:nvPr/>
        </p:nvSpPr>
        <p:spPr>
          <a:xfrm>
            <a:off x="12405360" y="3724855"/>
            <a:ext cx="5029200" cy="4953000"/>
          </a:xfrm>
          <a:prstGeom prst="round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b="1">
                <a:solidFill>
                  <a:schemeClr val="tx1"/>
                </a:solidFill>
                <a:cs typeface="Arial" panose="020B0604020202020204" pitchFamily="34" charset="0"/>
              </a:rPr>
              <a:t>Bài 3: </a:t>
            </a:r>
            <a:endParaRPr lang="en-US" sz="3500" b="1" smtClean="0">
              <a:solidFill>
                <a:schemeClr val="tx1"/>
              </a:solidFill>
              <a:cs typeface="Arial" panose="020B0604020202020204" pitchFamily="34" charset="0"/>
            </a:endParaRPr>
          </a:p>
          <a:p>
            <a:pPr algn="ctr">
              <a:lnSpc>
                <a:spcPct val="150000"/>
              </a:lnSpc>
            </a:pPr>
            <a:r>
              <a:rPr lang="vi-VN" sz="3500" smtClean="0">
                <a:solidFill>
                  <a:schemeClr val="tx1"/>
                </a:solidFill>
                <a:cs typeface="Arial" panose="020B0604020202020204" pitchFamily="34" charset="0"/>
              </a:rPr>
              <a:t>Đặt </a:t>
            </a:r>
            <a:r>
              <a:rPr lang="vi-VN" sz="3500">
                <a:solidFill>
                  <a:schemeClr val="tx1"/>
                </a:solidFill>
                <a:cs typeface="Arial" panose="020B0604020202020204" pitchFamily="34" charset="0"/>
              </a:rPr>
              <a:t>tên trang tính và lưu các cập nhật mới thực hiện.</a:t>
            </a:r>
            <a:endParaRPr lang="en-US" sz="35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007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4" name="TextBox 3"/>
          <p:cNvSpPr txBox="1"/>
          <p:nvPr/>
        </p:nvSpPr>
        <p:spPr>
          <a:xfrm>
            <a:off x="968321" y="419100"/>
            <a:ext cx="15240000" cy="1002710"/>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500" b="1" i="1" smtClean="0">
                <a:latin typeface="Arial" panose="020B0604020202020204" pitchFamily="34" charset="0"/>
                <a:cs typeface="Arial" panose="020B0604020202020204" pitchFamily="34" charset="0"/>
              </a:rPr>
              <a:t>Cách đổi tên trang tính: </a:t>
            </a:r>
            <a:endParaRPr lang="en-US" sz="4500" b="1" i="1">
              <a:latin typeface="Arial" panose="020B0604020202020204" pitchFamily="34" charset="0"/>
              <a:cs typeface="Arial" panose="020B0604020202020204" pitchFamily="34" charset="0"/>
            </a:endParaRPr>
          </a:p>
        </p:txBody>
      </p:sp>
      <p:sp>
        <p:nvSpPr>
          <p:cNvPr id="6" name="Rounded Rectangle 5"/>
          <p:cNvSpPr/>
          <p:nvPr/>
        </p:nvSpPr>
        <p:spPr>
          <a:xfrm>
            <a:off x="1452880" y="2067560"/>
            <a:ext cx="15316200" cy="259080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a:solidFill>
                  <a:schemeClr val="tx1"/>
                </a:solidFill>
              </a:rPr>
              <a:t>Cách 1: </a:t>
            </a:r>
            <a:r>
              <a:rPr lang="vi-VN" sz="4000">
                <a:solidFill>
                  <a:schemeClr val="tx1"/>
                </a:solidFill>
              </a:rPr>
              <a:t>Em hãy nháy đúp chuột vào chữ Sheet1 → con trỏ soạn thảo xuất hiện → gõ nhập tên mới là BMI và lưu tệp.</a:t>
            </a:r>
            <a:endParaRPr lang="en-US" sz="4000">
              <a:solidFill>
                <a:schemeClr val="tx1"/>
              </a:solidFill>
            </a:endParaRPr>
          </a:p>
        </p:txBody>
      </p:sp>
      <p:sp>
        <p:nvSpPr>
          <p:cNvPr id="11" name="Rounded Rectangle 10"/>
          <p:cNvSpPr/>
          <p:nvPr/>
        </p:nvSpPr>
        <p:spPr>
          <a:xfrm>
            <a:off x="1447800" y="5448300"/>
            <a:ext cx="15316200" cy="259080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b="1">
                <a:solidFill>
                  <a:schemeClr val="tx1"/>
                </a:solidFill>
              </a:rPr>
              <a:t>Cách 2: </a:t>
            </a:r>
            <a:r>
              <a:rPr lang="vi-VN" sz="4000">
                <a:solidFill>
                  <a:schemeClr val="tx1"/>
                </a:solidFill>
              </a:rPr>
              <a:t>Nháy chuột phải vào chữ Sheet1 để hiển thị bảng chọn → Chọn Rename → gõ nhập tên mới là BMI và lưu tệp.</a:t>
            </a:r>
            <a:endParaRPr lang="en-US" sz="4000">
              <a:solidFill>
                <a:schemeClr val="tx1"/>
              </a:solidFill>
            </a:endParaRPr>
          </a:p>
        </p:txBody>
      </p:sp>
    </p:spTree>
    <p:extLst>
      <p:ext uri="{BB962C8B-B14F-4D97-AF65-F5344CB8AC3E}">
        <p14:creationId xmlns:p14="http://schemas.microsoft.com/office/powerpoint/2010/main" val="2176779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4" name="TextBox 3"/>
          <p:cNvSpPr txBox="1"/>
          <p:nvPr/>
        </p:nvSpPr>
        <p:spPr>
          <a:xfrm>
            <a:off x="0" y="419100"/>
            <a:ext cx="18288000" cy="1477328"/>
          </a:xfrm>
          <a:prstGeom prst="rect">
            <a:avLst/>
          </a:prstGeom>
          <a:noFill/>
        </p:spPr>
        <p:txBody>
          <a:bodyPr wrap="square" rtlCol="0">
            <a:spAutoFit/>
          </a:bodyPr>
          <a:lstStyle/>
          <a:p>
            <a:pPr algn="ctr">
              <a:lnSpc>
                <a:spcPct val="150000"/>
              </a:lnSpc>
            </a:pP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sp>
        <p:nvSpPr>
          <p:cNvPr id="5" name="Rounded Rectangle 4"/>
          <p:cNvSpPr/>
          <p:nvPr/>
        </p:nvSpPr>
        <p:spPr>
          <a:xfrm>
            <a:off x="1790700" y="1896428"/>
            <a:ext cx="14706600" cy="1265872"/>
          </a:xfrm>
          <a:prstGeom prst="roundRect">
            <a:avLst/>
          </a:prstGeom>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Câu 1</a:t>
            </a:r>
            <a:r>
              <a:rPr lang="en-US" sz="4000">
                <a:solidFill>
                  <a:schemeClr val="tx1"/>
                </a:solidFill>
                <a:latin typeface="Arial" panose="020B0604020202020204" pitchFamily="34" charset="0"/>
                <a:cs typeface="Arial" panose="020B0604020202020204" pitchFamily="34" charset="0"/>
              </a:rPr>
              <a:t>. Đâu là phát biểu đúng về phần mềm trang tính:</a:t>
            </a:r>
          </a:p>
        </p:txBody>
      </p:sp>
      <p:sp>
        <p:nvSpPr>
          <p:cNvPr id="7" name="TextBox 6"/>
          <p:cNvSpPr txBox="1"/>
          <p:nvPr/>
        </p:nvSpPr>
        <p:spPr>
          <a:xfrm>
            <a:off x="1371600" y="3807689"/>
            <a:ext cx="14478000" cy="707886"/>
          </a:xfrm>
          <a:prstGeom prst="rect">
            <a:avLst/>
          </a:prstGeom>
          <a:noFill/>
        </p:spPr>
        <p:txBody>
          <a:bodyPr wrap="square" rtlCol="0">
            <a:spAutoFit/>
          </a:bodyPr>
          <a:lstStyle/>
          <a:p>
            <a:r>
              <a:rPr lang="vi-VN" sz="4000"/>
              <a:t>A. Các hàng được đặt tên theo bảng chữ cái A, B, C, D</a:t>
            </a:r>
            <a:r>
              <a:rPr lang="vi-VN" sz="4000" smtClean="0"/>
              <a:t>,…</a:t>
            </a:r>
            <a:endParaRPr lang="en-US" sz="4000"/>
          </a:p>
        </p:txBody>
      </p:sp>
      <p:sp>
        <p:nvSpPr>
          <p:cNvPr id="9" name="TextBox 8"/>
          <p:cNvSpPr txBox="1"/>
          <p:nvPr/>
        </p:nvSpPr>
        <p:spPr>
          <a:xfrm>
            <a:off x="1371600" y="5048832"/>
            <a:ext cx="14478000" cy="707886"/>
          </a:xfrm>
          <a:prstGeom prst="rect">
            <a:avLst/>
          </a:prstGeom>
          <a:noFill/>
        </p:spPr>
        <p:txBody>
          <a:bodyPr wrap="square" rtlCol="0">
            <a:spAutoFit/>
          </a:bodyPr>
          <a:lstStyle/>
          <a:p>
            <a:r>
              <a:rPr lang="vi-VN" sz="4000"/>
              <a:t>B. Các cột được đặt tên theo số thứ tự 1, 2, 3, 4, 5,…</a:t>
            </a:r>
            <a:endParaRPr lang="en-US" sz="4000"/>
          </a:p>
        </p:txBody>
      </p:sp>
      <p:sp>
        <p:nvSpPr>
          <p:cNvPr id="10" name="TextBox 9"/>
          <p:cNvSpPr txBox="1"/>
          <p:nvPr/>
        </p:nvSpPr>
        <p:spPr>
          <a:xfrm>
            <a:off x="1371600" y="6368230"/>
            <a:ext cx="14478000" cy="707886"/>
          </a:xfrm>
          <a:prstGeom prst="rect">
            <a:avLst/>
          </a:prstGeom>
          <a:noFill/>
        </p:spPr>
        <p:txBody>
          <a:bodyPr wrap="square" rtlCol="0">
            <a:spAutoFit/>
          </a:bodyPr>
          <a:lstStyle/>
          <a:p>
            <a:r>
              <a:rPr lang="vi-VN" sz="4000"/>
              <a:t>C. Có thể chọn vùng dữ liệu là một hình tròn.</a:t>
            </a:r>
            <a:endParaRPr lang="en-US" sz="4000"/>
          </a:p>
        </p:txBody>
      </p:sp>
      <p:sp>
        <p:nvSpPr>
          <p:cNvPr id="12" name="TextBox 11"/>
          <p:cNvSpPr txBox="1"/>
          <p:nvPr/>
        </p:nvSpPr>
        <p:spPr>
          <a:xfrm>
            <a:off x="1371600" y="7687628"/>
            <a:ext cx="16497300" cy="707886"/>
          </a:xfrm>
          <a:prstGeom prst="rect">
            <a:avLst/>
          </a:prstGeom>
          <a:noFill/>
        </p:spPr>
        <p:txBody>
          <a:bodyPr wrap="square" rtlCol="0">
            <a:spAutoFit/>
          </a:bodyPr>
          <a:lstStyle/>
          <a:p>
            <a:r>
              <a:rPr lang="vi-VN" sz="4000"/>
              <a:t>D. Giao của một hàng và một cột trên trang tính được gọi là một ô tính.</a:t>
            </a:r>
            <a:endParaRPr lang="en-US" sz="4000"/>
          </a:p>
        </p:txBody>
      </p:sp>
      <p:pic>
        <p:nvPicPr>
          <p:cNvPr id="13"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04800" y="7210603"/>
            <a:ext cx="1281938" cy="1202691"/>
          </a:xfrm>
          <a:prstGeom prst="rect">
            <a:avLst/>
          </a:prstGeom>
        </p:spPr>
      </p:pic>
    </p:spTree>
    <p:extLst>
      <p:ext uri="{BB962C8B-B14F-4D97-AF65-F5344CB8AC3E}">
        <p14:creationId xmlns:p14="http://schemas.microsoft.com/office/powerpoint/2010/main" val="1408351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9" grpId="0"/>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Rounded Rectangle 4"/>
          <p:cNvSpPr/>
          <p:nvPr/>
        </p:nvSpPr>
        <p:spPr>
          <a:xfrm>
            <a:off x="533400" y="1280891"/>
            <a:ext cx="7315200" cy="6662933"/>
          </a:xfrm>
          <a:prstGeom prst="roundRect">
            <a:avLst/>
          </a:prstGeom>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4000" b="1">
                <a:solidFill>
                  <a:schemeClr val="tx1"/>
                </a:solidFill>
                <a:cs typeface="Arial" panose="020B0604020202020204" pitchFamily="34" charset="0"/>
              </a:rPr>
              <a:t>Câu 2. </a:t>
            </a:r>
            <a:r>
              <a:rPr lang="vi-VN" sz="4000">
                <a:solidFill>
                  <a:schemeClr val="tx1"/>
                </a:solidFill>
                <a:cs typeface="Arial" panose="020B0604020202020204" pitchFamily="34" charset="0"/>
              </a:rPr>
              <a:t>Cô giáo nhờ em nhập điểm tổng kết của các bạn vào phần mềm trang tính Điểm tổng kết học kì 1 lớp 7A, dữ liệu điểm số sẽ được căn lề như thế nào?</a:t>
            </a:r>
            <a:endParaRPr lang="en-US" sz="400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8224520" y="2624459"/>
            <a:ext cx="9601200" cy="707886"/>
          </a:xfrm>
          <a:prstGeom prst="rect">
            <a:avLst/>
          </a:prstGeom>
          <a:noFill/>
        </p:spPr>
        <p:txBody>
          <a:bodyPr wrap="square" rtlCol="0">
            <a:spAutoFit/>
          </a:bodyPr>
          <a:lstStyle/>
          <a:p>
            <a:r>
              <a:rPr lang="vi-VN" sz="4000"/>
              <a:t>A. Điểm số được tự động căn lề trái.</a:t>
            </a:r>
            <a:endParaRPr lang="en-US" sz="4000"/>
          </a:p>
        </p:txBody>
      </p:sp>
      <p:sp>
        <p:nvSpPr>
          <p:cNvPr id="9" name="TextBox 8"/>
          <p:cNvSpPr txBox="1"/>
          <p:nvPr/>
        </p:nvSpPr>
        <p:spPr>
          <a:xfrm>
            <a:off x="8229600" y="3896841"/>
            <a:ext cx="9601200" cy="707886"/>
          </a:xfrm>
          <a:prstGeom prst="rect">
            <a:avLst/>
          </a:prstGeom>
          <a:noFill/>
        </p:spPr>
        <p:txBody>
          <a:bodyPr wrap="square" rtlCol="0">
            <a:spAutoFit/>
          </a:bodyPr>
          <a:lstStyle/>
          <a:p>
            <a:r>
              <a:rPr lang="vi-VN" sz="4000"/>
              <a:t>B. Điểm số được tự động căn lề phải.</a:t>
            </a:r>
            <a:endParaRPr lang="en-US" sz="4000"/>
          </a:p>
        </p:txBody>
      </p:sp>
      <p:sp>
        <p:nvSpPr>
          <p:cNvPr id="10" name="TextBox 9"/>
          <p:cNvSpPr txBox="1"/>
          <p:nvPr/>
        </p:nvSpPr>
        <p:spPr>
          <a:xfrm>
            <a:off x="8229600" y="5216239"/>
            <a:ext cx="9601200" cy="707886"/>
          </a:xfrm>
          <a:prstGeom prst="rect">
            <a:avLst/>
          </a:prstGeom>
          <a:noFill/>
        </p:spPr>
        <p:txBody>
          <a:bodyPr wrap="square" rtlCol="0">
            <a:spAutoFit/>
          </a:bodyPr>
          <a:lstStyle/>
          <a:p>
            <a:r>
              <a:rPr lang="vi-VN" sz="4000"/>
              <a:t>C. Điểm số được tự động căn lề giữa.</a:t>
            </a:r>
            <a:endParaRPr lang="en-US" sz="4000"/>
          </a:p>
        </p:txBody>
      </p:sp>
      <p:sp>
        <p:nvSpPr>
          <p:cNvPr id="12" name="TextBox 11"/>
          <p:cNvSpPr txBox="1"/>
          <p:nvPr/>
        </p:nvSpPr>
        <p:spPr>
          <a:xfrm>
            <a:off x="8229600" y="6535637"/>
            <a:ext cx="9601200" cy="707886"/>
          </a:xfrm>
          <a:prstGeom prst="rect">
            <a:avLst/>
          </a:prstGeom>
          <a:noFill/>
        </p:spPr>
        <p:txBody>
          <a:bodyPr wrap="square" rtlCol="0">
            <a:spAutoFit/>
          </a:bodyPr>
          <a:lstStyle/>
          <a:p>
            <a:r>
              <a:rPr lang="vi-VN" sz="4000"/>
              <a:t>D. Điểm số được tự động căn lề tự do.</a:t>
            </a:r>
            <a:endParaRPr lang="en-US" sz="4000"/>
          </a:p>
        </p:txBody>
      </p:sp>
      <p:pic>
        <p:nvPicPr>
          <p:cNvPr id="13"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929862" y="3500060"/>
            <a:ext cx="1281938" cy="1202691"/>
          </a:xfrm>
          <a:prstGeom prst="rect">
            <a:avLst/>
          </a:prstGeom>
        </p:spPr>
      </p:pic>
    </p:spTree>
    <p:extLst>
      <p:ext uri="{BB962C8B-B14F-4D97-AF65-F5344CB8AC3E}">
        <p14:creationId xmlns:p14="http://schemas.microsoft.com/office/powerpoint/2010/main" val="2077536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10"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Rounded Rectangle 4"/>
          <p:cNvSpPr/>
          <p:nvPr/>
        </p:nvSpPr>
        <p:spPr>
          <a:xfrm>
            <a:off x="457200" y="483400"/>
            <a:ext cx="7848600" cy="8201099"/>
          </a:xfrm>
          <a:prstGeom prst="roundRect">
            <a:avLst/>
          </a:prstGeom>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3500" b="1">
                <a:solidFill>
                  <a:schemeClr val="tx1"/>
                </a:solidFill>
                <a:cs typeface="Arial" panose="020B0604020202020204" pitchFamily="34" charset="0"/>
              </a:rPr>
              <a:t>Câu </a:t>
            </a:r>
            <a:r>
              <a:rPr lang="en-US" sz="3500" b="1" smtClean="0">
                <a:solidFill>
                  <a:schemeClr val="tx1"/>
                </a:solidFill>
                <a:latin typeface="Arial" panose="020B0604020202020204" pitchFamily="34" charset="0"/>
                <a:cs typeface="Arial" panose="020B0604020202020204" pitchFamily="34" charset="0"/>
              </a:rPr>
              <a:t>3</a:t>
            </a:r>
            <a:r>
              <a:rPr lang="vi-VN" sz="3500" b="1" smtClean="0">
                <a:solidFill>
                  <a:schemeClr val="tx1"/>
                </a:solidFill>
                <a:cs typeface="Arial" panose="020B0604020202020204" pitchFamily="34" charset="0"/>
              </a:rPr>
              <a:t>. </a:t>
            </a:r>
            <a:r>
              <a:rPr lang="vi-VN" sz="3500" smtClean="0">
                <a:solidFill>
                  <a:schemeClr val="tx1"/>
                </a:solidFill>
                <a:cs typeface="Arial" panose="020B0604020202020204" pitchFamily="34" charset="0"/>
              </a:rPr>
              <a:t>Cô </a:t>
            </a:r>
            <a:r>
              <a:rPr lang="vi-VN" sz="3500">
                <a:solidFill>
                  <a:schemeClr val="tx1"/>
                </a:solidFill>
                <a:cs typeface="Arial" panose="020B0604020202020204" pitchFamily="34" charset="0"/>
              </a:rPr>
              <a:t>giáo yêu cầu em lên danh sách mua những món đồ dùng học tập để làm phần thưởng cho các bạn học sinh khá giỏi. Em nhập dữ liệu vào bảng tính Excel để có thể kiểm soát dễ dàng. Vậy tên các đồ dùng học tập khi em nhập vào bảng tính sẽ được căn lề như thế nào?</a:t>
            </a:r>
            <a:endParaRPr lang="en-US" sz="350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8610600" y="2683620"/>
            <a:ext cx="8225214" cy="630942"/>
          </a:xfrm>
          <a:prstGeom prst="rect">
            <a:avLst/>
          </a:prstGeom>
          <a:noFill/>
        </p:spPr>
        <p:txBody>
          <a:bodyPr wrap="square" rtlCol="0">
            <a:spAutoFit/>
          </a:bodyPr>
          <a:lstStyle/>
          <a:p>
            <a:r>
              <a:rPr lang="vi-VN" sz="3500"/>
              <a:t>A. Tên văn bản được tự động căn lề trái.</a:t>
            </a:r>
            <a:endParaRPr lang="en-US" sz="3500"/>
          </a:p>
        </p:txBody>
      </p:sp>
      <p:sp>
        <p:nvSpPr>
          <p:cNvPr id="9" name="TextBox 8"/>
          <p:cNvSpPr txBox="1"/>
          <p:nvPr/>
        </p:nvSpPr>
        <p:spPr>
          <a:xfrm>
            <a:off x="8610600" y="3924763"/>
            <a:ext cx="8849750" cy="630942"/>
          </a:xfrm>
          <a:prstGeom prst="rect">
            <a:avLst/>
          </a:prstGeom>
          <a:noFill/>
        </p:spPr>
        <p:txBody>
          <a:bodyPr wrap="square" rtlCol="0">
            <a:spAutoFit/>
          </a:bodyPr>
          <a:lstStyle/>
          <a:p>
            <a:r>
              <a:rPr lang="vi-VN" sz="3500"/>
              <a:t>B. Tên văn bản được tự động căn lề phải.</a:t>
            </a:r>
            <a:endParaRPr lang="en-US" sz="3500"/>
          </a:p>
        </p:txBody>
      </p:sp>
      <p:sp>
        <p:nvSpPr>
          <p:cNvPr id="10" name="TextBox 9"/>
          <p:cNvSpPr txBox="1"/>
          <p:nvPr/>
        </p:nvSpPr>
        <p:spPr>
          <a:xfrm>
            <a:off x="8610600" y="5244161"/>
            <a:ext cx="8849750" cy="630942"/>
          </a:xfrm>
          <a:prstGeom prst="rect">
            <a:avLst/>
          </a:prstGeom>
          <a:noFill/>
        </p:spPr>
        <p:txBody>
          <a:bodyPr wrap="square" rtlCol="0">
            <a:spAutoFit/>
          </a:bodyPr>
          <a:lstStyle/>
          <a:p>
            <a:r>
              <a:rPr lang="vi-VN" sz="3500"/>
              <a:t>C. Tên văn bản được tự động căn lề giữa.</a:t>
            </a:r>
            <a:endParaRPr lang="en-US" sz="3500"/>
          </a:p>
        </p:txBody>
      </p:sp>
      <p:sp>
        <p:nvSpPr>
          <p:cNvPr id="12" name="TextBox 11"/>
          <p:cNvSpPr txBox="1"/>
          <p:nvPr/>
        </p:nvSpPr>
        <p:spPr>
          <a:xfrm>
            <a:off x="8610600" y="6563559"/>
            <a:ext cx="9220200" cy="630942"/>
          </a:xfrm>
          <a:prstGeom prst="rect">
            <a:avLst/>
          </a:prstGeom>
          <a:noFill/>
        </p:spPr>
        <p:txBody>
          <a:bodyPr wrap="square" rtlCol="0">
            <a:spAutoFit/>
          </a:bodyPr>
          <a:lstStyle/>
          <a:p>
            <a:r>
              <a:rPr lang="vi-VN" sz="3500"/>
              <a:t>D. Tên văn bản được tự động căn lề tự do.</a:t>
            </a:r>
            <a:endParaRPr lang="en-US" sz="3500"/>
          </a:p>
        </p:txBody>
      </p:sp>
      <p:pic>
        <p:nvPicPr>
          <p:cNvPr id="13"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004290" y="2180827"/>
            <a:ext cx="1281938" cy="1202691"/>
          </a:xfrm>
          <a:prstGeom prst="rect">
            <a:avLst/>
          </a:prstGeom>
        </p:spPr>
      </p:pic>
    </p:spTree>
    <p:extLst>
      <p:ext uri="{BB962C8B-B14F-4D97-AF65-F5344CB8AC3E}">
        <p14:creationId xmlns:p14="http://schemas.microsoft.com/office/powerpoint/2010/main" val="2550961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87503" y="872455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7" name="TextBox 6"/>
          <p:cNvSpPr txBox="1"/>
          <p:nvPr/>
        </p:nvSpPr>
        <p:spPr>
          <a:xfrm>
            <a:off x="1066800" y="647700"/>
            <a:ext cx="4953000" cy="1015663"/>
          </a:xfrm>
          <a:prstGeom prst="rect">
            <a:avLst/>
          </a:prstGeom>
          <a:noFill/>
        </p:spPr>
        <p:txBody>
          <a:bodyPr wrap="square" rtlCol="0">
            <a:spAutoFit/>
          </a:bodyPr>
          <a:lstStyle/>
          <a:p>
            <a:r>
              <a:rPr lang="en-US" sz="6000" b="1" smtClean="0">
                <a:latin typeface="Arial" panose="020B0604020202020204" pitchFamily="34" charset="0"/>
                <a:cs typeface="Arial" panose="020B0604020202020204" pitchFamily="34" charset="0"/>
              </a:rPr>
              <a:t>KHỞI ĐỘNG </a:t>
            </a:r>
            <a:endParaRPr lang="en-US" sz="6000" b="1">
              <a:latin typeface="Arial" panose="020B0604020202020204" pitchFamily="34" charset="0"/>
              <a:cs typeface="Arial" panose="020B0604020202020204" pitchFamily="34" charset="0"/>
            </a:endParaRPr>
          </a:p>
        </p:txBody>
      </p:sp>
      <p:sp>
        <p:nvSpPr>
          <p:cNvPr id="8" name="Rectangle 7"/>
          <p:cNvSpPr/>
          <p:nvPr/>
        </p:nvSpPr>
        <p:spPr>
          <a:xfrm>
            <a:off x="7543800" y="650240"/>
            <a:ext cx="184731" cy="369332"/>
          </a:xfrm>
          <a:prstGeom prst="rect">
            <a:avLst/>
          </a:prstGeom>
        </p:spPr>
        <p:txBody>
          <a:bodyPr wrap="none">
            <a:spAutoFit/>
          </a:bodyPr>
          <a:lstStyle/>
          <a:p>
            <a:endParaRPr lang="en-US"/>
          </a:p>
        </p:txBody>
      </p:sp>
      <p:sp>
        <p:nvSpPr>
          <p:cNvPr id="5" name="Rounded Rectangle 4"/>
          <p:cNvSpPr/>
          <p:nvPr/>
        </p:nvSpPr>
        <p:spPr>
          <a:xfrm>
            <a:off x="10210800" y="2356865"/>
            <a:ext cx="6400800" cy="1371600"/>
          </a:xfrm>
          <a:prstGeom prst="roundRect">
            <a:avLst/>
          </a:prstGeom>
          <a:solidFill>
            <a:srgbClr val="227447"/>
          </a:solidFill>
          <a:ln>
            <a:solidFill>
              <a:srgbClr val="2274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latin typeface="Arial" panose="020B0604020202020204" pitchFamily="34" charset="0"/>
                <a:cs typeface="Arial" panose="020B0604020202020204" pitchFamily="34" charset="0"/>
              </a:rPr>
              <a:t>Phần mềm bảng tính </a:t>
            </a:r>
            <a:endParaRPr lang="en-US" sz="4500" b="1">
              <a:latin typeface="Arial" panose="020B0604020202020204" pitchFamily="34" charset="0"/>
              <a:cs typeface="Arial" panose="020B0604020202020204" pitchFamily="34" charset="0"/>
            </a:endParaRPr>
          </a:p>
        </p:txBody>
      </p:sp>
      <p:sp>
        <p:nvSpPr>
          <p:cNvPr id="12" name="Rounded Rectangle 11"/>
          <p:cNvSpPr/>
          <p:nvPr/>
        </p:nvSpPr>
        <p:spPr>
          <a:xfrm>
            <a:off x="1351543" y="2356865"/>
            <a:ext cx="6376988" cy="1371600"/>
          </a:xfrm>
          <a:prstGeom prst="roundRect">
            <a:avLst/>
          </a:prstGeom>
          <a:solidFill>
            <a:srgbClr val="2A579A"/>
          </a:solidFill>
          <a:ln>
            <a:solidFill>
              <a:srgbClr val="2A57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latin typeface="Arial" panose="020B0604020202020204" pitchFamily="34" charset="0"/>
                <a:cs typeface="Arial" panose="020B0604020202020204" pitchFamily="34" charset="0"/>
              </a:rPr>
              <a:t>Phần mềm soạn thảo</a:t>
            </a:r>
            <a:endParaRPr lang="en-US" sz="4500" b="1">
              <a:latin typeface="Arial" panose="020B0604020202020204" pitchFamily="34" charset="0"/>
              <a:cs typeface="Arial" panose="020B0604020202020204" pitchFamily="34" charset="0"/>
            </a:endParaRPr>
          </a:p>
        </p:txBody>
      </p:sp>
      <p:sp>
        <p:nvSpPr>
          <p:cNvPr id="13" name="TextBox 12"/>
          <p:cNvSpPr txBox="1"/>
          <p:nvPr/>
        </p:nvSpPr>
        <p:spPr>
          <a:xfrm>
            <a:off x="768137" y="4245395"/>
            <a:ext cx="7543800" cy="378565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Bảng để trình bày thông tin</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Bảng được tách riêng ra khỏi các đoạn văn bản phía trước và xung quanh nó </a:t>
            </a:r>
            <a:endParaRPr lang="en-US" sz="4000">
              <a:latin typeface="Arial" panose="020B0604020202020204" pitchFamily="34" charset="0"/>
              <a:cs typeface="Arial" panose="020B0604020202020204" pitchFamily="34" charset="0"/>
            </a:endParaRPr>
          </a:p>
        </p:txBody>
      </p:sp>
      <p:sp>
        <p:nvSpPr>
          <p:cNvPr id="15" name="TextBox 14"/>
          <p:cNvSpPr txBox="1"/>
          <p:nvPr/>
        </p:nvSpPr>
        <p:spPr>
          <a:xfrm>
            <a:off x="9639300" y="4245395"/>
            <a:ext cx="7543800" cy="378565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Bảng để thực hiện các thao tác tính toán</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Bảng là nằm trong các ô trong trang tính</a:t>
            </a:r>
            <a:endParaRPr lang="en-US" sz="40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8172634" y="1754051"/>
                <a:ext cx="1594063" cy="24006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0" b="1" i="1" smtClean="0">
                          <a:latin typeface="Cambria Math" panose="02040503050406030204" pitchFamily="18" charset="0"/>
                          <a:ea typeface="Cambria Math" panose="02040503050406030204" pitchFamily="18" charset="0"/>
                        </a:rPr>
                        <m:t>≠</m:t>
                      </m:r>
                    </m:oMath>
                  </m:oMathPara>
                </a14:m>
                <a:endParaRPr lang="en-US" sz="15000" b="1"/>
              </a:p>
            </p:txBody>
          </p:sp>
        </mc:Choice>
        <mc:Fallback xmlns="">
          <p:sp>
            <p:nvSpPr>
              <p:cNvPr id="14" name="TextBox 13"/>
              <p:cNvSpPr txBox="1">
                <a:spLocks noRot="1" noChangeAspect="1" noMove="1" noResize="1" noEditPoints="1" noAdjustHandles="1" noChangeArrowheads="1" noChangeShapeType="1" noTextEdit="1"/>
              </p:cNvSpPr>
              <p:nvPr/>
            </p:nvSpPr>
            <p:spPr>
              <a:xfrm>
                <a:off x="8172634" y="1754051"/>
                <a:ext cx="1594063" cy="240065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33277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barn(inVertical)">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barn(inVertical)">
                                      <p:cBhvr>
                                        <p:cTn id="23" dur="5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barn(inVertical)">
                                      <p:cBhvr>
                                        <p:cTn id="28" dur="500"/>
                                        <p:tgtEl>
                                          <p:spTgt spid="1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barn(inVertical)">
                                      <p:cBhvr>
                                        <p:cTn id="3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Rounded Rectangle 4"/>
          <p:cNvSpPr/>
          <p:nvPr/>
        </p:nvSpPr>
        <p:spPr>
          <a:xfrm>
            <a:off x="1854118" y="629456"/>
            <a:ext cx="14706600" cy="1511763"/>
          </a:xfrm>
          <a:prstGeom prst="roundRect">
            <a:avLst/>
          </a:prstGeom>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b="1" smtClean="0"/>
              <a:t>Câu </a:t>
            </a:r>
            <a:r>
              <a:rPr lang="vi-VN" sz="4000" b="1"/>
              <a:t>4. </a:t>
            </a:r>
            <a:r>
              <a:rPr lang="vi-VN" sz="4000"/>
              <a:t>Để chèn thêm hàng trống, em thao tác như thế nào</a:t>
            </a:r>
            <a:r>
              <a:rPr lang="vi-VN" sz="4000" smtClean="0"/>
              <a:t>?</a:t>
            </a:r>
            <a:endParaRPr lang="en-US" sz="4000"/>
          </a:p>
        </p:txBody>
      </p:sp>
      <p:sp>
        <p:nvSpPr>
          <p:cNvPr id="7" name="TextBox 6"/>
          <p:cNvSpPr txBox="1"/>
          <p:nvPr/>
        </p:nvSpPr>
        <p:spPr>
          <a:xfrm>
            <a:off x="1854118" y="2476388"/>
            <a:ext cx="15270968" cy="1621213"/>
          </a:xfrm>
          <a:prstGeom prst="rect">
            <a:avLst/>
          </a:prstGeom>
          <a:noFill/>
        </p:spPr>
        <p:txBody>
          <a:bodyPr wrap="square" rtlCol="0">
            <a:spAutoFit/>
          </a:bodyPr>
          <a:lstStyle/>
          <a:p>
            <a:pPr>
              <a:lnSpc>
                <a:spcPct val="150000"/>
              </a:lnSpc>
            </a:pPr>
            <a:r>
              <a:rPr lang="vi-VN" sz="3500"/>
              <a:t>A. Chọn hàng → Nháy chuột vào lệnh Insert → Hàng mới sẽ xuất hiện phía trên hàng đã chọn.</a:t>
            </a:r>
            <a:endParaRPr lang="en-US" sz="3500"/>
          </a:p>
        </p:txBody>
      </p:sp>
      <p:pic>
        <p:nvPicPr>
          <p:cNvPr id="13"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17245" y="2476388"/>
            <a:ext cx="1281938" cy="1202691"/>
          </a:xfrm>
          <a:prstGeom prst="rect">
            <a:avLst/>
          </a:prstGeom>
        </p:spPr>
      </p:pic>
      <p:sp>
        <p:nvSpPr>
          <p:cNvPr id="11" name="TextBox 10"/>
          <p:cNvSpPr txBox="1"/>
          <p:nvPr/>
        </p:nvSpPr>
        <p:spPr>
          <a:xfrm>
            <a:off x="1854118" y="4122704"/>
            <a:ext cx="15270968" cy="1621213"/>
          </a:xfrm>
          <a:prstGeom prst="rect">
            <a:avLst/>
          </a:prstGeom>
          <a:noFill/>
        </p:spPr>
        <p:txBody>
          <a:bodyPr wrap="square" rtlCol="0">
            <a:spAutoFit/>
          </a:bodyPr>
          <a:lstStyle/>
          <a:p>
            <a:pPr>
              <a:lnSpc>
                <a:spcPct val="150000"/>
              </a:lnSpc>
            </a:pPr>
            <a:r>
              <a:rPr lang="vi-VN" sz="3500"/>
              <a:t>B. Chọn hàng → Nháy chuột vào lệnh Insert → Hàng mới sẽ xuất hiện phía dưới hàng đã chọn.</a:t>
            </a:r>
            <a:endParaRPr lang="en-US" sz="3500"/>
          </a:p>
        </p:txBody>
      </p:sp>
      <p:sp>
        <p:nvSpPr>
          <p:cNvPr id="14" name="TextBox 13"/>
          <p:cNvSpPr txBox="1"/>
          <p:nvPr/>
        </p:nvSpPr>
        <p:spPr>
          <a:xfrm>
            <a:off x="1859434" y="5846373"/>
            <a:ext cx="15270968" cy="1621213"/>
          </a:xfrm>
          <a:prstGeom prst="rect">
            <a:avLst/>
          </a:prstGeom>
          <a:noFill/>
        </p:spPr>
        <p:txBody>
          <a:bodyPr wrap="square" rtlCol="0">
            <a:spAutoFit/>
          </a:bodyPr>
          <a:lstStyle/>
          <a:p>
            <a:pPr>
              <a:lnSpc>
                <a:spcPct val="150000"/>
              </a:lnSpc>
            </a:pPr>
            <a:r>
              <a:rPr lang="vi-VN" sz="3500"/>
              <a:t>C. Chọn hàng → Nháy chuột vào lệnh Delete → Hàng mới sẽ xuất hiện phía trên hàng đã chọn.</a:t>
            </a:r>
            <a:endParaRPr lang="en-US" sz="3500"/>
          </a:p>
        </p:txBody>
      </p:sp>
      <p:sp>
        <p:nvSpPr>
          <p:cNvPr id="15" name="TextBox 14"/>
          <p:cNvSpPr txBox="1"/>
          <p:nvPr/>
        </p:nvSpPr>
        <p:spPr>
          <a:xfrm>
            <a:off x="1829309" y="7595145"/>
            <a:ext cx="15270968" cy="1621213"/>
          </a:xfrm>
          <a:prstGeom prst="rect">
            <a:avLst/>
          </a:prstGeom>
          <a:noFill/>
        </p:spPr>
        <p:txBody>
          <a:bodyPr wrap="square" rtlCol="0">
            <a:spAutoFit/>
          </a:bodyPr>
          <a:lstStyle/>
          <a:p>
            <a:pPr>
              <a:lnSpc>
                <a:spcPct val="150000"/>
              </a:lnSpc>
            </a:pPr>
            <a:r>
              <a:rPr lang="vi-VN" sz="3500"/>
              <a:t>D. Chọn hàng → Nháy chuột vào lệnh Format → Hàng mới sẽ xuất hiện phía trên hàng đã chọn.</a:t>
            </a:r>
            <a:endParaRPr lang="en-US" sz="3500"/>
          </a:p>
        </p:txBody>
      </p:sp>
    </p:spTree>
    <p:extLst>
      <p:ext uri="{BB962C8B-B14F-4D97-AF65-F5344CB8AC3E}">
        <p14:creationId xmlns:p14="http://schemas.microsoft.com/office/powerpoint/2010/main" val="3901108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Rounded Rectangle 4"/>
          <p:cNvSpPr/>
          <p:nvPr/>
        </p:nvSpPr>
        <p:spPr>
          <a:xfrm>
            <a:off x="1570044" y="654559"/>
            <a:ext cx="15519482" cy="2620528"/>
          </a:xfrm>
          <a:prstGeom prst="roundRect">
            <a:avLst/>
          </a:prstGeom>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4000" b="1"/>
              <a:t>Câu 5. </a:t>
            </a:r>
            <a:r>
              <a:rPr lang="vi-VN" sz="4000"/>
              <a:t>Em gõ sai tên của một bạn trong lớp 7A từ Nguyễn Văn A thành Nguyễn Vân A. Để sửa tên của bạn đó, em sẽ làm thế nào để không mất đi dữ liệu cũ:</a:t>
            </a:r>
            <a:endParaRPr lang="en-US" sz="4000"/>
          </a:p>
        </p:txBody>
      </p:sp>
      <p:sp>
        <p:nvSpPr>
          <p:cNvPr id="7" name="TextBox 6"/>
          <p:cNvSpPr txBox="1"/>
          <p:nvPr/>
        </p:nvSpPr>
        <p:spPr>
          <a:xfrm>
            <a:off x="1854118" y="3402087"/>
            <a:ext cx="15270968" cy="1621213"/>
          </a:xfrm>
          <a:prstGeom prst="rect">
            <a:avLst/>
          </a:prstGeom>
          <a:noFill/>
        </p:spPr>
        <p:txBody>
          <a:bodyPr wrap="square" rtlCol="0">
            <a:spAutoFit/>
          </a:bodyPr>
          <a:lstStyle/>
          <a:p>
            <a:pPr>
              <a:lnSpc>
                <a:spcPct val="150000"/>
              </a:lnSpc>
            </a:pPr>
            <a:r>
              <a:rPr lang="vi-VN" sz="3500"/>
              <a:t>A. Nháy một lần chuột trái vào ô cần sửa → di chuyển con trỏ soạn thảo đến vị trí sai và sửa.</a:t>
            </a:r>
            <a:endParaRPr lang="en-US" sz="3500"/>
          </a:p>
        </p:txBody>
      </p:sp>
      <p:pic>
        <p:nvPicPr>
          <p:cNvPr id="13"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13506" y="5232560"/>
            <a:ext cx="1281938" cy="1202691"/>
          </a:xfrm>
          <a:prstGeom prst="rect">
            <a:avLst/>
          </a:prstGeom>
        </p:spPr>
      </p:pic>
      <p:sp>
        <p:nvSpPr>
          <p:cNvPr id="11" name="TextBox 10"/>
          <p:cNvSpPr txBox="1"/>
          <p:nvPr/>
        </p:nvSpPr>
        <p:spPr>
          <a:xfrm>
            <a:off x="1829309" y="5023300"/>
            <a:ext cx="15270968" cy="1621213"/>
          </a:xfrm>
          <a:prstGeom prst="rect">
            <a:avLst/>
          </a:prstGeom>
          <a:noFill/>
        </p:spPr>
        <p:txBody>
          <a:bodyPr wrap="square" rtlCol="0">
            <a:spAutoFit/>
          </a:bodyPr>
          <a:lstStyle/>
          <a:p>
            <a:pPr>
              <a:lnSpc>
                <a:spcPct val="150000"/>
              </a:lnSpc>
            </a:pPr>
            <a:r>
              <a:rPr lang="vi-VN" sz="3500"/>
              <a:t>B. Nháy đúp chuột trái vào ô cần sửa → di chuyển con trỏ soạn thảo đến vị trí sai và sửa.</a:t>
            </a:r>
            <a:endParaRPr lang="en-US" sz="3500"/>
          </a:p>
        </p:txBody>
      </p:sp>
      <p:sp>
        <p:nvSpPr>
          <p:cNvPr id="14" name="TextBox 13"/>
          <p:cNvSpPr txBox="1"/>
          <p:nvPr/>
        </p:nvSpPr>
        <p:spPr>
          <a:xfrm>
            <a:off x="1854118" y="6714568"/>
            <a:ext cx="15270968" cy="1621213"/>
          </a:xfrm>
          <a:prstGeom prst="rect">
            <a:avLst/>
          </a:prstGeom>
          <a:noFill/>
        </p:spPr>
        <p:txBody>
          <a:bodyPr wrap="square" rtlCol="0">
            <a:spAutoFit/>
          </a:bodyPr>
          <a:lstStyle/>
          <a:p>
            <a:pPr>
              <a:lnSpc>
                <a:spcPct val="150000"/>
              </a:lnSpc>
            </a:pPr>
            <a:r>
              <a:rPr lang="vi-VN" sz="3500"/>
              <a:t>C. Nháy đúp chuột phải vào ô cần sửa → di chuyển con trỏ soạn thảo đến vị trí sai và sửa.</a:t>
            </a:r>
            <a:endParaRPr lang="en-US" sz="3500"/>
          </a:p>
        </p:txBody>
      </p:sp>
      <p:sp>
        <p:nvSpPr>
          <p:cNvPr id="15" name="TextBox 14"/>
          <p:cNvSpPr txBox="1"/>
          <p:nvPr/>
        </p:nvSpPr>
        <p:spPr>
          <a:xfrm>
            <a:off x="1854118" y="8450788"/>
            <a:ext cx="15270968" cy="1621213"/>
          </a:xfrm>
          <a:prstGeom prst="rect">
            <a:avLst/>
          </a:prstGeom>
          <a:noFill/>
        </p:spPr>
        <p:txBody>
          <a:bodyPr wrap="square" rtlCol="0">
            <a:spAutoFit/>
          </a:bodyPr>
          <a:lstStyle/>
          <a:p>
            <a:pPr>
              <a:lnSpc>
                <a:spcPct val="150000"/>
              </a:lnSpc>
            </a:pPr>
            <a:r>
              <a:rPr lang="vi-VN" sz="3500"/>
              <a:t>D. Nháy một lần chuột phải vào ô cần sửa → di chuyển con trỏ soạn thảo đến vị trí sai và sửa.</a:t>
            </a:r>
            <a:endParaRPr lang="en-US" sz="3500"/>
          </a:p>
        </p:txBody>
      </p:sp>
    </p:spTree>
    <p:extLst>
      <p:ext uri="{BB962C8B-B14F-4D97-AF65-F5344CB8AC3E}">
        <p14:creationId xmlns:p14="http://schemas.microsoft.com/office/powerpoint/2010/main" val="256856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4" name="TextBox 3"/>
          <p:cNvSpPr txBox="1"/>
          <p:nvPr/>
        </p:nvSpPr>
        <p:spPr>
          <a:xfrm>
            <a:off x="-10160" y="1104900"/>
            <a:ext cx="18288000"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VẬN DỤNG </a:t>
            </a:r>
            <a:endParaRPr lang="en-US" sz="6000" b="1">
              <a:latin typeface="Arial" panose="020B0604020202020204" pitchFamily="34" charset="0"/>
              <a:cs typeface="Arial" panose="020B0604020202020204" pitchFamily="34" charset="0"/>
            </a:endParaRPr>
          </a:p>
        </p:txBody>
      </p:sp>
      <p:sp>
        <p:nvSpPr>
          <p:cNvPr id="6" name="Rounded Rectangle 5"/>
          <p:cNvSpPr/>
          <p:nvPr/>
        </p:nvSpPr>
        <p:spPr>
          <a:xfrm>
            <a:off x="1056640" y="2476500"/>
            <a:ext cx="16154400" cy="3581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50000"/>
              </a:lnSpc>
            </a:pPr>
            <a:r>
              <a:rPr lang="vi-VN" sz="4500">
                <a:solidFill>
                  <a:schemeClr val="tx1"/>
                </a:solidFill>
              </a:rPr>
              <a:t>Tạo bảng Excel tương tự để tính chỉ số BMI của mọi người trong gia đình em (hoặc trong tổ em) ở trang Sheet2 và đổi tên trang thành "MySheet".</a:t>
            </a:r>
            <a:endParaRPr lang="en-US" sz="4500">
              <a:solidFill>
                <a:schemeClr val="tx1"/>
              </a:solidFill>
            </a:endParaRPr>
          </a:p>
        </p:txBody>
      </p:sp>
      <p:pic>
        <p:nvPicPr>
          <p:cNvPr id="12"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51560" y="5776095"/>
            <a:ext cx="4114800" cy="4114800"/>
          </a:xfrm>
          <a:prstGeom prst="rect">
            <a:avLst/>
          </a:prstGeom>
        </p:spPr>
      </p:pic>
      <p:pic>
        <p:nvPicPr>
          <p:cNvPr id="16"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25400" y="6057900"/>
            <a:ext cx="4023931" cy="4114800"/>
          </a:xfrm>
          <a:prstGeom prst="rect">
            <a:avLst/>
          </a:prstGeom>
        </p:spPr>
      </p:pic>
    </p:spTree>
    <p:extLst>
      <p:ext uri="{BB962C8B-B14F-4D97-AF65-F5344CB8AC3E}">
        <p14:creationId xmlns:p14="http://schemas.microsoft.com/office/powerpoint/2010/main" val="19485505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039210" y="1028700"/>
            <a:ext cx="7058961" cy="8229600"/>
            <a:chOff x="0" y="0"/>
            <a:chExt cx="1543915" cy="1799954"/>
          </a:xfrm>
        </p:grpSpPr>
        <p:sp>
          <p:nvSpPr>
            <p:cNvPr id="4" name="Freeform 4"/>
            <p:cNvSpPr/>
            <p:nvPr/>
          </p:nvSpPr>
          <p:spPr>
            <a:xfrm>
              <a:off x="0" y="0"/>
              <a:ext cx="1543915" cy="1799954"/>
            </a:xfrm>
            <a:custGeom>
              <a:avLst/>
              <a:gdLst/>
              <a:ahLst/>
              <a:cxnLst/>
              <a:rect l="l" t="t" r="r" b="b"/>
              <a:pathLst>
                <a:path w="1543915" h="1799954">
                  <a:moveTo>
                    <a:pt x="1419455" y="1799954"/>
                  </a:moveTo>
                  <a:lnTo>
                    <a:pt x="124460" y="1799954"/>
                  </a:lnTo>
                  <a:cubicBezTo>
                    <a:pt x="55880" y="1799954"/>
                    <a:pt x="0" y="1744074"/>
                    <a:pt x="0" y="1675494"/>
                  </a:cubicBezTo>
                  <a:lnTo>
                    <a:pt x="0" y="124460"/>
                  </a:lnTo>
                  <a:cubicBezTo>
                    <a:pt x="0" y="55880"/>
                    <a:pt x="55880" y="0"/>
                    <a:pt x="124460" y="0"/>
                  </a:cubicBezTo>
                  <a:lnTo>
                    <a:pt x="1419455" y="0"/>
                  </a:lnTo>
                  <a:cubicBezTo>
                    <a:pt x="1488035" y="0"/>
                    <a:pt x="1543915" y="55880"/>
                    <a:pt x="1543915" y="124460"/>
                  </a:cubicBezTo>
                  <a:lnTo>
                    <a:pt x="1543915" y="1675494"/>
                  </a:lnTo>
                  <a:cubicBezTo>
                    <a:pt x="1543915" y="1744074"/>
                    <a:pt x="1488035" y="1799954"/>
                    <a:pt x="1419455" y="1799954"/>
                  </a:cubicBezTo>
                  <a:close/>
                </a:path>
              </a:pathLst>
            </a:custGeom>
            <a:solidFill>
              <a:srgbClr val="FFD992"/>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44770" y="3760635"/>
            <a:ext cx="7714530" cy="5273933"/>
          </a:xfrm>
          <a:prstGeom prst="rect">
            <a:avLst/>
          </a:prstGeom>
        </p:spPr>
      </p:pic>
      <p:sp>
        <p:nvSpPr>
          <p:cNvPr id="7" name="TextBox 6"/>
          <p:cNvSpPr txBox="1"/>
          <p:nvPr/>
        </p:nvSpPr>
        <p:spPr>
          <a:xfrm>
            <a:off x="1419881" y="1028700"/>
            <a:ext cx="8458200" cy="1015663"/>
          </a:xfrm>
          <a:prstGeom prst="rect">
            <a:avLst/>
          </a:prstGeom>
          <a:noFill/>
        </p:spPr>
        <p:txBody>
          <a:bodyPr wrap="square" rtlCol="0">
            <a:spAutoFit/>
          </a:bodyPr>
          <a:lstStyle/>
          <a:p>
            <a:r>
              <a:rPr lang="en-US" sz="6000" b="1" smtClean="0">
                <a:latin typeface="Arial" panose="020B0604020202020204" pitchFamily="34" charset="0"/>
                <a:cs typeface="Arial" panose="020B0604020202020204" pitchFamily="34" charset="0"/>
              </a:rPr>
              <a:t>HƯỚNG DẪN VỀ NHÀ </a:t>
            </a:r>
            <a:endParaRPr lang="en-US" sz="6000" b="1">
              <a:latin typeface="Arial" panose="020B0604020202020204" pitchFamily="34" charset="0"/>
              <a:cs typeface="Arial" panose="020B0604020202020204" pitchFamily="34" charset="0"/>
            </a:endParaRPr>
          </a:p>
        </p:txBody>
      </p:sp>
      <p:sp>
        <p:nvSpPr>
          <p:cNvPr id="8" name="TextBox 7"/>
          <p:cNvSpPr txBox="1"/>
          <p:nvPr/>
        </p:nvSpPr>
        <p:spPr>
          <a:xfrm>
            <a:off x="1296550" y="2709760"/>
            <a:ext cx="8001000" cy="6324808"/>
          </a:xfrm>
          <a:prstGeom prst="rect">
            <a:avLst/>
          </a:prstGeom>
          <a:noFill/>
        </p:spPr>
        <p:txBody>
          <a:bodyPr wrap="square" rtlCol="0">
            <a:spAutoFit/>
          </a:bodyPr>
          <a:lstStyle/>
          <a:p>
            <a:pPr marL="914400" indent="-914400">
              <a:lnSpc>
                <a:spcPct val="150000"/>
              </a:lnSpc>
              <a:buFont typeface="+mj-lt"/>
              <a:buAutoNum type="arabicPeriod"/>
            </a:pPr>
            <a:r>
              <a:rPr lang="en-US" sz="4500" smtClean="0">
                <a:latin typeface="Arial" panose="020B0604020202020204" pitchFamily="34" charset="0"/>
                <a:cs typeface="Arial" panose="020B0604020202020204" pitchFamily="34" charset="0"/>
              </a:rPr>
              <a:t>Ôn tập lại nội dung chính bài học ngày hôm nay</a:t>
            </a:r>
          </a:p>
          <a:p>
            <a:pPr marL="914400" indent="-914400">
              <a:lnSpc>
                <a:spcPct val="150000"/>
              </a:lnSpc>
              <a:buFont typeface="+mj-lt"/>
              <a:buAutoNum type="arabicPeriod"/>
            </a:pPr>
            <a:r>
              <a:rPr lang="en-US" sz="4500" smtClean="0">
                <a:latin typeface="Arial" panose="020B0604020202020204" pitchFamily="34" charset="0"/>
                <a:cs typeface="Arial" panose="020B0604020202020204" pitchFamily="34" charset="0"/>
              </a:rPr>
              <a:t>Hoàn thành câu hỏi phần tự kiểm tra </a:t>
            </a:r>
          </a:p>
          <a:p>
            <a:pPr marL="914400" indent="-914400">
              <a:lnSpc>
                <a:spcPct val="150000"/>
              </a:lnSpc>
              <a:buFont typeface="+mj-lt"/>
              <a:buAutoNum type="arabicPeriod"/>
            </a:pPr>
            <a:r>
              <a:rPr lang="en-US" sz="4500" smtClean="0">
                <a:latin typeface="Arial" panose="020B0604020202020204" pitchFamily="34" charset="0"/>
                <a:cs typeface="Arial" panose="020B0604020202020204" pitchFamily="34" charset="0"/>
              </a:rPr>
              <a:t>Soạn bài mới, </a:t>
            </a:r>
            <a:r>
              <a:rPr lang="en-US" sz="4500" b="1" i="1" smtClean="0">
                <a:latin typeface="Arial" panose="020B0604020202020204" pitchFamily="34" charset="0"/>
                <a:cs typeface="Arial" panose="020B0604020202020204" pitchFamily="34" charset="0"/>
              </a:rPr>
              <a:t>Bài 3. Làm quen với trang tính (tiếp)  </a:t>
            </a:r>
            <a:endParaRPr lang="en-US" sz="4500" b="1" i="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1927860"/>
            <a:ext cx="16230600" cy="5943600"/>
            <a:chOff x="-62835" y="0"/>
            <a:chExt cx="13383902" cy="6616549"/>
          </a:xfrm>
        </p:grpSpPr>
        <p:sp>
          <p:nvSpPr>
            <p:cNvPr id="3" name="Freeform 3"/>
            <p:cNvSpPr/>
            <p:nvPr/>
          </p:nvSpPr>
          <p:spPr>
            <a:xfrm>
              <a:off x="-62835" y="0"/>
              <a:ext cx="13383902" cy="6616549"/>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sp>
        <p:nvSpPr>
          <p:cNvPr id="7" name="TextBox 6"/>
          <p:cNvSpPr txBox="1"/>
          <p:nvPr/>
        </p:nvSpPr>
        <p:spPr>
          <a:xfrm>
            <a:off x="1828800" y="3009900"/>
            <a:ext cx="14554200" cy="3416320"/>
          </a:xfrm>
          <a:prstGeom prst="rect">
            <a:avLst/>
          </a:prstGeom>
          <a:noFill/>
        </p:spPr>
        <p:txBody>
          <a:bodyPr wrap="square" rtlCol="0">
            <a:spAutoFit/>
          </a:bodyPr>
          <a:lstStyle/>
          <a:p>
            <a:pPr algn="ctr">
              <a:lnSpc>
                <a:spcPct val="150000"/>
              </a:lnSpc>
            </a:pPr>
            <a:r>
              <a:rPr lang="en-US" sz="7200" b="1" smtClean="0">
                <a:latin typeface="Arial" panose="020B0604020202020204" pitchFamily="34" charset="0"/>
                <a:cs typeface="Arial" panose="020B0604020202020204" pitchFamily="34" charset="0"/>
              </a:rPr>
              <a:t>CẢM ƠN CÁC EM ĐÃ CHÚ Ý LẮNG NGHE BÀI GIẢNG!</a:t>
            </a:r>
            <a:endParaRPr lang="en-US" sz="7200" b="1">
              <a:latin typeface="Arial" panose="020B0604020202020204" pitchFamily="34" charset="0"/>
              <a:cs typeface="Arial" panose="020B0604020202020204" pitchFamily="34" charset="0"/>
            </a:endParaRPr>
          </a:p>
        </p:txBody>
      </p:sp>
      <p:pic>
        <p:nvPicPr>
          <p:cNvPr id="8"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5448300" y="5981700"/>
            <a:ext cx="7315200" cy="4082796"/>
          </a:xfrm>
          <a:prstGeom prst="rect">
            <a:avLst/>
          </a:prstGeom>
        </p:spPr>
      </p:pic>
    </p:spTree>
    <p:extLst>
      <p:ext uri="{BB962C8B-B14F-4D97-AF65-F5344CB8AC3E}">
        <p14:creationId xmlns:p14="http://schemas.microsoft.com/office/powerpoint/2010/main" val="3828909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6800" y="2247900"/>
            <a:ext cx="16230600" cy="59436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pic>
        <p:nvPicPr>
          <p:cNvPr id="9"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04800" y="810837"/>
            <a:ext cx="3429000" cy="2874126"/>
          </a:xfrm>
          <a:prstGeom prst="rect">
            <a:avLst/>
          </a:prstGeom>
        </p:spPr>
      </p:pic>
      <p:pic>
        <p:nvPicPr>
          <p:cNvPr id="10" name="Picture 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106400" y="6896100"/>
            <a:ext cx="4601506" cy="3221054"/>
          </a:xfrm>
          <a:prstGeom prst="rect">
            <a:avLst/>
          </a:prstGeom>
        </p:spPr>
      </p:pic>
      <p:sp>
        <p:nvSpPr>
          <p:cNvPr id="11" name="TextBox 10"/>
          <p:cNvSpPr txBox="1"/>
          <p:nvPr/>
        </p:nvSpPr>
        <p:spPr>
          <a:xfrm>
            <a:off x="2438400" y="3516522"/>
            <a:ext cx="13487400" cy="3211007"/>
          </a:xfrm>
          <a:prstGeom prst="rect">
            <a:avLst/>
          </a:prstGeom>
          <a:noFill/>
        </p:spPr>
        <p:txBody>
          <a:bodyPr wrap="square" rtlCol="0">
            <a:spAutoFit/>
          </a:bodyPr>
          <a:lstStyle/>
          <a:p>
            <a:pPr algn="ctr">
              <a:lnSpc>
                <a:spcPct val="150000"/>
              </a:lnSpc>
            </a:pPr>
            <a:r>
              <a:rPr lang="en-US" sz="7200" b="1">
                <a:latin typeface="Arial" panose="020B0604020202020204" pitchFamily="34" charset="0"/>
                <a:cs typeface="Arial" panose="020B0604020202020204" pitchFamily="34" charset="0"/>
              </a:rPr>
              <a:t>BÀI 2: </a:t>
            </a:r>
            <a:endParaRPr lang="en-US" sz="7200" b="1" smtClean="0">
              <a:latin typeface="Arial" panose="020B0604020202020204" pitchFamily="34" charset="0"/>
              <a:cs typeface="Arial" panose="020B0604020202020204" pitchFamily="34" charset="0"/>
            </a:endParaRPr>
          </a:p>
          <a:p>
            <a:pPr algn="ctr">
              <a:lnSpc>
                <a:spcPct val="150000"/>
              </a:lnSpc>
            </a:pPr>
            <a:r>
              <a:rPr lang="en-US" sz="7200" b="1" smtClean="0">
                <a:latin typeface="Arial" panose="020B0604020202020204" pitchFamily="34" charset="0"/>
                <a:cs typeface="Arial" panose="020B0604020202020204" pitchFamily="34" charset="0"/>
              </a:rPr>
              <a:t>LÀM </a:t>
            </a:r>
            <a:r>
              <a:rPr lang="en-US" sz="7200" b="1">
                <a:latin typeface="Arial" panose="020B0604020202020204" pitchFamily="34" charset="0"/>
                <a:cs typeface="Arial" panose="020B0604020202020204" pitchFamily="34" charset="0"/>
              </a:rPr>
              <a:t>QUEN VỚI TRANG TÍNH</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6498308" cy="8229600"/>
            <a:chOff x="0" y="0"/>
            <a:chExt cx="5358564" cy="6786204"/>
          </a:xfrm>
        </p:grpSpPr>
        <p:sp>
          <p:nvSpPr>
            <p:cNvPr id="3" name="Freeform 3"/>
            <p:cNvSpPr/>
            <p:nvPr/>
          </p:nvSpPr>
          <p:spPr>
            <a:xfrm>
              <a:off x="0" y="0"/>
              <a:ext cx="5358564" cy="6786204"/>
            </a:xfrm>
            <a:custGeom>
              <a:avLst/>
              <a:gdLst/>
              <a:ahLst/>
              <a:cxnLst/>
              <a:rect l="l" t="t" r="r" b="b"/>
              <a:pathLst>
                <a:path w="5358564" h="6786204">
                  <a:moveTo>
                    <a:pt x="5234104" y="6786204"/>
                  </a:moveTo>
                  <a:lnTo>
                    <a:pt x="124460" y="6786204"/>
                  </a:lnTo>
                  <a:cubicBezTo>
                    <a:pt x="55880" y="6786204"/>
                    <a:pt x="0" y="6730323"/>
                    <a:pt x="0" y="6661744"/>
                  </a:cubicBezTo>
                  <a:lnTo>
                    <a:pt x="0" y="124460"/>
                  </a:lnTo>
                  <a:cubicBezTo>
                    <a:pt x="0" y="55880"/>
                    <a:pt x="55880" y="0"/>
                    <a:pt x="124460" y="0"/>
                  </a:cubicBezTo>
                  <a:lnTo>
                    <a:pt x="5234105" y="0"/>
                  </a:lnTo>
                  <a:cubicBezTo>
                    <a:pt x="5302684" y="0"/>
                    <a:pt x="5358564" y="55880"/>
                    <a:pt x="5358564" y="124460"/>
                  </a:cubicBezTo>
                  <a:lnTo>
                    <a:pt x="5358564" y="6661744"/>
                  </a:lnTo>
                  <a:cubicBezTo>
                    <a:pt x="5358564" y="6730324"/>
                    <a:pt x="5302684" y="6786204"/>
                    <a:pt x="5234105" y="6786204"/>
                  </a:cubicBezTo>
                  <a:close/>
                </a:path>
              </a:pathLst>
            </a:custGeom>
            <a:solidFill>
              <a:srgbClr val="FFD992"/>
            </a:solidFill>
          </p:spPr>
        </p:sp>
      </p:grpSp>
      <p:sp>
        <p:nvSpPr>
          <p:cNvPr id="5" name="TextBox 5"/>
          <p:cNvSpPr txBox="1"/>
          <p:nvPr/>
        </p:nvSpPr>
        <p:spPr>
          <a:xfrm>
            <a:off x="7527008" y="1145751"/>
            <a:ext cx="10760992" cy="1269578"/>
          </a:xfrm>
          <a:prstGeom prst="rect">
            <a:avLst/>
          </a:prstGeom>
        </p:spPr>
        <p:txBody>
          <a:bodyPr wrap="square" lIns="0" tIns="0" rIns="0" bIns="0" rtlCol="0" anchor="t">
            <a:spAutoFit/>
          </a:bodyPr>
          <a:lstStyle/>
          <a:p>
            <a:pPr algn="ctr">
              <a:lnSpc>
                <a:spcPts val="9868"/>
              </a:lnSpc>
            </a:pPr>
            <a:r>
              <a:rPr lang="en-US" sz="6000" b="1" smtClean="0">
                <a:latin typeface="Arial" panose="020B0604020202020204" pitchFamily="34" charset="0"/>
                <a:cs typeface="Arial" panose="020B0604020202020204" pitchFamily="34" charset="0"/>
              </a:rPr>
              <a:t>NỘI DUNG BÀI HỌC </a:t>
            </a:r>
            <a:endParaRPr lang="en-US" sz="6000" b="1">
              <a:latin typeface="Arial" panose="020B0604020202020204" pitchFamily="34" charset="0"/>
              <a:cs typeface="Arial" panose="020B0604020202020204" pitchFamily="34" charset="0"/>
            </a:endParaRPr>
          </a:p>
        </p:txBody>
      </p:sp>
      <p:pic>
        <p:nvPicPr>
          <p:cNvPr id="7"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4599" y="5680668"/>
            <a:ext cx="5546510" cy="4578392"/>
          </a:xfrm>
          <a:prstGeom prst="rect">
            <a:avLst/>
          </a:prstGeom>
        </p:spPr>
      </p:pic>
      <p:sp>
        <p:nvSpPr>
          <p:cNvPr id="8" name="TextBox 7"/>
          <p:cNvSpPr txBox="1"/>
          <p:nvPr/>
        </p:nvSpPr>
        <p:spPr>
          <a:xfrm>
            <a:off x="7871209" y="2781300"/>
            <a:ext cx="9220200" cy="6802375"/>
          </a:xfrm>
          <a:prstGeom prst="rect">
            <a:avLst/>
          </a:prstGeom>
          <a:noFill/>
        </p:spPr>
        <p:txBody>
          <a:bodyPr wrap="square" rtlCol="0">
            <a:spAutoFit/>
          </a:bodyPr>
          <a:lstStyle/>
          <a:p>
            <a:pPr marL="914400" indent="-914400" algn="just">
              <a:lnSpc>
                <a:spcPct val="200000"/>
              </a:lnSpc>
              <a:buAutoNum type="arabicPeriod"/>
            </a:pPr>
            <a:r>
              <a:rPr lang="en-US" sz="4500" b="1" smtClean="0">
                <a:latin typeface="Arial" panose="020B0604020202020204" pitchFamily="34" charset="0"/>
                <a:cs typeface="Arial" panose="020B0604020202020204" pitchFamily="34" charset="0"/>
              </a:rPr>
              <a:t>Sổ tính, trang tính và một số thành phần cơ bản</a:t>
            </a:r>
          </a:p>
          <a:p>
            <a:pPr marL="914400" indent="-914400" algn="just">
              <a:lnSpc>
                <a:spcPct val="200000"/>
              </a:lnSpc>
              <a:buAutoNum type="arabicPeriod"/>
            </a:pPr>
            <a:r>
              <a:rPr lang="en-US" sz="4500" b="1" smtClean="0">
                <a:latin typeface="Arial" panose="020B0604020202020204" pitchFamily="34" charset="0"/>
                <a:cs typeface="Arial" panose="020B0604020202020204" pitchFamily="34" charset="0"/>
              </a:rPr>
              <a:t> Thao tác với hàng với cột</a:t>
            </a:r>
          </a:p>
          <a:p>
            <a:pPr marL="914400" indent="-914400" algn="just">
              <a:lnSpc>
                <a:spcPct val="200000"/>
              </a:lnSpc>
              <a:buAutoNum type="arabicPeriod"/>
            </a:pPr>
            <a:r>
              <a:rPr lang="en-US" sz="4500" b="1" smtClean="0">
                <a:latin typeface="Arial" panose="020B0604020202020204" pitchFamily="34" charset="0"/>
                <a:cs typeface="Arial" panose="020B0604020202020204" pitchFamily="34" charset="0"/>
              </a:rPr>
              <a:t>Nhập sửa và xoá dữ liệu</a:t>
            </a:r>
          </a:p>
          <a:p>
            <a:pPr marL="914400" indent="-914400" algn="just">
              <a:lnSpc>
                <a:spcPct val="200000"/>
              </a:lnSpc>
              <a:buAutoNum type="arabicPeriod"/>
            </a:pPr>
            <a:r>
              <a:rPr lang="en-US" sz="4500" b="1" smtClean="0">
                <a:latin typeface="Arial" panose="020B0604020202020204" pitchFamily="34" charset="0"/>
                <a:cs typeface="Arial" panose="020B0604020202020204" pitchFamily="34" charset="0"/>
              </a:rPr>
              <a:t>Thực hành nhập dữ liệu</a:t>
            </a:r>
            <a:endParaRPr lang="en-US" sz="45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87503" y="872455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7" name="TextBox 6"/>
          <p:cNvSpPr txBox="1"/>
          <p:nvPr/>
        </p:nvSpPr>
        <p:spPr>
          <a:xfrm>
            <a:off x="762000" y="550212"/>
            <a:ext cx="17221200" cy="938719"/>
          </a:xfrm>
          <a:prstGeom prst="rect">
            <a:avLst/>
          </a:prstGeom>
          <a:noFill/>
        </p:spPr>
        <p:txBody>
          <a:bodyPr wrap="square" rtlCol="0">
            <a:spAutoFit/>
          </a:bodyPr>
          <a:lstStyle/>
          <a:p>
            <a:r>
              <a:rPr lang="en-US" sz="5500" b="1" smtClean="0">
                <a:latin typeface="Arial" panose="020B0604020202020204" pitchFamily="34" charset="0"/>
                <a:cs typeface="Arial" panose="020B0604020202020204" pitchFamily="34" charset="0"/>
              </a:rPr>
              <a:t>1. </a:t>
            </a:r>
            <a:r>
              <a:rPr lang="vi-VN" sz="5500" b="1" smtClean="0">
                <a:cs typeface="Arial" panose="020B0604020202020204" pitchFamily="34" charset="0"/>
              </a:rPr>
              <a:t>Sổ </a:t>
            </a:r>
            <a:r>
              <a:rPr lang="vi-VN" sz="5500" b="1">
                <a:cs typeface="Arial" panose="020B0604020202020204" pitchFamily="34" charset="0"/>
              </a:rPr>
              <a:t>tính, trang tính và một số thành phần cơ bản</a:t>
            </a:r>
          </a:p>
        </p:txBody>
      </p:sp>
      <p:sp>
        <p:nvSpPr>
          <p:cNvPr id="8" name="Rectangle 7"/>
          <p:cNvSpPr/>
          <p:nvPr/>
        </p:nvSpPr>
        <p:spPr>
          <a:xfrm>
            <a:off x="7543800" y="650240"/>
            <a:ext cx="184731" cy="369332"/>
          </a:xfrm>
          <a:prstGeom prst="rect">
            <a:avLst/>
          </a:prstGeom>
        </p:spPr>
        <p:txBody>
          <a:bodyPr wrap="none">
            <a:spAutoFit/>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061" t="29450" r="6061" b="10995"/>
          <a:stretch/>
        </p:blipFill>
        <p:spPr>
          <a:xfrm>
            <a:off x="1775298" y="3390900"/>
            <a:ext cx="15194604" cy="4767962"/>
          </a:xfrm>
          <a:prstGeom prst="rect">
            <a:avLst/>
          </a:prstGeom>
        </p:spPr>
      </p:pic>
      <p:sp>
        <p:nvSpPr>
          <p:cNvPr id="6" name="TextBox 5"/>
          <p:cNvSpPr txBox="1"/>
          <p:nvPr/>
        </p:nvSpPr>
        <p:spPr>
          <a:xfrm>
            <a:off x="3962400" y="8158862"/>
            <a:ext cx="10820400" cy="553998"/>
          </a:xfrm>
          <a:prstGeom prst="rect">
            <a:avLst/>
          </a:prstGeom>
          <a:noFill/>
        </p:spPr>
        <p:txBody>
          <a:bodyPr wrap="square" rtlCol="0">
            <a:spAutoFit/>
          </a:bodyPr>
          <a:lstStyle/>
          <a:p>
            <a:pPr algn="ctr"/>
            <a:r>
              <a:rPr lang="en-US" sz="3000" i="1" smtClean="0">
                <a:solidFill>
                  <a:srgbClr val="002060"/>
                </a:solidFill>
                <a:latin typeface="Arial" panose="020B0604020202020204" pitchFamily="34" charset="0"/>
                <a:cs typeface="Arial" panose="020B0604020202020204" pitchFamily="34" charset="0"/>
              </a:rPr>
              <a:t>Hình 1. Một trang tính của phẩn mềm bảng tính Excel</a:t>
            </a:r>
            <a:endParaRPr lang="en-US" sz="3000" i="1">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533400" y="1527754"/>
            <a:ext cx="17002182" cy="182492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i="1" smtClean="0">
                <a:solidFill>
                  <a:srgbClr val="FF0000"/>
                </a:solidFill>
                <a:latin typeface="Arial" panose="020B0604020202020204" pitchFamily="34" charset="0"/>
                <a:cs typeface="Arial" panose="020B0604020202020204" pitchFamily="34" charset="0"/>
              </a:rPr>
              <a:t>Quan sát hình 1 và nhận biết một số thành phần cơ bản của phần mềm bảng tính: </a:t>
            </a:r>
            <a:endParaRPr lang="en-US" sz="4000" i="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046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7543800" y="650240"/>
            <a:ext cx="184731" cy="369332"/>
          </a:xfrm>
          <a:prstGeom prst="rect">
            <a:avLst/>
          </a:prstGeom>
        </p:spPr>
        <p:txBody>
          <a:bodyPr wrap="none">
            <a:spAutoFit/>
          </a:bodyPr>
          <a:lstStyle/>
          <a:p>
            <a:endParaRPr lang="en-US"/>
          </a:p>
        </p:txBody>
      </p:sp>
      <p:sp>
        <p:nvSpPr>
          <p:cNvPr id="9" name="TextBox 8"/>
          <p:cNvSpPr txBox="1"/>
          <p:nvPr/>
        </p:nvSpPr>
        <p:spPr>
          <a:xfrm>
            <a:off x="762000" y="650240"/>
            <a:ext cx="16916400" cy="2169825"/>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Ø"/>
            </a:pPr>
            <a:r>
              <a:rPr lang="en-US" sz="4500" i="1" smtClean="0">
                <a:latin typeface="Arial" panose="020B0604020202020204" pitchFamily="34" charset="0"/>
                <a:cs typeface="Arial" panose="020B0604020202020204" pitchFamily="34" charset="0"/>
              </a:rPr>
              <a:t>Những thành phần của băng ngang phía dưới cửa sổ làm việc của bảng tính Excel:</a:t>
            </a:r>
            <a:endParaRPr lang="en-US" sz="4500" i="1">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411783" y="3134337"/>
            <a:ext cx="15616833" cy="1903904"/>
          </a:xfrm>
          <a:prstGeom prst="rect">
            <a:avLst/>
          </a:prstGeom>
        </p:spPr>
      </p:pic>
      <p:cxnSp>
        <p:nvCxnSpPr>
          <p:cNvPr id="11" name="Straight Arrow Connector 10"/>
          <p:cNvCxnSpPr/>
          <p:nvPr/>
        </p:nvCxnSpPr>
        <p:spPr>
          <a:xfrm>
            <a:off x="14554200" y="4305300"/>
            <a:ext cx="0" cy="19050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2669292" y="6309685"/>
            <a:ext cx="3769816" cy="76200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chemeClr val="tx1"/>
                </a:solidFill>
                <a:latin typeface="Arial" panose="020B0604020202020204" pitchFamily="34" charset="0"/>
                <a:cs typeface="Arial" panose="020B0604020202020204" pitchFamily="34" charset="0"/>
              </a:rPr>
              <a:t>Thanh cuộn ngang </a:t>
            </a:r>
            <a:endParaRPr lang="en-US" sz="3000">
              <a:solidFill>
                <a:schemeClr val="tx1"/>
              </a:solidFill>
              <a:latin typeface="Arial" panose="020B0604020202020204" pitchFamily="34" charset="0"/>
              <a:cs typeface="Arial" panose="020B0604020202020204" pitchFamily="34" charset="0"/>
            </a:endParaRPr>
          </a:p>
        </p:txBody>
      </p:sp>
      <p:cxnSp>
        <p:nvCxnSpPr>
          <p:cNvPr id="13" name="Straight Arrow Connector 12"/>
          <p:cNvCxnSpPr/>
          <p:nvPr/>
        </p:nvCxnSpPr>
        <p:spPr>
          <a:xfrm>
            <a:off x="9372600" y="4610100"/>
            <a:ext cx="0" cy="24615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636165" y="7429500"/>
            <a:ext cx="3769816" cy="76200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chemeClr val="tx1"/>
                </a:solidFill>
                <a:latin typeface="Arial" panose="020B0604020202020204" pitchFamily="34" charset="0"/>
                <a:cs typeface="Arial" panose="020B0604020202020204" pitchFamily="34" charset="0"/>
              </a:rPr>
              <a:t>Thêm trang tính</a:t>
            </a:r>
            <a:endParaRPr lang="en-US" sz="300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3891749" y="5991754"/>
            <a:ext cx="3769816" cy="76200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chemeClr val="tx1"/>
                </a:solidFill>
                <a:latin typeface="Arial" panose="020B0604020202020204" pitchFamily="34" charset="0"/>
                <a:cs typeface="Arial" panose="020B0604020202020204" pitchFamily="34" charset="0"/>
              </a:rPr>
              <a:t>Các </a:t>
            </a:r>
            <a:r>
              <a:rPr lang="en-US" sz="3000" b="1" i="1" smtClean="0">
                <a:solidFill>
                  <a:schemeClr val="tx1"/>
                </a:solidFill>
                <a:latin typeface="Arial" panose="020B0604020202020204" pitchFamily="34" charset="0"/>
                <a:cs typeface="Arial" panose="020B0604020202020204" pitchFamily="34" charset="0"/>
              </a:rPr>
              <a:t>Sheet</a:t>
            </a:r>
            <a:r>
              <a:rPr lang="en-US" sz="3000" smtClean="0">
                <a:solidFill>
                  <a:schemeClr val="tx1"/>
                </a:solidFill>
                <a:latin typeface="Arial" panose="020B0604020202020204" pitchFamily="34" charset="0"/>
                <a:cs typeface="Arial" panose="020B0604020202020204" pitchFamily="34" charset="0"/>
              </a:rPr>
              <a:t> làm việc </a:t>
            </a:r>
            <a:endParaRPr lang="en-US" sz="3000">
              <a:solidFill>
                <a:schemeClr val="tx1"/>
              </a:solidFill>
              <a:latin typeface="Arial" panose="020B0604020202020204" pitchFamily="34" charset="0"/>
              <a:cs typeface="Arial" panose="020B0604020202020204" pitchFamily="34" charset="0"/>
            </a:endParaRPr>
          </a:p>
        </p:txBody>
      </p:sp>
      <p:cxnSp>
        <p:nvCxnSpPr>
          <p:cNvPr id="17" name="Straight Arrow Connector 16"/>
          <p:cNvCxnSpPr/>
          <p:nvPr/>
        </p:nvCxnSpPr>
        <p:spPr>
          <a:xfrm>
            <a:off x="5878257" y="4487609"/>
            <a:ext cx="0" cy="143821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81200" y="4305300"/>
            <a:ext cx="0" cy="3124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04800" y="7896754"/>
            <a:ext cx="3769816" cy="762000"/>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chemeClr val="tx1"/>
                </a:solidFill>
                <a:latin typeface="Arial" panose="020B0604020202020204" pitchFamily="34" charset="0"/>
                <a:cs typeface="Arial" panose="020B0604020202020204" pitchFamily="34" charset="0"/>
              </a:rPr>
              <a:t>Nút tiến, lùi</a:t>
            </a:r>
            <a:endParaRPr lang="en-US" sz="3000">
              <a:solidFill>
                <a:schemeClr val="tx1"/>
              </a:solidFill>
              <a:latin typeface="Arial" panose="020B0604020202020204" pitchFamily="34" charset="0"/>
              <a:cs typeface="Arial" panose="020B0604020202020204" pitchFamily="34" charset="0"/>
            </a:endParaRPr>
          </a:p>
        </p:txBody>
      </p:sp>
      <p:cxnSp>
        <p:nvCxnSpPr>
          <p:cNvPr id="22" name="Straight Arrow Connector 21"/>
          <p:cNvCxnSpPr/>
          <p:nvPr/>
        </p:nvCxnSpPr>
        <p:spPr>
          <a:xfrm>
            <a:off x="2667000" y="4363720"/>
            <a:ext cx="0" cy="3124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523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5" grpId="0" animBg="1"/>
      <p:bldP spid="16"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9" name="TextBox 8"/>
          <p:cNvSpPr txBox="1"/>
          <p:nvPr/>
        </p:nvSpPr>
        <p:spPr>
          <a:xfrm>
            <a:off x="1675438" y="6783675"/>
            <a:ext cx="15241924" cy="2169825"/>
          </a:xfrm>
          <a:prstGeom prst="rect">
            <a:avLst/>
          </a:prstGeom>
          <a:noFill/>
        </p:spPr>
        <p:txBody>
          <a:bodyPr wrap="square" rtlCol="0">
            <a:spAutoFit/>
          </a:bodyPr>
          <a:lstStyle/>
          <a:p>
            <a:pPr algn="just">
              <a:lnSpc>
                <a:spcPct val="150000"/>
              </a:lnSpc>
            </a:pPr>
            <a:r>
              <a:rPr lang="en-US" sz="4500" smtClean="0">
                <a:latin typeface="Arial" panose="020B0604020202020204" pitchFamily="34" charset="0"/>
                <a:cs typeface="Arial" panose="020B0604020202020204" pitchFamily="34" charset="0"/>
              </a:rPr>
              <a:t>Tuỳ vào mục đích sử dụng em hãy lưu lại tên cho các file bảng tính của mình cho hợp lí.</a:t>
            </a:r>
            <a:endParaRPr lang="en-US" sz="450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614967" y="1095762"/>
            <a:ext cx="13362866" cy="4495532"/>
          </a:xfrm>
          <a:prstGeom prst="rect">
            <a:avLst/>
          </a:prstGeom>
        </p:spPr>
      </p:pic>
      <p:sp>
        <p:nvSpPr>
          <p:cNvPr id="6" name="Oval Callout 5"/>
          <p:cNvSpPr/>
          <p:nvPr/>
        </p:nvSpPr>
        <p:spPr>
          <a:xfrm>
            <a:off x="9296400" y="2095500"/>
            <a:ext cx="7415567" cy="3657600"/>
          </a:xfrm>
          <a:prstGeom prst="wedgeEllipseCallout">
            <a:avLst>
              <a:gd name="adj1" fmla="val -44399"/>
              <a:gd name="adj2" fmla="val -6369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03883" y="3120137"/>
            <a:ext cx="4800600" cy="1708160"/>
          </a:xfrm>
          <a:prstGeom prst="rect">
            <a:avLst/>
          </a:prstGeom>
          <a:noFill/>
        </p:spPr>
        <p:txBody>
          <a:bodyPr wrap="square" rtlCol="0">
            <a:spAutoFit/>
          </a:bodyPr>
          <a:lstStyle/>
          <a:p>
            <a:pPr algn="ctr">
              <a:lnSpc>
                <a:spcPct val="150000"/>
              </a:lnSpc>
            </a:pPr>
            <a:r>
              <a:rPr lang="en-US" sz="3500" smtClean="0">
                <a:latin typeface="Arial" panose="020B0604020202020204" pitchFamily="34" charset="0"/>
                <a:cs typeface="Arial" panose="020B0604020202020204" pitchFamily="34" charset="0"/>
              </a:rPr>
              <a:t>Tên mặc định khi mở bảng tính  là </a:t>
            </a:r>
            <a:r>
              <a:rPr lang="en-US" sz="3500" b="1" i="1" smtClean="0">
                <a:latin typeface="Arial" panose="020B0604020202020204" pitchFamily="34" charset="0"/>
                <a:cs typeface="Arial" panose="020B0604020202020204" pitchFamily="34" charset="0"/>
              </a:rPr>
              <a:t>Book1</a:t>
            </a:r>
            <a:endParaRPr lang="en-US" sz="3500" b="1" i="1">
              <a:latin typeface="Arial" panose="020B0604020202020204" pitchFamily="34" charset="0"/>
              <a:cs typeface="Arial" panose="020B0604020202020204" pitchFamily="34" charset="0"/>
            </a:endParaRPr>
          </a:p>
        </p:txBody>
      </p:sp>
      <p:sp>
        <p:nvSpPr>
          <p:cNvPr id="10" name="Right Arrow 9"/>
          <p:cNvSpPr/>
          <p:nvPr/>
        </p:nvSpPr>
        <p:spPr>
          <a:xfrm>
            <a:off x="502919" y="7524671"/>
            <a:ext cx="914400" cy="6096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56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8953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Rectangle 7"/>
          <p:cNvSpPr/>
          <p:nvPr/>
        </p:nvSpPr>
        <p:spPr>
          <a:xfrm>
            <a:off x="8634767" y="933956"/>
            <a:ext cx="184731" cy="369332"/>
          </a:xfrm>
          <a:prstGeom prst="rect">
            <a:avLst/>
          </a:prstGeom>
        </p:spPr>
        <p:txBody>
          <a:bodyPr wrap="none">
            <a:spAutoFit/>
          </a:bodyPr>
          <a:lstStyle/>
          <a:p>
            <a:endParaRPr lang="en-US"/>
          </a:p>
        </p:txBody>
      </p:sp>
      <p:sp>
        <p:nvSpPr>
          <p:cNvPr id="5" name="Pentagon 4"/>
          <p:cNvSpPr/>
          <p:nvPr/>
        </p:nvSpPr>
        <p:spPr>
          <a:xfrm>
            <a:off x="0" y="408186"/>
            <a:ext cx="5486400" cy="1010156"/>
          </a:xfrm>
          <a:prstGeom prst="homePlat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Thảo luận nhóm </a:t>
            </a:r>
            <a:endParaRPr lang="en-US" sz="4500" b="1">
              <a:solidFill>
                <a:schemeClr val="tx1"/>
              </a:solidFill>
              <a:latin typeface="Arial" panose="020B0604020202020204" pitchFamily="34" charset="0"/>
              <a:cs typeface="Arial" panose="020B0604020202020204" pitchFamily="34" charset="0"/>
            </a:endParaRPr>
          </a:p>
        </p:txBody>
      </p:sp>
      <p:sp>
        <p:nvSpPr>
          <p:cNvPr id="11" name="TextBox 10"/>
          <p:cNvSpPr txBox="1"/>
          <p:nvPr/>
        </p:nvSpPr>
        <p:spPr>
          <a:xfrm>
            <a:off x="1143000" y="1418342"/>
            <a:ext cx="16840200" cy="1131079"/>
          </a:xfrm>
          <a:prstGeom prst="rect">
            <a:avLst/>
          </a:prstGeom>
          <a:noFill/>
        </p:spPr>
        <p:txBody>
          <a:bodyPr wrap="square" rtlCol="0">
            <a:spAutoFit/>
          </a:bodyPr>
          <a:lstStyle/>
          <a:p>
            <a:pPr marL="685800" indent="-685800">
              <a:lnSpc>
                <a:spcPct val="150000"/>
              </a:lnSpc>
              <a:buFont typeface="Wingdings" panose="05000000000000000000" pitchFamily="2" charset="2"/>
              <a:buChar char="Ø"/>
            </a:pPr>
            <a:r>
              <a:rPr lang="vi-VN" sz="4500" i="1" smtClean="0"/>
              <a:t>Đọc thông tin mục 1 – SGK tr.39, 40</a:t>
            </a:r>
            <a:r>
              <a:rPr lang="en-US" sz="4500" i="1" smtClean="0"/>
              <a:t> </a:t>
            </a:r>
            <a:r>
              <a:rPr lang="vi-VN" sz="4500" i="1" smtClean="0"/>
              <a:t>và trả lời các câu hỏi: </a:t>
            </a:r>
            <a:endParaRPr lang="en-US" sz="4500" i="1"/>
          </a:p>
        </p:txBody>
      </p:sp>
      <p:sp>
        <p:nvSpPr>
          <p:cNvPr id="12" name="Rounded Rectangle 11"/>
          <p:cNvSpPr/>
          <p:nvPr/>
        </p:nvSpPr>
        <p:spPr>
          <a:xfrm>
            <a:off x="1178560" y="2857500"/>
            <a:ext cx="8763000" cy="579284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lgn="just">
              <a:lnSpc>
                <a:spcPct val="150000"/>
              </a:lnSpc>
              <a:buFont typeface="Wingdings" panose="05000000000000000000" pitchFamily="2" charset="2"/>
              <a:buChar char="§"/>
            </a:pPr>
            <a:r>
              <a:rPr lang="vi-VN" sz="4000" smtClean="0">
                <a:solidFill>
                  <a:schemeClr val="tx1"/>
                </a:solidFill>
              </a:rPr>
              <a:t>Trang </a:t>
            </a:r>
            <a:r>
              <a:rPr lang="vi-VN" sz="4000">
                <a:solidFill>
                  <a:schemeClr val="tx1"/>
                </a:solidFill>
              </a:rPr>
              <a:t>tính là gì?</a:t>
            </a:r>
          </a:p>
          <a:p>
            <a:pPr marL="685800" indent="-685800" algn="just">
              <a:lnSpc>
                <a:spcPct val="150000"/>
              </a:lnSpc>
              <a:buFont typeface="Wingdings" panose="05000000000000000000" pitchFamily="2" charset="2"/>
              <a:buChar char="§"/>
            </a:pPr>
            <a:r>
              <a:rPr lang="vi-VN" sz="4000" smtClean="0">
                <a:solidFill>
                  <a:schemeClr val="tx1"/>
                </a:solidFill>
              </a:rPr>
              <a:t>Các </a:t>
            </a:r>
            <a:r>
              <a:rPr lang="vi-VN" sz="4000">
                <a:solidFill>
                  <a:schemeClr val="tx1"/>
                </a:solidFill>
              </a:rPr>
              <a:t>cột và các hàng trong trang tính được sắp xếp theo thứ tự như thế nào?</a:t>
            </a:r>
          </a:p>
          <a:p>
            <a:pPr marL="685800" indent="-685800" algn="just">
              <a:lnSpc>
                <a:spcPct val="150000"/>
              </a:lnSpc>
              <a:buFont typeface="Wingdings" panose="05000000000000000000" pitchFamily="2" charset="2"/>
              <a:buChar char="§"/>
            </a:pPr>
            <a:r>
              <a:rPr lang="vi-VN" sz="4000" smtClean="0">
                <a:solidFill>
                  <a:schemeClr val="tx1"/>
                </a:solidFill>
              </a:rPr>
              <a:t>Địa </a:t>
            </a:r>
            <a:r>
              <a:rPr lang="vi-VN" sz="4000">
                <a:solidFill>
                  <a:schemeClr val="tx1"/>
                </a:solidFill>
              </a:rPr>
              <a:t>chỉ ô tính được xác định như thế nào?</a:t>
            </a:r>
          </a:p>
        </p:txBody>
      </p:sp>
      <p:pic>
        <p:nvPicPr>
          <p:cNvPr id="13"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058400" y="4076700"/>
            <a:ext cx="7714530" cy="5273933"/>
          </a:xfrm>
          <a:prstGeom prst="rect">
            <a:avLst/>
          </a:prstGeom>
        </p:spPr>
      </p:pic>
    </p:spTree>
    <p:extLst>
      <p:ext uri="{BB962C8B-B14F-4D97-AF65-F5344CB8AC3E}">
        <p14:creationId xmlns:p14="http://schemas.microsoft.com/office/powerpoint/2010/main" val="3530021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TotalTime>
  <Words>1939</Words>
  <Application>Microsoft Office PowerPoint</Application>
  <PresentationFormat>Custom</PresentationFormat>
  <Paragraphs>172</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Wingdings</vt:lpstr>
      <vt:lpstr>Cambria Math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Classroom Rules Education Presentation</dc:title>
  <cp:lastModifiedBy>TUYET_STD</cp:lastModifiedBy>
  <cp:revision>40</cp:revision>
  <dcterms:created xsi:type="dcterms:W3CDTF">2006-08-16T00:00:00Z</dcterms:created>
  <dcterms:modified xsi:type="dcterms:W3CDTF">2022-11-30T02:56:50Z</dcterms:modified>
  <dc:identifier>DAFKAZ1_Ljc</dc:identifier>
</cp:coreProperties>
</file>