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8" r:id="rId2"/>
    <p:sldId id="260" r:id="rId3"/>
    <p:sldId id="256" r:id="rId4"/>
    <p:sldId id="25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63" r:id="rId33"/>
    <p:sldId id="298" r:id="rId34"/>
  </p:sldIdLst>
  <p:sldSz cx="18288000" cy="10287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25966B-18B8-4DFF-9570-1C04DEAF1354}">
          <p14:sldIdLst>
            <p14:sldId id="258"/>
            <p14:sldId id="260"/>
            <p14:sldId id="256"/>
            <p14:sldId id="257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63"/>
            <p14:sldId id="298"/>
          </p14:sldIdLst>
        </p14:section>
        <p14:section name="Untitled Section" id="{087C3713-AD4D-4BEC-926B-D1A071D4734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66"/>
    <a:srgbClr val="E3027C"/>
    <a:srgbClr val="000000"/>
    <a:srgbClr val="C94627"/>
    <a:srgbClr val="DEB276"/>
    <a:srgbClr val="FFFFFF"/>
    <a:srgbClr val="FDE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5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952DB-1784-4673-B094-A1C6BB73C0F9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AD1C0-DF56-4EEF-9FA6-DC1F006C7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3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NULL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15" Type="http://schemas.openxmlformats.org/officeDocument/2006/relationships/image" Target="../media/image17.png"/><Relationship Id="rId1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2" Type="http://schemas.openxmlformats.org/officeDocument/2006/relationships/image" Target="../media/image88.sv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15" Type="http://schemas.openxmlformats.org/officeDocument/2006/relationships/image" Target="../media/image20.png"/><Relationship Id="rId14" Type="http://schemas.openxmlformats.org/officeDocument/2006/relationships/image" Target="../media/image19.png"/><Relationship Id="rId9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1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1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1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15.sv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9.svg"/><Relationship Id="rId10" Type="http://schemas.openxmlformats.org/officeDocument/2006/relationships/image" Target="../media/image5.svg"/><Relationship Id="rId4" Type="http://schemas.openxmlformats.org/officeDocument/2006/relationships/image" Target="../media/image26.png"/><Relationship Id="rId9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15" Type="http://schemas.openxmlformats.org/officeDocument/2006/relationships/image" Target="../media/image11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15" Type="http://schemas.openxmlformats.org/officeDocument/2006/relationships/image" Target="../media/image14.png"/><Relationship Id="rId10" Type="http://schemas.openxmlformats.org/officeDocument/2006/relationships/image" Target="../media/image31.sv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789834" y="-6105162"/>
            <a:ext cx="8630062" cy="86300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21164"/>
          <a:stretch>
            <a:fillRect/>
          </a:stretch>
        </p:blipFill>
        <p:spPr>
          <a:xfrm>
            <a:off x="3611878" y="8058647"/>
            <a:ext cx="18017828" cy="45710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117125" y="-6222062"/>
            <a:ext cx="8630062" cy="8630062"/>
          </a:xfrm>
          <a:prstGeom prst="rect">
            <a:avLst/>
          </a:prstGeom>
        </p:spPr>
      </p:pic>
      <p:sp>
        <p:nvSpPr>
          <p:cNvPr id="13" name="TextBox 6"/>
          <p:cNvSpPr txBox="1"/>
          <p:nvPr/>
        </p:nvSpPr>
        <p:spPr>
          <a:xfrm>
            <a:off x="2438400" y="3238500"/>
            <a:ext cx="13940436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3"/>
          <p:cNvGrpSpPr>
            <a:grpSpLocks noChangeAspect="1"/>
          </p:cNvGrpSpPr>
          <p:nvPr/>
        </p:nvGrpSpPr>
        <p:grpSpPr>
          <a:xfrm>
            <a:off x="10668000" y="5524500"/>
            <a:ext cx="8300382" cy="8300382"/>
            <a:chOff x="0" y="0"/>
            <a:chExt cx="6350000" cy="6350000"/>
          </a:xfrm>
        </p:grpSpPr>
        <p:sp>
          <p:nvSpPr>
            <p:cNvPr id="15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6350000"/>
                  </a:moveTo>
                  <a:lnTo>
                    <a:pt x="6350000" y="6350000"/>
                  </a:lnTo>
                  <a:lnTo>
                    <a:pt x="6350000" y="0"/>
                  </a:lnTo>
                  <a:cubicBezTo>
                    <a:pt x="2843530" y="0"/>
                    <a:pt x="0" y="2843530"/>
                    <a:pt x="0" y="6350000"/>
                  </a:cubicBezTo>
                  <a:close/>
                </a:path>
              </a:pathLst>
            </a:custGeom>
            <a:blipFill>
              <a:blip r:embed="rId9"/>
              <a:stretch>
                <a:fillRect l="-25000" r="-25000"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08216"/>
            <a:ext cx="15621000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endParaRPr lang="en-US" sz="4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65987"/>
            <a:ext cx="16230600" cy="24006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Thao tác trên phần mềm bảng tính: Nhập “ABC123” vào hộp tên để chọn được ô đó nhanh hơn thao tác với chuột. 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52971" y="4621705"/>
            <a:ext cx="6821952" cy="480824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851808" y="5110568"/>
            <a:ext cx="1666312" cy="626022"/>
            <a:chOff x="1877874" y="4593678"/>
            <a:chExt cx="1666312" cy="62602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877875" y="4624714"/>
              <a:ext cx="1666311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877874" y="4593678"/>
              <a:ext cx="0" cy="626022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ounded Rectangle 6"/>
          <p:cNvSpPr/>
          <p:nvPr/>
        </p:nvSpPr>
        <p:spPr>
          <a:xfrm>
            <a:off x="2455349" y="5729472"/>
            <a:ext cx="2743200" cy="31126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 liệu nhập vào hộp tên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8881009" y="7740334"/>
            <a:ext cx="4144096" cy="3318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3025105" y="7294823"/>
            <a:ext cx="3295937" cy="1600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nhận được sau khi thao tác </a:t>
            </a:r>
            <a:endParaRPr lang="en-US" sz="3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20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95400" y="800100"/>
            <a:ext cx="16992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2. Khối ô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2218663"/>
            <a:ext cx="142494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5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  <a:r>
              <a:rPr lang="vi-VN" sz="45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mục 2 – SGK tr.43 và cho biết:</a:t>
            </a:r>
            <a:endParaRPr lang="en-US" sz="45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ảnh sách đẹp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30"/>
          <a:stretch/>
        </p:blipFill>
        <p:spPr bwMode="auto">
          <a:xfrm>
            <a:off x="10896600" y="3483337"/>
            <a:ext cx="5943600" cy="63436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511595" y="3748891"/>
            <a:ext cx="8382000" cy="1699409"/>
          </a:xfrm>
          <a:prstGeom prst="roundRect">
            <a:avLst/>
          </a:prstGeom>
          <a:solidFill>
            <a:srgbClr val="DEB276"/>
          </a:solidFill>
          <a:ln w="38100">
            <a:solidFill>
              <a:srgbClr val="C94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ô là gì?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524000" y="6380793"/>
            <a:ext cx="8382000" cy="2367331"/>
          </a:xfrm>
          <a:prstGeom prst="roundRect">
            <a:avLst/>
          </a:prstGeom>
          <a:solidFill>
            <a:srgbClr val="DEB276"/>
          </a:solidFill>
          <a:ln w="38100">
            <a:solidFill>
              <a:srgbClr val="C94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khối hay địa chỉ của khối là gì? Nêu ví dụ.</a:t>
            </a:r>
          </a:p>
        </p:txBody>
      </p:sp>
      <p:pic>
        <p:nvPicPr>
          <p:cNvPr id="2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8322786" y="3217009"/>
            <a:ext cx="2072311" cy="2231291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62200">
            <a:off x="611923" y="7697998"/>
            <a:ext cx="1824152" cy="22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85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95400" y="800100"/>
            <a:ext cx="16992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2. Khối ô 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193369"/>
            <a:ext cx="15849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Khái niệm: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ô là một nhóm ô liền kề nhau tạo thành hình chữ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nhật.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ô có thể là một nhóm ô liền nhau trên cùng một hàng, cùng cột hoặc thậm chí là một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ô.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Tên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khối hay địa chỉ của khối là cặp địa chỉ của ô góc trên bên trái và ô góc dưới bên trái, được phân cách bởi dấu “:”.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Ví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72549" y="8004125"/>
            <a:ext cx="4334340" cy="10834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B2:E5</a:t>
            </a:r>
            <a:endParaRPr lang="en-US" sz="4000" b="1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38963" y="8004125"/>
            <a:ext cx="4334340" cy="10834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A1:C9</a:t>
            </a:r>
            <a:endParaRPr lang="en-US" sz="4000" b="1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21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38200" y="3086100"/>
            <a:ext cx="16081825" cy="3879740"/>
            <a:chOff x="914400" y="3086100"/>
            <a:chExt cx="16081825" cy="3879740"/>
          </a:xfrm>
        </p:grpSpPr>
        <p:pic>
          <p:nvPicPr>
            <p:cNvPr id="18" name="Picture 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4400" y="3086100"/>
              <a:ext cx="16081825" cy="3879740"/>
            </a:xfrm>
            <a:prstGeom prst="rect">
              <a:avLst/>
            </a:prstGeom>
          </p:spPr>
        </p:pic>
        <p:grpSp>
          <p:nvGrpSpPr>
            <p:cNvPr id="19" name="Group 16"/>
            <p:cNvGrpSpPr/>
            <p:nvPr/>
          </p:nvGrpSpPr>
          <p:grpSpPr>
            <a:xfrm>
              <a:off x="1251038" y="3490332"/>
              <a:ext cx="3193771" cy="3071276"/>
              <a:chOff x="0" y="0"/>
              <a:chExt cx="6350000" cy="6350000"/>
            </a:xfrm>
          </p:grpSpPr>
          <p:sp>
            <p:nvSpPr>
              <p:cNvPr id="20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A6F92"/>
              </a:solidFill>
            </p:spPr>
          </p:sp>
        </p:grpSp>
        <p:sp>
          <p:nvSpPr>
            <p:cNvPr id="23" name="TextBox 28"/>
            <p:cNvSpPr txBox="1"/>
            <p:nvPr/>
          </p:nvSpPr>
          <p:spPr>
            <a:xfrm>
              <a:off x="5506850" y="3933940"/>
              <a:ext cx="10494636" cy="21840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5000">
                  <a:solidFill>
                    <a:srgbClr val="000000"/>
                  </a:solidFill>
                </a:rPr>
                <a:t>Để chọn một khối ô, các em phải thao tác như thế nào?</a:t>
              </a:r>
              <a:endParaRPr lang="en-US" sz="5000">
                <a:solidFill>
                  <a:srgbClr val="00000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981200" y="4152900"/>
              <a:ext cx="1752600" cy="1752600"/>
            </a:xfrm>
            <a:prstGeom prst="rect">
              <a:avLst/>
            </a:prstGeom>
          </p:spPr>
        </p:pic>
      </p:grpSp>
      <p:pic>
        <p:nvPicPr>
          <p:cNvPr id="24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8202168"/>
            <a:ext cx="7315200" cy="2084832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V="1">
            <a:off x="10972800" y="-12218"/>
            <a:ext cx="7315200" cy="20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95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831055"/>
            <a:ext cx="9601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Cách chọn khối ô: </a:t>
            </a:r>
            <a:endParaRPr lang="en-US" sz="4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823543"/>
            <a:ext cx="1584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/>
              <a:t>Kéo </a:t>
            </a:r>
            <a:r>
              <a:rPr lang="vi-VN" sz="4000"/>
              <a:t>thả chuột để chọn khối ô → trỏ chuột vào đúng đường viền của khối ô → chuột sẽ có hình mũi tên 4 hướng  → kéo thả khối ô sang vị trí mới.</a:t>
            </a:r>
            <a:endParaRPr lang="en-US" sz="400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/>
              <a:t>Sau </a:t>
            </a:r>
            <a:r>
              <a:rPr lang="vi-VN" sz="4000"/>
              <a:t>khi chọn khối ô, trên thanh trạng thái xuất hiện các thông tin về khối ô đó</a:t>
            </a:r>
            <a:r>
              <a:rPr lang="vi-VN" sz="4000" smtClean="0"/>
              <a:t>:</a:t>
            </a:r>
            <a:endParaRPr lang="en-US" sz="4000"/>
          </a:p>
        </p:txBody>
      </p:sp>
      <p:sp>
        <p:nvSpPr>
          <p:cNvPr id="4" name="Rounded Rectangle 3"/>
          <p:cNvSpPr/>
          <p:nvPr/>
        </p:nvSpPr>
        <p:spPr>
          <a:xfrm>
            <a:off x="2133600" y="6757017"/>
            <a:ext cx="3124200" cy="13636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</a:t>
            </a:r>
            <a:endParaRPr lang="en-US" sz="4000" b="1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66670" y="6757015"/>
            <a:ext cx="3124200" cy="13636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 </a:t>
            </a:r>
            <a:endParaRPr lang="en-US" sz="4000" b="1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199741" y="6757016"/>
            <a:ext cx="3124200" cy="13636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endParaRPr lang="en-US" sz="4000" b="1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8944" y="8120628"/>
            <a:ext cx="480060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lượng dữ liệu </a:t>
            </a:r>
          </a:p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trong khối </a:t>
            </a:r>
            <a:endParaRPr lang="en-US" sz="35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8470" y="8120627"/>
            <a:ext cx="4800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các dữ liệu có trong khối </a:t>
            </a:r>
            <a:endParaRPr lang="en-US" sz="35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67270" y="8114319"/>
            <a:ext cx="480060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bình cộng </a:t>
            </a:r>
          </a:p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các dữ liệu </a:t>
            </a:r>
            <a:endParaRPr lang="en-US" sz="35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09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5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-26581" y="800100"/>
            <a:ext cx="4343400" cy="12192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rộng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gular Pentagon 6"/>
          <p:cNvSpPr/>
          <p:nvPr/>
        </p:nvSpPr>
        <p:spPr>
          <a:xfrm>
            <a:off x="1240232" y="2719687"/>
            <a:ext cx="7011266" cy="6121483"/>
          </a:xfrm>
          <a:prstGeom prst="pen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Để bỏ đánh dấu chọn khối ô, chúng ta chỉ cần nháy chuột ở bên ngoài khối ô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egular Pentagon 18"/>
          <p:cNvSpPr/>
          <p:nvPr/>
        </p:nvSpPr>
        <p:spPr>
          <a:xfrm>
            <a:off x="9982200" y="2719687"/>
            <a:ext cx="7011266" cy="6121483"/>
          </a:xfrm>
          <a:prstGeom prst="pen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Để xóa dữ liệu trong khối ô, chúng ta chọn khối ô và nhấn phím Delete.</a:t>
            </a:r>
          </a:p>
        </p:txBody>
      </p:sp>
      <p:sp>
        <p:nvSpPr>
          <p:cNvPr id="10" name="Oval 9"/>
          <p:cNvSpPr/>
          <p:nvPr/>
        </p:nvSpPr>
        <p:spPr>
          <a:xfrm>
            <a:off x="3970575" y="2320325"/>
            <a:ext cx="1515826" cy="1371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729920" y="2320325"/>
            <a:ext cx="1515826" cy="1371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36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9" grpId="0" animBg="1"/>
      <p:bldP spid="10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95400" y="2185490"/>
            <a:ext cx="15571734" cy="73568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Mở tệp "ThucHanh.xlsx"; trong Bảng chỉ số BMI của một nhóm, hãy cho biết ô nào chứa dữ liệu trực tiếp.</a:t>
            </a:r>
          </a:p>
          <a:p>
            <a:pPr algn="just">
              <a:lnSpc>
                <a:spcPct val="150000"/>
              </a:lnSpc>
            </a:pP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Chọn một khối ô và cho biết các thông tin hiển thị trên thanh trạng </a:t>
            </a: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ô chứa các số liệu trong một cột của "Bảng chỉ số BMI của một nhóm</a:t>
            </a: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ô chứa các ô số liệu trong "Bảng chỉ số BMI của một nhóm</a:t>
            </a: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 bộ một cột, một hàng (của trang tính) có chứa dữ liệu; cho biết kết quả hiển thị trên thanh trạng thái.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800100"/>
            <a:ext cx="449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i="1" smtClean="0"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  <a:endParaRPr lang="en-US" sz="5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4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3972969" y="-4544405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372" y="2274390"/>
            <a:ext cx="6629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Gợi ý câu trả lời: </a:t>
            </a:r>
            <a:endParaRPr lang="en-US" sz="4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-31898" y="865212"/>
            <a:ext cx="6172200" cy="10668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  <a:endParaRPr lang="en-US" sz="45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348115"/>
              </p:ext>
            </p:extLst>
          </p:nvPr>
        </p:nvGraphicFramePr>
        <p:xfrm>
          <a:off x="2911855" y="5134462"/>
          <a:ext cx="12192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336176803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646938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chứa dữ liệu trực tiếp</a:t>
                      </a:r>
                      <a:endPara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chứa c</a:t>
                      </a:r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thức </a:t>
                      </a:r>
                      <a:endPara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12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 “Họ</a:t>
                      </a:r>
                      <a:r>
                        <a:rPr lang="en-US" sz="4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tên”</a:t>
                      </a:r>
                    </a:p>
                    <a:p>
                      <a:pPr marL="457200" indent="-4572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4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 “Cân nặng”</a:t>
                      </a:r>
                    </a:p>
                    <a:p>
                      <a:pPr marL="457200" indent="-4572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4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 “Chiều cao”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Cột BMI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4385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3614839"/>
            <a:ext cx="1630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1. Phân loại dữ liệu có trong bản tính "</a:t>
            </a:r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ThucHanh.xlsx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”: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01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478000" y="-4579024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723900"/>
            <a:ext cx="57647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2a. 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7" t="22004" r="11861"/>
          <a:stretch/>
        </p:blipFill>
        <p:spPr>
          <a:xfrm>
            <a:off x="1937376" y="1595400"/>
            <a:ext cx="14015614" cy="8191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Up Arrow 6"/>
          <p:cNvSpPr/>
          <p:nvPr/>
        </p:nvSpPr>
        <p:spPr>
          <a:xfrm>
            <a:off x="2666999" y="4410205"/>
            <a:ext cx="406207" cy="762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92056" y="5472531"/>
            <a:ext cx="3429000" cy="16690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khối ô chứa dữ liệu</a:t>
            </a:r>
            <a:endParaRPr lang="en-US" sz="35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201400" y="9253532"/>
            <a:ext cx="3886200" cy="826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3144500" y="7654043"/>
            <a:ext cx="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220200" y="5984983"/>
            <a:ext cx="7543800" cy="16690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về các khối ô đó: </a:t>
            </a:r>
          </a:p>
          <a:p>
            <a:pPr algn="just">
              <a:lnSpc>
                <a:spcPct val="150000"/>
              </a:lnSpc>
            </a:pPr>
            <a:r>
              <a:rPr lang="en-US" sz="3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6; Average: 1.53, Sum: 7.65.</a:t>
            </a:r>
          </a:p>
        </p:txBody>
      </p:sp>
    </p:spTree>
    <p:extLst>
      <p:ext uri="{BB962C8B-B14F-4D97-AF65-F5344CB8AC3E}">
        <p14:creationId xmlns:p14="http://schemas.microsoft.com/office/powerpoint/2010/main" val="2685964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630400" y="-4357100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8819" y="3522688"/>
            <a:ext cx="57647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2b. 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54642" y="5073292"/>
            <a:ext cx="15544800" cy="38111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khối ô chứa các ô số liệu trong "Bảng chỉ số BMI của một nhóm": Trên thanh trạng thái xuất hiện các thông tin về khối ô đó: Count: 15; Average: 24.22, Sum: 363.31.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372" y="2274390"/>
            <a:ext cx="6629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Gợi ý câu trả lời: </a:t>
            </a:r>
            <a:endParaRPr lang="en-US" sz="4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-31898" y="865212"/>
            <a:ext cx="6172200" cy="10668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  <a:endParaRPr lang="en-US" sz="45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74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95400" y="8001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43000" y="3482756"/>
            <a:ext cx="15544799" cy="3524821"/>
            <a:chOff x="1362226" y="2200759"/>
            <a:chExt cx="15544799" cy="3524821"/>
          </a:xfrm>
        </p:grpSpPr>
        <p:sp>
          <p:nvSpPr>
            <p:cNvPr id="20" name="Rounded Rectangle 19"/>
            <p:cNvSpPr/>
            <p:nvPr/>
          </p:nvSpPr>
          <p:spPr>
            <a:xfrm>
              <a:off x="1362226" y="2982380"/>
              <a:ext cx="15544799" cy="2743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40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có biết làm thế nào để chọn ô ABC123 trong bảng tính một cách nhanh nhất không?</a:t>
              </a:r>
              <a:endPara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752600" y="2200759"/>
              <a:ext cx="1219200" cy="12192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914400" y="2170388"/>
            <a:ext cx="179070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kiến thức và kinh nghiệm của em hãy trả lời câu hỏi sau: </a:t>
            </a:r>
            <a:endParaRPr lang="en-US" sz="4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290084" y="8145535"/>
            <a:ext cx="1134653" cy="692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58879" y="8099570"/>
            <a:ext cx="12687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Ta gõ "ABC123" vào hộp tên hiển thị địa chỉ.</a:t>
            </a:r>
            <a:endParaRPr lang="en-US" sz="4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3563600" y="-4757962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372" y="2274390"/>
            <a:ext cx="6629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Gợi ý câu trả lời: </a:t>
            </a:r>
            <a:endParaRPr lang="en-US" sz="4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-31898" y="865212"/>
            <a:ext cx="6172200" cy="10668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  <a:endParaRPr lang="en-US" sz="45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3401598"/>
            <a:ext cx="57647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2c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4684979"/>
            <a:ext cx="15544800" cy="38111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cs typeface="Arial" panose="020B0604020202020204" pitchFamily="34" charset="0"/>
              </a:rPr>
              <a:t>Chọn toàn bộ một cột, một hàng (của trang tính) có chứa dữ liệu; kết quả hiển thị trên thanh trạng thái chỉ có số lượng ô có dữ liệu trong khối: Count: 5.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54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800100"/>
            <a:ext cx="10439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5500" b="1">
                <a:latin typeface="Arial" panose="020B0604020202020204" pitchFamily="34" charset="0"/>
                <a:cs typeface="Arial" panose="020B0604020202020204" pitchFamily="34" charset="0"/>
              </a:rPr>
              <a:t>Sao chép, di chuyển khối </a:t>
            </a:r>
            <a:r>
              <a:rPr lang="vi-VN" sz="5500" b="1" smtClean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171700"/>
            <a:ext cx="1645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 i="1" smtClean="0"/>
              <a:t>Đọc thông tin mục 3 – SGK tr.44 và thực hiện nhiệm vụ: Em hãy nêu các bước:</a:t>
            </a:r>
            <a:endParaRPr lang="en-US" sz="4000" b="1" i="1" smtClean="0"/>
          </a:p>
        </p:txBody>
      </p:sp>
      <p:sp>
        <p:nvSpPr>
          <p:cNvPr id="8" name="Flowchart: Terminator 7"/>
          <p:cNvSpPr/>
          <p:nvPr/>
        </p:nvSpPr>
        <p:spPr>
          <a:xfrm>
            <a:off x="1600200" y="4543573"/>
            <a:ext cx="7162800" cy="1272634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chép khối ô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1600200" y="6252110"/>
            <a:ext cx="7162800" cy="1272634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chuyển khối ô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1600200" y="7960647"/>
            <a:ext cx="7162800" cy="127263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 khối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39400" y="3821256"/>
            <a:ext cx="6019800" cy="63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87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>
            <a:off x="0" y="647700"/>
            <a:ext cx="5181600" cy="12192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chép khối ô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2453813"/>
            <a:ext cx="6858000" cy="1295400"/>
            <a:chOff x="2057400" y="2781300"/>
            <a:chExt cx="6858000" cy="1295400"/>
          </a:xfrm>
        </p:grpSpPr>
        <p:sp>
          <p:nvSpPr>
            <p:cNvPr id="4" name="Rounded Rectangle 3"/>
            <p:cNvSpPr/>
            <p:nvPr/>
          </p:nvSpPr>
          <p:spPr>
            <a:xfrm>
              <a:off x="2590800" y="2781300"/>
              <a:ext cx="6324600" cy="12954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 khối ô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057400" y="2895600"/>
              <a:ext cx="1066800" cy="1066800"/>
            </a:xfrm>
            <a:prstGeom prst="ellipse">
              <a:avLst/>
            </a:prstGeom>
            <a:solidFill>
              <a:srgbClr val="E3027C"/>
            </a:solidFill>
            <a:ln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71800" y="4353188"/>
            <a:ext cx="9296400" cy="1295400"/>
            <a:chOff x="2057400" y="2781300"/>
            <a:chExt cx="9296400" cy="1295400"/>
          </a:xfrm>
        </p:grpSpPr>
        <p:sp>
          <p:nvSpPr>
            <p:cNvPr id="18" name="Rounded Rectangle 17"/>
            <p:cNvSpPr/>
            <p:nvPr/>
          </p:nvSpPr>
          <p:spPr>
            <a:xfrm>
              <a:off x="2590800" y="2781300"/>
              <a:ext cx="8763000" cy="12954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Nhấn tổ hợp phím </a:t>
              </a:r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 + C 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057400" y="2895600"/>
              <a:ext cx="1066800" cy="1066800"/>
            </a:xfrm>
            <a:prstGeom prst="ellipse">
              <a:avLst/>
            </a:prstGeom>
            <a:solidFill>
              <a:srgbClr val="E3027C"/>
            </a:solidFill>
            <a:ln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86400" y="6201935"/>
            <a:ext cx="9296400" cy="1295400"/>
            <a:chOff x="2057400" y="2781300"/>
            <a:chExt cx="9296400" cy="1295400"/>
          </a:xfrm>
        </p:grpSpPr>
        <p:sp>
          <p:nvSpPr>
            <p:cNvPr id="21" name="Rounded Rectangle 20"/>
            <p:cNvSpPr/>
            <p:nvPr/>
          </p:nvSpPr>
          <p:spPr>
            <a:xfrm>
              <a:off x="2590800" y="2781300"/>
              <a:ext cx="8763000" cy="12954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 ô đích đến</a:t>
              </a:r>
              <a:endPara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057400" y="2895600"/>
              <a:ext cx="1066800" cy="1066800"/>
            </a:xfrm>
            <a:prstGeom prst="ellipse">
              <a:avLst/>
            </a:prstGeom>
            <a:solidFill>
              <a:srgbClr val="E3027C"/>
            </a:solidFill>
            <a:ln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53400" y="8101310"/>
            <a:ext cx="9296400" cy="1295400"/>
            <a:chOff x="2057400" y="2781300"/>
            <a:chExt cx="9296400" cy="1295400"/>
          </a:xfrm>
        </p:grpSpPr>
        <p:sp>
          <p:nvSpPr>
            <p:cNvPr id="24" name="Rounded Rectangle 23"/>
            <p:cNvSpPr/>
            <p:nvPr/>
          </p:nvSpPr>
          <p:spPr>
            <a:xfrm>
              <a:off x="2590800" y="2781300"/>
              <a:ext cx="8763000" cy="12954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Nhấn tổ hợp phím </a:t>
              </a:r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 + V 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057400" y="2895600"/>
              <a:ext cx="1066800" cy="1066800"/>
            </a:xfrm>
            <a:prstGeom prst="ellipse">
              <a:avLst/>
            </a:prstGeom>
            <a:solidFill>
              <a:srgbClr val="E3027C"/>
            </a:solidFill>
            <a:ln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583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9910" y="9043580"/>
            <a:ext cx="10156416" cy="2940590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>
            <a:off x="0" y="647700"/>
            <a:ext cx="5181600" cy="12192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chuyển khối ô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52600" y="2398180"/>
            <a:ext cx="6858000" cy="1295400"/>
            <a:chOff x="2057400" y="2781300"/>
            <a:chExt cx="6858000" cy="1295400"/>
          </a:xfrm>
        </p:grpSpPr>
        <p:sp>
          <p:nvSpPr>
            <p:cNvPr id="4" name="Rounded Rectangle 3"/>
            <p:cNvSpPr/>
            <p:nvPr/>
          </p:nvSpPr>
          <p:spPr>
            <a:xfrm>
              <a:off x="2590800" y="2781300"/>
              <a:ext cx="6324600" cy="12954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 khối ô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057400" y="2895600"/>
              <a:ext cx="1066800" cy="1066800"/>
            </a:xfrm>
            <a:prstGeom prst="ellipse">
              <a:avLst/>
            </a:prstGeom>
            <a:solidFill>
              <a:srgbClr val="E3027C"/>
            </a:solidFill>
            <a:ln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47284" y="4226980"/>
            <a:ext cx="9296400" cy="1295400"/>
            <a:chOff x="2057400" y="2781300"/>
            <a:chExt cx="9296400" cy="1295400"/>
          </a:xfrm>
        </p:grpSpPr>
        <p:sp>
          <p:nvSpPr>
            <p:cNvPr id="18" name="Rounded Rectangle 17"/>
            <p:cNvSpPr/>
            <p:nvPr/>
          </p:nvSpPr>
          <p:spPr>
            <a:xfrm>
              <a:off x="2590800" y="2781300"/>
              <a:ext cx="8763000" cy="12954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Nhấn tổ hợp phím </a:t>
              </a:r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 + X</a:t>
              </a:r>
              <a:r>
                <a:rPr lang="en-US" sz="45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057400" y="2895600"/>
              <a:ext cx="1066800" cy="1066800"/>
            </a:xfrm>
            <a:prstGeom prst="ellipse">
              <a:avLst/>
            </a:prstGeom>
            <a:solidFill>
              <a:srgbClr val="E3027C"/>
            </a:solidFill>
            <a:ln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47284" y="5873280"/>
            <a:ext cx="9296400" cy="1295400"/>
            <a:chOff x="2057400" y="2781300"/>
            <a:chExt cx="9296400" cy="1295400"/>
          </a:xfrm>
        </p:grpSpPr>
        <p:sp>
          <p:nvSpPr>
            <p:cNvPr id="21" name="Rounded Rectangle 20"/>
            <p:cNvSpPr/>
            <p:nvPr/>
          </p:nvSpPr>
          <p:spPr>
            <a:xfrm>
              <a:off x="2590800" y="2781300"/>
              <a:ext cx="8763000" cy="12954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 ô đích đến</a:t>
              </a:r>
              <a:endPara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057400" y="2895600"/>
              <a:ext cx="1066800" cy="1066800"/>
            </a:xfrm>
            <a:prstGeom prst="ellipse">
              <a:avLst/>
            </a:prstGeom>
            <a:solidFill>
              <a:srgbClr val="E3027C"/>
            </a:solidFill>
            <a:ln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22475" y="7748180"/>
            <a:ext cx="9296400" cy="1295400"/>
            <a:chOff x="2057400" y="2781300"/>
            <a:chExt cx="9296400" cy="1295400"/>
          </a:xfrm>
        </p:grpSpPr>
        <p:sp>
          <p:nvSpPr>
            <p:cNvPr id="24" name="Rounded Rectangle 23"/>
            <p:cNvSpPr/>
            <p:nvPr/>
          </p:nvSpPr>
          <p:spPr>
            <a:xfrm>
              <a:off x="2590800" y="2781300"/>
              <a:ext cx="8763000" cy="12954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Nhấn tổ hợp phím </a:t>
              </a:r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 + V 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057400" y="2895600"/>
              <a:ext cx="1066800" cy="1066800"/>
            </a:xfrm>
            <a:prstGeom prst="ellipse">
              <a:avLst/>
            </a:prstGeom>
            <a:solidFill>
              <a:srgbClr val="E3027C"/>
            </a:solidFill>
            <a:ln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3" t="4735" r="12157" b="62381"/>
          <a:stretch/>
        </p:blipFill>
        <p:spPr>
          <a:xfrm>
            <a:off x="11552275" y="2074015"/>
            <a:ext cx="5933991" cy="5933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42770" y="7748180"/>
            <a:ext cx="495300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 chuột vào biên khối </a:t>
            </a:r>
          </a:p>
          <a:p>
            <a:pPr algn="ctr">
              <a:lnSpc>
                <a:spcPct val="150000"/>
              </a:lnSpc>
            </a:pPr>
            <a:r>
              <a:rPr lang="en-US" sz="35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di chuyển</a:t>
            </a:r>
            <a:endParaRPr lang="en-US" sz="35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75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>
            <a:off x="0" y="647700"/>
            <a:ext cx="5181600" cy="121920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 khối ô</a:t>
            </a:r>
            <a:endParaRPr lang="en-US" sz="45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71600" y="2781300"/>
            <a:ext cx="7620000" cy="6324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 phím </a:t>
            </a:r>
            <a:r>
              <a:rPr lang="en-US" sz="4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khi thao tác kéo thả khối ô đến vị trí mới thì các ô đã có dữ liệu sẽ không bị viết đè lên mà bị đẩy dịch sang vị trí khác.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878712" y="1918617"/>
            <a:ext cx="7373413" cy="7187284"/>
            <a:chOff x="9878712" y="1918617"/>
            <a:chExt cx="7373413" cy="7187284"/>
          </a:xfrm>
        </p:grpSpPr>
        <p:grpSp>
          <p:nvGrpSpPr>
            <p:cNvPr id="7" name="Group 6"/>
            <p:cNvGrpSpPr/>
            <p:nvPr/>
          </p:nvGrpSpPr>
          <p:grpSpPr>
            <a:xfrm>
              <a:off x="9878712" y="2759148"/>
              <a:ext cx="7373413" cy="6346753"/>
              <a:chOff x="9878712" y="2759148"/>
              <a:chExt cx="7373413" cy="6346753"/>
            </a:xfrm>
          </p:grpSpPr>
          <p:sp>
            <p:nvSpPr>
              <p:cNvPr id="6" name="Rectangle 5"/>
              <p:cNvSpPr/>
              <p:nvPr/>
            </p:nvSpPr>
            <p:spPr>
              <a:xfrm rot="21003203">
                <a:off x="9878712" y="2781300"/>
                <a:ext cx="7239000" cy="632460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0013125" y="2759148"/>
                <a:ext cx="7239000" cy="632460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b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LƯU Ý: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</a:t>
                </a:r>
                <a:r>
                  <a:rPr lang="vi-VN" sz="4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đích đến của khối ô không phải là vùng trống mà có dữ liệu thì </a:t>
                </a:r>
                <a:r>
                  <a:rPr lang="vi-VN" sz="40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Excel sẽ hỏi</a:t>
                </a:r>
                <a:r>
                  <a:rPr lang="vi-VN" sz="4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vi-VN" sz="40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nhắc kiểm tra</a:t>
                </a:r>
                <a:r>
                  <a:rPr lang="vi-VN" sz="4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để không vô tình đè lên dữ liệu có ở đó từ trước</a:t>
                </a:r>
                <a:r>
                  <a:rPr lang="vi-VN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26" name="Picture 2" descr="Pin 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2625" y="1918617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4192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800100"/>
            <a:ext cx="10439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4. Thực hành với khối ô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943100"/>
            <a:ext cx="16078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Dựa vào kiến thức đã học em hãy thực hành các thao tác sau trên phần mềm bảng tính: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4331453"/>
            <a:ext cx="16306800" cy="4776706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</a:p>
          <a:p>
            <a:pPr algn="just">
              <a:lnSpc>
                <a:spcPct val="150000"/>
              </a:lnSpc>
            </a:pP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Chọn khối ô vừa đủ chứa trong Bảng chỉ số BMI của một nhóm và cho biết địa chỉ khối ô là gì?</a:t>
            </a:r>
          </a:p>
          <a:p>
            <a:pPr algn="just">
              <a:lnSpc>
                <a:spcPct val="150000"/>
              </a:lnSpc>
            </a:pP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Kéo thả di chuyển khối ô sang vị trí mới; cho biết địa chỉ mới của khối ô.</a:t>
            </a:r>
          </a:p>
          <a:p>
            <a:pPr algn="just">
              <a:lnSpc>
                <a:spcPct val="150000"/>
              </a:lnSpc>
            </a:pPr>
            <a:r>
              <a:rPr lang="en-US" sz="3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Cắt dán để di chuyển khối ô sang vị trí mới; sao chép khối ô sang vị trí mới.</a:t>
            </a:r>
          </a:p>
        </p:txBody>
      </p:sp>
    </p:spTree>
    <p:extLst>
      <p:ext uri="{BB962C8B-B14F-4D97-AF65-F5344CB8AC3E}">
        <p14:creationId xmlns:p14="http://schemas.microsoft.com/office/powerpoint/2010/main" val="2760640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800100"/>
            <a:ext cx="10439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4. Thực hành với khối ô</a:t>
            </a:r>
            <a:endParaRPr lang="en-US" sz="5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943100"/>
            <a:ext cx="16078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Dựa vào kiến thức đã học em hãy thực hành các thao tác sau trên phần mềm bảng tính: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4584163"/>
            <a:ext cx="16306800" cy="41648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endParaRPr lang="en-US" sz="40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 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 trí cột Điện thoại trong Bảng chỉ số BMI của một nhóm để trở thành cột liền kề bên phải cột Họ tên</a:t>
            </a:r>
          </a:p>
        </p:txBody>
      </p:sp>
    </p:spTree>
    <p:extLst>
      <p:ext uri="{BB962C8B-B14F-4D97-AF65-F5344CB8AC3E}">
        <p14:creationId xmlns:p14="http://schemas.microsoft.com/office/powerpoint/2010/main" val="3538299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800100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19200" y="2320325"/>
            <a:ext cx="15849600" cy="1603975"/>
          </a:xfrm>
          <a:prstGeom prst="roundRect">
            <a:avLst/>
          </a:prstGeom>
          <a:solidFill>
            <a:srgbClr val="FFCC66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Câu 1. </a:t>
            </a:r>
            <a:r>
              <a:rPr lang="vi-VN" sz="4000">
                <a:solidFill>
                  <a:srgbClr val="002060"/>
                </a:solidFill>
              </a:rPr>
              <a:t>Một công thức được bắt đầu với dấu gì?</a:t>
            </a:r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600200" y="4991100"/>
            <a:ext cx="6781800" cy="11430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Dấu chấm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600200" y="7200900"/>
            <a:ext cx="6781800" cy="11430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Dấu cộng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9999921" y="4991100"/>
            <a:ext cx="6781800" cy="11430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Dấu phẩy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10015870" y="7200900"/>
            <a:ext cx="6781800" cy="11430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Dấu bằng</a:t>
            </a:r>
          </a:p>
        </p:txBody>
      </p:sp>
    </p:spTree>
    <p:extLst>
      <p:ext uri="{BB962C8B-B14F-4D97-AF65-F5344CB8AC3E}">
        <p14:creationId xmlns:p14="http://schemas.microsoft.com/office/powerpoint/2010/main" val="2421211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 animBg="1"/>
      <p:bldP spid="10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800100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19200" y="2320325"/>
            <a:ext cx="15849600" cy="1603975"/>
          </a:xfrm>
          <a:prstGeom prst="roundRect">
            <a:avLst/>
          </a:prstGeom>
          <a:solidFill>
            <a:srgbClr val="FFCC66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Câu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000" b="1" smtClean="0">
                <a:solidFill>
                  <a:srgbClr val="FF0000"/>
                </a:solidFill>
              </a:rPr>
              <a:t>.</a:t>
            </a:r>
            <a:r>
              <a:rPr lang="en-US" sz="4000" b="1" smtClean="0">
                <a:solidFill>
                  <a:srgbClr val="FF0000"/>
                </a:solidFill>
              </a:rPr>
              <a:t> </a:t>
            </a:r>
            <a:r>
              <a:rPr lang="vi-VN" sz="4000" smtClean="0">
                <a:solidFill>
                  <a:srgbClr val="002060"/>
                </a:solidFill>
              </a:rPr>
              <a:t>Hộp </a:t>
            </a:r>
            <a:r>
              <a:rPr lang="vi-VN" sz="4000">
                <a:solidFill>
                  <a:srgbClr val="002060"/>
                </a:solidFill>
              </a:rPr>
              <a:t>tên trong bảng tính được sử dụng để làm gì?</a:t>
            </a:r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600200" y="4991100"/>
            <a:ext cx="6781800" cy="11430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Hiển thị địa chỉ ô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600200" y="7200900"/>
            <a:ext cx="6781800" cy="11430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ngày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 năm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9999921" y="4991100"/>
            <a:ext cx="6781800" cy="11430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Hiển thị công thức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10015870" y="7200900"/>
            <a:ext cx="6781800" cy="11430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Hiển thị số thứ </a:t>
            </a: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94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800100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19200" y="2320325"/>
            <a:ext cx="15849600" cy="1603975"/>
          </a:xfrm>
          <a:prstGeom prst="roundRect">
            <a:avLst/>
          </a:prstGeom>
          <a:solidFill>
            <a:srgbClr val="FFCC66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Câu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000" b="1" smtClean="0">
                <a:solidFill>
                  <a:srgbClr val="FF0000"/>
                </a:solidFill>
              </a:rPr>
              <a:t>.</a:t>
            </a:r>
            <a:r>
              <a:rPr lang="en-US" sz="4000" b="1" smtClean="0">
                <a:solidFill>
                  <a:srgbClr val="FF0000"/>
                </a:solidFill>
              </a:rPr>
              <a:t> </a:t>
            </a:r>
            <a:r>
              <a:rPr lang="vi-VN" sz="4000" smtClean="0">
                <a:solidFill>
                  <a:srgbClr val="002060"/>
                </a:solidFill>
              </a:rPr>
              <a:t>Khối </a:t>
            </a:r>
            <a:r>
              <a:rPr lang="vi-VN" sz="4000" b="1" i="1">
                <a:solidFill>
                  <a:srgbClr val="002060"/>
                </a:solidFill>
              </a:rPr>
              <a:t>B2:E5 </a:t>
            </a:r>
            <a:r>
              <a:rPr lang="vi-VN" sz="4000">
                <a:solidFill>
                  <a:srgbClr val="002060"/>
                </a:solidFill>
              </a:rPr>
              <a:t>gồm bao nhiêu ô?</a:t>
            </a:r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600200" y="4991100"/>
            <a:ext cx="6781800" cy="11430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12 ô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600200" y="7200900"/>
            <a:ext cx="6781800" cy="11430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16 ô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9999921" y="4991100"/>
            <a:ext cx="6781800" cy="11430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14 ô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10015870" y="7200900"/>
            <a:ext cx="6781800" cy="11430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18 ô</a:t>
            </a:r>
          </a:p>
        </p:txBody>
      </p:sp>
    </p:spTree>
    <p:extLst>
      <p:ext uri="{BB962C8B-B14F-4D97-AF65-F5344CB8AC3E}">
        <p14:creationId xmlns:p14="http://schemas.microsoft.com/office/powerpoint/2010/main" val="875526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0465"/>
          <a:stretch>
            <a:fillRect/>
          </a:stretch>
        </p:blipFill>
        <p:spPr>
          <a:xfrm>
            <a:off x="10547897" y="-2285503"/>
            <a:ext cx="11321066" cy="45710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1164"/>
          <a:stretch>
            <a:fillRect/>
          </a:stretch>
        </p:blipFill>
        <p:spPr>
          <a:xfrm rot="303383">
            <a:off x="-5491748" y="6972797"/>
            <a:ext cx="18017828" cy="457100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67994" y="2285503"/>
            <a:ext cx="13940436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  <a:endParaRPr lang="en-US" sz="7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QUEN VỚI TRANG TÍNH </a:t>
            </a: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(Tiếp theo)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487400" y="6438900"/>
            <a:ext cx="4151361" cy="3663576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09600" y="6213288"/>
            <a:ext cx="4497049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800100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19200" y="2320325"/>
            <a:ext cx="15849600" cy="2130275"/>
          </a:xfrm>
          <a:prstGeom prst="roundRect">
            <a:avLst/>
          </a:prstGeom>
          <a:solidFill>
            <a:srgbClr val="FFCC66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rgbClr val="FF0000"/>
                </a:solidFill>
              </a:rPr>
              <a:t>Câu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000" b="1" smtClean="0">
                <a:solidFill>
                  <a:srgbClr val="FF0000"/>
                </a:solidFill>
              </a:rPr>
              <a:t>.</a:t>
            </a:r>
            <a:r>
              <a:rPr lang="en-US" sz="4000" b="1" smtClean="0">
                <a:solidFill>
                  <a:srgbClr val="FF0000"/>
                </a:solidFill>
              </a:rPr>
              <a:t> </a:t>
            </a:r>
            <a:r>
              <a:rPr lang="vi-VN" sz="4000">
                <a:solidFill>
                  <a:srgbClr val="002060"/>
                </a:solidFill>
              </a:rPr>
              <a:t>Khi chúng ta muốn di chuyển khối ô từ vị trí này sang vị trí khác, chúng ta sử dụng tổ hợp phím nào?</a:t>
            </a:r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414130" y="5598538"/>
            <a:ext cx="6781800" cy="11430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Ctrl + C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414130" y="7808338"/>
            <a:ext cx="6781800" cy="11430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Ctrl + P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9813851" y="5598538"/>
            <a:ext cx="6781800" cy="11430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Ctrl + X</a:t>
            </a:r>
          </a:p>
        </p:txBody>
      </p:sp>
      <p:sp>
        <p:nvSpPr>
          <p:cNvPr id="14" name="Flowchart: Terminator 13"/>
          <p:cNvSpPr/>
          <p:nvPr/>
        </p:nvSpPr>
        <p:spPr>
          <a:xfrm>
            <a:off x="9829800" y="7808338"/>
            <a:ext cx="6781800" cy="11430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Ctrl + G</a:t>
            </a:r>
          </a:p>
        </p:txBody>
      </p:sp>
    </p:spTree>
    <p:extLst>
      <p:ext uri="{BB962C8B-B14F-4D97-AF65-F5344CB8AC3E}">
        <p14:creationId xmlns:p14="http://schemas.microsoft.com/office/powerpoint/2010/main" val="6729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800100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19200" y="2456963"/>
            <a:ext cx="15849600" cy="3529310"/>
          </a:xfrm>
          <a:prstGeom prst="roundRect">
            <a:avLst/>
          </a:prstGeom>
          <a:solidFill>
            <a:srgbClr val="FFFF66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500">
                <a:solidFill>
                  <a:schemeClr val="tx1"/>
                </a:solidFill>
              </a:rPr>
              <a:t>Theo em, trong Bảng chỉ số BMI của một nhóm, em có thể sử dụng hàm </a:t>
            </a:r>
            <a:r>
              <a:rPr lang="vi-VN" sz="4500" b="1" i="1">
                <a:solidFill>
                  <a:schemeClr val="tx1"/>
                </a:solidFill>
              </a:rPr>
              <a:t>SUM</a:t>
            </a:r>
            <a:r>
              <a:rPr lang="vi-VN" sz="4500">
                <a:solidFill>
                  <a:schemeClr val="tx1"/>
                </a:solidFill>
              </a:rPr>
              <a:t> hay hàm </a:t>
            </a:r>
            <a:r>
              <a:rPr lang="vi-VN" sz="4500" b="1" i="1">
                <a:solidFill>
                  <a:schemeClr val="tx1"/>
                </a:solidFill>
              </a:rPr>
              <a:t>AVERAGE</a:t>
            </a:r>
            <a:r>
              <a:rPr lang="vi-VN" sz="4500">
                <a:solidFill>
                  <a:schemeClr val="tx1"/>
                </a:solidFill>
              </a:rPr>
              <a:t> để đưa ra thông tin gì hữu ích?</a:t>
            </a:r>
            <a:endParaRPr lang="en-US" sz="450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9351" y="7758708"/>
            <a:ext cx="1447800" cy="685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43100" y="6633675"/>
            <a:ext cx="1379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Hàm 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: đưa ra tổng cân nặng của nhóm.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Hàm 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: đưa ra chỉ số trung bình của chiều cao, cân nậng, chỉ số BMI của nhóm.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31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875" r="16538"/>
          <a:stretch>
            <a:fillRect/>
          </a:stretch>
        </p:blipFill>
        <p:spPr>
          <a:xfrm>
            <a:off x="-11911673" y="8743375"/>
            <a:ext cx="19375464" cy="28952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96197" y="2931809"/>
            <a:ext cx="5512610" cy="551261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73803" y="3209425"/>
            <a:ext cx="4957399" cy="4957379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t="-6484" b="-43609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7397255" y="912518"/>
            <a:ext cx="93000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67"/>
              </a:lnSpc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976921" y="2344387"/>
            <a:ext cx="9959510" cy="1949123"/>
            <a:chOff x="6865878" y="2903830"/>
            <a:chExt cx="9959510" cy="194912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865878" y="3344663"/>
              <a:ext cx="1195826" cy="1195826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8756201" y="2903830"/>
              <a:ext cx="8069187" cy="19491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5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lại nội dung chính của bài học ngày hôm nay</a:t>
              </a:r>
              <a:endParaRPr lang="en-US" sz="4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259300" y="1835848"/>
            <a:ext cx="12094489" cy="120944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117125" y="-6222062"/>
            <a:ext cx="8630062" cy="863006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2223941" y="-7601362"/>
            <a:ext cx="8630062" cy="863006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067538" y="4744851"/>
            <a:ext cx="9959510" cy="1949123"/>
            <a:chOff x="6865878" y="2903830"/>
            <a:chExt cx="9959510" cy="1949123"/>
          </a:xfrm>
        </p:grpSpPr>
        <p:pic>
          <p:nvPicPr>
            <p:cNvPr id="20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865878" y="3344663"/>
              <a:ext cx="1195826" cy="1195826"/>
            </a:xfrm>
            <a:prstGeom prst="rect">
              <a:avLst/>
            </a:prstGeom>
          </p:spPr>
        </p:pic>
        <p:sp>
          <p:nvSpPr>
            <p:cNvPr id="21" name="TextBox 12"/>
            <p:cNvSpPr txBox="1"/>
            <p:nvPr/>
          </p:nvSpPr>
          <p:spPr>
            <a:xfrm>
              <a:off x="8756201" y="2903830"/>
              <a:ext cx="8069187" cy="19491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5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 bài tập tự kiểm tra đánh giá, bài tập về nhà</a:t>
              </a:r>
              <a:endParaRPr lang="en-US" sz="4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76921" y="7242964"/>
            <a:ext cx="10173815" cy="2077492"/>
            <a:chOff x="6865878" y="2903830"/>
            <a:chExt cx="10173815" cy="2077492"/>
          </a:xfrm>
        </p:grpSpPr>
        <p:pic>
          <p:nvPicPr>
            <p:cNvPr id="23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865878" y="3344663"/>
              <a:ext cx="1195826" cy="1195826"/>
            </a:xfrm>
            <a:prstGeom prst="rect">
              <a:avLst/>
            </a:prstGeom>
          </p:spPr>
        </p:pic>
        <p:sp>
          <p:nvSpPr>
            <p:cNvPr id="24" name="TextBox 12"/>
            <p:cNvSpPr txBox="1"/>
            <p:nvPr/>
          </p:nvSpPr>
          <p:spPr>
            <a:xfrm>
              <a:off x="8756201" y="2903830"/>
              <a:ext cx="8283492" cy="20774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 bài mới, </a:t>
              </a:r>
              <a:r>
                <a:rPr lang="en-US" sz="4500" b="1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4: </a:t>
              </a:r>
              <a:r>
                <a:rPr lang="en-US" sz="4500" b="1" i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 dạng hiển thị dữ liệu số</a:t>
              </a:r>
              <a:endParaRPr lang="en-US" sz="45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789834" y="-6105162"/>
            <a:ext cx="8630062" cy="86300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21164"/>
          <a:stretch>
            <a:fillRect/>
          </a:stretch>
        </p:blipFill>
        <p:spPr>
          <a:xfrm>
            <a:off x="3611878" y="8058647"/>
            <a:ext cx="18017828" cy="45710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117125" y="-6222062"/>
            <a:ext cx="8630062" cy="8630062"/>
          </a:xfrm>
          <a:prstGeom prst="rect">
            <a:avLst/>
          </a:prstGeom>
        </p:spPr>
      </p:pic>
      <p:sp>
        <p:nvSpPr>
          <p:cNvPr id="13" name="TextBox 6"/>
          <p:cNvSpPr txBox="1"/>
          <p:nvPr/>
        </p:nvSpPr>
        <p:spPr>
          <a:xfrm>
            <a:off x="2438400" y="3238500"/>
            <a:ext cx="13940436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3"/>
          <p:cNvGrpSpPr>
            <a:grpSpLocks noChangeAspect="1"/>
          </p:cNvGrpSpPr>
          <p:nvPr/>
        </p:nvGrpSpPr>
        <p:grpSpPr>
          <a:xfrm>
            <a:off x="10668000" y="5524500"/>
            <a:ext cx="8300382" cy="8300382"/>
            <a:chOff x="0" y="0"/>
            <a:chExt cx="6350000" cy="6350000"/>
          </a:xfrm>
        </p:grpSpPr>
        <p:sp>
          <p:nvSpPr>
            <p:cNvPr id="15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6350000"/>
                  </a:moveTo>
                  <a:lnTo>
                    <a:pt x="6350000" y="6350000"/>
                  </a:lnTo>
                  <a:lnTo>
                    <a:pt x="6350000" y="0"/>
                  </a:lnTo>
                  <a:cubicBezTo>
                    <a:pt x="2843530" y="0"/>
                    <a:pt x="0" y="2843530"/>
                    <a:pt x="0" y="6350000"/>
                  </a:cubicBezTo>
                  <a:close/>
                </a:path>
              </a:pathLst>
            </a:custGeom>
            <a:blipFill>
              <a:blip r:embed="rId9"/>
              <a:stretch>
                <a:fillRect l="-25000" r="-2500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5519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538600" y="-230937"/>
            <a:ext cx="8630062" cy="86300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117125" y="-6222062"/>
            <a:ext cx="8630062" cy="86300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28050" y="8711912"/>
            <a:ext cx="8630062" cy="8630062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0" y="904875"/>
            <a:ext cx="18288000" cy="1052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 smtClean="0"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  <a:endParaRPr lang="en-US" sz="6399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085695" y="3146321"/>
            <a:ext cx="1404335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5000" b="1" smtClean="0">
                <a:solidFill>
                  <a:srgbClr val="C2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Hộp tên, thanh công thức và dữ liệu vùng ô </a:t>
            </a:r>
            <a:endParaRPr lang="en-US" sz="5000" b="1">
              <a:solidFill>
                <a:srgbClr val="C240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22"/>
          <p:cNvSpPr txBox="1"/>
          <p:nvPr/>
        </p:nvSpPr>
        <p:spPr>
          <a:xfrm>
            <a:off x="3085695" y="4722876"/>
            <a:ext cx="6584617" cy="54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5000" b="1" smtClean="0">
                <a:solidFill>
                  <a:srgbClr val="C2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Khối ô </a:t>
            </a:r>
            <a:endParaRPr lang="en-US" sz="5000" b="1">
              <a:solidFill>
                <a:srgbClr val="C240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22"/>
          <p:cNvSpPr txBox="1"/>
          <p:nvPr/>
        </p:nvSpPr>
        <p:spPr>
          <a:xfrm>
            <a:off x="3075513" y="6450528"/>
            <a:ext cx="10259487" cy="54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5000" b="1" smtClean="0">
                <a:solidFill>
                  <a:srgbClr val="C2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Sao chép, di chuyển khối ô</a:t>
            </a:r>
            <a:endParaRPr lang="en-US" sz="5000" b="1">
              <a:solidFill>
                <a:srgbClr val="C240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22"/>
          <p:cNvSpPr txBox="1"/>
          <p:nvPr/>
        </p:nvSpPr>
        <p:spPr>
          <a:xfrm>
            <a:off x="3075513" y="8312570"/>
            <a:ext cx="9251617" cy="54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5000" b="1" smtClean="0">
                <a:solidFill>
                  <a:srgbClr val="C240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Thực hành với khối ô </a:t>
            </a:r>
            <a:endParaRPr lang="en-US" sz="5000" b="1">
              <a:solidFill>
                <a:srgbClr val="C240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95400" y="800100"/>
            <a:ext cx="16992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smtClean="0">
                <a:latin typeface="Arial" panose="020B0604020202020204" pitchFamily="34" charset="0"/>
                <a:cs typeface="Arial" panose="020B0604020202020204" pitchFamily="34" charset="0"/>
              </a:rPr>
              <a:t>1. Hộp </a:t>
            </a:r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tên, thanh công thức và dữ liệu trong ô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2434" y="4467927"/>
            <a:ext cx="10516466" cy="49087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104733"/>
            <a:ext cx="1699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1 và ghi nhớ một số thông tin về thanh ngang của Excel: </a:t>
            </a:r>
            <a:endParaRPr lang="en-US" sz="40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2434" y="4615093"/>
            <a:ext cx="1752600" cy="381000"/>
          </a:xfrm>
          <a:prstGeom prst="rect">
            <a:avLst/>
          </a:prstGeom>
          <a:noFill/>
          <a:ln w="38100">
            <a:solidFill>
              <a:srgbClr val="E302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32234" y="4648007"/>
            <a:ext cx="1752600" cy="381000"/>
          </a:xfrm>
          <a:prstGeom prst="rect">
            <a:avLst/>
          </a:prstGeom>
          <a:noFill/>
          <a:ln w="38100">
            <a:solidFill>
              <a:srgbClr val="E302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075766" y="4640185"/>
            <a:ext cx="6363133" cy="388821"/>
          </a:xfrm>
          <a:prstGeom prst="rect">
            <a:avLst/>
          </a:prstGeom>
          <a:noFill/>
          <a:ln w="38100">
            <a:solidFill>
              <a:srgbClr val="E302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256122" y="4805593"/>
            <a:ext cx="1666312" cy="626022"/>
            <a:chOff x="1877874" y="4593678"/>
            <a:chExt cx="1666312" cy="62602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77875" y="4624714"/>
              <a:ext cx="1666311" cy="0"/>
            </a:xfrm>
            <a:prstGeom prst="line">
              <a:avLst/>
            </a:prstGeom>
            <a:ln w="38100">
              <a:solidFill>
                <a:srgbClr val="E3027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77874" y="4593678"/>
              <a:ext cx="0" cy="626022"/>
            </a:xfrm>
            <a:prstGeom prst="line">
              <a:avLst/>
            </a:prstGeom>
            <a:ln w="38100">
              <a:solidFill>
                <a:srgbClr val="E3027C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826929" y="5431615"/>
            <a:ext cx="2858386" cy="3200400"/>
          </a:xfrm>
          <a:prstGeom prst="roundRect">
            <a:avLst/>
          </a:prstGeom>
          <a:solidFill>
            <a:srgbClr val="FDE6BA"/>
          </a:solidFill>
          <a:ln>
            <a:solidFill>
              <a:srgbClr val="FDE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tên hiển thị địa chỉ của ô được chọn (F3)</a:t>
            </a:r>
            <a:endParaRPr lang="en-US" sz="3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031572" y="4060015"/>
            <a:ext cx="0" cy="574436"/>
          </a:xfrm>
          <a:prstGeom prst="line">
            <a:avLst/>
          </a:prstGeom>
          <a:ln w="38100">
            <a:solidFill>
              <a:srgbClr val="E3027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697186" y="3151801"/>
            <a:ext cx="2668772" cy="1002638"/>
          </a:xfrm>
          <a:prstGeom prst="roundRect">
            <a:avLst/>
          </a:prstGeom>
          <a:solidFill>
            <a:srgbClr val="FDE6BA"/>
          </a:solidFill>
          <a:ln>
            <a:solidFill>
              <a:srgbClr val="FDE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nút lệnh</a:t>
            </a:r>
            <a:endParaRPr lang="en-US" sz="3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 flipH="1">
            <a:off x="10068526" y="3679933"/>
            <a:ext cx="1434922" cy="935162"/>
            <a:chOff x="3824726" y="4799318"/>
            <a:chExt cx="1535272" cy="906559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5290282" y="4816940"/>
              <a:ext cx="39818" cy="888937"/>
            </a:xfrm>
            <a:prstGeom prst="line">
              <a:avLst/>
            </a:prstGeom>
            <a:ln w="38100">
              <a:solidFill>
                <a:srgbClr val="E3027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3824726" y="4799318"/>
              <a:ext cx="1535272" cy="17622"/>
            </a:xfrm>
            <a:prstGeom prst="line">
              <a:avLst/>
            </a:prstGeom>
            <a:ln w="38100">
              <a:solidFill>
                <a:srgbClr val="E3027C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ounded Rectangle 44"/>
          <p:cNvSpPr/>
          <p:nvPr/>
        </p:nvSpPr>
        <p:spPr>
          <a:xfrm>
            <a:off x="11503448" y="3134350"/>
            <a:ext cx="3581400" cy="1002638"/>
          </a:xfrm>
          <a:prstGeom prst="roundRect">
            <a:avLst/>
          </a:prstGeom>
          <a:solidFill>
            <a:srgbClr val="FDE6BA"/>
          </a:solidFill>
          <a:ln>
            <a:solidFill>
              <a:srgbClr val="FDE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công thức</a:t>
            </a:r>
            <a:endParaRPr lang="en-US" sz="3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12781286" y="4836629"/>
            <a:ext cx="1906499" cy="1874820"/>
            <a:chOff x="3824726" y="3934583"/>
            <a:chExt cx="1550220" cy="1817477"/>
          </a:xfrm>
        </p:grpSpPr>
        <p:cxnSp>
          <p:nvCxnSpPr>
            <p:cNvPr id="50" name="Straight Connector 49"/>
            <p:cNvCxnSpPr/>
            <p:nvPr/>
          </p:nvCxnSpPr>
          <p:spPr>
            <a:xfrm rot="10800000" flipH="1" flipV="1">
              <a:off x="5359998" y="3934583"/>
              <a:ext cx="14948" cy="1817477"/>
            </a:xfrm>
            <a:prstGeom prst="line">
              <a:avLst/>
            </a:prstGeom>
            <a:ln w="38100">
              <a:solidFill>
                <a:srgbClr val="E3027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824726" y="3934583"/>
              <a:ext cx="1535272" cy="17622"/>
            </a:xfrm>
            <a:prstGeom prst="line">
              <a:avLst/>
            </a:prstGeom>
            <a:ln w="38100">
              <a:solidFill>
                <a:srgbClr val="E3027C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ounded Rectangle 54"/>
          <p:cNvSpPr/>
          <p:nvPr/>
        </p:nvSpPr>
        <p:spPr>
          <a:xfrm>
            <a:off x="14114721" y="6115332"/>
            <a:ext cx="3581400" cy="1002638"/>
          </a:xfrm>
          <a:prstGeom prst="roundRect">
            <a:avLst/>
          </a:prstGeom>
          <a:solidFill>
            <a:srgbClr val="FDE6BA"/>
          </a:solidFill>
          <a:ln>
            <a:solidFill>
              <a:srgbClr val="FDE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 nhập dữ liệu</a:t>
            </a:r>
            <a:endParaRPr lang="en-US" sz="3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02927" y="9523860"/>
            <a:ext cx="9555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1. Hộp tên, thanh công thức và ô F3 được chọn</a:t>
            </a:r>
            <a:endParaRPr lang="en-US" sz="30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49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5" grpId="0" animBg="1"/>
      <p:bldP spid="18" grpId="0" animBg="1"/>
      <p:bldP spid="25" grpId="0" animBg="1"/>
      <p:bldP spid="14" grpId="0" animBg="1"/>
      <p:bldP spid="32" grpId="0" animBg="1"/>
      <p:bldP spid="45" grpId="0" animBg="1"/>
      <p:bldP spid="55" grpId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685800" y="1419115"/>
            <a:ext cx="1524000" cy="8691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824674"/>
            <a:ext cx="14097000" cy="205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i="1"/>
              <a:t>Thanh ngang ngay dưới vùng nút lệnh và ở bên trên các tên cột, gồm có:</a:t>
            </a:r>
            <a:endParaRPr lang="en-US" sz="4500" i="1"/>
          </a:p>
        </p:txBody>
      </p:sp>
      <p:grpSp>
        <p:nvGrpSpPr>
          <p:cNvPr id="10" name="Group 9"/>
          <p:cNvGrpSpPr/>
          <p:nvPr/>
        </p:nvGrpSpPr>
        <p:grpSpPr>
          <a:xfrm>
            <a:off x="1752600" y="3357590"/>
            <a:ext cx="8572500" cy="1447800"/>
            <a:chOff x="1790700" y="3848100"/>
            <a:chExt cx="8572500" cy="1447800"/>
          </a:xfrm>
        </p:grpSpPr>
        <p:sp>
          <p:nvSpPr>
            <p:cNvPr id="8" name="Pentagon 7"/>
            <p:cNvSpPr/>
            <p:nvPr/>
          </p:nvSpPr>
          <p:spPr>
            <a:xfrm>
              <a:off x="2438400" y="3848100"/>
              <a:ext cx="7924800" cy="14478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 tên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790700" y="3968505"/>
              <a:ext cx="1295400" cy="120699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500" smtClean="0">
                  <a:solidFill>
                    <a:srgbClr val="E302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6500">
                <a:solidFill>
                  <a:srgbClr val="E3027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52600" y="5507725"/>
            <a:ext cx="8572500" cy="1447800"/>
            <a:chOff x="1790700" y="3848100"/>
            <a:chExt cx="8572500" cy="1447800"/>
          </a:xfrm>
        </p:grpSpPr>
        <p:sp>
          <p:nvSpPr>
            <p:cNvPr id="37" name="Pentagon 36"/>
            <p:cNvSpPr/>
            <p:nvPr/>
          </p:nvSpPr>
          <p:spPr>
            <a:xfrm>
              <a:off x="2438400" y="3848100"/>
              <a:ext cx="7924800" cy="14478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i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nút lệnh</a:t>
              </a:r>
              <a:endParaRPr lang="en-US" sz="45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790700" y="3968505"/>
              <a:ext cx="1295400" cy="120699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500">
                  <a:solidFill>
                    <a:srgbClr val="E302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715366" y="7534600"/>
            <a:ext cx="8572500" cy="1447800"/>
            <a:chOff x="1790700" y="3848100"/>
            <a:chExt cx="8572500" cy="1447800"/>
          </a:xfrm>
        </p:grpSpPr>
        <p:sp>
          <p:nvSpPr>
            <p:cNvPr id="40" name="Pentagon 39"/>
            <p:cNvSpPr/>
            <p:nvPr/>
          </p:nvSpPr>
          <p:spPr>
            <a:xfrm>
              <a:off x="2438400" y="3848100"/>
              <a:ext cx="7924800" cy="14478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i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Vùng nhập dữ liệu</a:t>
              </a:r>
              <a:endParaRPr lang="en-US" sz="45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790700" y="3968505"/>
              <a:ext cx="1295400" cy="120699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500" smtClean="0">
                  <a:solidFill>
                    <a:srgbClr val="E302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500">
                <a:solidFill>
                  <a:srgbClr val="E3027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507178" y="3968505"/>
            <a:ext cx="7763101" cy="602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53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723900"/>
            <a:ext cx="14097000" cy="1019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i="1" smtClean="0"/>
              <a:t>Đọc </a:t>
            </a:r>
            <a:r>
              <a:rPr lang="vi-VN" sz="4500" i="1"/>
              <a:t>thông tin mục 1 – SGK tr.42 và trả lời câu hỏi: </a:t>
            </a:r>
            <a:endParaRPr lang="en-US" sz="4500" i="1"/>
          </a:p>
        </p:txBody>
      </p:sp>
      <p:sp>
        <p:nvSpPr>
          <p:cNvPr id="2" name="Oval 1"/>
          <p:cNvSpPr/>
          <p:nvPr/>
        </p:nvSpPr>
        <p:spPr>
          <a:xfrm>
            <a:off x="914400" y="752553"/>
            <a:ext cx="990600" cy="9906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91400" y="2781300"/>
            <a:ext cx="7391400" cy="59677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 smtClean="0"/>
              <a:t>Em </a:t>
            </a:r>
            <a:r>
              <a:rPr lang="vi-VN" sz="4500"/>
              <a:t>hãy nêu công dụng của hộp tên.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 smtClean="0"/>
              <a:t>Thanh </a:t>
            </a:r>
            <a:r>
              <a:rPr lang="vi-VN" sz="4500"/>
              <a:t>công thức được sử dụng để làm gì?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2800" y="2476500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60465" y="7835496"/>
            <a:ext cx="121920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77400" y="2781300"/>
            <a:ext cx="7779425" cy="596771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34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850095"/>
            <a:ext cx="14097000" cy="1019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Công dụng của hộp tên: </a:t>
            </a:r>
            <a:endParaRPr lang="en-US" sz="4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00200" y="4229100"/>
            <a:ext cx="9677400" cy="2971800"/>
            <a:chOff x="4404517" y="3823279"/>
            <a:chExt cx="9677400" cy="2971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4"/>
            <a:srcRect b="9102"/>
            <a:stretch/>
          </p:blipFill>
          <p:spPr>
            <a:xfrm>
              <a:off x="4404517" y="3823279"/>
              <a:ext cx="9677400" cy="29718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572001" y="4305300"/>
              <a:ext cx="3429000" cy="838200"/>
            </a:xfrm>
            <a:prstGeom prst="rect">
              <a:avLst/>
            </a:prstGeom>
            <a:noFill/>
            <a:ln w="38100">
              <a:solidFill>
                <a:srgbClr val="E302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Callout 13"/>
          <p:cNvSpPr/>
          <p:nvPr/>
        </p:nvSpPr>
        <p:spPr>
          <a:xfrm>
            <a:off x="885324" y="7683967"/>
            <a:ext cx="4386796" cy="1932269"/>
          </a:xfrm>
          <a:prstGeom prst="wedgeEllipseCallout">
            <a:avLst>
              <a:gd name="adj1" fmla="val 44609"/>
              <a:gd name="adj2" fmla="val -172170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 thị địa chỉ ô đang chọn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034884" y="2523207"/>
            <a:ext cx="5410200" cy="2445651"/>
          </a:xfrm>
          <a:prstGeom prst="wedgeEllipseCallout">
            <a:avLst>
              <a:gd name="adj1" fmla="val -88828"/>
              <a:gd name="adj2" fmla="val 4843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chính xác địa chỉ của các ô tính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2905166" y="3238500"/>
            <a:ext cx="4322949" cy="675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43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066641" y="-6309737"/>
            <a:ext cx="8630062" cy="86300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r="17239"/>
          <a:stretch>
            <a:fillRect/>
          </a:stretch>
        </p:blipFill>
        <p:spPr>
          <a:xfrm>
            <a:off x="-14466968" y="8749010"/>
            <a:ext cx="19212833" cy="30759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9011" t="4401" r="17239"/>
          <a:stretch>
            <a:fillRect/>
          </a:stretch>
        </p:blipFill>
        <p:spPr>
          <a:xfrm>
            <a:off x="14097866" y="8884400"/>
            <a:ext cx="10156416" cy="2940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1235412"/>
            <a:ext cx="15621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500" smtClean="0">
                <a:cs typeface="Arial" panose="020B0604020202020204" pitchFamily="34" charset="0"/>
              </a:rPr>
              <a:t>Thanh </a:t>
            </a:r>
            <a:r>
              <a:rPr lang="vi-VN" sz="4500">
                <a:cs typeface="Arial" panose="020B0604020202020204" pitchFamily="34" charset="0"/>
              </a:rPr>
              <a:t>công thức được dùng để hiển thị nội dung của ô đang được chọn.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93641" y="3947788"/>
            <a:ext cx="12573000" cy="196848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Nội dung dữ liệu giống như ta gõ vào ô được chọn: </a:t>
            </a:r>
            <a:r>
              <a:rPr lang="vi-VN" sz="4000" b="1" i="1">
                <a:solidFill>
                  <a:schemeClr val="tx1"/>
                </a:solidFill>
              </a:rPr>
              <a:t>dữ liệu trực tiếp</a:t>
            </a:r>
            <a:endParaRPr lang="en-US" sz="4000" b="1" i="1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191000" y="6679855"/>
            <a:ext cx="12573000" cy="196848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</a:rPr>
              <a:t>Nội dung bắt đầu với dấu “=”: </a:t>
            </a:r>
            <a:r>
              <a:rPr lang="vi-VN" sz="4000" b="1" i="1">
                <a:solidFill>
                  <a:schemeClr val="tx1"/>
                </a:solidFill>
              </a:rPr>
              <a:t>công thức</a:t>
            </a:r>
            <a:r>
              <a:rPr lang="vi-VN" sz="4000">
                <a:solidFill>
                  <a:schemeClr val="tx1"/>
                </a:solidFill>
              </a:rPr>
              <a:t>.</a:t>
            </a:r>
            <a:endParaRPr lang="en-US" sz="400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95400" y="3947788"/>
            <a:ext cx="1143000" cy="1500512"/>
            <a:chOff x="1295400" y="3947788"/>
            <a:chExt cx="1143000" cy="150051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95400" y="3947788"/>
              <a:ext cx="0" cy="1500512"/>
            </a:xfrm>
            <a:prstGeom prst="line">
              <a:avLst/>
            </a:prstGeom>
            <a:ln w="57150">
              <a:solidFill>
                <a:srgbClr val="E302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95400" y="5448300"/>
              <a:ext cx="1143000" cy="0"/>
            </a:xfrm>
            <a:prstGeom prst="line">
              <a:avLst/>
            </a:prstGeom>
            <a:ln w="57150">
              <a:solidFill>
                <a:srgbClr val="E3027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014330" y="6270758"/>
            <a:ext cx="1143000" cy="1500512"/>
            <a:chOff x="1295400" y="3947788"/>
            <a:chExt cx="1143000" cy="150051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295400" y="3947788"/>
              <a:ext cx="0" cy="1500512"/>
            </a:xfrm>
            <a:prstGeom prst="line">
              <a:avLst/>
            </a:prstGeom>
            <a:ln w="57150">
              <a:solidFill>
                <a:srgbClr val="E302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95400" y="5448300"/>
              <a:ext cx="1143000" cy="0"/>
            </a:xfrm>
            <a:prstGeom prst="line">
              <a:avLst/>
            </a:prstGeom>
            <a:ln w="57150">
              <a:solidFill>
                <a:srgbClr val="E3027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9558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1529</Words>
  <Application>Microsoft Office PowerPoint</Application>
  <PresentationFormat>Custom</PresentationFormat>
  <Paragraphs>168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Modern Social Media Strategy Presentation</dc:title>
  <cp:lastModifiedBy>Admin</cp:lastModifiedBy>
  <cp:revision>34</cp:revision>
  <dcterms:created xsi:type="dcterms:W3CDTF">2006-08-16T00:00:00Z</dcterms:created>
  <dcterms:modified xsi:type="dcterms:W3CDTF">2022-10-09T14:14:35Z</dcterms:modified>
  <dc:identifier>DAFOb7YZpzM</dc:identifier>
</cp:coreProperties>
</file>