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53"/>
  </p:notesMasterIdLst>
  <p:sldIdLst>
    <p:sldId id="352" r:id="rId2"/>
    <p:sldId id="256" r:id="rId3"/>
    <p:sldId id="259" r:id="rId4"/>
    <p:sldId id="258" r:id="rId5"/>
    <p:sldId id="260" r:id="rId6"/>
    <p:sldId id="311" r:id="rId7"/>
    <p:sldId id="268" r:id="rId8"/>
    <p:sldId id="296" r:id="rId9"/>
    <p:sldId id="297" r:id="rId10"/>
    <p:sldId id="298" r:id="rId11"/>
    <p:sldId id="299" r:id="rId12"/>
    <p:sldId id="314" r:id="rId13"/>
    <p:sldId id="316" r:id="rId14"/>
    <p:sldId id="315" r:id="rId15"/>
    <p:sldId id="285" r:id="rId16"/>
    <p:sldId id="308" r:id="rId17"/>
    <p:sldId id="307" r:id="rId18"/>
    <p:sldId id="309" r:id="rId19"/>
    <p:sldId id="310" r:id="rId20"/>
    <p:sldId id="306" r:id="rId21"/>
    <p:sldId id="304" r:id="rId22"/>
    <p:sldId id="274" r:id="rId23"/>
    <p:sldId id="332" r:id="rId24"/>
    <p:sldId id="261" r:id="rId25"/>
    <p:sldId id="270" r:id="rId26"/>
    <p:sldId id="317" r:id="rId27"/>
    <p:sldId id="318" r:id="rId28"/>
    <p:sldId id="319" r:id="rId29"/>
    <p:sldId id="322" r:id="rId30"/>
    <p:sldId id="330" r:id="rId31"/>
    <p:sldId id="323" r:id="rId32"/>
    <p:sldId id="324" r:id="rId33"/>
    <p:sldId id="280" r:id="rId34"/>
    <p:sldId id="271" r:id="rId35"/>
    <p:sldId id="326" r:id="rId36"/>
    <p:sldId id="328" r:id="rId37"/>
    <p:sldId id="327" r:id="rId38"/>
    <p:sldId id="286" r:id="rId39"/>
    <p:sldId id="347" r:id="rId40"/>
    <p:sldId id="336" r:id="rId41"/>
    <p:sldId id="339" r:id="rId42"/>
    <p:sldId id="348" r:id="rId43"/>
    <p:sldId id="349" r:id="rId44"/>
    <p:sldId id="346" r:id="rId45"/>
    <p:sldId id="337" r:id="rId46"/>
    <p:sldId id="283" r:id="rId47"/>
    <p:sldId id="288" r:id="rId48"/>
    <p:sldId id="350" r:id="rId49"/>
    <p:sldId id="351" r:id="rId50"/>
    <p:sldId id="284" r:id="rId51"/>
    <p:sldId id="287" r:id="rId52"/>
  </p:sldIdLst>
  <p:sldSz cx="9144000" cy="5143500" type="screen16x9"/>
  <p:notesSz cx="6858000" cy="9144000"/>
  <p:embeddedFontLst>
    <p:embeddedFont>
      <p:font typeface="Comfortaa Medium" panose="020B0604020202020204" charset="0"/>
      <p:regular r:id="rId54"/>
      <p:bold r:id="rId55"/>
    </p:embeddedFont>
    <p:embeddedFont>
      <p:font typeface="Comfortaa Light" panose="020B0604020202020204" charset="0"/>
      <p:regular r:id="rId56"/>
      <p:bold r:id="rId57"/>
    </p:embeddedFont>
    <p:embeddedFont>
      <p:font typeface="Comfortaa" panose="020B0604020202020204" charset="0"/>
      <p:regular r:id="rId58"/>
      <p:bold r:id="rId59"/>
    </p:embeddedFont>
    <p:embeddedFont>
      <p:font typeface="Mali" panose="020B0604020202020204" charset="-34"/>
      <p:regular r:id="rId60"/>
      <p:bold r:id="rId61"/>
      <p:italic r:id="rId62"/>
      <p:boldItalic r:id="rId63"/>
    </p:embeddedFont>
    <p:embeddedFont>
      <p:font typeface="Mali SemiBold" panose="020B0604020202020204" charset="-34"/>
      <p:regular r:id="rId64"/>
      <p:bold r:id="rId65"/>
      <p:italic r:id="rId66"/>
      <p:boldItalic r:id="rId67"/>
    </p:embeddedFont>
    <p:embeddedFont>
      <p:font typeface="Mali Medium" panose="020B0604020202020204" charset="-34"/>
      <p:regular r:id="rId68"/>
      <p:bold r:id="rId69"/>
      <p:italic r:id="rId70"/>
      <p:boldItalic r:id="rId71"/>
    </p:embeddedFont>
    <p:embeddedFont>
      <p:font typeface="Single Day" panose="020B0604020202020204" charset="-127"/>
      <p:regular r:id="rId72"/>
    </p:embeddedFont>
    <p:embeddedFont>
      <p:font typeface="Calibri" panose="020F0502020204030204" pitchFamily="34" charset="0"/>
      <p:regular r:id="rId73"/>
      <p:bold r:id="rId74"/>
      <p:italic r:id="rId75"/>
      <p:boldItalic r:id="rId76"/>
    </p:embeddedFont>
    <p:embeddedFont>
      <p:font typeface="Questrial" panose="020B0604020202020204" charset="0"/>
      <p:regular r:id="rId77"/>
    </p:embeddedFont>
    <p:embeddedFont>
      <p:font typeface="Comfortaa SemiBold" panose="020B0604020202020204" charset="0"/>
      <p:regular r:id="rId78"/>
      <p:bold r:id="rId79"/>
    </p:embeddedFont>
  </p:embeddedFontLst>
  <p:custShowLst>
    <p:custShow name="Custom Show 1" id="0">
      <p:sldLst>
        <p:sld r:id="rId7"/>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E68"/>
    <a:srgbClr val="8C92A2"/>
    <a:srgbClr val="1953D6"/>
    <a:srgbClr val="FECA2A"/>
    <a:srgbClr val="ED510C"/>
    <a:srgbClr val="FCFCF0"/>
    <a:srgbClr val="FC9D82"/>
    <a:srgbClr val="4472C4"/>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1026" y="90"/>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8.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601773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8" r:id="rId14"/>
    <p:sldLayoutId id="2147483671" r:id="rId15"/>
    <p:sldLayoutId id="2147483675" r:id="rId16"/>
    <p:sldLayoutId id="2147483676" r:id="rId17"/>
    <p:sldLayoutId id="2147483678" r:id="rId18"/>
    <p:sldLayoutId id="2147483679" r:id="rId19"/>
    <p:sldLayoutId id="2147483685" r:id="rId20"/>
    <p:sldLayoutId id="2147483686" r:id="rId21"/>
    <p:sldLayoutId id="2147483690" r:id="rId22"/>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40.xml"/><Relationship Id="rId7" Type="http://schemas.openxmlformats.org/officeDocument/2006/relationships/slide" Target="slide43.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slide" Target="slide41.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31.sv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9.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5945011" y="1526241"/>
            <a:ext cx="3097389" cy="21990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2"/>
          <a:stretch>
            <a:fillRect/>
          </a:stretch>
        </p:blipFill>
        <p:spPr>
          <a:xfrm>
            <a:off x="2582527" y="1470678"/>
            <a:ext cx="3757765" cy="2505177"/>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3"/>
          <a:stretch>
            <a:fillRect/>
          </a:stretch>
        </p:blipFill>
        <p:spPr>
          <a:xfrm>
            <a:off x="0" y="1374598"/>
            <a:ext cx="3469759" cy="2697339"/>
          </a:xfrm>
          <a:prstGeom prst="rect">
            <a:avLst/>
          </a:prstGeom>
        </p:spPr>
      </p:pic>
      <p:sp>
        <p:nvSpPr>
          <p:cNvPr id="9" name="Google Shape;2181;p73">
            <a:extLst>
              <a:ext uri="{FF2B5EF4-FFF2-40B4-BE49-F238E27FC236}">
                <a16:creationId xmlns:a16="http://schemas.microsoft.com/office/drawing/2014/main" id="{7C91D1DE-433B-42D4-95CA-A24925B2C709}"/>
              </a:ext>
            </a:extLst>
          </p:cNvPr>
          <p:cNvSpPr/>
          <p:nvPr/>
        </p:nvSpPr>
        <p:spPr>
          <a:xfrm>
            <a:off x="2439811" y="282223"/>
            <a:ext cx="4188177" cy="69508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 name="TextBox 9">
            <a:extLst>
              <a:ext uri="{FF2B5EF4-FFF2-40B4-BE49-F238E27FC236}">
                <a16:creationId xmlns:a16="http://schemas.microsoft.com/office/drawing/2014/main" id="{20918CB6-E619-40D9-8742-10D3E6382DFD}"/>
              </a:ext>
            </a:extLst>
          </p:cNvPr>
          <p:cNvSpPr txBox="1"/>
          <p:nvPr/>
        </p:nvSpPr>
        <p:spPr>
          <a:xfrm>
            <a:off x="2582527" y="282223"/>
            <a:ext cx="4045461"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Hoạt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động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nhóm</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1E1ED3-4419-43AE-A5EA-C1B5EC83ADBC}"/>
              </a:ext>
            </a:extLst>
          </p:cNvPr>
          <p:cNvSpPr txBox="1"/>
          <p:nvPr/>
        </p:nvSpPr>
        <p:spPr>
          <a:xfrm>
            <a:off x="6281103" y="1540698"/>
            <a:ext cx="2614541" cy="206210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Nhóm nào cắt được mẩu nhỏ nhất </a:t>
            </a:r>
            <a:r>
              <a:rPr lang="en-US" sz="3200" dirty="0" err="1">
                <a:solidFill>
                  <a:srgbClr val="263E68"/>
                </a:solidFill>
                <a:latin typeface="Times New Roman" panose="02020603050405020304" pitchFamily="18" charset="0"/>
                <a:cs typeface="Times New Roman" panose="02020603050405020304" pitchFamily="18" charset="0"/>
              </a:rPr>
              <a:t>sẽ</a:t>
            </a:r>
            <a:r>
              <a:rPr lang="vi-VN" sz="3200" dirty="0">
                <a:solidFill>
                  <a:srgbClr val="263E68"/>
                </a:solidFill>
                <a:latin typeface="Times New Roman" panose="02020603050405020304" pitchFamily="18" charset="0"/>
                <a:cs typeface="Times New Roman" panose="02020603050405020304" pitchFamily="18" charset="0"/>
              </a:rPr>
              <a:t> giành chiến thắng.</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966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56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82144" y="4522969"/>
            <a:ext cx="3573869" cy="523220"/>
          </a:xfrm>
          <a:prstGeom prst="rect">
            <a:avLst/>
          </a:prstGeom>
          <a:solidFill>
            <a:srgbClr val="626262">
              <a:alpha val="56000"/>
            </a:srgbClr>
          </a:solidFill>
        </p:spPr>
        <p:txBody>
          <a:bodyPr wrap="square" rtlCol="0">
            <a:spAutoFit/>
          </a:bodyPr>
          <a:lstStyle/>
          <a:p>
            <a:r>
              <a:rPr lang="en-US" sz="2800" i="0" dirty="0">
                <a:solidFill>
                  <a:schemeClr val="bg1"/>
                </a:solidFill>
                <a:effectLst/>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4730043" y="114475"/>
            <a:ext cx="3656013" cy="3656013"/>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5362223" y="2807534"/>
            <a:ext cx="456418" cy="533977"/>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73333" y="3185713"/>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6600188" y="1942877"/>
            <a:ext cx="873056" cy="1398634"/>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5103989" y="272631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5143501" y="654757"/>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4939"/>
            <a:ext cx="5143500" cy="51435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5222522" y="78033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5262033" y="2803303"/>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44808" y="1333181"/>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5079128" y="4316928"/>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80622" y="1049868"/>
            <a:ext cx="2743551" cy="2991555"/>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3176755" y="1075972"/>
            <a:ext cx="2743551" cy="2991555"/>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6172888" y="1075971"/>
            <a:ext cx="2743551" cy="2991555"/>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300962" y="146085"/>
            <a:ext cx="6849616" cy="74573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70754" y="146085"/>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400175" y="956734"/>
            <a:ext cx="6343650" cy="37719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 sát hình </a:t>
            </a:r>
            <a:r>
              <a:rPr lang="en-US" sz="3200" dirty="0">
                <a:solidFill>
                  <a:srgbClr val="263E68"/>
                </a:solidFill>
                <a:latin typeface="Times New Roman" panose="02020603050405020304" pitchFamily="18" charset="0"/>
                <a:cs typeface="Times New Roman" panose="02020603050405020304" pitchFamily="18" charset="0"/>
              </a:rPr>
              <a:t>2.4 </a:t>
            </a:r>
            <a:r>
              <a:rPr lang="vi-VN" sz="3200" dirty="0">
                <a:solidFill>
                  <a:srgbClr val="263E68"/>
                </a:solidFill>
                <a:latin typeface="Times New Roman" panose="02020603050405020304" pitchFamily="18" charset="0"/>
                <a:cs typeface="Times New Roman" panose="02020603050405020304" pitchFamily="18" charset="0"/>
              </a:rPr>
              <a:t>và cho biết</a:t>
            </a:r>
          </a:p>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2500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359867" y="1110933"/>
            <a:ext cx="5228138"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32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13191" y="568546"/>
            <a:ext cx="5470449" cy="42209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745" y="543081"/>
            <a:ext cx="5349959" cy="4031873"/>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3200"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là:</a:t>
            </a:r>
          </a:p>
          <a:p>
            <a:pPr algn="l"/>
            <a:r>
              <a:rPr lang="vi-VN" sz="3200"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6047068" y="993456"/>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830269" y="3154955"/>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77719639"/>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3216523362"/>
              </p:ext>
            </p:extLst>
          </p:nvPr>
        </p:nvGraphicFramePr>
        <p:xfrm>
          <a:off x="151198" y="2909089"/>
          <a:ext cx="8771466" cy="1956754"/>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pPr algn="l"/>
            <a:r>
              <a:rPr lang="en-US" sz="2800"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03</a:t>
            </a:r>
            <a:endParaRPr sz="3600" b="1" dirty="0"/>
          </a:p>
        </p:txBody>
      </p:sp>
      <p:sp>
        <p:nvSpPr>
          <p:cNvPr id="537" name="Google Shape;537;p46"/>
          <p:cNvSpPr txBox="1">
            <a:spLocks noGrp="1"/>
          </p:cNvSpPr>
          <p:nvPr>
            <p:ph type="title" idx="6"/>
          </p:nvPr>
        </p:nvSpPr>
        <p:spPr>
          <a:xfrm rot="1545">
            <a:off x="4620993" y="3707914"/>
            <a:ext cx="667500" cy="391200"/>
          </a:xfrm>
          <a:prstGeom prst="rect">
            <a:avLst/>
          </a:prstGeom>
          <a:noFill/>
          <a:ln>
            <a:noFill/>
          </a:ln>
        </p:spPr>
        <p:txBody>
          <a:bodyPr spcFirstLastPara="1" wrap="square" lIns="91425" tIns="91425" rIns="91425" bIns="91425" anchor="t" anchorCtr="0">
            <a:noAutofit/>
          </a:bodyPr>
          <a:lstStyle/>
          <a:p>
            <a:r>
              <a:rPr lang="en" sz="3600" b="1" dirty="0"/>
              <a:t>04</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01</a:t>
            </a:r>
            <a:endParaRPr sz="3600" b="1" dirty="0"/>
          </a:p>
        </p:txBody>
      </p:sp>
      <p:sp>
        <p:nvSpPr>
          <p:cNvPr id="542" name="Google Shape;542;p46"/>
          <p:cNvSpPr txBox="1">
            <a:spLocks noGrp="1"/>
          </p:cNvSpPr>
          <p:nvPr>
            <p:ph type="title" idx="13"/>
          </p:nvPr>
        </p:nvSpPr>
        <p:spPr>
          <a:xfrm rot="3107">
            <a:off x="984796" y="3675985"/>
            <a:ext cx="663900" cy="390900"/>
          </a:xfrm>
          <a:prstGeom prst="rect">
            <a:avLst/>
          </a:prstGeom>
          <a:noFill/>
          <a:ln>
            <a:noFill/>
          </a:ln>
        </p:spPr>
        <p:txBody>
          <a:bodyPr spcFirstLastPara="1" wrap="square" lIns="91425" tIns="91425" rIns="91425" bIns="91425" anchor="t" anchorCtr="0">
            <a:noAutofit/>
          </a:bodyPr>
          <a:lstStyle/>
          <a:p>
            <a:r>
              <a:rPr lang="en" sz="3600" b="1" dirty="0"/>
              <a:t>02</a:t>
            </a:r>
            <a:endParaRPr sz="3600" b="1" dirty="0"/>
          </a:p>
        </p:txBody>
      </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314219" y="4343964"/>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981149406"/>
              </p:ext>
            </p:extLst>
          </p:nvPr>
        </p:nvGraphicFramePr>
        <p:xfrm>
          <a:off x="576796" y="1660297"/>
          <a:ext cx="8038435" cy="2438400"/>
        </p:xfrm>
        <a:graphic>
          <a:graphicData uri="http://schemas.openxmlformats.org/drawingml/2006/table">
            <a:tbl>
              <a:tblPr/>
              <a:tblGrid>
                <a:gridCol w="1607687">
                  <a:extLst>
                    <a:ext uri="{9D8B030D-6E8A-4147-A177-3AD203B41FA5}">
                      <a16:colId xmlns:a16="http://schemas.microsoft.com/office/drawing/2014/main" val="3033725985"/>
                    </a:ext>
                  </a:extLst>
                </a:gridCol>
                <a:gridCol w="1607687">
                  <a:extLst>
                    <a:ext uri="{9D8B030D-6E8A-4147-A177-3AD203B41FA5}">
                      <a16:colId xmlns:a16="http://schemas.microsoft.com/office/drawing/2014/main" val="3031951559"/>
                    </a:ext>
                  </a:extLst>
                </a:gridCol>
                <a:gridCol w="1607687">
                  <a:extLst>
                    <a:ext uri="{9D8B030D-6E8A-4147-A177-3AD203B41FA5}">
                      <a16:colId xmlns:a16="http://schemas.microsoft.com/office/drawing/2014/main" val="467995819"/>
                    </a:ext>
                  </a:extLst>
                </a:gridCol>
                <a:gridCol w="1607687">
                  <a:extLst>
                    <a:ext uri="{9D8B030D-6E8A-4147-A177-3AD203B41FA5}">
                      <a16:colId xmlns:a16="http://schemas.microsoft.com/office/drawing/2014/main" val="3196604251"/>
                    </a:ext>
                  </a:extLst>
                </a:gridCol>
                <a:gridCol w="1607687">
                  <a:extLst>
                    <a:ext uri="{9D8B030D-6E8A-4147-A177-3AD203B41FA5}">
                      <a16:colId xmlns:a16="http://schemas.microsoft.com/office/drawing/2014/main" val="389453598"/>
                    </a:ext>
                  </a:extLst>
                </a:gridCol>
              </a:tblGrid>
              <a:tr h="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005689" y="2571750"/>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569200" y="261788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2805289" y="3141107"/>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569199" y="3130549"/>
            <a:ext cx="699911"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491753"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5890306" y="3664327"/>
            <a:ext cx="854802" cy="523220"/>
          </a:xfrm>
          <a:prstGeom prst="rect">
            <a:avLst/>
          </a:prstGeom>
          <a:noFill/>
        </p:spPr>
        <p:txBody>
          <a:bodyPr wrap="square" rtlCol="0">
            <a:spAutoFit/>
          </a:bodyPr>
          <a:lstStyle/>
          <a:p>
            <a:pPr algn="l"/>
            <a:r>
              <a:rPr lang="en-US" sz="2800"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14800" y="4347735"/>
            <a:ext cx="914400" cy="9144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813114" y="1132896"/>
            <a:ext cx="7517772" cy="3962974"/>
          </a:xfrm>
          <a:prstGeom prst="rect">
            <a:avLst/>
          </a:prstGeom>
          <a:effectLst>
            <a:glow rad="228600">
              <a:schemeClr val="accent2">
                <a:satMod val="175000"/>
                <a:alpha val="40000"/>
              </a:schemeClr>
            </a:glow>
          </a:effectLst>
        </p:spPr>
      </p:pic>
      <p:grpSp>
        <p:nvGrpSpPr>
          <p:cNvPr id="2064" name="Google Shape;2064;p71"/>
          <p:cNvGrpSpPr/>
          <p:nvPr/>
        </p:nvGrpSpPr>
        <p:grpSpPr>
          <a:xfrm>
            <a:off x="7135240" y="95464"/>
            <a:ext cx="2206437" cy="1400122"/>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300635"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chú</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hạt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tương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ứng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trong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693596" y="85392"/>
            <a:ext cx="6637106" cy="1077218"/>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Ý </a:t>
            </a:r>
            <a:r>
              <a:rPr lang="en-US" sz="3200" b="1" dirty="0" err="1">
                <a:solidFill>
                  <a:srgbClr val="263E68"/>
                </a:solidFill>
                <a:latin typeface="Times New Roman" panose="02020603050405020304" pitchFamily="18" charset="0"/>
                <a:cs typeface="Times New Roman" panose="02020603050405020304" pitchFamily="18" charset="0"/>
              </a:rPr>
              <a:t>nghĩa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các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kí</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hiệu</a:t>
            </a:r>
            <a:r>
              <a:rPr lang="en-US" sz="3200" b="1" dirty="0">
                <a:solidFill>
                  <a:srgbClr val="263E68"/>
                </a:solidFill>
                <a:latin typeface="Times New Roman" panose="02020603050405020304" pitchFamily="18" charset="0"/>
                <a:cs typeface="Times New Roman" panose="02020603050405020304" pitchFamily="18" charset="0"/>
              </a:rPr>
              <a:t> HB, 2B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6B </a:t>
            </a:r>
            <a:r>
              <a:rPr lang="en-US" sz="3200" b="1" dirty="0" err="1">
                <a:solidFill>
                  <a:srgbClr val="263E68"/>
                </a:solidFill>
                <a:latin typeface="Times New Roman" panose="02020603050405020304" pitchFamily="18" charset="0"/>
                <a:cs typeface="Times New Roman" panose="02020603050405020304" pitchFamily="18" charset="0"/>
              </a:rPr>
              <a:t>được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ghi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trên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loại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bút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chì</a:t>
            </a:r>
            <a:endParaRPr lang="en-US" sz="3200"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191712" y="1259690"/>
            <a:ext cx="5498829" cy="3470644"/>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834628" y="1384716"/>
            <a:ext cx="3309372" cy="2997587"/>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1611351" y="62590"/>
            <a:ext cx="5921298"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H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của</a:t>
            </a:r>
            <a:r>
              <a:rPr lang="en-US" sz="3000" dirty="0">
                <a:solidFill>
                  <a:srgbClr val="263E68"/>
                </a:solidFill>
                <a:latin typeface="Times New Roman" panose="02020603050405020304" pitchFamily="18" charset="0"/>
                <a:cs typeface="Times New Roman" panose="02020603050405020304" pitchFamily="18" charset="0"/>
              </a:rPr>
              <a:t> Hard (</a:t>
            </a:r>
            <a:r>
              <a:rPr lang="en-US" sz="3000" dirty="0" err="1">
                <a:solidFill>
                  <a:srgbClr val="263E68"/>
                </a:solidFill>
                <a:latin typeface="Times New Roman" panose="02020603050405020304" pitchFamily="18" charset="0"/>
                <a:cs typeface="Times New Roman" panose="02020603050405020304" pitchFamily="18" charset="0"/>
              </a:rPr>
              <a:t>cứng</a:t>
            </a:r>
            <a:r>
              <a:rPr lang="en-US" sz="3000" dirty="0">
                <a:solidFill>
                  <a:srgbClr val="263E68"/>
                </a:solidFill>
                <a:latin typeface="Times New Roman" panose="02020603050405020304" pitchFamily="18" charset="0"/>
                <a:cs typeface="Times New Roman" panose="02020603050405020304" pitchFamily="18" charset="0"/>
              </a:rPr>
              <a:t>)</a:t>
            </a:r>
          </a:p>
          <a:p>
            <a:pPr algn="l"/>
            <a:r>
              <a:rPr lang="en-US" sz="3000" dirty="0">
                <a:solidFill>
                  <a:srgbClr val="263E68"/>
                </a:solidFill>
                <a:latin typeface="Times New Roman" panose="02020603050405020304" pitchFamily="18" charset="0"/>
                <a:cs typeface="Times New Roman" panose="02020603050405020304" pitchFamily="18" charset="0"/>
              </a:rPr>
              <a:t>B </a:t>
            </a:r>
            <a:r>
              <a:rPr lang="en-US" sz="3000" dirty="0" err="1">
                <a:solidFill>
                  <a:srgbClr val="263E68"/>
                </a:solidFill>
                <a:latin typeface="Times New Roman" panose="02020603050405020304" pitchFamily="18" charset="0"/>
                <a:cs typeface="Times New Roman" panose="02020603050405020304" pitchFamily="18" charset="0"/>
              </a:rPr>
              <a:t>viết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tắt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cho</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từ</a:t>
            </a:r>
            <a:r>
              <a:rPr lang="en-US" sz="3000" dirty="0">
                <a:solidFill>
                  <a:srgbClr val="263E68"/>
                </a:solidFill>
                <a:latin typeface="Times New Roman" panose="02020603050405020304" pitchFamily="18" charset="0"/>
                <a:cs typeface="Times New Roman" panose="02020603050405020304" pitchFamily="18" charset="0"/>
              </a:rPr>
              <a:t> Black</a:t>
            </a:r>
          </a:p>
          <a:p>
            <a:pPr algn="l"/>
            <a:r>
              <a:rPr lang="en-US" sz="3000" dirty="0">
                <a:solidFill>
                  <a:srgbClr val="263E68"/>
                </a:solidFill>
                <a:latin typeface="Times New Roman" panose="02020603050405020304" pitchFamily="18" charset="0"/>
                <a:cs typeface="Times New Roman" panose="02020603050405020304" pitchFamily="18" charset="0"/>
              </a:rPr>
              <a:t>F </a:t>
            </a:r>
            <a:r>
              <a:rPr lang="en-US" sz="3000" dirty="0" err="1">
                <a:solidFill>
                  <a:srgbClr val="263E68"/>
                </a:solidFill>
                <a:latin typeface="Times New Roman" panose="02020603050405020304" pitchFamily="18" charset="0"/>
                <a:cs typeface="Times New Roman" panose="02020603050405020304" pitchFamily="18" charset="0"/>
              </a:rPr>
              <a:t>là</a:t>
            </a:r>
            <a:r>
              <a:rPr lang="en-US" sz="3000" dirty="0">
                <a:solidFill>
                  <a:srgbClr val="263E68"/>
                </a:solidFill>
                <a:latin typeface="Times New Roman" panose="02020603050405020304" pitchFamily="18" charset="0"/>
                <a:cs typeface="Times New Roman" panose="02020603050405020304" pitchFamily="18" charset="0"/>
              </a:rPr>
              <a:t> Fine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thể</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gọt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nhọn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mà</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không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làm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gãy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đầu</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chì</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loại</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bút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này</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rất</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hiếm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gặp</a:t>
            </a:r>
            <a:r>
              <a:rPr lang="en-US" sz="3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01</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347633" y="266226"/>
            <a:ext cx="8292308" cy="584775"/>
          </a:xfrm>
          <a:prstGeom prst="rect">
            <a:avLst/>
          </a:prstGeom>
          <a:noFill/>
        </p:spPr>
        <p:txBody>
          <a:bodyPr wrap="square" rtlCol="0">
            <a:spAutoFit/>
          </a:bodyPr>
          <a:lstStyle/>
          <a:p>
            <a:pPr algn="l"/>
            <a:r>
              <a:rPr lang="vi-VN" sz="3200" b="1" dirty="0" smtClean="0">
                <a:solidFill>
                  <a:srgbClr val="263E68"/>
                </a:solidFill>
                <a:latin typeface="Times New Roman" panose="02020603050405020304" pitchFamily="18" charset="0"/>
                <a:cs typeface="Times New Roman" panose="02020603050405020304" pitchFamily="18" charset="0"/>
              </a:rPr>
              <a:t>Hãy nêu các</a:t>
            </a:r>
            <a:r>
              <a:rPr lang="en-US" sz="3200" b="1" dirty="0" smtClean="0">
                <a:solidFill>
                  <a:srgbClr val="263E68"/>
                </a:solidFill>
                <a:latin typeface="Times New Roman" panose="02020603050405020304" pitchFamily="18" charset="0"/>
                <a:cs typeface="Times New Roman" panose="02020603050405020304" pitchFamily="18" charset="0"/>
              </a:rPr>
              <a:t> </a:t>
            </a:r>
            <a:r>
              <a:rPr lang="vi-VN" sz="3200" b="1" dirty="0">
                <a:solidFill>
                  <a:srgbClr val="263E68"/>
                </a:solidFill>
                <a:latin typeface="Times New Roman" panose="02020603050405020304" pitchFamily="18" charset="0"/>
                <a:cs typeface="Times New Roman" panose="02020603050405020304" pitchFamily="18" charset="0"/>
              </a:rPr>
              <a:t>q</a:t>
            </a:r>
            <a:r>
              <a:rPr lang="en-US" sz="3200" b="1" dirty="0" err="1" smtClean="0">
                <a:solidFill>
                  <a:srgbClr val="263E68"/>
                </a:solidFill>
                <a:latin typeface="Times New Roman" panose="02020603050405020304" pitchFamily="18" charset="0"/>
                <a:cs typeface="Times New Roman" panose="02020603050405020304" pitchFamily="18" charset="0"/>
              </a:rPr>
              <a:t>uan</a:t>
            </a:r>
            <a:r>
              <a:rPr lang="en-US" sz="3200" b="1" dirty="0" smtClean="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400755" y="1367020"/>
            <a:ext cx="8585201" cy="1077218"/>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362654" y="2571750"/>
            <a:ext cx="8342489"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347633" y="558614"/>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5995502" y="3986636"/>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0" y="0"/>
            <a:ext cx="3810000" cy="51435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45861" y="4523791"/>
            <a:ext cx="3718277" cy="461665"/>
          </a:xfrm>
          <a:prstGeom prst="rect">
            <a:avLst/>
          </a:prstGeom>
          <a:solidFill>
            <a:srgbClr val="686868">
              <a:alpha val="52000"/>
            </a:srgbClr>
          </a:solidFill>
        </p:spPr>
        <p:txBody>
          <a:bodyPr wrap="square" rtlCol="0">
            <a:spAutoFit/>
          </a:bodyPr>
          <a:lstStyle/>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1835</Words>
  <Application>Microsoft Office PowerPoint</Application>
  <PresentationFormat>On-screen Show (16:9)</PresentationFormat>
  <Paragraphs>239</Paragraphs>
  <Slides>51</Slides>
  <Notes>28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Slide Titles</vt:lpstr>
      </vt:variant>
      <vt:variant>
        <vt:i4>51</vt:i4>
      </vt:variant>
      <vt:variant>
        <vt:lpstr>Custom Shows</vt:lpstr>
      </vt:variant>
      <vt:variant>
        <vt:i4>1</vt:i4>
      </vt:variant>
    </vt:vector>
  </HeadingPairs>
  <TitlesOfParts>
    <vt:vector size="65" baseType="lpstr">
      <vt:lpstr>Comfortaa Medium</vt:lpstr>
      <vt:lpstr>Comfortaa Light</vt:lpstr>
      <vt:lpstr>Comfortaa</vt:lpstr>
      <vt:lpstr>Mali</vt:lpstr>
      <vt:lpstr>Mali SemiBold</vt:lpstr>
      <vt:lpstr>Times New Roman</vt:lpstr>
      <vt:lpstr>Mali Medium</vt:lpstr>
      <vt:lpstr>Single Day</vt:lpstr>
      <vt:lpstr>Calibri</vt:lpstr>
      <vt:lpstr>Arial</vt:lpstr>
      <vt:lpstr>Questrial</vt:lpstr>
      <vt:lpstr>Comfortaa SemiBold</vt:lpstr>
      <vt:lpstr>Basic Chemistry for Pre-K by Slidesgo</vt:lpstr>
      <vt:lpstr>PowerPoint Presentation</vt:lpstr>
      <vt:lpstr>NGUYÊN TỬ.  SƠ  LƯỢC VỀ BẢNG TUẦN HOÀN CÁC NGUYÊN TỐ HOÁ HỌC </vt:lpstr>
      <vt:lpstr>NGUYÊN TỬ</vt:lpstr>
      <vt:lpstr>03</vt:lpstr>
      <vt:lpstr>01</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Admin</cp:lastModifiedBy>
  <cp:revision>15</cp:revision>
  <dcterms:modified xsi:type="dcterms:W3CDTF">2023-10-10T14:40:25Z</dcterms:modified>
</cp:coreProperties>
</file>