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30" r:id="rId1"/>
    <p:sldMasterId id="2147485279" r:id="rId2"/>
    <p:sldMasterId id="2147485309" r:id="rId3"/>
    <p:sldMasterId id="2147485321" r:id="rId4"/>
    <p:sldMasterId id="2147485330" r:id="rId5"/>
    <p:sldMasterId id="2147485339" r:id="rId6"/>
    <p:sldMasterId id="2147485351" r:id="rId7"/>
    <p:sldMasterId id="2147485363" r:id="rId8"/>
  </p:sldMasterIdLst>
  <p:notesMasterIdLst>
    <p:notesMasterId r:id="rId32"/>
  </p:notesMasterIdLst>
  <p:handoutMasterIdLst>
    <p:handoutMasterId r:id="rId33"/>
  </p:handoutMasterIdLst>
  <p:sldIdLst>
    <p:sldId id="286" r:id="rId9"/>
    <p:sldId id="355" r:id="rId10"/>
    <p:sldId id="384" r:id="rId11"/>
    <p:sldId id="386" r:id="rId12"/>
    <p:sldId id="387" r:id="rId13"/>
    <p:sldId id="388" r:id="rId14"/>
    <p:sldId id="389" r:id="rId15"/>
    <p:sldId id="390" r:id="rId16"/>
    <p:sldId id="260" r:id="rId17"/>
    <p:sldId id="261" r:id="rId18"/>
    <p:sldId id="352" r:id="rId19"/>
    <p:sldId id="353" r:id="rId20"/>
    <p:sldId id="268" r:id="rId21"/>
    <p:sldId id="269" r:id="rId22"/>
    <p:sldId id="270" r:id="rId23"/>
    <p:sldId id="392" r:id="rId24"/>
    <p:sldId id="393" r:id="rId25"/>
    <p:sldId id="394" r:id="rId26"/>
    <p:sldId id="277" r:id="rId27"/>
    <p:sldId id="284" r:id="rId28"/>
    <p:sldId id="289" r:id="rId29"/>
    <p:sldId id="333" r:id="rId30"/>
    <p:sldId id="267" r:id="rId31"/>
  </p:sldIdLst>
  <p:sldSz cx="12192000" cy="6858000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Quang Thảo" initials="TQT" lastIdx="1" clrIdx="0">
    <p:extLst>
      <p:ext uri="{19B8F6BF-5375-455C-9EA6-DF929625EA0E}">
        <p15:presenceInfo xmlns:p15="http://schemas.microsoft.com/office/powerpoint/2012/main" userId="Trần Quang Thả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DA"/>
    <a:srgbClr val="00FF00"/>
    <a:srgbClr val="000000"/>
    <a:srgbClr val="000099"/>
    <a:srgbClr val="9966FF"/>
    <a:srgbClr val="CC0099"/>
    <a:srgbClr val="FFFFFF"/>
    <a:srgbClr val="80008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howGuides="1">
      <p:cViewPr varScale="1">
        <p:scale>
          <a:sx n="67" d="100"/>
          <a:sy n="67" d="100"/>
        </p:scale>
        <p:origin x="86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E37C20B-7E60-4EDD-AA47-EB55584AC5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2EF8FB1-DDB4-4F20-A4F2-56EE32F64F2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68861C10-3FA6-4F27-BB86-D28D851FA91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74CDC7A4-AA21-4308-860B-BE67290DD02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6C73505-B05F-4FF6-A659-25D8344C7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875EAA4-B53E-4B83-8422-AE7219CE78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DB14764-780D-4A6C-AACC-F92E23D52D2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B8C220FD-1952-4C89-BECD-CD9E81DA96A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6289A32-3844-4EC3-B5C8-D135B23A79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1D6415A-5C7D-4367-8619-2FCD643DF2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A286FCA0-05AD-4CB7-9039-6F21C5E79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3503A9B-C658-4BC1-B2D7-FB36362C4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9f4155566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9f4155566_2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89326-CA7F-4AC7-A28A-D38F40EC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7A1C-7413-4AAF-A45F-970BAEE76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B4927-3857-4436-9B91-6D56ED9B7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EA1D5-1378-42AA-B9D9-D358E88D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CE58B-AC53-4A43-BFBD-E76D9E93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AC15-5FE1-4D99-A5DB-10E9530C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DD10A-220C-4452-9953-AFAF0BB0A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0195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BF1D-F9AE-4FE3-8162-F1BF1085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A2AC0-9414-4128-AC33-2D567D400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42CA1-CED8-4492-AC81-4F204DD6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CC19B-95A3-4B20-877C-5D8D0F50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957-0749-4711-9919-4779A79C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F2BAC-B859-429E-9682-773B0E55E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4451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CA544-087F-46BE-80DB-209DA474D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D87D4-1686-478B-8614-16CB97D07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A2F8F-D0CE-470B-871C-C4DF68A0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096D2-E0C5-41DE-A0FD-F171E733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A3DCD-D13A-4953-870A-12B46B2D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19FCC-B7F9-4FB5-9653-F61DB6A6D4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6360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62C9D5-D7FA-4193-9807-56288DDD793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57570-997D-4EBA-8BAC-41652CBF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4E644-1791-4EEB-833C-EA675DF5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1C4D5-0706-4727-AC46-E71F664D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534938-CC1C-413E-A275-5712C178E2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7209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9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2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9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2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89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94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6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2CF2-DAF8-443D-AC0C-277A6E71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89EC1-2EEB-409C-A00E-263B3D85D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9A63-0174-4410-B9F0-90462504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556D7-9607-4291-BD88-5711EAF2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553-0262-4EA7-AAD6-39497F63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204F0-ED53-4D50-AB3D-22E0F0C0E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32124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91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39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94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98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14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3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93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56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3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9019-9F9B-4C7D-86CF-A60E3AA4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B4895-A434-40A1-9C36-A4674D750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9E36D-2F58-480C-84A2-D230E761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FAEE3-5567-4554-B01B-C7269EA2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F69D5-0C73-42FE-9528-7DD344B2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4069B-29B6-4E48-B4BD-FDFF11742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1682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24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28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51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7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9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9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414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/>
          <p:nvPr/>
        </p:nvSpPr>
        <p:spPr>
          <a:xfrm rot="5400000">
            <a:off x="2736433" y="-237767"/>
            <a:ext cx="2362400" cy="811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0"/>
          <p:cNvSpPr txBox="1">
            <a:spLocks noGrp="1"/>
          </p:cNvSpPr>
          <p:nvPr>
            <p:ph type="ctrTitle"/>
          </p:nvPr>
        </p:nvSpPr>
        <p:spPr>
          <a:xfrm>
            <a:off x="960000" y="2373233"/>
            <a:ext cx="6528000" cy="2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ubTitle" idx="1"/>
          </p:nvPr>
        </p:nvSpPr>
        <p:spPr>
          <a:xfrm>
            <a:off x="960000" y="5140100"/>
            <a:ext cx="62488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907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ubTitle" idx="1"/>
          </p:nvPr>
        </p:nvSpPr>
        <p:spPr>
          <a:xfrm>
            <a:off x="2724467" y="4174467"/>
            <a:ext cx="24060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ubTitle" idx="2"/>
          </p:nvPr>
        </p:nvSpPr>
        <p:spPr>
          <a:xfrm>
            <a:off x="2283067" y="4885633"/>
            <a:ext cx="3288800" cy="1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3"/>
          </p:nvPr>
        </p:nvSpPr>
        <p:spPr>
          <a:xfrm>
            <a:off x="7061533" y="4174467"/>
            <a:ext cx="24060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ubTitle" idx="4"/>
          </p:nvPr>
        </p:nvSpPr>
        <p:spPr>
          <a:xfrm>
            <a:off x="6620133" y="4885633"/>
            <a:ext cx="3288800" cy="1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277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2"/>
          <p:cNvSpPr/>
          <p:nvPr/>
        </p:nvSpPr>
        <p:spPr>
          <a:xfrm rot="1102394">
            <a:off x="-161535" y="5750787"/>
            <a:ext cx="4275585" cy="69153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281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/>
          <p:nvPr/>
        </p:nvSpPr>
        <p:spPr>
          <a:xfrm>
            <a:off x="6657519" y="-45466"/>
            <a:ext cx="5601367" cy="905967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3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4427767" y="2710067"/>
            <a:ext cx="6820400" cy="2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3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D65C-F46B-40B0-85DD-B246398F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29F23-2FFF-408E-80BC-B3102D4C6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48C9B-0FA8-49D7-BD7D-D0A7C1B3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B8F62-897D-4428-96C4-798BE246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4852D-84EA-4AA8-ABAA-255EFC5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F4568-BA7F-4961-B01B-12135074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72BDB-E079-49BA-969D-63DD52B53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7540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960000" y="1892000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subTitle" idx="1"/>
          </p:nvPr>
        </p:nvSpPr>
        <p:spPr>
          <a:xfrm>
            <a:off x="960000" y="3985200"/>
            <a:ext cx="6380400" cy="9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622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/>
          <p:nvPr/>
        </p:nvSpPr>
        <p:spPr>
          <a:xfrm rot="5400000">
            <a:off x="2275400" y="-1681267"/>
            <a:ext cx="1684400" cy="651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ctrTitle"/>
          </p:nvPr>
        </p:nvSpPr>
        <p:spPr>
          <a:xfrm>
            <a:off x="960000" y="820933"/>
            <a:ext cx="6528000" cy="1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ubTitle" idx="1"/>
          </p:nvPr>
        </p:nvSpPr>
        <p:spPr>
          <a:xfrm>
            <a:off x="960000" y="3168867"/>
            <a:ext cx="6248800" cy="1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ubTitle" idx="2"/>
          </p:nvPr>
        </p:nvSpPr>
        <p:spPr>
          <a:xfrm>
            <a:off x="960000" y="2608100"/>
            <a:ext cx="62488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1800"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41" name="Google Shape;41;p26"/>
          <p:cNvSpPr txBox="1"/>
          <p:nvPr/>
        </p:nvSpPr>
        <p:spPr>
          <a:xfrm>
            <a:off x="960000" y="5116533"/>
            <a:ext cx="5474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This presentation template was created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and infographics &amp; images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 i="0" u="none" strike="noStrike" cap="none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355562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64800" y="3789567"/>
            <a:ext cx="96624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000" y="5432367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654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60000" y="327446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435100"/>
            <a:ext cx="4201200" cy="7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189233" y="47352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388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736600" y="513901"/>
            <a:ext cx="10718827" cy="92256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205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353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736600" y="513901"/>
            <a:ext cx="10718827" cy="92256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2620651" y="2278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1559051" y="2227900"/>
            <a:ext cx="858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1559051" y="3073433"/>
            <a:ext cx="385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7838584" y="2278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6706784" y="2227900"/>
            <a:ext cx="928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6778651" y="3073433"/>
            <a:ext cx="385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2620651" y="436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1559051" y="4313867"/>
            <a:ext cx="858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1559051" y="5159400"/>
            <a:ext cx="385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7838584" y="436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706784" y="4313867"/>
            <a:ext cx="928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6778651" y="5159400"/>
            <a:ext cx="385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812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1369300" y="2036800"/>
            <a:ext cx="81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1369233" y="3332867"/>
            <a:ext cx="62984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713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0"/>
          <p:cNvSpPr txBox="1"/>
          <p:nvPr/>
        </p:nvSpPr>
        <p:spPr>
          <a:xfrm>
            <a:off x="3580833" y="4733533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4525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3D9A-7B93-4DE3-BCCC-8068C6A7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FDAEF-C2FC-4B19-9C2F-214F2C3C1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0E5A6-D99F-4668-BBC9-DAA7658E3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EA305-6985-437E-95B0-9C817153F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89D7C-C896-4F2A-9134-BE82FEE36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8D759D-9D46-49FD-A8FC-51447582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57D46-3016-407A-B19F-B2E43065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728B8-D5F1-4965-BA7F-3D3B3EB5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3FE91-B996-4A07-B994-970DA972FD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99737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37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6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6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202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22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80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26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0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0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6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F358C-49F7-4AB8-A222-08167C19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1B75D-5095-4A77-8F93-4E9AF61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DB0A1-D9B5-4CD1-84D0-2AF9B0CC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E2862-ED58-455A-BD78-C3746E92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FF5BC-0ED0-4585-9C0E-861F7D649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97305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84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9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9149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0223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575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6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9397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134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9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65410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CA43D-8A52-45CA-9FC6-7BDA7360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2AF36-134E-4FE3-820B-50C362A45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1F0F9-81A3-4EBF-B33F-0905C1B4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D027D-8880-4B8D-91C6-904A921FA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06453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32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43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7A1C-7413-4AAF-A45F-970BAEE76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B4927-3857-4436-9B91-6D56ED9B7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EA1D5-1378-42AA-B9D9-D358E88D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CE58B-AC53-4A43-BFBD-E76D9E93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AC15-5FE1-4D99-A5DB-10E9530C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DD10A-220C-4452-9953-AFAF0BB0A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13599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2CF2-DAF8-443D-AC0C-277A6E71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89EC1-2EEB-409C-A00E-263B3D85D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9A63-0174-4410-B9F0-90462504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556D7-9607-4291-BD88-5711EAF2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553-0262-4EA7-AAD6-39497F63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204F0-ED53-4D50-AB3D-22E0F0C0E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26887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9019-9F9B-4C7D-86CF-A60E3AA4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B4895-A434-40A1-9C36-A4674D750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9E36D-2F58-480C-84A2-D230E761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FAEE3-5567-4554-B01B-C7269EA2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F69D5-0C73-42FE-9528-7DD344B2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4069B-29B6-4E48-B4BD-FDFF11742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19150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D65C-F46B-40B0-85DD-B246398F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29F23-2FFF-408E-80BC-B3102D4C6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48C9B-0FA8-49D7-BD7D-D0A7C1B3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B8F62-897D-4428-96C4-798BE246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4852D-84EA-4AA8-ABAA-255EFC5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F4568-BA7F-4961-B01B-12135074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72BDB-E079-49BA-969D-63DD52B53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93359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3D9A-7B93-4DE3-BCCC-8068C6A7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FDAEF-C2FC-4B19-9C2F-214F2C3C1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0E5A6-D99F-4668-BBC9-DAA7658E3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EA305-6985-437E-95B0-9C817153F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89D7C-C896-4F2A-9134-BE82FEE36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8D759D-9D46-49FD-A8FC-51447582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57D46-3016-407A-B19F-B2E43065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728B8-D5F1-4965-BA7F-3D3B3EB5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3FE91-B996-4A07-B994-970DA972FD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04220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F358C-49F7-4AB8-A222-08167C19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1B75D-5095-4A77-8F93-4E9AF61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DB0A1-D9B5-4CD1-84D0-2AF9B0CC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E2862-ED58-455A-BD78-C3746E92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FF5BC-0ED0-4585-9C0E-861F7D649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92726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CA43D-8A52-45CA-9FC6-7BDA7360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2AF36-134E-4FE3-820B-50C362A45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1F0F9-81A3-4EBF-B33F-0905C1B4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D027D-8880-4B8D-91C6-904A921FA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66902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1C04-F87D-40EF-B7F8-B8992962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CC8D8-CBD0-4BAA-93AE-744F5DB9D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C3F85-175E-4F79-A16B-6AC20AA98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24241-4B8D-4251-8DC9-5D9AC5E6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2DD7C-24D8-47C1-B245-C2EBD65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B3AA7-83F9-4889-A201-99C59A0C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496C4-74EE-4E08-8189-814DB600B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5526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1C04-F87D-40EF-B7F8-B8992962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CC8D8-CBD0-4BAA-93AE-744F5DB9D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C3F85-175E-4F79-A16B-6AC20AA98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24241-4B8D-4251-8DC9-5D9AC5E6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2DD7C-24D8-47C1-B245-C2EBD65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B3AA7-83F9-4889-A201-99C59A0C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496C4-74EE-4E08-8189-814DB600B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61538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7D4D-04D7-4A70-A330-6C31361B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7051B-36FE-4D07-8882-B5036EC2E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599C0-1080-4872-9E97-1B47266F9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D96C1-3DA7-46A5-81B3-0C656D8D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1B9C7-A77A-4227-B7F4-9528F4BC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19217-BFC9-4EF2-B59A-BDE420D5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6523F-9605-402E-87BA-AF9331E4B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48501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BF1D-F9AE-4FE3-8162-F1BF1085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A2AC0-9414-4128-AC33-2D567D400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42CA1-CED8-4492-AC81-4F204DD6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CC19B-95A3-4B20-877C-5D8D0F50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957-0749-4711-9919-4779A79C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F2BAC-B859-429E-9682-773B0E55E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45201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CA544-087F-46BE-80DB-209DA474D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D87D4-1686-478B-8614-16CB97D07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A2F8F-D0CE-470B-871C-C4DF68A0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096D2-E0C5-41DE-A0FD-F171E733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A3DCD-D13A-4953-870A-12B46B2D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19FCC-B7F9-4FB5-9653-F61DB6A6D4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158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62C9D5-D7FA-4193-9807-56288DDD793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57570-997D-4EBA-8BAC-41652CBF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4E644-1791-4EEB-833C-EA675DF5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1C4D5-0706-4727-AC46-E71F664D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534938-CC1C-413E-A275-5712C178E2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4294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7D4D-04D7-4A70-A330-6C31361B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7051B-36FE-4D07-8882-B5036EC2E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599C0-1080-4872-9E97-1B47266F9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D96C1-3DA7-46A5-81B3-0C656D8D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1B9C7-A77A-4227-B7F4-9528F4BC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19217-BFC9-4EF2-B59A-BDE420D5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6523F-9605-402E-87BA-AF9331E4B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724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21C5FE9-0EE1-4F11-A1CA-D2D45185E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DD63E5-CF51-4580-AF9A-330FC2A4A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CFCE26B0-AF6B-4D48-8D64-4CAC9FD738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401EA015-F7F5-479F-A1C2-D6B8CCCD0D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DA5815C5-FFAC-40D3-AD2C-73E4C40710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3C983F-8131-4784-B7B4-43DB32C78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86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1" r:id="rId1"/>
    <p:sldLayoutId id="2147485232" r:id="rId2"/>
    <p:sldLayoutId id="2147485233" r:id="rId3"/>
    <p:sldLayoutId id="2147485234" r:id="rId4"/>
    <p:sldLayoutId id="2147485235" r:id="rId5"/>
    <p:sldLayoutId id="2147485236" r:id="rId6"/>
    <p:sldLayoutId id="2147485237" r:id="rId7"/>
    <p:sldLayoutId id="2147485238" r:id="rId8"/>
    <p:sldLayoutId id="2147485239" r:id="rId9"/>
    <p:sldLayoutId id="2147485240" r:id="rId10"/>
    <p:sldLayoutId id="2147485241" r:id="rId11"/>
    <p:sldLayoutId id="214748524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2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5281" r:id="rId2"/>
    <p:sldLayoutId id="2147485282" r:id="rId3"/>
    <p:sldLayoutId id="2147485283" r:id="rId4"/>
    <p:sldLayoutId id="2147485284" r:id="rId5"/>
    <p:sldLayoutId id="2147485285" r:id="rId6"/>
    <p:sldLayoutId id="2147485286" r:id="rId7"/>
    <p:sldLayoutId id="2147485287" r:id="rId8"/>
    <p:sldLayoutId id="2147485288" r:id="rId9"/>
    <p:sldLayoutId id="2147485289" r:id="rId10"/>
    <p:sldLayoutId id="21474852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0" r:id="rId1"/>
    <p:sldLayoutId id="2147485311" r:id="rId2"/>
    <p:sldLayoutId id="2147485312" r:id="rId3"/>
    <p:sldLayoutId id="2147485313" r:id="rId4"/>
    <p:sldLayoutId id="2147485314" r:id="rId5"/>
    <p:sldLayoutId id="2147485315" r:id="rId6"/>
    <p:sldLayoutId id="2147485316" r:id="rId7"/>
    <p:sldLayoutId id="2147485317" r:id="rId8"/>
    <p:sldLayoutId id="2147485318" r:id="rId9"/>
    <p:sldLayoutId id="2147485319" r:id="rId10"/>
    <p:sldLayoutId id="21474853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664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322" r:id="rId1"/>
    <p:sldLayoutId id="2147485323" r:id="rId2"/>
    <p:sldLayoutId id="2147485324" r:id="rId3"/>
    <p:sldLayoutId id="2147485325" r:id="rId4"/>
    <p:sldLayoutId id="2147485326" r:id="rId5"/>
    <p:sldLayoutId id="2147485327" r:id="rId6"/>
    <p:sldLayoutId id="2147485328" r:id="rId7"/>
    <p:sldLayoutId id="214748532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349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331" r:id="rId1"/>
    <p:sldLayoutId id="2147485332" r:id="rId2"/>
    <p:sldLayoutId id="2147485333" r:id="rId3"/>
    <p:sldLayoutId id="2147485334" r:id="rId4"/>
    <p:sldLayoutId id="2147485335" r:id="rId5"/>
    <p:sldLayoutId id="2147485336" r:id="rId6"/>
    <p:sldLayoutId id="214748533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1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0" r:id="rId1"/>
    <p:sldLayoutId id="2147485341" r:id="rId2"/>
    <p:sldLayoutId id="2147485342" r:id="rId3"/>
    <p:sldLayoutId id="2147485343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192D5EF-BECB-4EBD-9622-1CE3A450DAA4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4E9C8E3-9232-4B4E-839D-6FBFC3E80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2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21C5FE9-0EE1-4F11-A1CA-D2D45185E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DD63E5-CF51-4580-AF9A-330FC2A4A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CFCE26B0-AF6B-4D48-8D64-4CAC9FD738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endParaRPr lang="en-US" altLang="en-US"/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401EA015-F7F5-479F-A1C2-D6B8CCCD0D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endParaRPr lang="en-US" altLang="en-US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DA5815C5-FFAC-40D3-AD2C-73E4C40710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D93C983F-8131-4784-B7B4-43DB32C78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62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4" r:id="rId1"/>
    <p:sldLayoutId id="2147485365" r:id="rId2"/>
    <p:sldLayoutId id="2147485366" r:id="rId3"/>
    <p:sldLayoutId id="2147485367" r:id="rId4"/>
    <p:sldLayoutId id="2147485368" r:id="rId5"/>
    <p:sldLayoutId id="2147485369" r:id="rId6"/>
    <p:sldLayoutId id="2147485370" r:id="rId7"/>
    <p:sldLayoutId id="2147485371" r:id="rId8"/>
    <p:sldLayoutId id="2147485372" r:id="rId9"/>
    <p:sldLayoutId id="2147485373" r:id="rId10"/>
    <p:sldLayoutId id="2147485374" r:id="rId11"/>
    <p:sldLayoutId id="2147485375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CA2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352800" y="1981200"/>
            <a:ext cx="7010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our class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6705600" y="5181600"/>
            <a:ext cx="5105400" cy="13301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4" y="489810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470303" y="41559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0303" y="1834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+mn-ea"/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45134" y="1782391"/>
            <a:ext cx="4390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 and Lan are studying in class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967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70303" y="25532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+mn-ea"/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70303" y="33209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+mn-ea"/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45134" y="3312254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Lan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 active and                .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145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70303" y="41744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+mn-ea"/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45133" y="4165841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70303" y="487848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+mn-ea"/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45134" y="4878489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 is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695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09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945134" y="2501065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4739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7667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7238497" y="1782390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7818965" y="178473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4793165" y="2506775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7801737" y="2502287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mouth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5250382" y="3316742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friendly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8263154" y="4170228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+mn-ea"/>
              </a:rPr>
              <a:t>big.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9336340" y="4174494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3940211" y="487907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4640355" y="4874823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Minh.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2215" y="5713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1221003" y="3349471"/>
            <a:ext cx="3151886" cy="2694143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4AB2A33E-95B8-4D51-A393-054C226D2CD9}"/>
              </a:ext>
            </a:extLst>
          </p:cNvPr>
          <p:cNvSpPr/>
          <p:nvPr/>
        </p:nvSpPr>
        <p:spPr>
          <a:xfrm>
            <a:off x="2109821" y="992356"/>
            <a:ext cx="7972358" cy="1769999"/>
          </a:xfrm>
          <a:prstGeom prst="foldedCorner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300" b="1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 and Lan are studying in class_______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300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8C380-D750-4B66-BA6F-3718937F1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50" y="5579519"/>
            <a:ext cx="5395950" cy="265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9F673-1018-50A0-4D2D-DE92D5BD6BAB}"/>
              </a:ext>
            </a:extLst>
          </p:cNvPr>
          <p:cNvSpPr txBox="1"/>
          <p:nvPr/>
        </p:nvSpPr>
        <p:spPr>
          <a:xfrm>
            <a:off x="3352800" y="1730514"/>
            <a:ext cx="156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6A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FEA72DB-140E-40E7-9F3B-44B953F6A4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324600"/>
            <a:ext cx="6191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CCBC83CF-1EF5-9E63-6D57-D94CABBE6B0C}"/>
              </a:ext>
            </a:extLst>
          </p:cNvPr>
          <p:cNvSpPr/>
          <p:nvPr/>
        </p:nvSpPr>
        <p:spPr>
          <a:xfrm>
            <a:off x="410570" y="814387"/>
            <a:ext cx="8077200" cy="1983404"/>
          </a:xfrm>
          <a:prstGeom prst="foldedCorner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2.Lan has short______ hair and a small_______</a:t>
            </a:r>
            <a:endParaRPr lang="en-US" sz="4000" b="1" kern="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3FC02-133F-7F97-77FD-93DA422B3089}"/>
              </a:ext>
            </a:extLst>
          </p:cNvPr>
          <p:cNvSpPr txBox="1"/>
          <p:nvPr/>
        </p:nvSpPr>
        <p:spPr>
          <a:xfrm>
            <a:off x="4244455" y="990600"/>
            <a:ext cx="1651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C385A-5585-AA5B-8EE0-99D198AFDCF5}"/>
              </a:ext>
            </a:extLst>
          </p:cNvPr>
          <p:cNvSpPr txBox="1"/>
          <p:nvPr/>
        </p:nvSpPr>
        <p:spPr>
          <a:xfrm>
            <a:off x="4266879" y="1600200"/>
            <a:ext cx="160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mouth</a:t>
            </a: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AFB21A-E13F-408D-9B24-1B9C37D09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391729"/>
            <a:ext cx="49974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622EDD3D-FC04-AD99-9F54-B4CDDCEE6070}"/>
              </a:ext>
            </a:extLst>
          </p:cNvPr>
          <p:cNvSpPr/>
          <p:nvPr/>
        </p:nvSpPr>
        <p:spPr>
          <a:xfrm>
            <a:off x="381000" y="1064078"/>
            <a:ext cx="8624888" cy="1295400"/>
          </a:xfrm>
          <a:prstGeom prst="foldedCorner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3.Lan is active and___________</a:t>
            </a:r>
            <a:endParaRPr lang="en-US" sz="4000" b="1" kern="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9B000-6EA9-3D12-5DA7-512CC4B148A4}"/>
              </a:ext>
            </a:extLst>
          </p:cNvPr>
          <p:cNvSpPr txBox="1"/>
          <p:nvPr/>
        </p:nvSpPr>
        <p:spPr>
          <a:xfrm>
            <a:off x="5467475" y="1219200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16AE0DF-31B4-4E08-B360-C8E1460E87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356804"/>
            <a:ext cx="5378450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5126AF80-3B33-FD38-3F5B-37D332B367FC}"/>
              </a:ext>
            </a:extLst>
          </p:cNvPr>
          <p:cNvSpPr/>
          <p:nvPr/>
        </p:nvSpPr>
        <p:spPr>
          <a:xfrm>
            <a:off x="419100" y="1167306"/>
            <a:ext cx="8305800" cy="1295400"/>
          </a:xfrm>
          <a:prstGeom prst="foldedCorner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4.Chi’s hair is long and black, and her nose is__________                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6AB2F-3868-9444-1728-6F8B2288A7B5}"/>
              </a:ext>
            </a:extLst>
          </p:cNvPr>
          <p:cNvSpPr txBox="1"/>
          <p:nvPr/>
        </p:nvSpPr>
        <p:spPr>
          <a:xfrm>
            <a:off x="2895600" y="1654314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C143475-A9B1-40F5-8714-5ADD66DC3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356804"/>
            <a:ext cx="4921250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B768BF58-A55C-358F-4869-3FE6B6B93D11}"/>
              </a:ext>
            </a:extLst>
          </p:cNvPr>
          <p:cNvSpPr/>
          <p:nvPr/>
        </p:nvSpPr>
        <p:spPr>
          <a:xfrm>
            <a:off x="381000" y="1064078"/>
            <a:ext cx="8624888" cy="1295400"/>
          </a:xfrm>
          <a:prstGeom prst="foldedCorner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4000" b="1" dirty="0">
                <a:solidFill>
                  <a:prstClr val="black"/>
                </a:solidFill>
              </a:rPr>
              <a:t>5.Chi </a:t>
            </a:r>
            <a:r>
              <a:rPr lang="en-US" sz="4000" b="1" dirty="0" err="1">
                <a:solidFill>
                  <a:prstClr val="black"/>
                </a:solidFill>
              </a:rPr>
              <a:t>is___________to</a:t>
            </a:r>
            <a:r>
              <a:rPr lang="en-US" sz="4000" b="1" dirty="0">
                <a:solidFill>
                  <a:prstClr val="black"/>
                </a:solidFill>
              </a:rPr>
              <a:t> Minh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70C1B-FE99-7A8B-7027-E49EADB2E008}"/>
              </a:ext>
            </a:extLst>
          </p:cNvPr>
          <p:cNvSpPr txBox="1"/>
          <p:nvPr/>
        </p:nvSpPr>
        <p:spPr>
          <a:xfrm>
            <a:off x="2657820" y="1236465"/>
            <a:ext cx="110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4" y="489810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470303" y="41559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ea typeface="+mn-ea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0303" y="1834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+mn-ea"/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45134" y="1782391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Mi and Lan are studying in class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967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70303" y="25532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0C0"/>
                </a:solidFill>
                <a:latin typeface="Calibri"/>
                <a:ea typeface="+mn-ea"/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70303" y="33209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0C0"/>
                </a:solidFill>
                <a:latin typeface="Calibri"/>
                <a:ea typeface="+mn-ea"/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45134" y="3312254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Lan is active and                .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145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70303" y="41744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0C0"/>
                </a:solidFill>
                <a:latin typeface="Calibri"/>
                <a:ea typeface="+mn-ea"/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45133" y="4165841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70303" y="487848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0C0"/>
                </a:solidFill>
                <a:latin typeface="Calibri"/>
                <a:ea typeface="+mn-ea"/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45134" y="4878489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Chi is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695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09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945134" y="2501065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4739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7667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6934228" y="1782390"/>
            <a:ext cx="610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+mn-ea"/>
              </a:rPr>
              <a:t>6A.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7818965" y="178473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4793165" y="2506775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+mn-ea"/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7683084" y="2502287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+mn-ea"/>
              </a:rPr>
              <a:t>mouth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5075684" y="331674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+mn-ea"/>
              </a:rPr>
              <a:t>friendly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8263154" y="4170228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+mn-ea"/>
              </a:rPr>
              <a:t>big.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9336340" y="4174494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3680891" y="4879072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+mn-ea"/>
              </a:rPr>
              <a:t>kind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4640355" y="4874823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to Minh.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2215" y="5713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524000" y="1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195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 eaLnBrk="1" fontAlgn="auto" hangingPunct="1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Mi: </a:t>
              </a:r>
              <a:r>
                <a:rPr lang="en-US" sz="2400" b="1" dirty="0">
                  <a:solidFill>
                    <a:srgbClr val="24202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 eaLnBrk="1" fontAlgn="auto" hangingPunct="1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Minh: </a:t>
              </a:r>
              <a:r>
                <a:rPr lang="en-US" sz="2400" b="1" dirty="0">
                  <a:solidFill>
                    <a:srgbClr val="24202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Chi is my best friend. We’re in class 6B. She’s short with long black hair and a big nose. I like her because she’s kind to me. She helps me with my English. She’s also hard-working. She always does her homework before class. Look, she’s going to the library.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Calibri"/>
                  <a:ea typeface="+mn-ea"/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0042" y="1522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41171CB5-F751-4859-BCE7-1985492A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71" y="228599"/>
            <a:ext cx="36054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Brainstorming</a:t>
            </a:r>
            <a:endParaRPr kumimoji="0" lang="vi-VN" altLang="en-US" sz="4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185870B-9F06-417C-A86F-5E6D4C17CC00}"/>
              </a:ext>
            </a:extLst>
          </p:cNvPr>
          <p:cNvSpPr/>
          <p:nvPr/>
        </p:nvSpPr>
        <p:spPr bwMode="auto">
          <a:xfrm>
            <a:off x="163805" y="1082814"/>
            <a:ext cx="4991100" cy="2284405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Appearances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B695357-42D4-4985-A278-928C4EF851C4}"/>
              </a:ext>
            </a:extLst>
          </p:cNvPr>
          <p:cNvSpPr/>
          <p:nvPr/>
        </p:nvSpPr>
        <p:spPr bwMode="auto">
          <a:xfrm rot="6757758">
            <a:off x="433978" y="3800760"/>
            <a:ext cx="1443108" cy="2018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12CD1ED-E11D-2FD2-EB35-36147EF6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71" y="4606521"/>
            <a:ext cx="15648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-tall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kern="0" dirty="0">
                <a:solidFill>
                  <a:srgbClr val="C00000"/>
                </a:solidFill>
              </a:rPr>
              <a:t>-short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kern="0" dirty="0">
                <a:solidFill>
                  <a:srgbClr val="C00000"/>
                </a:solidFill>
              </a:rPr>
              <a:t>-slim</a:t>
            </a:r>
            <a:endParaRPr kumimoji="0" lang="vi-VN" altLang="en-US" sz="44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06C309-B0E3-3CC4-9FFA-728BB9C748E1}"/>
              </a:ext>
            </a:extLst>
          </p:cNvPr>
          <p:cNvSpPr/>
          <p:nvPr/>
        </p:nvSpPr>
        <p:spPr bwMode="auto">
          <a:xfrm>
            <a:off x="6416153" y="1087168"/>
            <a:ext cx="4991100" cy="2284405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Characters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848DF03-40AC-778C-F15D-37C12E14EDAF}"/>
              </a:ext>
            </a:extLst>
          </p:cNvPr>
          <p:cNvSpPr/>
          <p:nvPr/>
        </p:nvSpPr>
        <p:spPr bwMode="auto">
          <a:xfrm rot="4466642">
            <a:off x="2977699" y="3785758"/>
            <a:ext cx="1157538" cy="2527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5FD1691-0D63-3613-C982-29A241E6E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284" y="4503566"/>
            <a:ext cx="352372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-long hair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kern="0" dirty="0">
                <a:solidFill>
                  <a:srgbClr val="C00000"/>
                </a:solidFill>
              </a:rPr>
              <a:t>-short hair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kern="0" dirty="0">
                <a:solidFill>
                  <a:srgbClr val="C00000"/>
                </a:solidFill>
              </a:rPr>
              <a:t>-black/ blond..</a:t>
            </a:r>
            <a:endParaRPr kumimoji="0" lang="vi-VN" altLang="en-US" sz="44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4A17C92-B889-8864-B24F-A001C5DF4A12}"/>
              </a:ext>
            </a:extLst>
          </p:cNvPr>
          <p:cNvSpPr/>
          <p:nvPr/>
        </p:nvSpPr>
        <p:spPr bwMode="auto">
          <a:xfrm rot="5400000">
            <a:off x="8324887" y="3641410"/>
            <a:ext cx="682902" cy="26387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680D3575-09D6-4ECF-02B6-D828E7232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17" y="3983296"/>
            <a:ext cx="228299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-kind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kern="0" dirty="0">
                <a:solidFill>
                  <a:srgbClr val="C00000"/>
                </a:solidFill>
              </a:rPr>
              <a:t>-friendly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kern="0" dirty="0">
                <a:solidFill>
                  <a:srgbClr val="C00000"/>
                </a:solidFill>
              </a:rPr>
              <a:t>-helpful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-active…</a:t>
            </a:r>
            <a:endParaRPr kumimoji="0" lang="vi-VN" altLang="en-US" sz="44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4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4" grpId="0"/>
      <p:bldP spid="5" grpId="0" animBg="1"/>
      <p:bldP spid="6" grpId="0" animBg="1"/>
      <p:bldP spid="7" grpId="0"/>
      <p:bldP spid="14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73596" y="247253"/>
            <a:ext cx="2944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84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96" y="107658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0" name="TextBox 19"/>
          <p:cNvSpPr txBox="1"/>
          <p:nvPr/>
        </p:nvSpPr>
        <p:spPr>
          <a:xfrm>
            <a:off x="2389205" y="995015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Work in pairs. Ask and answer about your best friend. Use these notes to help you.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82356" y="2592327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92538" y="1826012"/>
            <a:ext cx="526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What’s his / her name?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2538" y="2833193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What does he / she look like?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738312" y="3464055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92538" y="3691219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What’s he / she like?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90800" y="4495800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Why do you like him / her?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89875" y="4396743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35062" y="5175390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52800" y="2315248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His name’s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 My best friend is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5950" y="3222225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He has tall and has short black hair.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3834" y="4057377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He is active and funny.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3834" y="4963547"/>
            <a:ext cx="553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 like him because w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 often do our homework together, and he helps me a lot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752600"/>
            <a:ext cx="8325134" cy="4094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FUNNY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ACTIVE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CAKE	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TALL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	PLAY FOOTBALL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	</a:t>
            </a:r>
            <a:endParaRPr lang="en-GB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CB7268-26B3-A0ED-584E-2C70842104BE}"/>
              </a:ext>
            </a:extLst>
          </p:cNvPr>
          <p:cNvSpPr/>
          <p:nvPr/>
        </p:nvSpPr>
        <p:spPr>
          <a:xfrm>
            <a:off x="1886302" y="460476"/>
            <a:ext cx="5047898" cy="4511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KIM’S GAME</a:t>
            </a:r>
            <a:endParaRPr lang="en-GB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6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7" name="TextBox 46"/>
          <p:cNvSpPr txBox="1"/>
          <p:nvPr/>
        </p:nvSpPr>
        <p:spPr>
          <a:xfrm>
            <a:off x="2477938" y="91166"/>
            <a:ext cx="7645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Write a diary entry of about 50 words about your best friend. Use the answers to the questions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52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56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52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52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52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910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52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65716" y="2395954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Dear Diary,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My </a:t>
            </a:r>
            <a:r>
              <a:rPr lang="en-US" sz="2400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bst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800" y="4386943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ea typeface="+mn-ea"/>
              </a:rPr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7342" y="439523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ea typeface="+mn-ea"/>
              </a:rPr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writing</a:t>
            </a:r>
            <a:endParaRPr lang="en-GB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My best friend is </a:t>
            </a:r>
            <a:r>
              <a:rPr lang="en-US" sz="4000" dirty="0" err="1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40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. She studies with me in class 6A. She’s tall and slim. She has short black hair and a small mouth. She’s very active and friendly. She likes playing sports and has many friends.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I hope that in the future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we’ll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be best friends.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297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41171CB5-F751-4859-BCE7-1985492A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278" y="37690"/>
            <a:ext cx="33873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1" i="1" kern="0" dirty="0">
                <a:solidFill>
                  <a:srgbClr val="C00000"/>
                </a:solidFill>
              </a:rPr>
              <a:t>SUMMARY</a:t>
            </a:r>
            <a:endParaRPr lang="vi-VN" altLang="en-US" sz="4000" b="1" i="1" kern="0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0BFAAB-F442-4385-A816-C7DBB8C3D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898" y="52126"/>
            <a:ext cx="62422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kern="0" dirty="0">
                <a:solidFill>
                  <a:srgbClr val="00B050"/>
                </a:solidFill>
              </a:rPr>
              <a:t>UNIT 3- SKILLS 2</a:t>
            </a:r>
            <a:endParaRPr lang="vi-VN" altLang="en-US" sz="4400" b="1" i="1" kern="0" dirty="0">
              <a:solidFill>
                <a:srgbClr val="00B05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185870B-9F06-417C-A86F-5E6D4C17CC00}"/>
              </a:ext>
            </a:extLst>
          </p:cNvPr>
          <p:cNvSpPr/>
          <p:nvPr/>
        </p:nvSpPr>
        <p:spPr bwMode="auto">
          <a:xfrm>
            <a:off x="1371601" y="859709"/>
            <a:ext cx="3883180" cy="2152716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B695357-42D4-4985-A278-928C4EF851C4}"/>
              </a:ext>
            </a:extLst>
          </p:cNvPr>
          <p:cNvSpPr/>
          <p:nvPr/>
        </p:nvSpPr>
        <p:spPr bwMode="auto">
          <a:xfrm flipV="1">
            <a:off x="4495801" y="865146"/>
            <a:ext cx="906889" cy="280286"/>
          </a:xfrm>
          <a:prstGeom prst="rightArrow">
            <a:avLst/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000099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2758D2-0955-44FF-9761-35EB572741EC}"/>
              </a:ext>
            </a:extLst>
          </p:cNvPr>
          <p:cNvSpPr txBox="1"/>
          <p:nvPr/>
        </p:nvSpPr>
        <p:spPr>
          <a:xfrm>
            <a:off x="5557838" y="748119"/>
            <a:ext cx="556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 skill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805FFF6-C49D-4B88-A5C9-A827AD1DB835}"/>
              </a:ext>
            </a:extLst>
          </p:cNvPr>
          <p:cNvSpPr/>
          <p:nvPr/>
        </p:nvSpPr>
        <p:spPr bwMode="auto">
          <a:xfrm>
            <a:off x="5219551" y="2093430"/>
            <a:ext cx="1216990" cy="280285"/>
          </a:xfrm>
          <a:prstGeom prst="rightArrow">
            <a:avLst/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000099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ADFD41-EAD3-429E-8E82-035519ED0C9D}"/>
              </a:ext>
            </a:extLst>
          </p:cNvPr>
          <p:cNvSpPr txBox="1"/>
          <p:nvPr/>
        </p:nvSpPr>
        <p:spPr>
          <a:xfrm>
            <a:off x="6510457" y="1984887"/>
            <a:ext cx="446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 skill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568F64F-CF60-435C-80A7-9AA05E801B8A}"/>
              </a:ext>
            </a:extLst>
          </p:cNvPr>
          <p:cNvSpPr/>
          <p:nvPr/>
        </p:nvSpPr>
        <p:spPr bwMode="auto">
          <a:xfrm rot="8400455" flipV="1">
            <a:off x="6054428" y="2689527"/>
            <a:ext cx="754021" cy="275873"/>
          </a:xfrm>
          <a:prstGeom prst="rightArrow">
            <a:avLst/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000099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B3A720-87ED-4D1B-961A-25DC43767C25}"/>
              </a:ext>
            </a:extLst>
          </p:cNvPr>
          <p:cNvSpPr/>
          <p:nvPr/>
        </p:nvSpPr>
        <p:spPr bwMode="auto">
          <a:xfrm>
            <a:off x="2630411" y="3012425"/>
            <a:ext cx="3730779" cy="741827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023F876-E287-4B4E-BC35-554DB69DA873}"/>
              </a:ext>
            </a:extLst>
          </p:cNvPr>
          <p:cNvSpPr/>
          <p:nvPr/>
        </p:nvSpPr>
        <p:spPr bwMode="auto">
          <a:xfrm rot="8363002">
            <a:off x="2689850" y="4079953"/>
            <a:ext cx="1260369" cy="258227"/>
          </a:xfrm>
          <a:prstGeom prst="rightArrow">
            <a:avLst/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000099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00197C-A64D-4BB3-9D3E-EAFF5482B064}"/>
              </a:ext>
            </a:extLst>
          </p:cNvPr>
          <p:cNvSpPr/>
          <p:nvPr/>
        </p:nvSpPr>
        <p:spPr bwMode="auto">
          <a:xfrm>
            <a:off x="3615224" y="4798369"/>
            <a:ext cx="4425643" cy="1749982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hair, long hair, small mouth…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EB8394-16D2-4604-9012-2A489631DE49}"/>
              </a:ext>
            </a:extLst>
          </p:cNvPr>
          <p:cNvSpPr/>
          <p:nvPr/>
        </p:nvSpPr>
        <p:spPr bwMode="auto">
          <a:xfrm>
            <a:off x="278879" y="4690083"/>
            <a:ext cx="3235636" cy="1939317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tall, short, slim…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F5E08B-835C-4761-8F76-3C0BF38A9DFB}"/>
              </a:ext>
            </a:extLst>
          </p:cNvPr>
          <p:cNvSpPr/>
          <p:nvPr/>
        </p:nvSpPr>
        <p:spPr bwMode="auto">
          <a:xfrm>
            <a:off x="8373437" y="4508504"/>
            <a:ext cx="3818563" cy="1601377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Kind, active, friendly…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73B3132-16EC-4671-B4A0-0DBB0D22C136}"/>
              </a:ext>
            </a:extLst>
          </p:cNvPr>
          <p:cNvSpPr/>
          <p:nvPr/>
        </p:nvSpPr>
        <p:spPr bwMode="auto">
          <a:xfrm rot="3128804" flipV="1">
            <a:off x="4766874" y="4201372"/>
            <a:ext cx="1356107" cy="176824"/>
          </a:xfrm>
          <a:prstGeom prst="rightArrow">
            <a:avLst/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000099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7922BE0-1604-289F-196A-7A18635FCD79}"/>
              </a:ext>
            </a:extLst>
          </p:cNvPr>
          <p:cNvSpPr/>
          <p:nvPr/>
        </p:nvSpPr>
        <p:spPr bwMode="auto">
          <a:xfrm rot="3509482" flipV="1">
            <a:off x="7827101" y="2638468"/>
            <a:ext cx="754021" cy="275873"/>
          </a:xfrm>
          <a:prstGeom prst="rightArrow">
            <a:avLst/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000099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97E18F-4855-723C-641E-245C25C07DD5}"/>
              </a:ext>
            </a:extLst>
          </p:cNvPr>
          <p:cNvSpPr/>
          <p:nvPr/>
        </p:nvSpPr>
        <p:spPr bwMode="auto">
          <a:xfrm>
            <a:off x="6729987" y="3058086"/>
            <a:ext cx="3730779" cy="741827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56D9B18-6A54-5435-3643-B2B410484EF8}"/>
              </a:ext>
            </a:extLst>
          </p:cNvPr>
          <p:cNvSpPr/>
          <p:nvPr/>
        </p:nvSpPr>
        <p:spPr bwMode="auto">
          <a:xfrm rot="3509482" flipV="1">
            <a:off x="8560271" y="4019065"/>
            <a:ext cx="988348" cy="285414"/>
          </a:xfrm>
          <a:prstGeom prst="rightArrow">
            <a:avLst/>
          </a:prstGeom>
          <a:solidFill>
            <a:srgbClr val="9966FF"/>
          </a:solidFill>
          <a:ln w="12700" cap="sq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000099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 animBg="1"/>
      <p:bldP spid="8" grpId="0" animBg="1"/>
      <p:bldP spid="26" grpId="0"/>
      <p:bldP spid="11" grpId="0" animBg="1"/>
      <p:bldP spid="12" grpId="0"/>
      <p:bldP spid="14" grpId="0" animBg="1"/>
      <p:bldP spid="16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l="3000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2133600" y="1905000"/>
            <a:ext cx="8001000" cy="3124200"/>
          </a:xfrm>
          <a:prstGeom prst="bevel">
            <a:avLst>
              <a:gd name="adj" fmla="val 5741"/>
            </a:avLst>
          </a:prstGeom>
          <a:gradFill rotWithShape="1">
            <a:gsLst>
              <a:gs pos="0">
                <a:srgbClr val="3366FF">
                  <a:alpha val="67998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  <a:ea typeface="+mn-ea"/>
            </a:endParaRPr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3048000" y="228600"/>
            <a:ext cx="6019800" cy="1295400"/>
          </a:xfrm>
          <a:prstGeom prst="ribbon2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rgbClr val="FF00FF">
                  <a:alpha val="67998"/>
                </a:srgbClr>
              </a:gs>
              <a:gs pos="100000">
                <a:srgbClr val="FF96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af-ZA">
              <a:solidFill>
                <a:prstClr val="black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4648200" y="304800"/>
            <a:ext cx="28194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kern="10" dirty="0">
                <a:ln w="9525">
                  <a:solidFill>
                    <a:srgbClr val="FF8119"/>
                  </a:solidFill>
                  <a:round/>
                  <a:headEnd/>
                  <a:tailEnd/>
                </a:ln>
                <a:solidFill>
                  <a:srgbClr val="DEF5FA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HOMEWORK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438400" y="2359025"/>
            <a:ext cx="7467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/>
                <a:ea typeface="+mn-ea"/>
              </a:rPr>
              <a:t> </a:t>
            </a:r>
            <a:r>
              <a:rPr lang="en-US" sz="360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Rewrite your writing into your notebooks.</a:t>
            </a:r>
            <a:br>
              <a:rPr lang="en-US" sz="360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Prepare: Looking back &amp; project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2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2658001" y="997650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2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sz="21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2658001" y="996644"/>
            <a:ext cx="1977629" cy="59997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2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sz="21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524001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3515916" y="216365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3515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3515916" y="216365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3515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3398045" y="2082698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4168380" y="2268435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2294336" y="225295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2452689" y="2482748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2452689" y="2482748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2452689" y="2482748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673204" y="2614907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4493420" y="2499416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1866901" y="186957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2028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1978819" y="204935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2325293" y="5078310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2527698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2527698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2527698" y="528309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4249343" y="5078310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594624" y="5281907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594624" y="5281907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4370785" y="5281907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137172" y="2555375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1927622" y="234701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2057401" y="2475604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1989535" y="2407738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365897" y="266610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701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  <a:ea typeface="+mn-ea"/>
                </a:rPr>
                <a:t>60</a:t>
              </a:r>
              <a:endParaRPr lang="en-US" altLang="en-US" sz="1350" dirty="0">
                <a:solidFill>
                  <a:srgbClr val="343B42"/>
                </a:solidFill>
                <a:ea typeface="+mn-ea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957638" y="2995907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4316017" y="3192360"/>
            <a:ext cx="439341" cy="440531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97091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  <a:ea typeface="+mn-ea"/>
                </a:rPr>
                <a:t>10</a:t>
              </a:r>
              <a:endParaRPr lang="en-US" altLang="en-US" sz="1350" dirty="0">
                <a:solidFill>
                  <a:srgbClr val="343B42"/>
                </a:solidFill>
                <a:ea typeface="+mn-ea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4519613" y="3841250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4339828" y="4296069"/>
            <a:ext cx="425054" cy="426244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  <a:ea typeface="+mn-ea"/>
                </a:rPr>
                <a:t>20</a:t>
              </a:r>
              <a:endParaRPr lang="en-US" altLang="en-US" sz="1350" dirty="0">
                <a:solidFill>
                  <a:srgbClr val="343B42"/>
                </a:solidFill>
                <a:ea typeface="+mn-ea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985024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2846786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2283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2817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3398044" y="4858043"/>
            <a:ext cx="426244" cy="425054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1418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  <a:ea typeface="+mn-ea"/>
                </a:rPr>
                <a:t>30</a:t>
              </a:r>
              <a:endParaRPr lang="en-US" altLang="en-US" sz="1350" dirty="0">
                <a:solidFill>
                  <a:srgbClr val="343B42"/>
                </a:solidFill>
                <a:ea typeface="+mn-e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2391966" y="3192360"/>
            <a:ext cx="438150" cy="440531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14189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  <a:ea typeface="+mn-ea"/>
                </a:rPr>
                <a:t>50</a:t>
              </a:r>
              <a:endParaRPr lang="en-US" altLang="en-US" sz="1350" dirty="0">
                <a:solidFill>
                  <a:srgbClr val="343B42"/>
                </a:solidFill>
                <a:ea typeface="+mn-e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2395539" y="4292496"/>
            <a:ext cx="427435" cy="426244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dirty="0">
                <a:solidFill>
                  <a:srgbClr val="343B42"/>
                </a:solidFill>
                <a:ea typeface="+mn-ea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184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  <a:ea typeface="+mn-ea"/>
                </a:rPr>
                <a:t>40</a:t>
              </a:r>
              <a:endParaRPr lang="en-US" altLang="en-US" sz="1350" dirty="0">
                <a:solidFill>
                  <a:srgbClr val="343B42"/>
                </a:solidFill>
                <a:ea typeface="+mn-ea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3474244" y="3888876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3518299" y="3935310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2880124" y="183385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2996804" y="1770753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1546622" y="2511322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1445419" y="2598238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4029075" y="1801709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912394" y="1739797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4108848" y="188624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5104211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895850" y="2066028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343B42"/>
              </a:solidFill>
              <a:ea typeface="+mn-ea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7487363" y="996644"/>
            <a:ext cx="211788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21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TIME LIMITED: </a:t>
            </a:r>
          </a:p>
          <a:p>
            <a:pPr algn="ctr">
              <a:defRPr/>
            </a:pPr>
            <a:r>
              <a:rPr lang="en-GB" sz="36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1 minute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150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86302" y="1719617"/>
            <a:ext cx="8325134" cy="4094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.VnBodoni" pitchFamily="34" charset="0"/>
              </a:rPr>
              <a:t>FUNNY			ACTIVE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.VnBodoni" pitchFamily="34" charset="0"/>
              </a:rPr>
              <a:t>LISTEN TO MUSIC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.VnBodoni" pitchFamily="34" charset="0"/>
              </a:rPr>
              <a:t>MAKE A CAKE	TALL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.VnBodoni" pitchFamily="34" charset="0"/>
              </a:rPr>
              <a:t>KIND	PLAY FOOTBALL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.VnBodoni" pitchFamily="34" charset="0"/>
              </a:rPr>
              <a:t>NICE	</a:t>
            </a:r>
            <a:endParaRPr lang="en-GB" sz="4000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CB7268-26B3-A0ED-584E-2C70842104BE}"/>
              </a:ext>
            </a:extLst>
          </p:cNvPr>
          <p:cNvSpPr/>
          <p:nvPr/>
        </p:nvSpPr>
        <p:spPr>
          <a:xfrm>
            <a:off x="1886302" y="460476"/>
            <a:ext cx="3377184" cy="4511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latin typeface=".VnBodoni" pitchFamily="34" charset="0"/>
              </a:rPr>
              <a:t>KIM’S GAME</a:t>
            </a:r>
            <a:endParaRPr lang="en-GB" sz="4000" dirty="0">
              <a:solidFill>
                <a:srgbClr val="002060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/>
          <p:nvPr/>
        </p:nvSpPr>
        <p:spPr>
          <a:xfrm>
            <a:off x="5330096" y="1936476"/>
            <a:ext cx="212876" cy="29797"/>
          </a:xfrm>
          <a:custGeom>
            <a:avLst/>
            <a:gdLst/>
            <a:ahLst/>
            <a:cxnLst/>
            <a:rect l="l" t="t" r="r" b="b"/>
            <a:pathLst>
              <a:path w="6002" h="840" extrusionOk="0">
                <a:moveTo>
                  <a:pt x="5919" y="1"/>
                </a:moveTo>
                <a:cubicBezTo>
                  <a:pt x="5914" y="1"/>
                  <a:pt x="5909" y="1"/>
                  <a:pt x="5904" y="3"/>
                </a:cubicBezTo>
                <a:cubicBezTo>
                  <a:pt x="4298" y="414"/>
                  <a:pt x="2699" y="564"/>
                  <a:pt x="1067" y="564"/>
                </a:cubicBezTo>
                <a:cubicBezTo>
                  <a:pt x="746" y="564"/>
                  <a:pt x="423" y="558"/>
                  <a:pt x="99" y="548"/>
                </a:cubicBezTo>
                <a:cubicBezTo>
                  <a:pt x="98" y="547"/>
                  <a:pt x="97" y="547"/>
                  <a:pt x="95" y="547"/>
                </a:cubicBezTo>
                <a:cubicBezTo>
                  <a:pt x="9" y="547"/>
                  <a:pt x="0" y="692"/>
                  <a:pt x="86" y="705"/>
                </a:cubicBezTo>
                <a:cubicBezTo>
                  <a:pt x="593" y="797"/>
                  <a:pt x="1125" y="839"/>
                  <a:pt x="1667" y="839"/>
                </a:cubicBezTo>
                <a:cubicBezTo>
                  <a:pt x="3117" y="839"/>
                  <a:pt x="4636" y="540"/>
                  <a:pt x="5938" y="106"/>
                </a:cubicBezTo>
                <a:cubicBezTo>
                  <a:pt x="6002" y="87"/>
                  <a:pt x="5977" y="1"/>
                  <a:pt x="59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0" name="Google Shape;350;p34"/>
          <p:cNvSpPr/>
          <p:nvPr/>
        </p:nvSpPr>
        <p:spPr>
          <a:xfrm>
            <a:off x="5447359" y="1956942"/>
            <a:ext cx="10889" cy="93576"/>
          </a:xfrm>
          <a:custGeom>
            <a:avLst/>
            <a:gdLst/>
            <a:ahLst/>
            <a:cxnLst/>
            <a:rect l="l" t="t" r="r" b="b"/>
            <a:pathLst>
              <a:path w="307" h="2638" extrusionOk="0">
                <a:moveTo>
                  <a:pt x="113" y="0"/>
                </a:moveTo>
                <a:cubicBezTo>
                  <a:pt x="70" y="0"/>
                  <a:pt x="27" y="31"/>
                  <a:pt x="25" y="90"/>
                </a:cubicBezTo>
                <a:cubicBezTo>
                  <a:pt x="0" y="508"/>
                  <a:pt x="41" y="925"/>
                  <a:pt x="45" y="1341"/>
                </a:cubicBezTo>
                <a:cubicBezTo>
                  <a:pt x="52" y="1758"/>
                  <a:pt x="11" y="2182"/>
                  <a:pt x="76" y="2595"/>
                </a:cubicBezTo>
                <a:cubicBezTo>
                  <a:pt x="80" y="2622"/>
                  <a:pt x="106" y="2638"/>
                  <a:pt x="130" y="2638"/>
                </a:cubicBezTo>
                <a:cubicBezTo>
                  <a:pt x="150" y="2638"/>
                  <a:pt x="168" y="2627"/>
                  <a:pt x="170" y="2602"/>
                </a:cubicBezTo>
                <a:cubicBezTo>
                  <a:pt x="245" y="1782"/>
                  <a:pt x="307" y="901"/>
                  <a:pt x="200" y="80"/>
                </a:cubicBezTo>
                <a:cubicBezTo>
                  <a:pt x="192" y="26"/>
                  <a:pt x="152" y="0"/>
                  <a:pt x="1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" name="Google Shape;351;p34"/>
          <p:cNvSpPr/>
          <p:nvPr/>
        </p:nvSpPr>
        <p:spPr>
          <a:xfrm>
            <a:off x="6300671" y="1914660"/>
            <a:ext cx="23267" cy="24405"/>
          </a:xfrm>
          <a:custGeom>
            <a:avLst/>
            <a:gdLst/>
            <a:ahLst/>
            <a:cxnLst/>
            <a:rect l="l" t="t" r="r" b="b"/>
            <a:pathLst>
              <a:path w="656" h="688" extrusionOk="0">
                <a:moveTo>
                  <a:pt x="328" y="1"/>
                </a:moveTo>
                <a:cubicBezTo>
                  <a:pt x="149" y="1"/>
                  <a:pt x="0" y="153"/>
                  <a:pt x="0" y="342"/>
                </a:cubicBezTo>
                <a:cubicBezTo>
                  <a:pt x="0" y="532"/>
                  <a:pt x="149" y="687"/>
                  <a:pt x="328" y="687"/>
                </a:cubicBezTo>
                <a:cubicBezTo>
                  <a:pt x="511" y="687"/>
                  <a:pt x="655" y="532"/>
                  <a:pt x="655" y="342"/>
                </a:cubicBezTo>
                <a:cubicBezTo>
                  <a:pt x="655" y="153"/>
                  <a:pt x="511" y="1"/>
                  <a:pt x="3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" name="Google Shape;352;p34"/>
          <p:cNvSpPr/>
          <p:nvPr/>
        </p:nvSpPr>
        <p:spPr>
          <a:xfrm>
            <a:off x="3602188" y="2751333"/>
            <a:ext cx="6114989" cy="113414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3" name="Google Shape;353;p34"/>
          <p:cNvSpPr txBox="1">
            <a:spLocks noGrp="1"/>
          </p:cNvSpPr>
          <p:nvPr>
            <p:ph type="ctrTitle"/>
          </p:nvPr>
        </p:nvSpPr>
        <p:spPr>
          <a:xfrm>
            <a:off x="2951256" y="2871389"/>
            <a:ext cx="7246800" cy="967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600" b="1" dirty="0">
                <a:solidFill>
                  <a:srgbClr val="002060"/>
                </a:solidFill>
              </a:rPr>
              <a:t>F R I E N D S</a:t>
            </a:r>
            <a:endParaRPr sz="6600" b="1" dirty="0">
              <a:solidFill>
                <a:srgbClr val="002060"/>
              </a:solidFill>
            </a:endParaRPr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1"/>
          </p:nvPr>
        </p:nvSpPr>
        <p:spPr>
          <a:xfrm>
            <a:off x="4128730" y="413834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600" b="1" dirty="0">
                <a:solidFill>
                  <a:srgbClr val="C00000"/>
                </a:solidFill>
              </a:rPr>
              <a:t>Lesson 6: Skills 2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355" name="Google Shape;355;p34"/>
          <p:cNvSpPr txBox="1"/>
          <p:nvPr/>
        </p:nvSpPr>
        <p:spPr>
          <a:xfrm>
            <a:off x="2936188" y="1714990"/>
            <a:ext cx="2947131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 dirty="0">
                <a:solidFill>
                  <a:srgbClr val="302F3D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sz="4400" b="1" kern="0" dirty="0">
                <a:solidFill>
                  <a:srgbClr val="C000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U N I T 3</a:t>
            </a:r>
            <a:endParaRPr sz="2800" b="1" kern="0" dirty="0">
              <a:solidFill>
                <a:srgbClr val="C00000"/>
              </a:solidFill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grpSp>
        <p:nvGrpSpPr>
          <p:cNvPr id="357" name="Google Shape;357;p34"/>
          <p:cNvGrpSpPr/>
          <p:nvPr/>
        </p:nvGrpSpPr>
        <p:grpSpPr>
          <a:xfrm>
            <a:off x="5283527" y="2527423"/>
            <a:ext cx="84176" cy="114973"/>
            <a:chOff x="2717803" y="3283889"/>
            <a:chExt cx="45567" cy="62238"/>
          </a:xfrm>
        </p:grpSpPr>
        <p:sp>
          <p:nvSpPr>
            <p:cNvPr id="358" name="Google Shape;358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4"/>
          <p:cNvGrpSpPr/>
          <p:nvPr/>
        </p:nvGrpSpPr>
        <p:grpSpPr>
          <a:xfrm>
            <a:off x="6232614" y="2522036"/>
            <a:ext cx="84176" cy="114973"/>
            <a:chOff x="2717803" y="3283889"/>
            <a:chExt cx="45567" cy="62238"/>
          </a:xfrm>
        </p:grpSpPr>
        <p:sp>
          <p:nvSpPr>
            <p:cNvPr id="361" name="Google Shape;361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4"/>
          <p:cNvGrpSpPr/>
          <p:nvPr/>
        </p:nvGrpSpPr>
        <p:grpSpPr>
          <a:xfrm>
            <a:off x="6715669" y="2529333"/>
            <a:ext cx="84176" cy="114973"/>
            <a:chOff x="2717803" y="3283889"/>
            <a:chExt cx="45567" cy="62238"/>
          </a:xfrm>
        </p:grpSpPr>
        <p:sp>
          <p:nvSpPr>
            <p:cNvPr id="364" name="Google Shape;364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4"/>
          <p:cNvGrpSpPr/>
          <p:nvPr/>
        </p:nvGrpSpPr>
        <p:grpSpPr>
          <a:xfrm>
            <a:off x="7350171" y="2525642"/>
            <a:ext cx="84176" cy="114973"/>
            <a:chOff x="2717803" y="3283889"/>
            <a:chExt cx="45567" cy="62238"/>
          </a:xfrm>
        </p:grpSpPr>
        <p:sp>
          <p:nvSpPr>
            <p:cNvPr id="367" name="Google Shape;367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34"/>
          <p:cNvGrpSpPr/>
          <p:nvPr/>
        </p:nvGrpSpPr>
        <p:grpSpPr>
          <a:xfrm>
            <a:off x="8068936" y="2529111"/>
            <a:ext cx="84176" cy="114973"/>
            <a:chOff x="2717803" y="3283889"/>
            <a:chExt cx="45567" cy="62238"/>
          </a:xfrm>
        </p:grpSpPr>
        <p:sp>
          <p:nvSpPr>
            <p:cNvPr id="370" name="Google Shape;370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34"/>
          <p:cNvGrpSpPr/>
          <p:nvPr/>
        </p:nvGrpSpPr>
        <p:grpSpPr>
          <a:xfrm>
            <a:off x="8785271" y="2524966"/>
            <a:ext cx="84176" cy="114973"/>
            <a:chOff x="2717803" y="3283889"/>
            <a:chExt cx="45567" cy="62238"/>
          </a:xfrm>
        </p:grpSpPr>
        <p:sp>
          <p:nvSpPr>
            <p:cNvPr id="373" name="Google Shape;373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74840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2351313" y="191307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65028" y="1133370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latin typeface="Calibri"/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37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latin typeface="Calibri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17110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latin typeface="Calibri"/>
                </a:rPr>
                <a:t>c</a:t>
              </a:r>
            </a:p>
          </p:txBody>
        </p:sp>
      </p:grpSp>
      <p:sp>
        <p:nvSpPr>
          <p:cNvPr id="7" name="Google Shape;355;p34">
            <a:extLst>
              <a:ext uri="{FF2B5EF4-FFF2-40B4-BE49-F238E27FC236}">
                <a16:creationId xmlns:a16="http://schemas.microsoft.com/office/drawing/2014/main" id="{50A3BF96-0CBA-DCD9-5AAA-BE939A43ACA0}"/>
              </a:ext>
            </a:extLst>
          </p:cNvPr>
          <p:cNvSpPr txBox="1"/>
          <p:nvPr/>
        </p:nvSpPr>
        <p:spPr>
          <a:xfrm>
            <a:off x="1063851" y="800216"/>
            <a:ext cx="3790203" cy="68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 dirty="0">
                <a:solidFill>
                  <a:srgbClr val="302F3D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sz="4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Covered By Your Grace"/>
                <a:cs typeface="Times New Roman" panose="02020603050405020304" pitchFamily="18" charset="0"/>
                <a:sym typeface="Covered By Your Grace"/>
              </a:rPr>
              <a:t>GUESSING</a:t>
            </a:r>
            <a:endParaRPr sz="2800" b="1" kern="0" dirty="0">
              <a:solidFill>
                <a:srgbClr val="C00000"/>
              </a:solidFill>
              <a:latin typeface="Times New Roman" panose="02020603050405020304" pitchFamily="18" charset="0"/>
              <a:ea typeface="Covered By Your Grace"/>
              <a:cs typeface="Times New Roman" panose="02020603050405020304" pitchFamily="18" charset="0"/>
              <a:sym typeface="Covered By Your Grac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DBA67-EE7F-DC1B-420D-F8ECC6B6E0F1}"/>
              </a:ext>
            </a:extLst>
          </p:cNvPr>
          <p:cNvSpPr txBox="1"/>
          <p:nvPr/>
        </p:nvSpPr>
        <p:spPr>
          <a:xfrm>
            <a:off x="1382705" y="2038320"/>
            <a:ext cx="3471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are talking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21FE7-981E-D3B2-DAD7-DA4BA5418482}"/>
              </a:ext>
            </a:extLst>
          </p:cNvPr>
          <p:cNvSpPr txBox="1"/>
          <p:nvPr/>
        </p:nvSpPr>
        <p:spPr>
          <a:xfrm>
            <a:off x="1063851" y="6136831"/>
            <a:ext cx="5793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are playing football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4E8FE-04C0-728C-70C2-27B1929640F0}"/>
              </a:ext>
            </a:extLst>
          </p:cNvPr>
          <p:cNvSpPr txBox="1"/>
          <p:nvPr/>
        </p:nvSpPr>
        <p:spPr>
          <a:xfrm>
            <a:off x="7256002" y="3105835"/>
            <a:ext cx="4250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are walking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33" y="980970"/>
            <a:ext cx="3699121" cy="3031472"/>
          </a:xfrm>
          <a:prstGeom prst="rect">
            <a:avLst/>
          </a:prstGeom>
        </p:spPr>
      </p:pic>
      <p:sp>
        <p:nvSpPr>
          <p:cNvPr id="14" name="Google Shape;355;p34">
            <a:extLst>
              <a:ext uri="{FF2B5EF4-FFF2-40B4-BE49-F238E27FC236}">
                <a16:creationId xmlns:a16="http://schemas.microsoft.com/office/drawing/2014/main" id="{EE4D5152-359E-C984-9411-C0D8E7EA354E}"/>
              </a:ext>
            </a:extLst>
          </p:cNvPr>
          <p:cNvSpPr txBox="1"/>
          <p:nvPr/>
        </p:nvSpPr>
        <p:spPr>
          <a:xfrm>
            <a:off x="1610972" y="3901866"/>
            <a:ext cx="1654856" cy="68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 dirty="0">
                <a:solidFill>
                  <a:srgbClr val="302F3D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sz="4000" b="1" kern="0" dirty="0">
                <a:solidFill>
                  <a:srgbClr val="C000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MINH</a:t>
            </a:r>
            <a:endParaRPr sz="2800" b="1" kern="0" dirty="0">
              <a:solidFill>
                <a:srgbClr val="C00000"/>
              </a:solidFill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15" name="Google Shape;355;p34">
            <a:extLst>
              <a:ext uri="{FF2B5EF4-FFF2-40B4-BE49-F238E27FC236}">
                <a16:creationId xmlns:a16="http://schemas.microsoft.com/office/drawing/2014/main" id="{114DCC38-5ADF-23A7-204C-E81D1BD14A56}"/>
              </a:ext>
            </a:extLst>
          </p:cNvPr>
          <p:cNvSpPr txBox="1"/>
          <p:nvPr/>
        </p:nvSpPr>
        <p:spPr>
          <a:xfrm>
            <a:off x="3644488" y="3901866"/>
            <a:ext cx="1654856" cy="68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 dirty="0">
                <a:solidFill>
                  <a:srgbClr val="302F3D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sz="4000" b="1" kern="0" dirty="0">
                <a:solidFill>
                  <a:srgbClr val="C000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MI</a:t>
            </a:r>
            <a:endParaRPr sz="2800" b="1" kern="0" dirty="0">
              <a:solidFill>
                <a:srgbClr val="C00000"/>
              </a:solidFill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39C8AB-5E48-41D1-30B2-6A20E2BF0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92" y="1259687"/>
            <a:ext cx="3143692" cy="3773169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818F47D0-2337-ECEE-1860-211C5FD87D1F}"/>
              </a:ext>
            </a:extLst>
          </p:cNvPr>
          <p:cNvSpPr/>
          <p:nvPr/>
        </p:nvSpPr>
        <p:spPr>
          <a:xfrm>
            <a:off x="5312674" y="1657714"/>
            <a:ext cx="2161419" cy="20314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/>
              </a:rPr>
              <a:t>TALKING ABOUT</a:t>
            </a:r>
          </a:p>
        </p:txBody>
      </p:sp>
    </p:spTree>
    <p:extLst>
      <p:ext uri="{BB962C8B-B14F-4D97-AF65-F5344CB8AC3E}">
        <p14:creationId xmlns:p14="http://schemas.microsoft.com/office/powerpoint/2010/main" val="29882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4FEE61-F79B-C90B-BFE5-EA061D210290}"/>
              </a:ext>
            </a:extLst>
          </p:cNvPr>
          <p:cNvSpPr txBox="1"/>
          <p:nvPr/>
        </p:nvSpPr>
        <p:spPr>
          <a:xfrm>
            <a:off x="4023815" y="1252338"/>
            <a:ext cx="63302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Lan is tall and slim. _____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Lan is not friendly.______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 is short with short hair.____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 is a hard -working student.____</a:t>
            </a:r>
          </a:p>
        </p:txBody>
      </p:sp>
      <p:sp>
        <p:nvSpPr>
          <p:cNvPr id="6" name="Google Shape;355;p34">
            <a:extLst>
              <a:ext uri="{FF2B5EF4-FFF2-40B4-BE49-F238E27FC236}">
                <a16:creationId xmlns:a16="http://schemas.microsoft.com/office/drawing/2014/main" id="{62967BE2-F2D6-2829-A1F6-8421D076F7DF}"/>
              </a:ext>
            </a:extLst>
          </p:cNvPr>
          <p:cNvSpPr txBox="1"/>
          <p:nvPr/>
        </p:nvSpPr>
        <p:spPr>
          <a:xfrm>
            <a:off x="2070864" y="339548"/>
            <a:ext cx="7218947" cy="75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 dirty="0">
                <a:solidFill>
                  <a:srgbClr val="302F3D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sz="4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Covered By Your Grace"/>
                <a:cs typeface="Times New Roman" panose="02020603050405020304" pitchFamily="18" charset="0"/>
                <a:sym typeface="Covered By Your Grace"/>
              </a:rPr>
              <a:t>TRUE/ FALSE PREDICTION</a:t>
            </a:r>
            <a:endParaRPr sz="2800" b="1" kern="0" dirty="0">
              <a:solidFill>
                <a:srgbClr val="C00000"/>
              </a:solidFill>
              <a:latin typeface="Times New Roman" panose="02020603050405020304" pitchFamily="18" charset="0"/>
              <a:ea typeface="Covered By Your Grace"/>
              <a:cs typeface="Times New Roman" panose="02020603050405020304" pitchFamily="18" charset="0"/>
              <a:sym typeface="Covered By Your Grace"/>
            </a:endParaRPr>
          </a:p>
        </p:txBody>
      </p:sp>
    </p:spTree>
    <p:extLst>
      <p:ext uri="{BB962C8B-B14F-4D97-AF65-F5344CB8AC3E}">
        <p14:creationId xmlns:p14="http://schemas.microsoft.com/office/powerpoint/2010/main" val="846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351313" y="52009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spc="-5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Listen to Mi and Minh talking about their best friends.  Look at the picture below and say which one is Lan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02" y="1632858"/>
            <a:ext cx="3870928" cy="4646023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1055" y="1145495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5779008" y="2629659"/>
            <a:ext cx="4371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 is the girl wearing a red and white jacket and a red cap.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5791200" y="3657730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 is the girl wearing a white T-shirt and a blue skirt.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1915514" y="1604824"/>
            <a:ext cx="1108102" cy="523220"/>
          </a:xfrm>
          <a:prstGeom prst="rect">
            <a:avLst/>
          </a:prstGeom>
          <a:solidFill>
            <a:srgbClr val="F16649">
              <a:alpha val="94000"/>
            </a:srgbClr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4831874" y="2106438"/>
            <a:ext cx="8204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9.0&quot;&gt;&lt;object type=&quot;1&quot; unique_id=&quot;10001&quot;&gt;&lt;object type=&quot;2&quot; unique_id=&quot;35935&quot;&gt;&lt;object type=&quot;3&quot; unique_id=&quot;35936&quot;&gt;&lt;property id=&quot;20148&quot; value=&quot;5&quot;/&gt;&lt;property id=&quot;20300&quot; value=&quot;Slide 1&quot;/&gt;&lt;property id=&quot;20307&quot; value=&quot;256&quot;/&gt;&lt;/object&gt;&lt;object type=&quot;3&quot; unique_id=&quot;35937&quot;&gt;&lt;property id=&quot;20148&quot; value=&quot;5&quot;/&gt;&lt;property id=&quot;20300&quot; value=&quot;Slide 2&quot;/&gt;&lt;property id=&quot;20307&quot; value=&quot;277&quot;/&gt;&lt;/object&gt;&lt;object type=&quot;3&quot; unique_id=&quot;35939&quot;&gt;&lt;property id=&quot;20148&quot; value=&quot;5&quot;/&gt;&lt;property id=&quot;20300&quot; value=&quot;Slide 4&quot;/&gt;&lt;property id=&quot;20307&quot; value=&quot;257&quot;/&gt;&lt;/object&gt;&lt;object type=&quot;3&quot; unique_id=&quot;35940&quot;&gt;&lt;property id=&quot;20148&quot; value=&quot;5&quot;/&gt;&lt;property id=&quot;20300&quot; value=&quot;Slide 5&quot;/&gt;&lt;property id=&quot;20307&quot; value=&quot;279&quot;/&gt;&lt;/object&gt;&lt;object type=&quot;3&quot; unique_id=&quot;35941&quot;&gt;&lt;property id=&quot;20148&quot; value=&quot;5&quot;/&gt;&lt;property id=&quot;20300&quot; value=&quot;Slide 6&quot;/&gt;&lt;property id=&quot;20307&quot; value=&quot;258&quot;/&gt;&lt;/object&gt;&lt;object type=&quot;3&quot; unique_id=&quot;35942&quot;&gt;&lt;property id=&quot;20148&quot; value=&quot;5&quot;/&gt;&lt;property id=&quot;20300&quot; value=&quot;Slide 7&quot;/&gt;&lt;property id=&quot;20307&quot; value=&quot;260&quot;/&gt;&lt;/object&gt;&lt;object type=&quot;3&quot; unique_id=&quot;35943&quot;&gt;&lt;property id=&quot;20148&quot; value=&quot;5&quot;/&gt;&lt;property id=&quot;20300&quot; value=&quot;Slide 8&quot;/&gt;&lt;property id=&quot;20307&quot; value=&quot;261&quot;/&gt;&lt;/object&gt;&lt;object type=&quot;3&quot; unique_id=&quot;35944&quot;&gt;&lt;property id=&quot;20148&quot; value=&quot;5&quot;/&gt;&lt;property id=&quot;20300&quot; value=&quot;Slide 10 - &amp;quot;Game: Get starfruits pay gold&amp;quot;&quot;/&gt;&lt;property id=&quot;20307&quot; value=&quot;280&quot;/&gt;&lt;/object&gt;&lt;object type=&quot;3&quot; unique_id=&quot;35945&quot;&gt;&lt;property id=&quot;20148&quot; value=&quot;5&quot;/&gt;&lt;property id=&quot;20300&quot; value=&quot;Slide 11&quot;/&gt;&lt;property id=&quot;20307&quot; value=&quot;281&quot;/&gt;&lt;/object&gt;&lt;object type=&quot;3&quot; unique_id=&quot;35946&quot;&gt;&lt;property id=&quot;20148&quot; value=&quot;5&quot;/&gt;&lt;property id=&quot;20300&quot; value=&quot;Slide 12&quot;/&gt;&lt;property id=&quot;20307&quot; value=&quot;282&quot;/&gt;&lt;/object&gt;&lt;object type=&quot;3&quot; unique_id=&quot;35947&quot;&gt;&lt;property id=&quot;20148&quot; value=&quot;5&quot;/&gt;&lt;property id=&quot;20300&quot; value=&quot;Slide 13 - &amp;quot;Question 1:&amp;quot;&quot;/&gt;&lt;property id=&quot;20307&quot; value=&quot;283&quot;/&gt;&lt;/object&gt;&lt;object type=&quot;3&quot; unique_id=&quot;35948&quot;&gt;&lt;property id=&quot;20148&quot; value=&quot;5&quot;/&gt;&lt;property id=&quot;20300&quot; value=&quot;Slide 14 - &amp;quot;Question 2:&amp;quot;&quot;/&gt;&lt;property id=&quot;20307&quot; value=&quot;284&quot;/&gt;&lt;/object&gt;&lt;object type=&quot;3&quot; unique_id=&quot;35949&quot;&gt;&lt;property id=&quot;20148&quot; value=&quot;5&quot;/&gt;&lt;property id=&quot;20300&quot; value=&quot;Slide 15 - &amp;quot;Question: 3&amp;quot;&quot;/&gt;&lt;property id=&quot;20307&quot; value=&quot;285&quot;/&gt;&lt;/object&gt;&lt;object type=&quot;3&quot; unique_id=&quot;35950&quot;&gt;&lt;property id=&quot;20148&quot; value=&quot;5&quot;/&gt;&lt;property id=&quot;20300&quot; value=&quot;Slide 16 - &amp;quot;Question: 4&amp;quot;&quot;/&gt;&lt;property id=&quot;20307&quot; value=&quot;286&quot;/&gt;&lt;/object&gt;&lt;object type=&quot;3&quot; unique_id=&quot;35951&quot;&gt;&lt;property id=&quot;20148&quot; value=&quot;5&quot;/&gt;&lt;property id=&quot;20300&quot; value=&quot;Slide 17 - &amp;quot;Question: 5&amp;quot;&quot;/&gt;&lt;property id=&quot;20307&quot; value=&quot;287&quot;/&gt;&lt;/object&gt;&lt;object type=&quot;3&quot; unique_id=&quot;35952&quot;&gt;&lt;property id=&quot;20148&quot; value=&quot;5&quot;/&gt;&lt;property id=&quot;20300&quot; value=&quot;Slide 18&quot;/&gt;&lt;property id=&quot;20307&quot; value=&quot;271&quot;/&gt;&lt;/object&gt;&lt;object type=&quot;3&quot; unique_id=&quot;35953&quot;&gt;&lt;property id=&quot;20148&quot; value=&quot;5&quot;/&gt;&lt;property id=&quot;20300&quot; value=&quot;Slide 19&quot;/&gt;&lt;property id=&quot;20307&quot; value=&quot;272&quot;/&gt;&lt;/object&gt;&lt;object type=&quot;3&quot; unique_id=&quot;35954&quot;&gt;&lt;property id=&quot;20148&quot; value=&quot;5&quot;/&gt;&lt;property id=&quot;20300&quot; value=&quot;Slide 20&quot;/&gt;&lt;property id=&quot;20307&quot; value=&quot;275&quot;/&gt;&lt;/object&gt;&lt;object type=&quot;3&quot; unique_id=&quot;35955&quot;&gt;&lt;property id=&quot;20148&quot; value=&quot;5&quot;/&gt;&lt;property id=&quot;20300&quot; value=&quot;Slide 21&quot;/&gt;&lt;property id=&quot;20307&quot; value=&quot;273&quot;/&gt;&lt;/object&gt;&lt;object type=&quot;3&quot; unique_id=&quot;35956&quot;&gt;&lt;property id=&quot;20148&quot; value=&quot;5&quot;/&gt;&lt;property id=&quot;20300&quot; value=&quot;Slide 22&quot;/&gt;&lt;property id=&quot;20307&quot; value=&quot;274&quot;/&gt;&lt;/object&gt;&lt;object type=&quot;3&quot; unique_id=&quot;35957&quot;&gt;&lt;property id=&quot;20148&quot; value=&quot;5&quot;/&gt;&lt;property id=&quot;20300&quot; value=&quot;Slide 23&quot;/&gt;&lt;property id=&quot;20307&quot; value=&quot;276&quot;/&gt;&lt;/object&gt;&lt;object type=&quot;3&quot; unique_id=&quot;36085&quot;&gt;&lt;property id=&quot;20148&quot; value=&quot;5&quot;/&gt;&lt;property id=&quot;20300&quot; value=&quot;Slide 3&quot;/&gt;&lt;property id=&quot;20307&quot; value=&quot;288&quot;/&gt;&lt;/object&gt;&lt;object type=&quot;3&quot; unique_id=&quot;36086&quot;&gt;&lt;property id=&quot;20148&quot; value=&quot;5&quot;/&gt;&lt;property id=&quot;20300&quot; value=&quot;Slide 9&quot;/&gt;&lt;property id=&quot;20307&quot; value=&quot;289&quot;/&gt;&lt;/object&gt;&lt;/object&gt;&lt;object type=&quot;8&quot; unique_id=&quot;35981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rnational Volunteer Day by Slidesgo">
  <a:themeElements>
    <a:clrScheme name="Simple Light">
      <a:dk1>
        <a:srgbClr val="343B42"/>
      </a:dk1>
      <a:lt1>
        <a:srgbClr val="FFFFFF"/>
      </a:lt1>
      <a:dk2>
        <a:srgbClr val="78BFA0"/>
      </a:dk2>
      <a:lt2>
        <a:srgbClr val="55A07F"/>
      </a:lt2>
      <a:accent1>
        <a:srgbClr val="6584A0"/>
      </a:accent1>
      <a:accent2>
        <a:srgbClr val="839DB8"/>
      </a:accent2>
      <a:accent3>
        <a:srgbClr val="C6463C"/>
      </a:accent3>
      <a:accent4>
        <a:srgbClr val="E65E4C"/>
      </a:accent4>
      <a:accent5>
        <a:srgbClr val="70324A"/>
      </a:accent5>
      <a:accent6>
        <a:srgbClr val="894059"/>
      </a:accent6>
      <a:hlink>
        <a:srgbClr val="343B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ld Buddies The Meeting by Slidesgo">
  <a:themeElements>
    <a:clrScheme name="Simple Light">
      <a:dk1>
        <a:srgbClr val="D0E0E3"/>
      </a:dk1>
      <a:lt1>
        <a:srgbClr val="6D9EEB"/>
      </a:lt1>
      <a:dk2>
        <a:srgbClr val="302F3D"/>
      </a:dk2>
      <a:lt2>
        <a:srgbClr val="F3F3F3"/>
      </a:lt2>
      <a:accent1>
        <a:srgbClr val="F44B4B"/>
      </a:accent1>
      <a:accent2>
        <a:srgbClr val="FF8368"/>
      </a:accent2>
      <a:accent3>
        <a:srgbClr val="134F5C"/>
      </a:accent3>
      <a:accent4>
        <a:srgbClr val="FEB01B"/>
      </a:accent4>
      <a:accent5>
        <a:srgbClr val="FFFFFF"/>
      </a:accent5>
      <a:accent6>
        <a:srgbClr val="FFFFFF"/>
      </a:accent6>
      <a:hlink>
        <a:srgbClr val="302F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4191</TotalTime>
  <Words>742</Words>
  <Application>Microsoft Office PowerPoint</Application>
  <PresentationFormat>Widescreen</PresentationFormat>
  <Paragraphs>146</Paragraphs>
  <Slides>23</Slides>
  <Notes>2</Notes>
  <HiddenSlides>1</HiddenSlides>
  <MMClips>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ＭＳ Ｐゴシック</vt:lpstr>
      <vt:lpstr>ＭＳ Ｐゴシック</vt:lpstr>
      <vt:lpstr>.VnBodoni</vt:lpstr>
      <vt:lpstr>Arial</vt:lpstr>
      <vt:lpstr>Calibri</vt:lpstr>
      <vt:lpstr>Calibri Light</vt:lpstr>
      <vt:lpstr>Comic Sans MS</vt:lpstr>
      <vt:lpstr>Covered By Your Grace</vt:lpstr>
      <vt:lpstr>Didact Gothic</vt:lpstr>
      <vt:lpstr>Domine</vt:lpstr>
      <vt:lpstr>Domine SemiBold</vt:lpstr>
      <vt:lpstr>Karla</vt:lpstr>
      <vt:lpstr>Lucida Sans Unicode</vt:lpstr>
      <vt:lpstr>Raleway</vt:lpstr>
      <vt:lpstr>Roboto Condensed Light</vt:lpstr>
      <vt:lpstr>Tahoma</vt:lpstr>
      <vt:lpstr>Times New Roman</vt:lpstr>
      <vt:lpstr>Verdana</vt:lpstr>
      <vt:lpstr>Wingdings 2</vt:lpstr>
      <vt:lpstr>Wingdings 3</vt:lpstr>
      <vt:lpstr>Thiết kế: Thạch Trương Thảo (0987 039 863)</vt:lpstr>
      <vt:lpstr>2_Office Theme</vt:lpstr>
      <vt:lpstr>Office Theme</vt:lpstr>
      <vt:lpstr>International Volunteer Day by Slidesgo</vt:lpstr>
      <vt:lpstr>Old Buddies The Meeting by Slidesgo</vt:lpstr>
      <vt:lpstr>3_Office Theme</vt:lpstr>
      <vt:lpstr>Concourse</vt:lpstr>
      <vt:lpstr>1_Thiết kế: Thạch Trương Thảo (0987 039 863)</vt:lpstr>
      <vt:lpstr>PowerPoint Presentation</vt:lpstr>
      <vt:lpstr>PowerPoint Presentation</vt:lpstr>
      <vt:lpstr>PowerPoint Presentation</vt:lpstr>
      <vt:lpstr>PowerPoint Presentation</vt:lpstr>
      <vt:lpstr>F R I E N D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Model writing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Admin</cp:lastModifiedBy>
  <cp:revision>498</cp:revision>
  <dcterms:created xsi:type="dcterms:W3CDTF">2013-10-30T09:23:56Z</dcterms:created>
  <dcterms:modified xsi:type="dcterms:W3CDTF">2023-10-10T16:06:03Z</dcterms:modified>
</cp:coreProperties>
</file>