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59" r:id="rId2"/>
    <p:sldId id="279" r:id="rId3"/>
    <p:sldId id="256" r:id="rId4"/>
    <p:sldId id="348" r:id="rId5"/>
    <p:sldId id="341" r:id="rId6"/>
    <p:sldId id="342" r:id="rId7"/>
    <p:sldId id="344" r:id="rId8"/>
    <p:sldId id="345" r:id="rId9"/>
    <p:sldId id="358" r:id="rId10"/>
    <p:sldId id="314" r:id="rId11"/>
    <p:sldId id="330" r:id="rId12"/>
    <p:sldId id="272" r:id="rId13"/>
    <p:sldId id="360" r:id="rId14"/>
    <p:sldId id="3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8A80"/>
    <a:srgbClr val="00B2A5"/>
    <a:srgbClr val="00A9A5"/>
    <a:srgbClr val="FFDAAB"/>
    <a:srgbClr val="F7941E"/>
    <a:srgbClr val="CBEAF0"/>
    <a:srgbClr val="48C0B6"/>
    <a:srgbClr val="FBB040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2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681943" y="762003"/>
            <a:ext cx="9188451" cy="1905000"/>
          </a:xfrm>
          <a:prstGeom prst="rect">
            <a:avLst/>
          </a:prstGeom>
        </p:spPr>
        <p:txBody>
          <a:bodyPr wrap="none" lIns="104726" tIns="52362" rIns="104726" bIns="5236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Arial Black"/>
              </a:rPr>
              <a:t>Warmly welcome all the teachers and students attend!</a:t>
            </a:r>
          </a:p>
        </p:txBody>
      </p:sp>
      <p:pic>
        <p:nvPicPr>
          <p:cNvPr id="2052" name="Picture 4" descr="14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5132" y="5257802"/>
            <a:ext cx="1080993" cy="8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14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1614" y="4267200"/>
            <a:ext cx="124427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14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6986" y="5387789"/>
            <a:ext cx="114855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DSTARS-P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2976" flipH="1" flipV="1">
            <a:off x="6996830" y="2362210"/>
            <a:ext cx="108099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(177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79588" y="-42063"/>
            <a:ext cx="13512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(177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0764" y="2209801"/>
            <a:ext cx="13512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(177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4588" y="2"/>
            <a:ext cx="10134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DSTARS-P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2976" flipH="1" flipV="1">
            <a:off x="4451461" y="1916380"/>
            <a:ext cx="108099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DSTARS-P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2976" flipH="1" flipV="1">
            <a:off x="1051366" y="304809"/>
            <a:ext cx="108099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14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8825" y="5486402"/>
            <a:ext cx="1080993" cy="8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14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5054" y="3971365"/>
            <a:ext cx="124427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14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2971" y="4773706"/>
            <a:ext cx="114855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DSTARS-P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2976" flipH="1" flipV="1">
            <a:off x="9081282" y="1039228"/>
            <a:ext cx="108099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(177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77" y="240491"/>
            <a:ext cx="13512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(177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1629" y="2514603"/>
            <a:ext cx="13512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(177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9703" y="377038"/>
            <a:ext cx="10134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DSTARS-P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2976" flipH="1" flipV="1">
            <a:off x="4451460" y="1039228"/>
            <a:ext cx="108099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DSTARS-P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2976" flipH="1" flipV="1">
            <a:off x="1735133" y="457209"/>
            <a:ext cx="108099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guoiThay-CamLy-4086292">
            <a:hlinkClick r:id="" action="ppaction://media"/>
            <a:extLst>
              <a:ext uri="{FF2B5EF4-FFF2-40B4-BE49-F238E27FC236}">
                <a16:creationId xmlns:a16="http://schemas.microsoft.com/office/drawing/2014/main" id="{44317312-8310-40B6-8B7A-71A28DAA6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9321" y="3321673"/>
            <a:ext cx="387475" cy="3874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C7819F-F8A8-4489-A48D-07E92DFB13C3}"/>
              </a:ext>
            </a:extLst>
          </p:cNvPr>
          <p:cNvSpPr txBox="1"/>
          <p:nvPr/>
        </p:nvSpPr>
        <p:spPr>
          <a:xfrm>
            <a:off x="2094194" y="3921532"/>
            <a:ext cx="8962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secondary school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3038" y="1320762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532761" y="2042185"/>
            <a:ext cx="8152967" cy="3472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800" dirty="0">
                <a:latin typeface="Calibri (Body)"/>
              </a:rPr>
              <a:t>listen for specific information about some community activities and their benefits;</a:t>
            </a:r>
            <a:endParaRPr lang="en-US" sz="2800" dirty="0">
              <a:latin typeface="Calibri (Body)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800" dirty="0">
                <a:latin typeface="Calibri (Body)"/>
              </a:rPr>
              <a:t>write an email about community activities one did last summer.</a:t>
            </a:r>
            <a:endParaRPr lang="en-US" sz="2800" dirty="0">
              <a:latin typeface="Calibri (Body)"/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3038" y="1309611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Rewrite the email  on your notebook.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next lesson: 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Looking back &amp; Project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8930" y="1190528"/>
            <a:ext cx="1883767" cy="61644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WARM-UP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99281" y="2269560"/>
            <a:ext cx="1979057" cy="52939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8930" y="3435928"/>
            <a:ext cx="1883767" cy="50279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4292" y="4604446"/>
            <a:ext cx="217404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POST-LISTENING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WRITING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65620" y="1229521"/>
            <a:ext cx="7308532" cy="56659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Chatting &amp; Homework 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checking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59182" y="1908982"/>
            <a:ext cx="7304314" cy="11233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1: What community activities are the children doing in the pictures? 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Circle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 correct answers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3: Listen again and fill in each blank with no more than two words.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65620" y="3191421"/>
            <a:ext cx="7316275" cy="1272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Task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Read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om’s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 to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his school activities last summer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Task 5: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rite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email of about 70 words to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your school activities last summer.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02697" y="1498748"/>
            <a:ext cx="886113" cy="7708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60815" y="2534258"/>
            <a:ext cx="838467" cy="90167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02697" y="3687325"/>
            <a:ext cx="788618" cy="91712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65326" y="4635559"/>
            <a:ext cx="7316275" cy="68812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6:Correting the email and retell the community activities which Linda and Tom did last summer.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8930" y="1190528"/>
            <a:ext cx="1883767" cy="61644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WARM-UP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99281" y="2269560"/>
            <a:ext cx="1979057" cy="52939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8930" y="3435928"/>
            <a:ext cx="1883767" cy="50279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99280" y="4604446"/>
            <a:ext cx="22358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POST-LISTENING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WRITING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65620" y="1229521"/>
            <a:ext cx="7308532" cy="56659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Chatting &amp; Homework 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checking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59182" y="1908982"/>
            <a:ext cx="7304314" cy="11233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1: What community activities are the children doing in the pictures? 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Circle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 correct answers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3: Listen again and fill in each blank with no more than two words.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65620" y="3191421"/>
            <a:ext cx="7316275" cy="1272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4: Read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om’s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email to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about his school activities last summer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rite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 email of about 70 words to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8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om 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about your school activities last summer. 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02697" y="1498748"/>
            <a:ext cx="886113" cy="7708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60815" y="2534258"/>
            <a:ext cx="838467" cy="90167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02697" y="3687325"/>
            <a:ext cx="1014517" cy="91712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8261" y="5583401"/>
            <a:ext cx="2340357" cy="5733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628440" y="4916187"/>
            <a:ext cx="570840" cy="6672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665620" y="5359490"/>
            <a:ext cx="7316275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65326" y="4635560"/>
            <a:ext cx="7316275" cy="55763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6:Correting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email and retell the community activities which Linda and Tom did last summer.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1083306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1083306"/>
            <a:ext cx="2514948" cy="2174333"/>
            <a:chOff x="-305" y="-4155"/>
            <a:chExt cx="2514948" cy="217433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 descr="Open Book Check Your Work! Teacher Stamp - Simply Stamps">
            <a:extLst>
              <a:ext uri="{FF2B5EF4-FFF2-40B4-BE49-F238E27FC236}">
                <a16:creationId xmlns:a16="http://schemas.microsoft.com/office/drawing/2014/main" id="{11ABFAB6-3976-4E08-BD33-AD48EBBB2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6" b="24076"/>
          <a:stretch/>
        </p:blipFill>
        <p:spPr bwMode="auto">
          <a:xfrm>
            <a:off x="3267234" y="1468263"/>
            <a:ext cx="5581201" cy="24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5406185"/>
            <a:ext cx="3378428" cy="2535121"/>
            <a:chOff x="-305" y="-1"/>
            <a:chExt cx="3832880" cy="287613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77FA25-C29C-4503-B3C2-7491D9F6E229}"/>
              </a:ext>
            </a:extLst>
          </p:cNvPr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C7819F-F8A8-4489-A48D-07E92DFB13C3}"/>
              </a:ext>
            </a:extLst>
          </p:cNvPr>
          <p:cNvSpPr txBox="1"/>
          <p:nvPr/>
        </p:nvSpPr>
        <p:spPr>
          <a:xfrm>
            <a:off x="487068" y="3921532"/>
            <a:ext cx="8962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8A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community </a:t>
            </a:r>
            <a:r>
              <a:rPr lang="en-US" sz="4000" b="1" i="1" dirty="0" err="1" smtClean="0">
                <a:solidFill>
                  <a:srgbClr val="008A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atctivities</a:t>
            </a:r>
            <a:r>
              <a:rPr lang="en-US" sz="4000" b="1" i="1" dirty="0" smtClean="0">
                <a:solidFill>
                  <a:srgbClr val="008A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did you do last summer?</a:t>
            </a:r>
            <a:endParaRPr lang="en-US" sz="4000" b="1" i="1" dirty="0">
              <a:solidFill>
                <a:srgbClr val="008A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326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</a:t>
            </a:r>
            <a:r>
              <a:rPr lang="en-US" sz="2400" b="1" dirty="0" smtClean="0">
                <a:solidFill>
                  <a:schemeClr val="bg1"/>
                </a:solidFill>
              </a:rPr>
              <a:t>6: </a:t>
            </a:r>
            <a:r>
              <a:rPr lang="en-US" sz="2400" b="1" dirty="0">
                <a:solidFill>
                  <a:schemeClr val="bg1"/>
                </a:solidFill>
              </a:rPr>
              <a:t>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51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80401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6636" y="229764"/>
            <a:ext cx="6444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SERVICE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07016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3482B9-8335-49EF-9BF2-98CA104254BE}"/>
              </a:ext>
            </a:extLst>
          </p:cNvPr>
          <p:cNvGrpSpPr/>
          <p:nvPr/>
        </p:nvGrpSpPr>
        <p:grpSpPr>
          <a:xfrm>
            <a:off x="1745107" y="2864582"/>
            <a:ext cx="8701784" cy="3378384"/>
            <a:chOff x="2782171" y="2864994"/>
            <a:chExt cx="8044979" cy="337838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50C8B2A-8FDE-43EE-90FB-4FEC40DC4222}"/>
                </a:ext>
              </a:extLst>
            </p:cNvPr>
            <p:cNvSpPr/>
            <p:nvPr/>
          </p:nvSpPr>
          <p:spPr>
            <a:xfrm>
              <a:off x="6000162" y="2864994"/>
              <a:ext cx="4826988" cy="1608754"/>
            </a:xfrm>
            <a:custGeom>
              <a:avLst/>
              <a:gdLst>
                <a:gd name="connsiteX0" fmla="*/ 0 w 4826988"/>
                <a:gd name="connsiteY0" fmla="*/ 201094 h 1608754"/>
                <a:gd name="connsiteX1" fmla="*/ 4022611 w 4826988"/>
                <a:gd name="connsiteY1" fmla="*/ 201094 h 1608754"/>
                <a:gd name="connsiteX2" fmla="*/ 4022611 w 4826988"/>
                <a:gd name="connsiteY2" fmla="*/ 0 h 1608754"/>
                <a:gd name="connsiteX3" fmla="*/ 4826988 w 4826988"/>
                <a:gd name="connsiteY3" fmla="*/ 804377 h 1608754"/>
                <a:gd name="connsiteX4" fmla="*/ 4022611 w 4826988"/>
                <a:gd name="connsiteY4" fmla="*/ 1608754 h 1608754"/>
                <a:gd name="connsiteX5" fmla="*/ 4022611 w 4826988"/>
                <a:gd name="connsiteY5" fmla="*/ 1407660 h 1608754"/>
                <a:gd name="connsiteX6" fmla="*/ 0 w 4826988"/>
                <a:gd name="connsiteY6" fmla="*/ 1407660 h 1608754"/>
                <a:gd name="connsiteX7" fmla="*/ 0 w 4826988"/>
                <a:gd name="connsiteY7" fmla="*/ 201094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6988" h="1608754">
                  <a:moveTo>
                    <a:pt x="0" y="201094"/>
                  </a:moveTo>
                  <a:lnTo>
                    <a:pt x="4022611" y="201094"/>
                  </a:lnTo>
                  <a:lnTo>
                    <a:pt x="4022611" y="0"/>
                  </a:lnTo>
                  <a:lnTo>
                    <a:pt x="4826988" y="804377"/>
                  </a:lnTo>
                  <a:lnTo>
                    <a:pt x="4022611" y="1608754"/>
                  </a:lnTo>
                  <a:lnTo>
                    <a:pt x="4022611" y="1407660"/>
                  </a:lnTo>
                  <a:lnTo>
                    <a:pt x="0" y="1407660"/>
                  </a:lnTo>
                  <a:lnTo>
                    <a:pt x="0" y="201094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218239" rIns="620428" bIns="218239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Tom and Linda’s community activities last </a:t>
              </a:r>
              <a:r>
                <a:rPr lang="en-US" sz="27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summer.</a:t>
              </a:r>
              <a:endPara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56EB0D-812F-4D80-A64D-03A8CBDB3FA5}"/>
                </a:ext>
              </a:extLst>
            </p:cNvPr>
            <p:cNvSpPr/>
            <p:nvPr/>
          </p:nvSpPr>
          <p:spPr>
            <a:xfrm>
              <a:off x="2782171" y="2864994"/>
              <a:ext cx="3217992" cy="1608754"/>
            </a:xfrm>
            <a:custGeom>
              <a:avLst/>
              <a:gdLst>
                <a:gd name="connsiteX0" fmla="*/ 0 w 3217992"/>
                <a:gd name="connsiteY0" fmla="*/ 268131 h 1608754"/>
                <a:gd name="connsiteX1" fmla="*/ 268131 w 3217992"/>
                <a:gd name="connsiteY1" fmla="*/ 0 h 1608754"/>
                <a:gd name="connsiteX2" fmla="*/ 2949861 w 3217992"/>
                <a:gd name="connsiteY2" fmla="*/ 0 h 1608754"/>
                <a:gd name="connsiteX3" fmla="*/ 3217992 w 3217992"/>
                <a:gd name="connsiteY3" fmla="*/ 268131 h 1608754"/>
                <a:gd name="connsiteX4" fmla="*/ 3217992 w 3217992"/>
                <a:gd name="connsiteY4" fmla="*/ 1340623 h 1608754"/>
                <a:gd name="connsiteX5" fmla="*/ 2949861 w 3217992"/>
                <a:gd name="connsiteY5" fmla="*/ 1608754 h 1608754"/>
                <a:gd name="connsiteX6" fmla="*/ 268131 w 3217992"/>
                <a:gd name="connsiteY6" fmla="*/ 1608754 h 1608754"/>
                <a:gd name="connsiteX7" fmla="*/ 0 w 3217992"/>
                <a:gd name="connsiteY7" fmla="*/ 1340623 h 1608754"/>
                <a:gd name="connsiteX8" fmla="*/ 0 w 3217992"/>
                <a:gd name="connsiteY8" fmla="*/ 268131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7992" h="1608754">
                  <a:moveTo>
                    <a:pt x="0" y="268131"/>
                  </a:moveTo>
                  <a:cubicBezTo>
                    <a:pt x="0" y="120046"/>
                    <a:pt x="120046" y="0"/>
                    <a:pt x="268131" y="0"/>
                  </a:cubicBezTo>
                  <a:lnTo>
                    <a:pt x="2949861" y="0"/>
                  </a:lnTo>
                  <a:cubicBezTo>
                    <a:pt x="3097946" y="0"/>
                    <a:pt x="3217992" y="120046"/>
                    <a:pt x="3217992" y="268131"/>
                  </a:cubicBezTo>
                  <a:lnTo>
                    <a:pt x="3217992" y="1340623"/>
                  </a:lnTo>
                  <a:cubicBezTo>
                    <a:pt x="3217992" y="1488708"/>
                    <a:pt x="3097946" y="1608754"/>
                    <a:pt x="2949861" y="1608754"/>
                  </a:cubicBezTo>
                  <a:lnTo>
                    <a:pt x="268131" y="1608754"/>
                  </a:lnTo>
                  <a:cubicBezTo>
                    <a:pt x="120046" y="1608754"/>
                    <a:pt x="0" y="1488708"/>
                    <a:pt x="0" y="1340623"/>
                  </a:cubicBezTo>
                  <a:lnTo>
                    <a:pt x="0" y="26813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61413" tIns="169973" rIns="261413" bIns="169973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Listening</a:t>
              </a:r>
              <a:endParaRPr lang="en-US" sz="5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04F7AA6-CBE6-4304-8807-D2800CF99C5E}"/>
                </a:ext>
              </a:extLst>
            </p:cNvPr>
            <p:cNvSpPr/>
            <p:nvPr/>
          </p:nvSpPr>
          <p:spPr>
            <a:xfrm>
              <a:off x="6000162" y="4634624"/>
              <a:ext cx="4826988" cy="1608754"/>
            </a:xfrm>
            <a:custGeom>
              <a:avLst/>
              <a:gdLst>
                <a:gd name="connsiteX0" fmla="*/ 0 w 4826988"/>
                <a:gd name="connsiteY0" fmla="*/ 201094 h 1608754"/>
                <a:gd name="connsiteX1" fmla="*/ 4022611 w 4826988"/>
                <a:gd name="connsiteY1" fmla="*/ 201094 h 1608754"/>
                <a:gd name="connsiteX2" fmla="*/ 4022611 w 4826988"/>
                <a:gd name="connsiteY2" fmla="*/ 0 h 1608754"/>
                <a:gd name="connsiteX3" fmla="*/ 4826988 w 4826988"/>
                <a:gd name="connsiteY3" fmla="*/ 804377 h 1608754"/>
                <a:gd name="connsiteX4" fmla="*/ 4022611 w 4826988"/>
                <a:gd name="connsiteY4" fmla="*/ 1608754 h 1608754"/>
                <a:gd name="connsiteX5" fmla="*/ 4022611 w 4826988"/>
                <a:gd name="connsiteY5" fmla="*/ 1407660 h 1608754"/>
                <a:gd name="connsiteX6" fmla="*/ 0 w 4826988"/>
                <a:gd name="connsiteY6" fmla="*/ 1407660 h 1608754"/>
                <a:gd name="connsiteX7" fmla="*/ 0 w 4826988"/>
                <a:gd name="connsiteY7" fmla="*/ 201094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6988" h="1608754">
                  <a:moveTo>
                    <a:pt x="0" y="201094"/>
                  </a:moveTo>
                  <a:lnTo>
                    <a:pt x="4022611" y="201094"/>
                  </a:lnTo>
                  <a:lnTo>
                    <a:pt x="4022611" y="0"/>
                  </a:lnTo>
                  <a:lnTo>
                    <a:pt x="4826988" y="804377"/>
                  </a:lnTo>
                  <a:lnTo>
                    <a:pt x="4022611" y="1608754"/>
                  </a:lnTo>
                  <a:lnTo>
                    <a:pt x="4022611" y="1407660"/>
                  </a:lnTo>
                  <a:lnTo>
                    <a:pt x="0" y="1407660"/>
                  </a:lnTo>
                  <a:lnTo>
                    <a:pt x="0" y="201094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218239" rIns="620428" bIns="218239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Write an email about your school activities last summer.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024542-7E21-4B0B-A418-61E79C285FBA}"/>
                </a:ext>
              </a:extLst>
            </p:cNvPr>
            <p:cNvSpPr/>
            <p:nvPr/>
          </p:nvSpPr>
          <p:spPr>
            <a:xfrm>
              <a:off x="2782171" y="4634624"/>
              <a:ext cx="3217992" cy="1608754"/>
            </a:xfrm>
            <a:custGeom>
              <a:avLst/>
              <a:gdLst>
                <a:gd name="connsiteX0" fmla="*/ 0 w 3217992"/>
                <a:gd name="connsiteY0" fmla="*/ 268131 h 1608754"/>
                <a:gd name="connsiteX1" fmla="*/ 268131 w 3217992"/>
                <a:gd name="connsiteY1" fmla="*/ 0 h 1608754"/>
                <a:gd name="connsiteX2" fmla="*/ 2949861 w 3217992"/>
                <a:gd name="connsiteY2" fmla="*/ 0 h 1608754"/>
                <a:gd name="connsiteX3" fmla="*/ 3217992 w 3217992"/>
                <a:gd name="connsiteY3" fmla="*/ 268131 h 1608754"/>
                <a:gd name="connsiteX4" fmla="*/ 3217992 w 3217992"/>
                <a:gd name="connsiteY4" fmla="*/ 1340623 h 1608754"/>
                <a:gd name="connsiteX5" fmla="*/ 2949861 w 3217992"/>
                <a:gd name="connsiteY5" fmla="*/ 1608754 h 1608754"/>
                <a:gd name="connsiteX6" fmla="*/ 268131 w 3217992"/>
                <a:gd name="connsiteY6" fmla="*/ 1608754 h 1608754"/>
                <a:gd name="connsiteX7" fmla="*/ 0 w 3217992"/>
                <a:gd name="connsiteY7" fmla="*/ 1340623 h 1608754"/>
                <a:gd name="connsiteX8" fmla="*/ 0 w 3217992"/>
                <a:gd name="connsiteY8" fmla="*/ 268131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7992" h="1608754">
                  <a:moveTo>
                    <a:pt x="0" y="268131"/>
                  </a:moveTo>
                  <a:cubicBezTo>
                    <a:pt x="0" y="120046"/>
                    <a:pt x="120046" y="0"/>
                    <a:pt x="268131" y="0"/>
                  </a:cubicBezTo>
                  <a:lnTo>
                    <a:pt x="2949861" y="0"/>
                  </a:lnTo>
                  <a:cubicBezTo>
                    <a:pt x="3097946" y="0"/>
                    <a:pt x="3217992" y="120046"/>
                    <a:pt x="3217992" y="268131"/>
                  </a:cubicBezTo>
                  <a:lnTo>
                    <a:pt x="3217992" y="1340623"/>
                  </a:lnTo>
                  <a:cubicBezTo>
                    <a:pt x="3217992" y="1488708"/>
                    <a:pt x="3097946" y="1608754"/>
                    <a:pt x="2949861" y="1608754"/>
                  </a:cubicBezTo>
                  <a:lnTo>
                    <a:pt x="268131" y="1608754"/>
                  </a:lnTo>
                  <a:cubicBezTo>
                    <a:pt x="120046" y="1608754"/>
                    <a:pt x="0" y="1488708"/>
                    <a:pt x="0" y="1340623"/>
                  </a:cubicBezTo>
                  <a:lnTo>
                    <a:pt x="0" y="26813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84273" tIns="181403" rIns="284273" bIns="181403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Writing</a:t>
              </a:r>
              <a:endParaRPr lang="en-US" sz="63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90029"/>
            <a:ext cx="2431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Perod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lang="en-US" sz="40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67" y="2249832"/>
            <a:ext cx="3681578" cy="24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0"/>
          <a:stretch/>
        </p:blipFill>
        <p:spPr>
          <a:xfrm>
            <a:off x="8311970" y="2333471"/>
            <a:ext cx="3559911" cy="237327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665BBB0-CACE-4020-BB84-E18F9EB2D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7AC5289-6A5F-49E6-BD06-1A262C98462B}"/>
              </a:ext>
            </a:extLst>
          </p:cNvPr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PRE-LISTENING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B4E757-EF75-4271-8182-60B73BE358C9}"/>
              </a:ext>
            </a:extLst>
          </p:cNvPr>
          <p:cNvSpPr txBox="1"/>
          <p:nvPr/>
        </p:nvSpPr>
        <p:spPr>
          <a:xfrm>
            <a:off x="995419" y="1187629"/>
            <a:ext cx="99647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What community activities are the children doing in the pictures?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18F7FBD8-FAA6-4B8A-B130-66DBB0B48DB5}"/>
              </a:ext>
            </a:extLst>
          </p:cNvPr>
          <p:cNvSpPr/>
          <p:nvPr/>
        </p:nvSpPr>
        <p:spPr>
          <a:xfrm>
            <a:off x="484632" y="114668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915C02-52F6-4C67-92DE-1F4490286FFD}"/>
              </a:ext>
            </a:extLst>
          </p:cNvPr>
          <p:cNvSpPr txBox="1"/>
          <p:nvPr/>
        </p:nvSpPr>
        <p:spPr>
          <a:xfrm>
            <a:off x="537417" y="10440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245677-1275-4550-AD79-E1BBBB580019}"/>
              </a:ext>
            </a:extLst>
          </p:cNvPr>
          <p:cNvSpPr txBox="1"/>
          <p:nvPr/>
        </p:nvSpPr>
        <p:spPr>
          <a:xfrm>
            <a:off x="609344" y="4822449"/>
            <a:ext cx="3014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reading books to the elderly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682662-9654-46FB-A604-B19CA606C971}"/>
              </a:ext>
            </a:extLst>
          </p:cNvPr>
          <p:cNvSpPr txBox="1"/>
          <p:nvPr/>
        </p:nvSpPr>
        <p:spPr>
          <a:xfrm>
            <a:off x="4805263" y="4822449"/>
            <a:ext cx="2345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picking up litter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11CC3A-4A76-419A-8374-EE34AD3F3B59}"/>
              </a:ext>
            </a:extLst>
          </p:cNvPr>
          <p:cNvSpPr txBox="1"/>
          <p:nvPr/>
        </p:nvSpPr>
        <p:spPr>
          <a:xfrm>
            <a:off x="8474528" y="4822449"/>
            <a:ext cx="3113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planting trees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86" y="2302419"/>
            <a:ext cx="3554635" cy="238812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37575" y="2341876"/>
            <a:ext cx="375574" cy="372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</a:t>
            </a:r>
            <a:endParaRPr lang="en-GB" sz="2000" b="1" dirty="0"/>
          </a:p>
        </p:txBody>
      </p:sp>
      <p:sp>
        <p:nvSpPr>
          <p:cNvPr id="17" name="Oval 16"/>
          <p:cNvSpPr/>
          <p:nvPr/>
        </p:nvSpPr>
        <p:spPr>
          <a:xfrm>
            <a:off x="7453313" y="2364180"/>
            <a:ext cx="368212" cy="372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  <a:endParaRPr lang="en-GB" sz="2000" b="1" dirty="0"/>
          </a:p>
        </p:txBody>
      </p:sp>
      <p:sp>
        <p:nvSpPr>
          <p:cNvPr id="20" name="Oval 19"/>
          <p:cNvSpPr/>
          <p:nvPr/>
        </p:nvSpPr>
        <p:spPr>
          <a:xfrm>
            <a:off x="11408359" y="2364180"/>
            <a:ext cx="375574" cy="372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695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97853" y="1258287"/>
            <a:ext cx="1049905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Linda talking about their community activities last summer. Circle the correct answers.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56721-BDB0-4750-97B5-07F2F0B93C66}"/>
              </a:ext>
            </a:extLst>
          </p:cNvPr>
          <p:cNvSpPr txBox="1"/>
          <p:nvPr/>
        </p:nvSpPr>
        <p:spPr>
          <a:xfrm>
            <a:off x="461076" y="2108573"/>
            <a:ext cx="578630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nda and her friends taught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nglish and literature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history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nglish and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inda and her friends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 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elderly.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talked to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cooked for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read books to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54FBE-89AB-4972-A4EF-6C803BCEB577}"/>
              </a:ext>
            </a:extLst>
          </p:cNvPr>
          <p:cNvSpPr txBox="1"/>
          <p:nvPr/>
        </p:nvSpPr>
        <p:spPr>
          <a:xfrm>
            <a:off x="6705600" y="2108573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 and his friends picked up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books and paper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bottles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paper and bottles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 and his friends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grew some trees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tutored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A9A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cleaned schools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912" y="1650767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36887" y="2613891"/>
            <a:ext cx="2572931" cy="9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57600" y="2606667"/>
            <a:ext cx="692724" cy="9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89673" y="4839854"/>
            <a:ext cx="2572931" cy="9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72000" y="4830618"/>
            <a:ext cx="1311564" cy="9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147716" y="2611285"/>
            <a:ext cx="2181011" cy="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679709" y="2623127"/>
            <a:ext cx="83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237688" y="4818776"/>
            <a:ext cx="2181011" cy="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47716" y="5892799"/>
            <a:ext cx="83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5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97854" y="1368738"/>
            <a:ext cx="952479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again and fill in each blank with no more than two words. 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ACEA9-3DEE-430A-8FCC-3B54B0AA1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981" y="1919759"/>
            <a:ext cx="9496818" cy="4750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E8321F-0D2B-4F5D-B2AB-D70647450CA8}"/>
              </a:ext>
            </a:extLst>
          </p:cNvPr>
          <p:cNvSpPr txBox="1"/>
          <p:nvPr/>
        </p:nvSpPr>
        <p:spPr>
          <a:xfrm>
            <a:off x="9166595" y="2730873"/>
            <a:ext cx="1356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+mj-lt"/>
                <a:cs typeface="Arial" panose="020B0604020202020204" pitchFamily="34" charset="0"/>
              </a:rPr>
              <a:t>fun</a:t>
            </a:r>
            <a:r>
              <a:rPr lang="vi-VN" sz="28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3A5C7-98D2-4EA0-B030-14B3C09FBF01}"/>
              </a:ext>
            </a:extLst>
          </p:cNvPr>
          <p:cNvSpPr txBox="1"/>
          <p:nvPr/>
        </p:nvSpPr>
        <p:spPr>
          <a:xfrm>
            <a:off x="7763362" y="4044272"/>
            <a:ext cx="2513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BE8505-E671-4B92-85A4-B6A98F4D7F01}"/>
              </a:ext>
            </a:extLst>
          </p:cNvPr>
          <p:cNvSpPr txBox="1"/>
          <p:nvPr/>
        </p:nvSpPr>
        <p:spPr>
          <a:xfrm>
            <a:off x="9010489" y="5812647"/>
            <a:ext cx="1984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3611" y="1310159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63A5C7-98D2-4EA0-B030-14B3C09FBF01}"/>
              </a:ext>
            </a:extLst>
          </p:cNvPr>
          <p:cNvSpPr txBox="1"/>
          <p:nvPr/>
        </p:nvSpPr>
        <p:spPr>
          <a:xfrm>
            <a:off x="37076" y="2572433"/>
            <a:ext cx="5442678" cy="1569660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Linda: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Glad to hear it, Tom.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Yes.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a really good time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We worked and played together, and we learnt some skills, too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63A5C7-98D2-4EA0-B030-14B3C09FBF01}"/>
              </a:ext>
            </a:extLst>
          </p:cNvPr>
          <p:cNvSpPr txBox="1"/>
          <p:nvPr/>
        </p:nvSpPr>
        <p:spPr>
          <a:xfrm>
            <a:off x="37076" y="69935"/>
            <a:ext cx="5442678" cy="1569660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Linda: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Glad to hear it, Tom.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Yes. It was a really good time. We worked and played together, and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learnt some skills, too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8321F-0D2B-4F5D-B2AB-D70647450CA8}"/>
              </a:ext>
            </a:extLst>
          </p:cNvPr>
          <p:cNvSpPr txBox="1"/>
          <p:nvPr/>
        </p:nvSpPr>
        <p:spPr>
          <a:xfrm>
            <a:off x="5726961" y="228625"/>
            <a:ext cx="5514649" cy="707886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Tom: Awesome! Was it difficult?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Linda: Yes. But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had a lot of fun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9" grpId="0"/>
      <p:bldP spid="20" grpId="0"/>
      <p:bldP spid="18" grpId="0" animBg="1"/>
      <p:bldP spid="18" grpId="1" animBg="1"/>
      <p:bldP spid="21" grpId="0" animBg="1"/>
      <p:bldP spid="2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89672" y="1263351"/>
            <a:ext cx="99647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Tom’s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to 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his school activities last summer.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78014" y="127611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0799" y="11734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09E8B-729B-40B0-BEAF-25A4F46D3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894" y="1837891"/>
            <a:ext cx="5040184" cy="4912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966DD2-6BFB-4F8B-89EC-B005C6991AE6}"/>
              </a:ext>
            </a:extLst>
          </p:cNvPr>
          <p:cNvSpPr txBox="1"/>
          <p:nvPr/>
        </p:nvSpPr>
        <p:spPr>
          <a:xfrm>
            <a:off x="6584977" y="2652355"/>
            <a:ext cx="536913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is writing to whom?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subject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email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How did Tom start his email? </a:t>
            </a:r>
            <a:endParaRPr lang="en-US" sz="28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How did Tom </a:t>
            </a:r>
            <a:r>
              <a:rPr lang="en-US" sz="2800" dirty="0" smtClean="0"/>
              <a:t>end </a:t>
            </a:r>
            <a:r>
              <a:rPr lang="en-US" sz="2800" dirty="0"/>
              <a:t>his email? </a:t>
            </a:r>
            <a:endParaRPr lang="en-US" sz="28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What is the purpose of the </a:t>
            </a:r>
            <a:r>
              <a:rPr lang="en-US" sz="2800" dirty="0" smtClean="0"/>
              <a:t>first paragraph </a:t>
            </a:r>
            <a:r>
              <a:rPr lang="en-US" sz="2800" dirty="0"/>
              <a:t>of the email?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193391"/>
            <a:ext cx="1066247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are Nam. Now write an email of about 70 words to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your school activities last summer. Start your email as shown below.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75916" y="130183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28701" y="11991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05BEF-9BB0-46BC-AD46-9F15775C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26" y="2033017"/>
            <a:ext cx="5955674" cy="4713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966DD2-6BFB-4F8B-89EC-B005C6991AE6}"/>
              </a:ext>
            </a:extLst>
          </p:cNvPr>
          <p:cNvSpPr txBox="1"/>
          <p:nvPr/>
        </p:nvSpPr>
        <p:spPr>
          <a:xfrm>
            <a:off x="6197600" y="2652355"/>
            <a:ext cx="57565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What community activities did Nam do last summer?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benefit brings to?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193391"/>
            <a:ext cx="1066247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are Nam. Now write an email of about 70 words to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your school activities last summer. Start your email as shown below.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75916" y="130183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28701" y="11991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05BEF-9BB0-46BC-AD46-9F15775C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26" y="2033017"/>
            <a:ext cx="5955674" cy="4713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966DD2-6BFB-4F8B-89EC-B005C6991AE6}"/>
              </a:ext>
            </a:extLst>
          </p:cNvPr>
          <p:cNvSpPr txBox="1"/>
          <p:nvPr/>
        </p:nvSpPr>
        <p:spPr>
          <a:xfrm>
            <a:off x="6197600" y="2652355"/>
            <a:ext cx="575650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Suggested writing: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Tom,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Things are good. We also did some interesting activities last summer.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did some very interesting activities. First, we donated food and warm clothes to children in mountainous areas. So we can help children have a better life. Second, we planted vegetables, trees and flowers in school garden. Therefore, we may make our school greener and cleaner. We also had a lot of fun and learnt some skills. we really loved our last summer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write to me and tell me about your school activities.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you soon,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Best,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4442</TotalTime>
  <Words>680</Words>
  <Application>Microsoft Office PowerPoint</Application>
  <PresentationFormat>Widescreen</PresentationFormat>
  <Paragraphs>114</Paragraphs>
  <Slides>14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Adobe Gothic Std B</vt:lpstr>
      <vt:lpstr>Arial</vt:lpstr>
      <vt:lpstr>Arial Black</vt:lpstr>
      <vt:lpstr>Calibri</vt:lpstr>
      <vt:lpstr>Calibri (Body)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222</cp:revision>
  <dcterms:created xsi:type="dcterms:W3CDTF">2020-12-09T02:04:09Z</dcterms:created>
  <dcterms:modified xsi:type="dcterms:W3CDTF">2023-10-10T14:05:48Z</dcterms:modified>
</cp:coreProperties>
</file>