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259" r:id="rId3"/>
    <p:sldId id="260" r:id="rId4"/>
    <p:sldId id="285" r:id="rId5"/>
    <p:sldId id="286" r:id="rId6"/>
    <p:sldId id="287" r:id="rId7"/>
    <p:sldId id="288" r:id="rId8"/>
    <p:sldId id="289" r:id="rId9"/>
    <p:sldId id="262" r:id="rId10"/>
    <p:sldId id="290" r:id="rId11"/>
    <p:sldId id="292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76" y="-6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EA4CF-0F31-4BEF-8841-E9CAEF944CA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86F09-7066-42CC-A28B-10CD8B915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49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85800"/>
            <a:ext cx="60801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5D48426-FEAD-41DE-94CF-B00F53177E92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45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52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11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7D4FD94-0260-4A8A-B404-5517C3309EA5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2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56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89092" y="103188"/>
            <a:ext cx="10964656" cy="13144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8092" y="1600202"/>
            <a:ext cx="5371478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268" y="1600202"/>
            <a:ext cx="5371478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8092" y="3903663"/>
            <a:ext cx="5371478" cy="21526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268" y="3903663"/>
            <a:ext cx="5371478" cy="21526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B195F-C0C5-4615-A8A2-2E82FAC763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3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7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4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1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9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3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548B6-B1BD-4E37-BB6E-B66CC9D340A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FFFC3-103D-46BF-9443-CA94367C1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5.wmf"/><Relationship Id="rId7" Type="http://schemas.openxmlformats.org/officeDocument/2006/relationships/slide" Target="slide12.xml"/><Relationship Id="rId12" Type="http://schemas.openxmlformats.org/officeDocument/2006/relationships/slide" Target="slide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17.xml"/><Relationship Id="rId5" Type="http://schemas.openxmlformats.org/officeDocument/2006/relationships/image" Target="../media/image17.gif"/><Relationship Id="rId10" Type="http://schemas.openxmlformats.org/officeDocument/2006/relationships/slide" Target="slide15.xml"/><Relationship Id="rId4" Type="http://schemas.openxmlformats.org/officeDocument/2006/relationships/image" Target="../media/image16.png"/><Relationship Id="rId9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image" Target="../media/image21.gif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ongHung\&#160;\GIAO%20AN%208\GADT8_Bai%2012_Tiet%2073\Spleeping%20child%20(MLTR)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52400"/>
            <a:ext cx="11734800" cy="579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5519" y="4114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9719" y="5944841"/>
            <a:ext cx="510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</a:rPr>
              <a:t>Teacher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Dao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Quang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Tuyen</a:t>
            </a:r>
            <a:endParaRPr lang="en-US" sz="28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17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69" y="-7620"/>
            <a:ext cx="12161838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784912"/>
              </p:ext>
            </p:extLst>
          </p:nvPr>
        </p:nvGraphicFramePr>
        <p:xfrm>
          <a:off x="833955" y="1778452"/>
          <a:ext cx="10874026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28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83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474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marL="91214" marR="912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marL="91214" marR="912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marL="91214" marR="91214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boarding school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7" marR="71577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/ˈbɔːdɪŋ ˌskuːl/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05" marR="3610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trường nội trú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05" marR="3610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playground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7" marR="71577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/ˈpleɪɡraʊnd/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05" marR="3610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sân chơi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05" marR="36105" marT="71755" marB="71755" anchor="ctr"/>
                </a:tc>
                <a:extLst>
                  <a:ext uri="{0D108BD9-81ED-4DB2-BD59-A6C34878D82A}">
                    <a16:rowId xmlns=""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international (</a:t>
                      </a: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7" marR="71577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/ˌɪntəˈnæʃənəl/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05" marR="3610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(mang tính) quốc tế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05" marR="36105" marT="71755" marB="71755" anchor="ctr"/>
                </a:tc>
                <a:extLst>
                  <a:ext uri="{0D108BD9-81ED-4DB2-BD59-A6C34878D82A}">
                    <a16:rowId xmlns="" xmlns:a16="http://schemas.microsoft.com/office/drawing/2014/main" val="286045246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8531" y="193087"/>
            <a:ext cx="41224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 school">
            <a:hlinkClick r:id="" action="ppaction://media"/>
            <a:extLst>
              <a:ext uri="{FF2B5EF4-FFF2-40B4-BE49-F238E27FC236}">
                <a16:creationId xmlns="" xmlns:a16="http://schemas.microsoft.com/office/drawing/2014/main" id="{03BA7A7C-CEF5-1321-EB68-BA36E9D1D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670" y="2724590"/>
            <a:ext cx="638374" cy="639957"/>
          </a:xfrm>
          <a:prstGeom prst="rect">
            <a:avLst/>
          </a:prstGeom>
        </p:spPr>
      </p:pic>
      <p:pic>
        <p:nvPicPr>
          <p:cNvPr id="5" name="playground">
            <a:hlinkClick r:id="" action="ppaction://media"/>
            <a:extLst>
              <a:ext uri="{FF2B5EF4-FFF2-40B4-BE49-F238E27FC236}">
                <a16:creationId xmlns="" xmlns:a16="http://schemas.microsoft.com/office/drawing/2014/main" id="{A1B6E49E-4123-D25D-169B-5B29DAAA81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669" y="3467192"/>
            <a:ext cx="638374" cy="639957"/>
          </a:xfrm>
          <a:prstGeom prst="rect">
            <a:avLst/>
          </a:prstGeom>
        </p:spPr>
      </p:pic>
      <p:pic>
        <p:nvPicPr>
          <p:cNvPr id="7" name="inter">
            <a:hlinkClick r:id="" action="ppaction://media"/>
            <a:extLst>
              <a:ext uri="{FF2B5EF4-FFF2-40B4-BE49-F238E27FC236}">
                <a16:creationId xmlns="" xmlns:a16="http://schemas.microsoft.com/office/drawing/2014/main" id="{457BD44B-A412-E4AC-6F9E-B7B563B949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669" y="4209795"/>
            <a:ext cx="638374" cy="6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69" y="-7620"/>
            <a:ext cx="12161838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9878" y="1174149"/>
            <a:ext cx="1015335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passages again and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8516" y="1160131"/>
            <a:ext cx="501363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171" y="1057491"/>
            <a:ext cx="396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862" y="186930"/>
            <a:ext cx="41224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762BA3-5846-49A1-A041-93C20AA09C52}"/>
              </a:ext>
            </a:extLst>
          </p:cNvPr>
          <p:cNvSpPr txBox="1"/>
          <p:nvPr/>
        </p:nvSpPr>
        <p:spPr>
          <a:xfrm>
            <a:off x="142149" y="1740085"/>
            <a:ext cx="11936174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1. </a:t>
            </a:r>
            <a:r>
              <a:rPr lang="en-US" sz="3600" dirty="0">
                <a:solidFill>
                  <a:srgbClr val="242021"/>
                </a:solidFill>
                <a:effectLst/>
              </a:rPr>
              <a:t>Students live and study in </a:t>
            </a:r>
            <a:r>
              <a:rPr lang="en-US" sz="3600">
                <a:solidFill>
                  <a:srgbClr val="242021"/>
                </a:solidFill>
                <a:effectLst/>
              </a:rPr>
              <a:t>a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 school</a:t>
            </a:r>
            <a:r>
              <a:rPr lang="en-US" sz="3600" dirty="0">
                <a:solidFill>
                  <a:srgbClr val="242021"/>
                </a:solidFill>
                <a:effectLst/>
              </a:rPr>
              <a:t>. They only go home at weekends.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2. </a:t>
            </a:r>
            <a:r>
              <a:rPr lang="en-US" sz="3600" dirty="0">
                <a:solidFill>
                  <a:srgbClr val="242021"/>
                </a:solidFill>
                <a:effectLst/>
              </a:rPr>
              <a:t>Sunrise is a school </a:t>
            </a:r>
            <a:r>
              <a:rPr lang="en-US" sz="3600">
                <a:solidFill>
                  <a:srgbClr val="242021"/>
                </a:solidFill>
                <a:effectLst/>
              </a:rPr>
              <a:t>in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_______.</a:t>
            </a:r>
            <a:endParaRPr lang="en-US" sz="3600" dirty="0">
              <a:solidFill>
                <a:srgbClr val="242021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3. </a:t>
            </a:r>
            <a:r>
              <a:rPr lang="en-US" sz="3600" dirty="0">
                <a:solidFill>
                  <a:srgbClr val="242021"/>
                </a:solidFill>
                <a:effectLst/>
              </a:rPr>
              <a:t>There </a:t>
            </a:r>
            <a:r>
              <a:rPr lang="en-US" sz="3600">
                <a:solidFill>
                  <a:srgbClr val="242021"/>
                </a:solidFill>
                <a:effectLst/>
              </a:rPr>
              <a:t>are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______________________ </a:t>
            </a:r>
            <a:r>
              <a:rPr lang="en-US" sz="3600" dirty="0">
                <a:solidFill>
                  <a:srgbClr val="242021"/>
                </a:solidFill>
                <a:effectLst/>
              </a:rPr>
              <a:t>around An Son School.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4</a:t>
            </a:r>
            <a:r>
              <a:rPr lang="en-US" sz="3600" b="1">
                <a:solidFill>
                  <a:srgbClr val="0070C0"/>
                </a:solidFill>
                <a:effectLst/>
              </a:rPr>
              <a:t>.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 </a:t>
            </a:r>
            <a:r>
              <a:rPr lang="en-US" sz="3600" dirty="0">
                <a:solidFill>
                  <a:srgbClr val="242021"/>
                </a:solidFill>
                <a:effectLst/>
              </a:rPr>
              <a:t>has an art club.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5. </a:t>
            </a:r>
            <a:r>
              <a:rPr lang="en-US" sz="3600" dirty="0">
                <a:solidFill>
                  <a:srgbClr val="242021"/>
                </a:solidFill>
                <a:effectLst/>
              </a:rPr>
              <a:t>At Dream School, students learn English </a:t>
            </a:r>
            <a:r>
              <a:rPr lang="en-US" sz="3600">
                <a:solidFill>
                  <a:srgbClr val="242021"/>
                </a:solidFill>
                <a:effectLst/>
              </a:rPr>
              <a:t>with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_______________________.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2443BE-2EF8-1B8B-217B-D58B5BF5F54B}"/>
              </a:ext>
            </a:extLst>
          </p:cNvPr>
          <p:cNvSpPr txBox="1"/>
          <p:nvPr/>
        </p:nvSpPr>
        <p:spPr>
          <a:xfrm>
            <a:off x="5898116" y="1812913"/>
            <a:ext cx="189417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boarding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081277-EF53-FECB-F14A-3DF27F222345}"/>
              </a:ext>
            </a:extLst>
          </p:cNvPr>
          <p:cNvSpPr txBox="1"/>
          <p:nvPr/>
        </p:nvSpPr>
        <p:spPr>
          <a:xfrm>
            <a:off x="4759662" y="3130469"/>
            <a:ext cx="167638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Sydney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C76D21-A4DD-4571-882D-275F5F82E53E}"/>
              </a:ext>
            </a:extLst>
          </p:cNvPr>
          <p:cNvSpPr txBox="1"/>
          <p:nvPr/>
        </p:nvSpPr>
        <p:spPr>
          <a:xfrm>
            <a:off x="2456406" y="3756493"/>
            <a:ext cx="5077503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rgbClr val="7030A0"/>
                </a:solidFill>
              </a:rPr>
              <a:t>mountains and green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049364-61F3-CD2F-E1CE-AD0E775C6C22}"/>
              </a:ext>
            </a:extLst>
          </p:cNvPr>
          <p:cNvSpPr txBox="1"/>
          <p:nvPr/>
        </p:nvSpPr>
        <p:spPr>
          <a:xfrm>
            <a:off x="591171" y="4404960"/>
            <a:ext cx="286812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Dream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E8D5A5-D411-5D1C-CA60-69D6FD378A40}"/>
              </a:ext>
            </a:extLst>
          </p:cNvPr>
          <p:cNvSpPr txBox="1"/>
          <p:nvPr/>
        </p:nvSpPr>
        <p:spPr>
          <a:xfrm>
            <a:off x="284140" y="5718190"/>
            <a:ext cx="514706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English-speaking teachers</a:t>
            </a:r>
          </a:p>
        </p:txBody>
      </p:sp>
    </p:spTree>
    <p:extLst>
      <p:ext uri="{BB962C8B-B14F-4D97-AF65-F5344CB8AC3E}">
        <p14:creationId xmlns:p14="http://schemas.microsoft.com/office/powerpoint/2010/main" val="28107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053" y="1708043"/>
            <a:ext cx="5987705" cy="6639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Game : Lucky star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2" y="575427"/>
            <a:ext cx="781274" cy="621628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457871" y="704613"/>
            <a:ext cx="10193320" cy="656591"/>
          </a:xfrm>
          <a:prstGeom prst="rect">
            <a:avLst/>
          </a:prstGeom>
          <a:solidFill>
            <a:srgbClr val="0088EE">
              <a:alpha val="44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725" tIns="60862" rIns="121725" bIns="60862" rtlCol="0">
            <a:spAutoFit/>
          </a:bodyPr>
          <a:lstStyle/>
          <a:p>
            <a:r>
              <a:rPr lang="en-US" sz="3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18266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4"/>
          <p:cNvSpPr>
            <a:spLocks noChangeArrowheads="1" noChangeShapeType="1" noTextEdit="1"/>
          </p:cNvSpPr>
          <p:nvPr/>
        </p:nvSpPr>
        <p:spPr bwMode="auto">
          <a:xfrm>
            <a:off x="1216184" y="457200"/>
            <a:ext cx="9526773" cy="914400"/>
          </a:xfrm>
          <a:prstGeom prst="rect">
            <a:avLst/>
          </a:prstGeom>
        </p:spPr>
        <p:txBody>
          <a:bodyPr wrap="none" lIns="121725" tIns="60862" rIns="121725" bIns="60862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4800" kern="10" spc="-479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BF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Lucky star !</a:t>
            </a:r>
          </a:p>
        </p:txBody>
      </p:sp>
      <p:pic>
        <p:nvPicPr>
          <p:cNvPr id="74755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793351" y="4645768"/>
            <a:ext cx="2971800" cy="14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49606" y="759568"/>
            <a:ext cx="2971800" cy="14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17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8" descr="Hoa2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48" y="5945189"/>
            <a:ext cx="3830134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9" descr="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661" y="2590800"/>
            <a:ext cx="43917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0"/>
          <p:cNvSpPr>
            <a:spLocks noChangeArrowheads="1"/>
          </p:cNvSpPr>
          <p:nvPr/>
        </p:nvSpPr>
        <p:spPr bwMode="auto">
          <a:xfrm rot="-840598">
            <a:off x="1337949" y="2247901"/>
            <a:ext cx="2204045" cy="1676400"/>
          </a:xfrm>
          <a:prstGeom prst="star5">
            <a:avLst/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 algn="ctr">
              <a:defRPr/>
            </a:pPr>
            <a:endParaRPr lang="vi-VN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443" name="AutoShape 1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121379" y="2133600"/>
            <a:ext cx="2601282" cy="19050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3839911" y="1181100"/>
            <a:ext cx="2351289" cy="1905000"/>
          </a:xfrm>
          <a:prstGeom prst="star5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4921056" y="3086101"/>
            <a:ext cx="2678267" cy="150971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2192677" y="4262739"/>
            <a:ext cx="2533716" cy="184308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5935230" y="4677699"/>
            <a:ext cx="2837762" cy="1752600"/>
          </a:xfrm>
          <a:prstGeom prst="star5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 rot="957511">
            <a:off x="6557371" y="1274671"/>
            <a:ext cx="2653419" cy="19050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8772992" y="4687117"/>
            <a:ext cx="2026973" cy="1386683"/>
          </a:xfrm>
          <a:prstGeom prst="star5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50" name="Text Box 18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2091584" y="2728914"/>
            <a:ext cx="70187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>
            <a:spAutoFit/>
          </a:bodyPr>
          <a:lstStyle/>
          <a:p>
            <a:pPr>
              <a:defRPr/>
            </a:pPr>
            <a:r>
              <a:rPr lang="en-US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8452" name="Text Box 20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9406423" y="4957357"/>
            <a:ext cx="70187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>
            <a:spAutoFit/>
          </a:bodyPr>
          <a:lstStyle/>
          <a:p>
            <a:pPr>
              <a:defRPr/>
            </a:pPr>
            <a:r>
              <a:rPr lang="en-US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8453" name="Text Box 21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7050066" y="5184281"/>
            <a:ext cx="70187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>
            <a:spAutoFit/>
          </a:bodyPr>
          <a:lstStyle/>
          <a:p>
            <a:pPr>
              <a:defRPr/>
            </a:pPr>
            <a:r>
              <a:rPr lang="en-US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8454" name="Text 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0103195" y="2835117"/>
            <a:ext cx="70187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>
            <a:spAutoFit/>
          </a:bodyPr>
          <a:lstStyle/>
          <a:p>
            <a:pPr>
              <a:defRPr/>
            </a:pPr>
            <a:r>
              <a:rPr lang="en-US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8455" name="Text Box 23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5979573" y="3476109"/>
            <a:ext cx="70187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>
            <a:spAutoFit/>
          </a:bodyPr>
          <a:lstStyle/>
          <a:p>
            <a:pPr>
              <a:defRPr/>
            </a:pPr>
            <a:r>
              <a:rPr lang="en-US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18456" name="Text Box 2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7398454" y="1905001"/>
            <a:ext cx="70187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>
            <a:spAutoFit/>
          </a:bodyPr>
          <a:lstStyle/>
          <a:p>
            <a:pPr>
              <a:defRPr/>
            </a:pPr>
            <a:r>
              <a:rPr lang="en-US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8457" name="Text Box 25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3144236" y="4772325"/>
            <a:ext cx="70187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>
            <a:spAutoFit/>
          </a:bodyPr>
          <a:lstStyle/>
          <a:p>
            <a:pPr>
              <a:defRPr/>
            </a:pPr>
            <a:r>
              <a:rPr lang="en-US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8458" name="Text Box 26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4621501" y="1828801"/>
            <a:ext cx="70187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>
            <a:spAutoFit/>
          </a:bodyPr>
          <a:lstStyle/>
          <a:p>
            <a:pPr>
              <a:defRPr/>
            </a:pPr>
            <a:r>
              <a:rPr lang="en-US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8460" name="AutoShape 28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0624717" y="1425711"/>
            <a:ext cx="810789" cy="485775"/>
          </a:xfrm>
          <a:prstGeom prst="rightArrow">
            <a:avLst>
              <a:gd name="adj1" fmla="val 50000"/>
              <a:gd name="adj2" fmla="val 3137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4414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2"/>
                  </p:tgtEl>
                </p:cond>
              </p:nextCondLst>
            </p:seq>
          </p:childTnLst>
        </p:cTn>
      </p:par>
    </p:tnLst>
    <p:bldLst>
      <p:bldP spid="18450" grpId="0"/>
      <p:bldP spid="18452" grpId="0"/>
      <p:bldP spid="18453" grpId="0"/>
      <p:bldP spid="18454" grpId="0"/>
      <p:bldP spid="18455" grpId="0"/>
      <p:bldP spid="18456" grpId="0"/>
      <p:bldP spid="18457" grpId="0"/>
      <p:bldP spid="184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11109022" y="6005017"/>
            <a:ext cx="617168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13123" y="572370"/>
            <a:ext cx="9743944" cy="6155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/>
              <a:t>Which school is a boarding school?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B4C03A-86F6-4BAB-82E7-B123582EEF97}"/>
              </a:ext>
            </a:extLst>
          </p:cNvPr>
          <p:cNvSpPr txBox="1"/>
          <p:nvPr/>
        </p:nvSpPr>
        <p:spPr>
          <a:xfrm>
            <a:off x="785403" y="1063624"/>
            <a:ext cx="1603728" cy="61555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Sunrise.</a:t>
            </a:r>
          </a:p>
        </p:txBody>
      </p:sp>
    </p:spTree>
    <p:extLst>
      <p:ext uri="{BB962C8B-B14F-4D97-AF65-F5344CB8AC3E}">
        <p14:creationId xmlns:p14="http://schemas.microsoft.com/office/powerpoint/2010/main" val="36503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127" y="505092"/>
            <a:ext cx="8658070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2. Where is An Son School?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F90473C-1577-4654-B5EE-DF0D1E638A82}"/>
              </a:ext>
            </a:extLst>
          </p:cNvPr>
          <p:cNvSpPr txBox="1"/>
          <p:nvPr/>
        </p:nvSpPr>
        <p:spPr>
          <a:xfrm>
            <a:off x="966926" y="1094868"/>
            <a:ext cx="3136672" cy="61555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It is in Bac </a:t>
            </a:r>
            <a:r>
              <a:rPr lang="en-US" sz="3200" b="1" dirty="0" err="1">
                <a:solidFill>
                  <a:srgbClr val="FF0000"/>
                </a:solidFill>
              </a:rPr>
              <a:t>Giang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11109022" y="6005017"/>
            <a:ext cx="617168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97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6184" y="2819400"/>
            <a:ext cx="369078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25" y="2819400"/>
            <a:ext cx="425664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5574176" y="1066800"/>
            <a:ext cx="4966084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1725" tIns="60862" rIns="121725" bIns="60862"/>
          <a:lstStyle/>
          <a:p>
            <a:pPr algn="ctr">
              <a:defRPr/>
            </a:pPr>
            <a:r>
              <a:rPr lang="en-US" sz="43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1114835" y="685800"/>
            <a:ext cx="4256643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1725" tIns="60862" rIns="121725" bIns="60862"/>
          <a:lstStyle/>
          <a:p>
            <a:pPr algn="ctr">
              <a:defRPr/>
            </a:pPr>
            <a:r>
              <a:rPr lang="en-US" sz="43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11109022" y="6005017"/>
            <a:ext cx="617168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6906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6184" y="2819400"/>
            <a:ext cx="369078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25" y="2819400"/>
            <a:ext cx="425664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5574176" y="1066800"/>
            <a:ext cx="4966084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1725" tIns="60862" rIns="121725" bIns="60862"/>
          <a:lstStyle/>
          <a:p>
            <a:pPr algn="ctr">
              <a:defRPr/>
            </a:pPr>
            <a:r>
              <a:rPr lang="en-US" sz="43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1114835" y="685800"/>
            <a:ext cx="4256643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1725" tIns="60862" rIns="121725" bIns="60862"/>
          <a:lstStyle/>
          <a:p>
            <a:pPr algn="ctr">
              <a:defRPr/>
            </a:pPr>
            <a:r>
              <a:rPr lang="en-US" sz="43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11109022" y="6005017"/>
            <a:ext cx="617168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1610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6184" y="2819400"/>
            <a:ext cx="369078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25" y="2819400"/>
            <a:ext cx="425664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5574176" y="1066800"/>
            <a:ext cx="4966084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1725" tIns="60862" rIns="121725" bIns="60862"/>
          <a:lstStyle/>
          <a:p>
            <a:pPr algn="ctr">
              <a:defRPr/>
            </a:pPr>
            <a:r>
              <a:rPr lang="en-US" sz="43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1114835" y="685800"/>
            <a:ext cx="4256643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1725" tIns="60862" rIns="121725" bIns="60862"/>
          <a:lstStyle/>
          <a:p>
            <a:pPr algn="ctr">
              <a:defRPr/>
            </a:pPr>
            <a:r>
              <a:rPr lang="en-US" sz="43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11109022" y="6005017"/>
            <a:ext cx="617168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4711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6184" y="2819400"/>
            <a:ext cx="369078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25" y="2819400"/>
            <a:ext cx="425664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5574176" y="1066800"/>
            <a:ext cx="4966084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1725" tIns="60862" rIns="121725" bIns="60862"/>
          <a:lstStyle/>
          <a:p>
            <a:pPr algn="ctr">
              <a:defRPr/>
            </a:pPr>
            <a:r>
              <a:rPr lang="en-US" sz="43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1114835" y="685800"/>
            <a:ext cx="4256643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1725" tIns="60862" rIns="121725" bIns="60862"/>
          <a:lstStyle/>
          <a:p>
            <a:pPr algn="ctr">
              <a:defRPr/>
            </a:pPr>
            <a:r>
              <a:rPr lang="en-US" sz="43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11109022" y="6005017"/>
            <a:ext cx="617168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5912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7620001" cy="766481"/>
          </a:xfrm>
          <a:solidFill>
            <a:srgbClr val="0088EE">
              <a:alpha val="38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Warm up: Chatting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129" y="1358153"/>
            <a:ext cx="4759990" cy="4818811"/>
          </a:xfrm>
          <a:solidFill>
            <a:srgbClr val="92D050">
              <a:alpha val="53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684703" indent="-684703">
              <a:buAutoNum type="arabicPeriod"/>
            </a:pPr>
            <a:r>
              <a:rPr lang="en-US" b="1" dirty="0" smtClean="0"/>
              <a:t>Do you like your new school? Why or why not</a:t>
            </a:r>
            <a:r>
              <a:rPr lang="en-US" dirty="0" smtClean="0"/>
              <a:t>?</a:t>
            </a:r>
            <a:endParaRPr lang="en-GB" dirty="0" smtClean="0"/>
          </a:p>
          <a:p>
            <a:pPr marL="684703" indent="-684703">
              <a:buAutoNum type="arabicPeriod"/>
            </a:pPr>
            <a:r>
              <a:rPr lang="en-US" b="1" dirty="0" smtClean="0"/>
              <a:t>What’s the name of your school?</a:t>
            </a:r>
          </a:p>
          <a:p>
            <a:pPr marL="684703" indent="-684703">
              <a:buAutoNum type="arabicPeriod"/>
            </a:pPr>
            <a:r>
              <a:rPr lang="en-US" b="1" dirty="0" smtClean="0"/>
              <a:t>Is your school big or small?</a:t>
            </a:r>
          </a:p>
          <a:p>
            <a:pPr marL="684703" indent="-684703">
              <a:buAutoNum type="arabicPeriod"/>
            </a:pPr>
            <a:r>
              <a:rPr lang="en-US" b="1" dirty="0" smtClean="0"/>
              <a:t>How many students and teachers are there?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19" y="1485900"/>
            <a:ext cx="5653881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1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062" y="392345"/>
            <a:ext cx="10612652" cy="6155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/>
              <a:t>Is there a school garden in An Son School?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8D0F641-2208-4262-8D09-0EFA846F6F93}"/>
              </a:ext>
            </a:extLst>
          </p:cNvPr>
          <p:cNvSpPr txBox="1"/>
          <p:nvPr/>
        </p:nvSpPr>
        <p:spPr>
          <a:xfrm>
            <a:off x="803558" y="982917"/>
            <a:ext cx="2438382" cy="61555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Yes. There is.</a:t>
            </a:r>
          </a:p>
        </p:txBody>
      </p: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11109022" y="6005017"/>
            <a:ext cx="617168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91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47" y="471688"/>
            <a:ext cx="11140459" cy="6155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/>
              <a:t>What do Dream School students do in the afternoon?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B1F83A-2806-457E-9B13-1C57681BBAE9}"/>
              </a:ext>
            </a:extLst>
          </p:cNvPr>
          <p:cNvSpPr txBox="1"/>
          <p:nvPr/>
        </p:nvSpPr>
        <p:spPr>
          <a:xfrm>
            <a:off x="712797" y="1093638"/>
            <a:ext cx="6096639" cy="61555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They join many interesting clubs.</a:t>
            </a:r>
          </a:p>
        </p:txBody>
      </p: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11109022" y="6005017"/>
            <a:ext cx="617168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24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55935" y="286394"/>
            <a:ext cx="6852310" cy="1696601"/>
            <a:chOff x="932396" y="-620089"/>
            <a:chExt cx="4861268" cy="1696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564" y="-620089"/>
              <a:ext cx="4176100" cy="7527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32396" y="132663"/>
              <a:ext cx="3557176" cy="943848"/>
            </a:xfrm>
            <a:prstGeom prst="rect">
              <a:avLst/>
            </a:prstGeom>
            <a:solidFill>
              <a:srgbClr val="0088EE">
                <a:alpha val="34000"/>
              </a:srgb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5300" b="1" dirty="0">
                  <a:solidFill>
                    <a:srgbClr val="0084B1"/>
                  </a:solidFill>
                </a:rPr>
                <a:t>II. </a:t>
              </a:r>
              <a:r>
                <a:rPr lang="en-US" sz="5300" b="1" u="sng" dirty="0">
                  <a:solidFill>
                    <a:srgbClr val="0084B1"/>
                  </a:solidFill>
                </a:rPr>
                <a:t>Speaking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2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2" y="113417"/>
            <a:ext cx="781274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150750" y="99970"/>
            <a:ext cx="10528191" cy="1190069"/>
          </a:xfrm>
          <a:prstGeom prst="rect">
            <a:avLst/>
          </a:prstGeom>
          <a:solidFill>
            <a:srgbClr val="0FB7BD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Which school in </a:t>
            </a:r>
            <a:r>
              <a:rPr lang="en-US" sz="3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would you like to go to? Why or Why not? Complete the table.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379692"/>
              </p:ext>
            </p:extLst>
          </p:nvPr>
        </p:nvGraphicFramePr>
        <p:xfrm>
          <a:off x="385193" y="1397000"/>
          <a:ext cx="11391453" cy="2011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971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971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971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Name</a:t>
                      </a:r>
                      <a:r>
                        <a:rPr lang="en-US" sz="2400" baseline="0" dirty="0"/>
                        <a:t> of school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618" marR="121618" anchor="ctr">
                    <a:solidFill>
                      <a:srgbClr val="0FB7BD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Reasons you like it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618" marR="121618" anchor="ctr">
                    <a:solidFill>
                      <a:srgbClr val="0FB7B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Reason you don’t like it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618" marR="121618" anchor="ctr">
                    <a:solidFill>
                      <a:srgbClr val="0FB7BD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Sunrise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An Son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-Dream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618" marR="121618">
                    <a:solidFill>
                      <a:srgbClr val="0FB7BD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618" marR="121618">
                    <a:solidFill>
                      <a:srgbClr val="0FB7BD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618" marR="121618">
                    <a:solidFill>
                      <a:srgbClr val="0FB7BD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7049" y="3363687"/>
            <a:ext cx="10395476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700" b="1" dirty="0"/>
              <a:t>Then discuss your choice with a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3876" y="4175650"/>
            <a:ext cx="1954581" cy="6155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0751" y="4637315"/>
            <a:ext cx="9050673" cy="209288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200" b="1" i="1" dirty="0"/>
              <a:t>A: </a:t>
            </a:r>
            <a:r>
              <a:rPr lang="en-US" sz="3200" dirty="0"/>
              <a:t>Which school would you like to go to?</a:t>
            </a:r>
          </a:p>
          <a:p>
            <a:r>
              <a:rPr lang="en-US" sz="3200" b="1" i="1" dirty="0"/>
              <a:t>B: </a:t>
            </a:r>
            <a:r>
              <a:rPr lang="en-US" sz="3200" dirty="0"/>
              <a:t> I’d like to go to Sunrise School.</a:t>
            </a:r>
          </a:p>
          <a:p>
            <a:r>
              <a:rPr lang="en-US" sz="3200" b="1" i="1" dirty="0"/>
              <a:t>A: </a:t>
            </a:r>
            <a:r>
              <a:rPr lang="en-US" sz="3200" dirty="0"/>
              <a:t>Why?</a:t>
            </a:r>
          </a:p>
          <a:p>
            <a:r>
              <a:rPr lang="en-US" sz="3200" b="1" i="1" dirty="0"/>
              <a:t>B: </a:t>
            </a:r>
            <a:r>
              <a:rPr lang="en-US" sz="3200" dirty="0"/>
              <a:t>Because students study and live there. .</a:t>
            </a:r>
          </a:p>
        </p:txBody>
      </p:sp>
    </p:spTree>
    <p:extLst>
      <p:ext uri="{BB962C8B-B14F-4D97-AF65-F5344CB8AC3E}">
        <p14:creationId xmlns:p14="http://schemas.microsoft.com/office/powerpoint/2010/main" val="38664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4613311"/>
              </p:ext>
            </p:extLst>
          </p:nvPr>
        </p:nvGraphicFramePr>
        <p:xfrm>
          <a:off x="183389" y="649271"/>
          <a:ext cx="11381304" cy="4770124"/>
        </p:xfrm>
        <a:graphic>
          <a:graphicData uri="http://schemas.openxmlformats.org/drawingml/2006/table">
            <a:tbl>
              <a:tblPr/>
              <a:tblGrid>
                <a:gridCol w="3571690"/>
                <a:gridCol w="3904807"/>
                <a:gridCol w="3904807"/>
              </a:tblGrid>
              <a:tr h="82677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 of school</a:t>
                      </a: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Reasons you like it</a:t>
                      </a: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Reasons you don't like it</a:t>
                      </a: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</a:tr>
              <a:tr h="826771"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Sunrise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 is a boarding school</a:t>
                      </a: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Not 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have </a:t>
                      </a: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school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garden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</a:tr>
              <a:tr h="1558291"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Son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 has school garden. It has mountains and green fields.</a:t>
                      </a:r>
                    </a:p>
                    <a:p>
                      <a:pPr fontAlgn="t"/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It's small</a:t>
                      </a:r>
                    </a:p>
                    <a:p>
                      <a:pPr fontAlgn="t"/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</a:tr>
              <a:tr h="1558291"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Dream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is </a:t>
                      </a: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modern and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it has many interesting clubs</a:t>
                      </a:r>
                      <a:endParaRPr lang="en-GB" sz="2400" b="1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It is expensive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43" marR="63343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76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solidFill>
            <a:srgbClr val="0088EE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3555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9" y="188914"/>
            <a:ext cx="1862281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1"/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1720" y="4973639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4256643" y="2590800"/>
            <a:ext cx="709440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725" tIns="60862" rIns="121725" bIns="60862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>
                <a:latin typeface="VNI-Revue" pitchFamily="2" charset="0"/>
                <a:cs typeface="Arial" pitchFamily="34" charset="0"/>
              </a:rPr>
              <a:t>+</a:t>
            </a:r>
            <a:endParaRPr lang="en-US" sz="2700">
              <a:solidFill>
                <a:srgbClr val="FF0000"/>
              </a:solidFill>
              <a:latin typeface="VNI-Revue" pitchFamily="2" charset="0"/>
              <a:cs typeface="Arial" pitchFamily="34" charset="0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238592" y="188913"/>
            <a:ext cx="222967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 eaLnBrk="1" hangingPunct="1"/>
            <a:endParaRPr lang="en-US"/>
          </a:p>
        </p:txBody>
      </p:sp>
      <p:sp>
        <p:nvSpPr>
          <p:cNvPr id="23559" name="WordArt 9"/>
          <p:cNvSpPr>
            <a:spLocks noChangeArrowheads="1" noChangeShapeType="1" noTextEdit="1"/>
          </p:cNvSpPr>
          <p:nvPr/>
        </p:nvSpPr>
        <p:spPr bwMode="auto">
          <a:xfrm>
            <a:off x="3781574" y="617537"/>
            <a:ext cx="6634114" cy="792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25" tIns="60862" rIns="121725" bIns="6086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HOMEWORK </a:t>
            </a:r>
          </a:p>
        </p:txBody>
      </p:sp>
      <p:sp>
        <p:nvSpPr>
          <p:cNvPr id="23560" name="Rectangle 10"/>
          <p:cNvSpPr>
            <a:spLocks noChangeArrowheads="1"/>
          </p:cNvSpPr>
          <p:nvPr/>
        </p:nvSpPr>
        <p:spPr bwMode="auto">
          <a:xfrm>
            <a:off x="2128322" y="2743200"/>
            <a:ext cx="1094565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725" tIns="60862" rIns="121725" bIns="60862"/>
          <a:lstStyle/>
          <a:p>
            <a:pPr marL="456468" indent="-456468">
              <a:spcBef>
                <a:spcPct val="20000"/>
              </a:spcBef>
            </a:pPr>
            <a:endParaRPr lang="en-US" sz="43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1100056" y="2295526"/>
            <a:ext cx="10918205" cy="2379941"/>
          </a:xfrm>
          <a:prstGeom prst="rect">
            <a:avLst/>
          </a:prstGeom>
          <a:noFill/>
          <a:ln w="9525">
            <a:solidFill>
              <a:schemeClr val="tx1">
                <a:alpha val="33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725" tIns="60862" rIns="121725" bIns="60862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352918" indent="-352918" algn="just">
              <a:spcBef>
                <a:spcPts val="799"/>
              </a:spcBef>
              <a:spcAft>
                <a:spcPts val="799"/>
              </a:spcAft>
              <a:tabLst>
                <a:tab pos="705836" algn="l"/>
              </a:tabLst>
              <a:defRPr/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Learn the new words by heart.</a:t>
            </a:r>
          </a:p>
          <a:p>
            <a:pPr marL="352918" indent="-352918" algn="just">
              <a:spcBef>
                <a:spcPts val="799"/>
              </a:spcBef>
              <a:spcAft>
                <a:spcPts val="799"/>
              </a:spcAft>
              <a:tabLst>
                <a:tab pos="352918" algn="l"/>
              </a:tabLst>
              <a:defRPr/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	</a:t>
            </a:r>
            <a:r>
              <a:rPr lang="en-US" sz="4000" b="1" spc="-133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Read the passages again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52918" indent="-352918" algn="just">
              <a:spcBef>
                <a:spcPts val="799"/>
              </a:spcBef>
              <a:spcAft>
                <a:spcPts val="799"/>
              </a:spcAft>
              <a:tabLst>
                <a:tab pos="352918" algn="l"/>
              </a:tabLst>
              <a:defRPr/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- Prepare for the next lesson: </a:t>
            </a:r>
          </a:p>
        </p:txBody>
      </p:sp>
    </p:spTree>
    <p:extLst>
      <p:ext uri="{BB962C8B-B14F-4D97-AF65-F5344CB8AC3E}">
        <p14:creationId xmlns:p14="http://schemas.microsoft.com/office/powerpoint/2010/main" val="365324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EW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41" y="0"/>
            <a:ext cx="395259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35" y="914401"/>
            <a:ext cx="178627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27" y="400051"/>
            <a:ext cx="28377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9932168" y="990600"/>
            <a:ext cx="405395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725" tIns="60862" rIns="121725" bIns="60862"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5979570" y="1371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725" tIns="60862" rIns="121725" bIns="60862"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2432367" y="1676400"/>
            <a:ext cx="405395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725" tIns="60862" rIns="121725" bIns="60862"/>
          <a:lstStyle/>
          <a:p>
            <a:endParaRPr lang="en-GB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1114835" y="3733800"/>
            <a:ext cx="9526773" cy="1905000"/>
          </a:xfrm>
          <a:prstGeom prst="rect">
            <a:avLst/>
          </a:prstGeom>
        </p:spPr>
        <p:txBody>
          <a:bodyPr wrap="none" lIns="121725" tIns="60862" rIns="121725" bIns="6086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attention!!!</a:t>
            </a:r>
          </a:p>
        </p:txBody>
      </p:sp>
      <p:pic>
        <p:nvPicPr>
          <p:cNvPr id="10249" name="Spleeping child (MLTR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51" y="400051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41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096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33831" y="2279775"/>
            <a:ext cx="6833562" cy="1951695"/>
            <a:chOff x="626470" y="1828145"/>
            <a:chExt cx="5137882" cy="1951695"/>
          </a:xfrm>
        </p:grpSpPr>
        <p:grpSp>
          <p:nvGrpSpPr>
            <p:cNvPr id="12" name="Group 11"/>
            <p:cNvGrpSpPr/>
            <p:nvPr/>
          </p:nvGrpSpPr>
          <p:grpSpPr>
            <a:xfrm>
              <a:off x="626470" y="1828145"/>
              <a:ext cx="5137882" cy="853818"/>
              <a:chOff x="632574" y="1828145"/>
              <a:chExt cx="5137882" cy="85381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4356" y="1929211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74" y="182814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626470" y="2835992"/>
              <a:ext cx="3557176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300" b="1" dirty="0">
                  <a:solidFill>
                    <a:srgbClr val="0084B1"/>
                  </a:solidFill>
                </a:rPr>
                <a:t>I. Reading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49821" y="1756555"/>
            <a:ext cx="4378260" cy="697627"/>
          </a:xfrm>
          <a:prstGeom prst="rect">
            <a:avLst/>
          </a:prstGeom>
          <a:solidFill>
            <a:srgbClr val="79D1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>
                <a:solidFill>
                  <a:srgbClr val="FF0000"/>
                </a:solidFill>
                <a:latin typeface=".VnArial" pitchFamily="34" charset="0"/>
              </a:rPr>
              <a:t>LESSON 5: </a:t>
            </a:r>
            <a:endParaRPr lang="en-GB" sz="37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0106" y="147918"/>
            <a:ext cx="11241014" cy="1230751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</a:rPr>
              <a:t>UNIT 1: MY NEW SCHOOL</a:t>
            </a:r>
            <a:endParaRPr lang="en-GB" sz="5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69" y="-7620"/>
            <a:ext cx="12161838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5862" y="135940"/>
            <a:ext cx="41224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F41B023-A6CE-CA3B-D26B-AB22A751F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607">
            <a:off x="467390" y="1164696"/>
            <a:ext cx="4651905" cy="31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C7758050-A3CC-C2C7-1651-D5957784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46">
            <a:off x="7557103" y="3576377"/>
            <a:ext cx="4434661" cy="29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78D395D-C096-4BBA-F6C7-95B347EA1FFF}"/>
              </a:ext>
            </a:extLst>
          </p:cNvPr>
          <p:cNvSpPr/>
          <p:nvPr/>
        </p:nvSpPr>
        <p:spPr>
          <a:xfrm>
            <a:off x="7602" y="4709613"/>
            <a:ext cx="76061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/>
              <a:t>1. What can you see in these pictures? </a:t>
            </a:r>
          </a:p>
          <a:p>
            <a:pPr lvl="0" algn="just"/>
            <a:r>
              <a:rPr lang="en-US" sz="3200" dirty="0"/>
              <a:t>2. Are these schools in the same place? </a:t>
            </a:r>
          </a:p>
          <a:p>
            <a:pPr lvl="0" algn="just"/>
            <a:r>
              <a:rPr lang="en-US" sz="3200" dirty="0"/>
              <a:t>3. Which school do you think is in Viet Nam?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58E153C3-C1B3-0E68-CF77-AE1F7E71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290">
            <a:off x="5988056" y="466136"/>
            <a:ext cx="4957035" cy="331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69" y="-7620"/>
            <a:ext cx="12161838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7224" y="1244640"/>
            <a:ext cx="110472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quickly read the passages. Match 1-3 with A-C.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5862" y="1254947"/>
            <a:ext cx="501363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8517" y="1152307"/>
            <a:ext cx="396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862" y="186930"/>
            <a:ext cx="41224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8162"/>
          <a:stretch/>
        </p:blipFill>
        <p:spPr>
          <a:xfrm>
            <a:off x="411536" y="2747231"/>
            <a:ext cx="2736730" cy="26362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1425"/>
          <a:stretch/>
        </p:blipFill>
        <p:spPr>
          <a:xfrm>
            <a:off x="5884313" y="2747231"/>
            <a:ext cx="5894544" cy="263626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148266" y="3059724"/>
            <a:ext cx="2736047" cy="1512277"/>
          </a:xfrm>
          <a:prstGeom prst="straightConnector1">
            <a:avLst/>
          </a:prstGeom>
          <a:ln w="38100">
            <a:solidFill>
              <a:srgbClr val="F166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148266" y="3156439"/>
            <a:ext cx="2736047" cy="6594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48266" y="3815862"/>
            <a:ext cx="2736047" cy="88703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5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69" y="-7620"/>
            <a:ext cx="12161838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8454" y="1217505"/>
            <a:ext cx="521818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 smtClean="0">
                <a:solidFill>
                  <a:srgbClr val="AD4F0F"/>
                </a:solidFill>
              </a:rPr>
              <a:t>boarding </a:t>
            </a:r>
            <a:r>
              <a:rPr lang="en-US" sz="6600" b="1" dirty="0">
                <a:solidFill>
                  <a:srgbClr val="AD4F0F"/>
                </a:solidFill>
              </a:rPr>
              <a:t>school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7274" y="4292918"/>
            <a:ext cx="4040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</a:t>
            </a:r>
            <a:r>
              <a:rPr lang="en-US" sz="4800" dirty="0" err="1" smtClean="0"/>
              <a:t>rường</a:t>
            </a:r>
            <a:r>
              <a:rPr lang="en-US" sz="4800" dirty="0" smtClean="0"/>
              <a:t> </a:t>
            </a:r>
            <a:r>
              <a:rPr lang="en-US" sz="4800" dirty="0" err="1"/>
              <a:t>nội</a:t>
            </a:r>
            <a:r>
              <a:rPr lang="en-US" sz="4800" dirty="0"/>
              <a:t> </a:t>
            </a:r>
            <a:r>
              <a:rPr lang="en-US" sz="4800" dirty="0" err="1"/>
              <a:t>trú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802900" y="3269913"/>
            <a:ext cx="400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bɔːdɪŋ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skuːl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862" y="135940"/>
            <a:ext cx="41224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Tiếng Anh 8 Unit 6. Learn Từ vựng | Tiếng Anh 8 - Friends Plus">
            <a:extLst>
              <a:ext uri="{FF2B5EF4-FFF2-40B4-BE49-F238E27FC236}">
                <a16:creationId xmlns="" xmlns:a16="http://schemas.microsoft.com/office/drawing/2014/main" id="{CC959F45-923B-93BE-D77C-91663B69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89" y="1075690"/>
            <a:ext cx="4044603" cy="270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lanced And Nutritious diet to the boarders. | Best boarding schools,  India school, Boarding school">
            <a:extLst>
              <a:ext uri="{FF2B5EF4-FFF2-40B4-BE49-F238E27FC236}">
                <a16:creationId xmlns="" xmlns:a16="http://schemas.microsoft.com/office/drawing/2014/main" id="{9854B8F8-6B64-2870-0795-D4662B0E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89" y="4091120"/>
            <a:ext cx="4044603" cy="27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C496F45-388C-E730-76D3-28549C2C2636}"/>
              </a:ext>
            </a:extLst>
          </p:cNvPr>
          <p:cNvSpPr/>
          <p:nvPr/>
        </p:nvSpPr>
        <p:spPr>
          <a:xfrm>
            <a:off x="9756824" y="1158264"/>
            <a:ext cx="2337483" cy="35318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A school where students live and study</a:t>
            </a:r>
          </a:p>
        </p:txBody>
      </p:sp>
      <p:pic>
        <p:nvPicPr>
          <p:cNvPr id="6" name="b school">
            <a:hlinkClick r:id="" action="ppaction://media"/>
            <a:extLst>
              <a:ext uri="{FF2B5EF4-FFF2-40B4-BE49-F238E27FC236}">
                <a16:creationId xmlns="" xmlns:a16="http://schemas.microsoft.com/office/drawing/2014/main" id="{F4570365-A623-997B-6652-2AF4ADDF1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68" y="3079808"/>
            <a:ext cx="81078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69" y="-7620"/>
            <a:ext cx="12161838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3885" y="1312814"/>
            <a:ext cx="64435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</a:t>
            </a:r>
            <a:r>
              <a:rPr lang="en-US" sz="8000" b="1" smtClean="0">
                <a:solidFill>
                  <a:srgbClr val="AD4F0F"/>
                </a:solidFill>
              </a:rPr>
              <a:t>layground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4599" y="4487358"/>
            <a:ext cx="4040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sân </a:t>
            </a:r>
            <a:r>
              <a:rPr lang="en-US" sz="4800" dirty="0" err="1"/>
              <a:t>chơi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70502" y="3116055"/>
            <a:ext cx="37349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pleɪɡraʊnd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862" y="160810"/>
            <a:ext cx="41224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1F01134D-0E76-2329-5F0B-837CA29E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2699406"/>
            <a:ext cx="5577448" cy="37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layground">
            <a:hlinkClick r:id="" action="ppaction://media"/>
            <a:extLst>
              <a:ext uri="{FF2B5EF4-FFF2-40B4-BE49-F238E27FC236}">
                <a16:creationId xmlns="" xmlns:a16="http://schemas.microsoft.com/office/drawing/2014/main" id="{7D04BE31-6E07-A216-2DCF-BCE34B346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165" y="3116054"/>
            <a:ext cx="81078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69" y="-7620"/>
            <a:ext cx="12161838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3885" y="1312814"/>
            <a:ext cx="864779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</a:t>
            </a:r>
            <a:r>
              <a:rPr lang="en-US" sz="8000" b="1" smtClean="0">
                <a:solidFill>
                  <a:srgbClr val="AD4F0F"/>
                </a:solidFill>
              </a:rPr>
              <a:t>nternational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7551" y="4417019"/>
            <a:ext cx="4040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err="1"/>
              <a:t>mang</a:t>
            </a:r>
            <a:r>
              <a:rPr lang="en-US" sz="4800"/>
              <a:t> </a:t>
            </a:r>
            <a:r>
              <a:rPr lang="en-US" sz="4800" smtClean="0"/>
              <a:t>tính)</a:t>
            </a:r>
          </a:p>
          <a:p>
            <a:pPr lvl="0" algn="ctr"/>
            <a:r>
              <a:rPr lang="en-US" sz="4800" smtClean="0"/>
              <a:t>quốc </a:t>
            </a:r>
            <a:r>
              <a:rPr lang="en-US" sz="4800" dirty="0" err="1"/>
              <a:t>tế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117551" y="3253906"/>
            <a:ext cx="43296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ɪntə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næʃənəl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862" y="160810"/>
            <a:ext cx="41224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nter">
            <a:hlinkClick r:id="" action="ppaction://media"/>
            <a:extLst>
              <a:ext uri="{FF2B5EF4-FFF2-40B4-BE49-F238E27FC236}">
                <a16:creationId xmlns="" xmlns:a16="http://schemas.microsoft.com/office/drawing/2014/main" id="{B10BEDDF-7924-1C42-1AE8-70DB9FAE3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761" y="3272102"/>
            <a:ext cx="810789" cy="812800"/>
          </a:xfrm>
          <a:prstGeom prst="rect">
            <a:avLst/>
          </a:prstGeom>
        </p:spPr>
      </p:pic>
      <p:pic>
        <p:nvPicPr>
          <p:cNvPr id="7170" name="Picture 2" descr="The 4 Best International Index Funds">
            <a:extLst>
              <a:ext uri="{FF2B5EF4-FFF2-40B4-BE49-F238E27FC236}">
                <a16:creationId xmlns="" xmlns:a16="http://schemas.microsoft.com/office/drawing/2014/main" id="{35706D27-121B-642D-70B1-47CAD043D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10" y="2873829"/>
            <a:ext cx="5908369" cy="381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525566" y="335301"/>
            <a:ext cx="4662038" cy="560387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754700" y="394056"/>
            <a:ext cx="5776873" cy="69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725" tIns="60862" rIns="121725" bIns="6086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7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7592462" y="1219200"/>
            <a:ext cx="2837762" cy="266699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playground</a:t>
            </a:r>
            <a:endParaRPr lang="en-US" sz="3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6224255" y="4191000"/>
            <a:ext cx="2837762" cy="2278863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25" tIns="60862" rIns="121725" bIns="60862" anchor="ctr"/>
          <a:lstStyle/>
          <a:p>
            <a:pPr algn="ctr"/>
            <a:r>
              <a:rPr lang="en-US" sz="4000" b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endParaRPr lang="en-US" sz="3700" b="1" dirty="0"/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3947319" y="1676400"/>
            <a:ext cx="3163270" cy="2369337"/>
          </a:xfrm>
          <a:prstGeom prst="ellipse">
            <a:avLst/>
          </a:prstGeom>
          <a:solidFill>
            <a:srgbClr val="0000FF">
              <a:alpha val="55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121725" tIns="60862" rIns="121725" bIns="60862" anchor="ctr"/>
          <a:lstStyle/>
          <a:p>
            <a:pPr algn="ctr"/>
            <a:r>
              <a:rPr lang="en-US" sz="36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boarding school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559</Words>
  <Application>Microsoft Office PowerPoint</Application>
  <PresentationFormat>Custom</PresentationFormat>
  <Paragraphs>132</Paragraphs>
  <Slides>26</Slides>
  <Notes>10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Warm up: Chatting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Checking words:</vt:lpstr>
      <vt:lpstr>PowerPoint Presentation</vt:lpstr>
      <vt:lpstr>PowerPoint Presentation</vt:lpstr>
      <vt:lpstr>Game : Lucky 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2023-10-10T06:59:35Z</dcterms:created>
  <dcterms:modified xsi:type="dcterms:W3CDTF">2023-10-10T13:56:03Z</dcterms:modified>
</cp:coreProperties>
</file>