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482" r:id="rId2"/>
    <p:sldId id="485" r:id="rId3"/>
    <p:sldId id="483" r:id="rId4"/>
    <p:sldId id="484" r:id="rId5"/>
    <p:sldId id="481" r:id="rId6"/>
    <p:sldId id="480" r:id="rId7"/>
    <p:sldId id="491" r:id="rId8"/>
    <p:sldId id="492" r:id="rId9"/>
    <p:sldId id="493" r:id="rId10"/>
    <p:sldId id="487" r:id="rId11"/>
    <p:sldId id="486" r:id="rId12"/>
    <p:sldId id="494" r:id="rId13"/>
    <p:sldId id="496" r:id="rId14"/>
    <p:sldId id="488" r:id="rId15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0"/>
    <p:restoredTop sz="86000" autoAdjust="0"/>
  </p:normalViewPr>
  <p:slideViewPr>
    <p:cSldViewPr snapToGrid="0" snapToObjects="1">
      <p:cViewPr varScale="1">
        <p:scale>
          <a:sx n="62" d="100"/>
          <a:sy n="62" d="100"/>
        </p:scale>
        <p:origin x="-98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BEB5A7-AA2A-46C2-BF0E-8FF0F6984056}" type="datetimeFigureOut">
              <a:rPr lang="vi-VN" smtClean="0"/>
              <a:pPr/>
              <a:t>28/12/2021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6328E0-9DA1-42B8-A842-34FCF2B3A8C8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3070474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328E0-9DA1-42B8-A842-34FCF2B3A8C8}" type="slidenum">
              <a:rPr lang="vi-VN" smtClean="0"/>
              <a:pPr/>
              <a:t>3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1880450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328E0-9DA1-42B8-A842-34FCF2B3A8C8}" type="slidenum">
              <a:rPr lang="vi-VN" smtClean="0"/>
              <a:pPr/>
              <a:t>7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2652803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493096-2886-2544-8BC8-6FAF8DED01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6F79D88-BE7C-E441-9854-FF7DBEAE9A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6C968C0-1272-FC46-B6B1-B48493D53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x-none" smtClean="0"/>
              <a:pPr/>
              <a:t>12/28/2021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B5FA692-4B01-CC48-A620-4A44972CF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1C4DE83-2E00-2149-8212-35CE3E10D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287937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E3C4046-7137-BF40-806C-7FEE66B71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148D392-8E23-C645-9B3B-176D24E7E7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6D5CBA5-B345-E042-B1BF-D36A7A188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x-none" smtClean="0"/>
              <a:pPr/>
              <a:t>12/28/2021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DF7AAC7-258B-3749-8F60-76ACBEAFC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C73C984-E8AA-5445-9CC0-2EEA355B5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40575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744A2AB4-1214-6045-BF77-65C4F32EB1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99E8E26-18DF-5A4B-A5ED-C2FBFAAE9E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3984DCA-0EE3-1240-95E3-2375BB651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x-none" smtClean="0"/>
              <a:pPr/>
              <a:t>12/28/2021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77FA7E7-C236-354D-B65C-A0745EA7D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367947E-CC13-DE43-A931-C039BD973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920957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C40DF93-E1A2-E14A-A7A1-82E4BDFCC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8559ED71-ACDD-1E49-891A-595314ED0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x-none" smtClean="0"/>
              <a:pPr/>
              <a:t>12/28/2021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53C2FA7-214C-054C-AAF0-D6CC10A5C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8A03578-2E4F-9D40-9BAC-3E0B4A52B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23471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53C4EA-BDA5-754E-A8CE-F7A5CD7CB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83A71E8-69E4-8444-81ED-4DE718AF3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53883BD-95AF-7C41-AB00-CF14B6258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x-none" smtClean="0"/>
              <a:pPr/>
              <a:t>12/28/2021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0005A82-DC1F-644B-AA51-CBF3B876F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453DEBA-9AA5-CD4B-98BF-62BD4A1F2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133418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30F5EE7-19E8-8844-9F07-B3A1EF4F9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C56B41E-950A-1E44-B17D-0ACC59190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3487863-6E8D-A340-A6BF-04383FDC0C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F30520E-892B-2041-A6EA-E5CC0EF69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x-none" smtClean="0"/>
              <a:pPr/>
              <a:t>12/28/2021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17A4C06-E3E8-B640-8579-B4ED029EC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2BFF2E8-A348-A14E-A610-B38F5ED00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440617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54738E-CDAB-254E-88DC-587FAFB16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06AEB0D-156C-A040-9C5A-98B763B2D2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916ED7D-F0AC-DE47-B8CB-6F0F96512D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96E98D1-E470-7E40-9F32-831AE2265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040DDB1F-BD65-A74F-A85D-0C9A587608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B7BB534-3189-5E4F-8096-20915794C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x-none" smtClean="0"/>
              <a:pPr/>
              <a:t>12/28/2021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DA5E367-A6B4-A148-A44B-61456D342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5AC40D3-6A48-FB4B-B8B8-12C3396DE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009479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0FA0B5-28F1-8748-A8B4-CD2FCC522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60F86EC-E833-F14C-9E66-41E9BEB47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x-none" smtClean="0"/>
              <a:pPr/>
              <a:t>12/28/2021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FE3430E-D9A5-E04A-985D-93317E897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056C48E-4D98-784D-9AF0-ABC124B71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436379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5E831CA-2E69-5949-B30F-B8B78C063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x-none" smtClean="0"/>
              <a:pPr/>
              <a:t>12/28/2021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6312613-5B0C-B145-BC31-11CC02A71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AA4D6E0-DF1D-D44F-AFB2-057553790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71389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261EC1-65C2-EB45-A93E-1AA9DBD8A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E443CC4-A924-DC4D-BA58-15D093279E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BABEE95-5BCE-8648-9C00-80EA5308A9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E7BA5D7-C2E5-1742-AA49-7F1ED8618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x-none" smtClean="0"/>
              <a:pPr/>
              <a:t>12/28/2021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57C4474-E552-A24D-910B-4D79E1389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B97345F-AC4B-3649-9A05-4D44A23D7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231567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C48DB51-B784-E74C-9D76-06757914E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9534F8A-F4A6-2E42-8AA7-3B53EFA748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FE69CCA-7AD0-DF4E-BE22-882BA089BE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871F450-BAB6-7349-B544-02570C29E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x-none" smtClean="0"/>
              <a:pPr/>
              <a:t>12/28/2021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1D9A3AE-09C2-4744-8813-4D233C724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B5C0A07-998A-7A4E-A16D-51441D4A4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86209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840C9B2B-FF67-DE4E-9ACE-99ACF44E3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8622186-470E-8242-8E12-9F20C1A886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B0F3543-E5C8-354B-B80B-CE428A2701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BFE86-5F1F-6946-9818-B4D877E6DEA8}" type="datetimeFigureOut">
              <a:rPr lang="x-none" smtClean="0"/>
              <a:pPr/>
              <a:t>12/28/2021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ACE371A-8B3D-194A-954B-64E0C6A3BB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BD0657F-ABA6-3747-885D-9C40F476A5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F207E-C5CA-3246-A3D1-75505BB9440F}" type="slidenum">
              <a:rPr lang="x-none" smtClean="0"/>
              <a:pPr/>
              <a:t>‹#›</a:t>
            </a:fld>
            <a:endParaRPr lang="x-non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B21EF569-66CE-E748-A5A4-7F4F2940D70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t="7789" b="778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96048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xmlns="" id="{F677C678-8A30-2845-9513-5B37404D941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oundRect">
            <a:avLst/>
          </a:prstGeom>
          <a:solidFill>
            <a:schemeClr val="bg2">
              <a:lumMod val="10000"/>
              <a:alpha val="5993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b="1" dirty="0"/>
              <a:t> </a:t>
            </a:r>
            <a:endParaRPr lang="vi-VN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8C39CCC-1777-0643-880D-86EB4F8E01C1}"/>
              </a:ext>
            </a:extLst>
          </p:cNvPr>
          <p:cNvSpPr txBox="1"/>
          <p:nvPr/>
        </p:nvSpPr>
        <p:spPr>
          <a:xfrm>
            <a:off x="2346942" y="1065219"/>
            <a:ext cx="73013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sz="2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</a:t>
            </a:r>
            <a:r>
              <a:rPr lang="vi-VN" sz="2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x-none" sz="2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2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QUỐC GIA SƠ KÌ Ở ĐÔNG NAM Á.</a:t>
            </a:r>
          </a:p>
          <a:p>
            <a:pPr algn="ctr"/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</a:t>
            </a:r>
            <a:r>
              <a:rPr lang="vi-VN" sz="2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tiết)</a:t>
            </a:r>
            <a:endParaRPr lang="x-none" sz="24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00199" y="147889"/>
            <a:ext cx="8991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400" b="1" dirty="0">
                <a:solidFill>
                  <a:srgbClr val="92D050"/>
                </a:solidFill>
              </a:rPr>
              <a:t>CHƯƠNG IV: ĐÔNG NAM Á </a:t>
            </a:r>
          </a:p>
          <a:p>
            <a:pPr algn="ctr"/>
            <a:r>
              <a:rPr lang="vi-VN" sz="2000" b="1" dirty="0">
                <a:solidFill>
                  <a:srgbClr val="92D050"/>
                </a:solidFill>
              </a:rPr>
              <a:t>TỪ NHỮNG THẾ KỈ TIẾP GIÁP ĐẦU CÔNG NGUYÊN ĐẾN THẾ KỈ X</a:t>
            </a:r>
          </a:p>
        </p:txBody>
      </p:sp>
      <p:pic>
        <p:nvPicPr>
          <p:cNvPr id="7" name="Picture 5" descr="20526659_684991958366288_984150484_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10178" y="2063398"/>
            <a:ext cx="7038109" cy="462741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51116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51560" y="2971800"/>
            <a:ext cx="10027920" cy="35052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vi-VN" sz="2800" dirty="0">
                <a:solidFill>
                  <a:srgbClr val="FF0000"/>
                </a:solidFill>
                <a:latin typeface="+mj-lt"/>
              </a:rPr>
              <a:t>Câu 3: Ý nào sau đây </a:t>
            </a:r>
            <a:r>
              <a:rPr lang="vi-VN" sz="2800" b="1" dirty="0">
                <a:solidFill>
                  <a:srgbClr val="FF0000"/>
                </a:solidFill>
                <a:latin typeface="+mj-lt"/>
              </a:rPr>
              <a:t>không</a:t>
            </a:r>
            <a:r>
              <a:rPr lang="vi-VN" sz="2800" dirty="0">
                <a:solidFill>
                  <a:srgbClr val="FF0000"/>
                </a:solidFill>
                <a:latin typeface="+mj-lt"/>
              </a:rPr>
              <a:t> phản ánh đúng cơ sở hình thành của các quốc gia sơ kì ở </a:t>
            </a:r>
            <a:r>
              <a:rPr lang="vi-VN" sz="2800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</a:rPr>
              <a:t>Đông Nam Á? </a:t>
            </a:r>
          </a:p>
          <a:p>
            <a:pPr marL="342900" indent="-342900">
              <a:buAutoNum type="alphaUcPeriod"/>
            </a:pPr>
            <a:r>
              <a:rPr lang="vi-VN" sz="2800" dirty="0">
                <a:solidFill>
                  <a:schemeClr val="tx1"/>
                </a:solidFill>
                <a:latin typeface="+mj-lt"/>
              </a:rPr>
              <a:t> Nông nghiệp trồng lúa nước</a:t>
            </a: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342900" indent="-342900">
              <a:buAutoNum type="alphaUcPeriod"/>
            </a:pPr>
            <a:r>
              <a:rPr lang="vi-VN" sz="2800" dirty="0">
                <a:solidFill>
                  <a:schemeClr val="tx1"/>
                </a:solidFill>
                <a:latin typeface="+mj-lt"/>
                <a:ea typeface="Arial" panose="020B0604020202020204" pitchFamily="34" charset="0"/>
              </a:rPr>
              <a:t> Giao lưu kinh tế - văn hoá với Ấn Độ, Trung Quốc.</a:t>
            </a:r>
          </a:p>
          <a:p>
            <a:pPr marL="342900" indent="-342900">
              <a:buAutoNum type="alphaUcPeriod"/>
            </a:pP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Thương mại đường biển rất phát triển.</a:t>
            </a:r>
          </a:p>
          <a:p>
            <a:pPr marL="342900" indent="-342900">
              <a:buAutoNum type="alphaUcPeriod"/>
            </a:pP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Thủ công nghiệp phát triển với các nghề rèn sắt, đúc đồng...</a:t>
            </a:r>
          </a:p>
          <a:p>
            <a:endParaRPr lang="vi-VN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EE82ACD1-580D-3D4F-981A-1725373A7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4521" y="2382"/>
            <a:ext cx="1366837" cy="1366837"/>
          </a:xfrm>
          <a:prstGeom prst="rect">
            <a:avLst/>
          </a:prstGeom>
          <a:noFill/>
        </p:spPr>
      </p:pic>
      <p:sp>
        <p:nvSpPr>
          <p:cNvPr id="6" name="Rounded Rectangle 5"/>
          <p:cNvSpPr/>
          <p:nvPr/>
        </p:nvSpPr>
        <p:spPr>
          <a:xfrm>
            <a:off x="1051560" y="213360"/>
            <a:ext cx="10027920" cy="26212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vi-VN" sz="2800" dirty="0">
                <a:solidFill>
                  <a:srgbClr val="FF0000"/>
                </a:solidFill>
                <a:latin typeface="+mj-lt"/>
              </a:rPr>
              <a:t>Câu 2: Khu vực </a:t>
            </a:r>
            <a:r>
              <a:rPr lang="vi-VN" sz="2800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</a:rPr>
              <a:t>Đông Nam Á được coi là? </a:t>
            </a:r>
          </a:p>
          <a:p>
            <a:pPr marL="342900" indent="-342900">
              <a:buAutoNum type="alphaUcPeriod"/>
            </a:pPr>
            <a:r>
              <a:rPr lang="vi-VN" sz="2800" dirty="0">
                <a:solidFill>
                  <a:schemeClr val="tx1"/>
                </a:solidFill>
                <a:latin typeface="+mj-lt"/>
              </a:rPr>
              <a:t> Cầu nối giữa </a:t>
            </a: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Trung Quốc và Ấn Độ.</a:t>
            </a:r>
          </a:p>
          <a:p>
            <a:pPr marL="342900" indent="-342900">
              <a:buAutoNum type="alphaUcPeriod"/>
            </a:pP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“ngã tư đường của thế giới”.</a:t>
            </a:r>
          </a:p>
          <a:p>
            <a:pPr marL="342900" indent="-342900">
              <a:buAutoNum type="alphaUcPeriod"/>
            </a:pP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“cái nôi” của thế giới.</a:t>
            </a:r>
          </a:p>
          <a:p>
            <a:pPr marL="342900" indent="-342900">
              <a:buAutoNum type="alphaUcPeriod"/>
            </a:pP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trung tâm của thế giới.</a:t>
            </a:r>
          </a:p>
          <a:p>
            <a:endParaRPr lang="vi-VN" sz="2800" dirty="0"/>
          </a:p>
        </p:txBody>
      </p:sp>
      <p:sp>
        <p:nvSpPr>
          <p:cNvPr id="7" name="Oval 6"/>
          <p:cNvSpPr/>
          <p:nvPr/>
        </p:nvSpPr>
        <p:spPr>
          <a:xfrm>
            <a:off x="1195645" y="4922520"/>
            <a:ext cx="476597" cy="534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rgbClr val="FF0000"/>
                </a:solidFill>
                <a:latin typeface="+mj-lt"/>
              </a:rPr>
              <a:t>C</a:t>
            </a:r>
          </a:p>
        </p:txBody>
      </p:sp>
      <p:sp>
        <p:nvSpPr>
          <p:cNvPr id="8" name="Oval 7"/>
          <p:cNvSpPr/>
          <p:nvPr/>
        </p:nvSpPr>
        <p:spPr>
          <a:xfrm>
            <a:off x="1195644" y="1019930"/>
            <a:ext cx="476597" cy="534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rgbClr val="FF0000"/>
                </a:solidFill>
                <a:latin typeface="+mj-lt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xmlns="" val="3554608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967740" y="30480"/>
            <a:ext cx="10172700" cy="3276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 4: Các quốc gia sơ kì Đông Nam Á ra đời vào khoảng thời gian nào?</a:t>
            </a:r>
          </a:p>
          <a:p>
            <a:pPr marL="342900" indent="-342900">
              <a:buAutoNum type="alphaUcPeriod"/>
            </a:pP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Thiên niên kỉ II TCN.</a:t>
            </a:r>
          </a:p>
          <a:p>
            <a:pPr marL="342900" indent="-342900">
              <a:buAutoNum type="alphaUcPeriod"/>
            </a:pP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Từ thế kỉ VII TCN đến thế kỉ VII.</a:t>
            </a:r>
          </a:p>
          <a:p>
            <a:pPr marL="342900" indent="-342900">
              <a:buAutoNum type="alphaUcPeriod"/>
            </a:pP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Thế kỉ VII TCN.</a:t>
            </a:r>
          </a:p>
          <a:p>
            <a:pPr marL="342900" indent="-342900">
              <a:buAutoNum type="alphaUcPeriod"/>
            </a:pP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Thế kỉ X TCN.</a:t>
            </a:r>
            <a:endParaRPr lang="vi-VN" sz="2800" dirty="0">
              <a:solidFill>
                <a:schemeClr val="tx1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967740" y="3444240"/>
            <a:ext cx="10172700" cy="329184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vi-VN" sz="2800" dirty="0">
                <a:solidFill>
                  <a:srgbClr val="FF0000"/>
                </a:solidFill>
                <a:latin typeface="+mj-lt"/>
              </a:rPr>
              <a:t>Câu 5: Theo em, nét tương đồng về kinh tế của các 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quốc gia sơ kì Đông Nam Á so với Hy Lạp và La Mã cổ đại là gì?</a:t>
            </a:r>
          </a:p>
          <a:p>
            <a:pPr marL="514350" indent="-514350">
              <a:buAutoNum type="alphaUcPeriod"/>
            </a:pP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Kinh tế nông nghiệp phát triển.</a:t>
            </a:r>
          </a:p>
          <a:p>
            <a:pPr marL="514350" indent="-514350">
              <a:buAutoNum type="alphaUcPeriod"/>
            </a:pP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Các nghề thủ công</a:t>
            </a:r>
            <a:r>
              <a:rPr lang="vi-VN" sz="2800" dirty="0">
                <a:solidFill>
                  <a:schemeClr val="tx1"/>
                </a:solidFill>
                <a:latin typeface="+mj-lt"/>
              </a:rPr>
              <a:t> </a:t>
            </a: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rèn sắt, đúc đồng giữ vị trí rất quan trọng.</a:t>
            </a:r>
          </a:p>
          <a:p>
            <a:pPr marL="514350" indent="-514350">
              <a:buAutoNum type="alphaUcPeriod"/>
            </a:pP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Thương mại đường biển thông qua các hải cảng.</a:t>
            </a:r>
          </a:p>
          <a:p>
            <a:pPr marL="514350" indent="-514350">
              <a:buAutoNum type="alphaUcPeriod"/>
            </a:pP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Kinh tế thủ công nghiệp và thương nghiệp giữ vai trò chủ đạo.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EE82ACD1-580D-3D4F-981A-1725373A7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4521" y="2382"/>
            <a:ext cx="1366837" cy="1366837"/>
          </a:xfrm>
          <a:prstGeom prst="rect">
            <a:avLst/>
          </a:prstGeom>
          <a:noFill/>
        </p:spPr>
      </p:pic>
      <p:sp>
        <p:nvSpPr>
          <p:cNvPr id="5" name="Oval 4"/>
          <p:cNvSpPr/>
          <p:nvPr/>
        </p:nvSpPr>
        <p:spPr>
          <a:xfrm>
            <a:off x="1089660" y="5494020"/>
            <a:ext cx="476597" cy="534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rgbClr val="FF0000"/>
                </a:solidFill>
                <a:latin typeface="+mj-lt"/>
              </a:rPr>
              <a:t>C</a:t>
            </a:r>
          </a:p>
        </p:txBody>
      </p:sp>
      <p:sp>
        <p:nvSpPr>
          <p:cNvPr id="6" name="Oval 5"/>
          <p:cNvSpPr/>
          <p:nvPr/>
        </p:nvSpPr>
        <p:spPr>
          <a:xfrm>
            <a:off x="1089660" y="1617525"/>
            <a:ext cx="476597" cy="534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rgbClr val="FF0000"/>
                </a:solidFill>
                <a:latin typeface="+mj-lt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xmlns="" val="4152003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955963" y="236548"/>
            <a:ext cx="20040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</a:rPr>
              <a:t>Luyện tập:</a:t>
            </a:r>
            <a:endParaRPr lang="vi-VN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32560" y="685800"/>
            <a:ext cx="2773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Tự luận: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955963" y="1228163"/>
            <a:ext cx="9733364" cy="149352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 1: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Tác động của việc giao lưu thương mại đối với sự ra đời của các quốc gia sơ kì Đông Nam Á như thế nào?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EE82ACD1-580D-3D4F-981A-1725373A7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4521" y="2382"/>
            <a:ext cx="1366837" cy="1366837"/>
          </a:xfrm>
          <a:prstGeom prst="rect">
            <a:avLst/>
          </a:prstGeom>
          <a:noFill/>
        </p:spPr>
      </p:pic>
      <p:sp>
        <p:nvSpPr>
          <p:cNvPr id="10" name="Rounded Rectangle 9"/>
          <p:cNvSpPr/>
          <p:nvPr/>
        </p:nvSpPr>
        <p:spPr>
          <a:xfrm>
            <a:off x="955962" y="2943779"/>
            <a:ext cx="9733364" cy="151040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 2: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Dựa vào lược đồ H1 (T52, SGK), hãy lập bảng theo mẫu sau và điền những nội dung phù hợp. 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75622005"/>
              </p:ext>
            </p:extLst>
          </p:nvPr>
        </p:nvGraphicFramePr>
        <p:xfrm>
          <a:off x="955962" y="4454184"/>
          <a:ext cx="9733363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6158">
                  <a:extLst>
                    <a:ext uri="{9D8B030D-6E8A-4147-A177-3AD203B41FA5}">
                      <a16:colId xmlns:a16="http://schemas.microsoft.com/office/drawing/2014/main" xmlns="" val="811271102"/>
                    </a:ext>
                  </a:extLst>
                </a:gridCol>
                <a:gridCol w="4541519">
                  <a:extLst>
                    <a:ext uri="{9D8B030D-6E8A-4147-A177-3AD203B41FA5}">
                      <a16:colId xmlns:a16="http://schemas.microsoft.com/office/drawing/2014/main" xmlns="" val="3398199601"/>
                    </a:ext>
                  </a:extLst>
                </a:gridCol>
                <a:gridCol w="4425686">
                  <a:extLst>
                    <a:ext uri="{9D8B030D-6E8A-4147-A177-3AD203B41FA5}">
                      <a16:colId xmlns:a16="http://schemas.microsoft.com/office/drawing/2014/main" xmlns="" val="25073610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800" dirty="0">
                          <a:latin typeface="+mj-lt"/>
                        </a:rPr>
                        <a:t>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dirty="0">
                          <a:latin typeface="+mj-lt"/>
                        </a:rPr>
                        <a:t>Tên</a:t>
                      </a:r>
                      <a:r>
                        <a:rPr lang="vi-VN" sz="2800" baseline="0" dirty="0">
                          <a:latin typeface="+mj-lt"/>
                        </a:rPr>
                        <a:t> quốc gia sơ kì</a:t>
                      </a:r>
                      <a:endParaRPr lang="vi-VN" sz="2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dirty="0">
                          <a:latin typeface="+mj-lt"/>
                        </a:rPr>
                        <a:t>Tên</a:t>
                      </a:r>
                      <a:r>
                        <a:rPr lang="vi-VN" sz="2800" baseline="0" dirty="0">
                          <a:latin typeface="+mj-lt"/>
                        </a:rPr>
                        <a:t> quốc gia hiện nay</a:t>
                      </a:r>
                      <a:endParaRPr lang="vi-VN" sz="28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89494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800" dirty="0">
                          <a:latin typeface="+mj-lt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dirty="0">
                          <a:latin typeface="+mj-lt"/>
                        </a:rPr>
                        <a:t>Văn</a:t>
                      </a:r>
                      <a:r>
                        <a:rPr lang="vi-VN" sz="2800" baseline="0" dirty="0">
                          <a:latin typeface="+mj-lt"/>
                        </a:rPr>
                        <a:t> Lang – Âu Lạc</a:t>
                      </a:r>
                      <a:endParaRPr lang="vi-VN" sz="2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dirty="0">
                          <a:latin typeface="+mj-lt"/>
                        </a:rPr>
                        <a:t>Việt</a:t>
                      </a:r>
                      <a:r>
                        <a:rPr lang="vi-VN" sz="2800" baseline="0" dirty="0">
                          <a:latin typeface="+mj-lt"/>
                        </a:rPr>
                        <a:t> Nam</a:t>
                      </a:r>
                      <a:endParaRPr lang="vi-VN" sz="28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39158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vi-VN" sz="28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80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67399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vi-VN" sz="28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8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58700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28120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8C39CCC-1777-0643-880D-86EB4F8E01C1}"/>
              </a:ext>
            </a:extLst>
          </p:cNvPr>
          <p:cNvSpPr txBox="1"/>
          <p:nvPr/>
        </p:nvSpPr>
        <p:spPr>
          <a:xfrm>
            <a:off x="415636" y="0"/>
            <a:ext cx="113745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</a:t>
            </a:r>
            <a:r>
              <a:rPr lang="vi-VN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x-none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QUỐC GIA SƠ KÌ Ở ĐÔNG NAM Á.</a:t>
            </a:r>
          </a:p>
        </p:txBody>
      </p:sp>
      <p:sp>
        <p:nvSpPr>
          <p:cNvPr id="6" name="Rectangle 5"/>
          <p:cNvSpPr/>
          <p:nvPr/>
        </p:nvSpPr>
        <p:spPr>
          <a:xfrm>
            <a:off x="1108363" y="862041"/>
            <a:ext cx="19415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</a:rPr>
              <a:t>Vận dụng:</a:t>
            </a:r>
            <a:endParaRPr lang="vi-VN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32560" y="1607626"/>
            <a:ext cx="986028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1. Nếu chọn hai thành tựu nổi bật nhất của các gia sơ kì Đông Nam Á, em sẽ lựa chọn những thành tựu nào? Vì sao?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32560" y="3092141"/>
            <a:ext cx="986028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2. Sưu tầm những câu tục ngữ, thành ngữ của người Việt Nam liên quan đến lúa gạo?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EE82ACD1-580D-3D4F-981A-1725373A7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4521" y="2382"/>
            <a:ext cx="1366837" cy="13668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650558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463040" y="441960"/>
            <a:ext cx="8808720" cy="3368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vi-VN" sz="2800" b="1" dirty="0">
                <a:solidFill>
                  <a:srgbClr val="FF0000"/>
                </a:solidFill>
                <a:latin typeface="+mj-lt"/>
              </a:rPr>
              <a:t>GIAO NHIỆM VỤ Ở NHÀ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vi-VN" sz="2800" dirty="0"/>
              <a:t>Hoàn thành bài tập.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vi-VN" sz="2800" dirty="0"/>
              <a:t>Đọc và trả lời các câu hỏi bài 12. Sự hình thành và bước đầu phát triển của các vương quốc phong kiến ở Đông Nam Á (Từ TK VII đến TK X).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EE82ACD1-580D-3D4F-981A-1725373A7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4521" y="2382"/>
            <a:ext cx="1366837" cy="13668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09224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20526659_684991958366288_984150484_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927"/>
            <a:ext cx="12192000" cy="637099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0" y="6364069"/>
            <a:ext cx="12192000" cy="480131"/>
          </a:xfrm>
          <a:prstGeom prst="rect">
            <a:avLst/>
          </a:prstGeom>
          <a:ln w="38100">
            <a:solidFill>
              <a:srgbClr val="FFFFFF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vi-VN" sz="2800" dirty="0">
                <a:latin typeface="Cambria" pitchFamily="18" charset="0"/>
              </a:rPr>
              <a:t>Lược đồ các nước Đông Nam Á.</a:t>
            </a:r>
            <a:endParaRPr lang="en-US" sz="28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6429732"/>
      </p:ext>
    </p:extLst>
  </p:cSld>
  <p:clrMapOvr>
    <a:masterClrMapping/>
  </p:clrMapOvr>
  <p:transition spd="med">
    <p:wipe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89954" y="852498"/>
            <a:ext cx="10709565" cy="2116060"/>
          </a:xfrm>
          <a:prstGeom prst="rect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- Đông Nam Á là một khu vực nằm ở phía đông nam của châu Á, bao gồm 11 quốc gia: Brunei,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Campuchia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Đông Timor,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Inđônêxia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Lào, Malaysia,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Myanma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Philippin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Xingapo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Thái Lan và Việt Nam. </a:t>
            </a:r>
          </a:p>
        </p:txBody>
      </p:sp>
      <p:sp>
        <p:nvSpPr>
          <p:cNvPr id="6" name="Rectangle 5"/>
          <p:cNvSpPr/>
          <p:nvPr/>
        </p:nvSpPr>
        <p:spPr>
          <a:xfrm>
            <a:off x="2209158" y="2991640"/>
            <a:ext cx="9829800" cy="397031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vi-VN" sz="2800" dirty="0">
                <a:latin typeface="+mj-lt"/>
              </a:rPr>
              <a:t>	</a:t>
            </a:r>
            <a:r>
              <a:rPr lang="vi-VN" sz="2800" dirty="0">
                <a:solidFill>
                  <a:schemeClr val="bg1"/>
                </a:solidFill>
                <a:latin typeface="+mj-lt"/>
              </a:rPr>
              <a:t>Dân số hiện tại của các nước Đông Nam Á là 675.351.130 người vào ngày 14/07/2021 theo số liệu từ Liên Hợp Quốc. </a:t>
            </a:r>
          </a:p>
          <a:p>
            <a:pPr>
              <a:lnSpc>
                <a:spcPct val="150000"/>
              </a:lnSpc>
            </a:pPr>
            <a:r>
              <a:rPr lang="vi-VN" sz="2800" dirty="0">
                <a:solidFill>
                  <a:schemeClr val="bg1"/>
                </a:solidFill>
                <a:latin typeface="+mj-lt"/>
              </a:rPr>
              <a:t>+ Chiếm 8,57% dân số thế giới. </a:t>
            </a:r>
          </a:p>
          <a:p>
            <a:pPr>
              <a:lnSpc>
                <a:spcPct val="150000"/>
              </a:lnSpc>
            </a:pPr>
            <a:r>
              <a:rPr lang="vi-VN" sz="2800" dirty="0">
                <a:solidFill>
                  <a:schemeClr val="bg1"/>
                </a:solidFill>
                <a:latin typeface="+mj-lt"/>
              </a:rPr>
              <a:t>+ Mật độ dân số là 156 người/km2. </a:t>
            </a:r>
          </a:p>
          <a:p>
            <a:pPr>
              <a:lnSpc>
                <a:spcPct val="150000"/>
              </a:lnSpc>
            </a:pPr>
            <a:r>
              <a:rPr lang="vi-VN" sz="2800" dirty="0">
                <a:solidFill>
                  <a:schemeClr val="bg1"/>
                </a:solidFill>
                <a:latin typeface="+mj-lt"/>
              </a:rPr>
              <a:t>+ Tổng diện tích là 4.340.239 km2 </a:t>
            </a:r>
          </a:p>
          <a:p>
            <a:pPr>
              <a:lnSpc>
                <a:spcPct val="150000"/>
              </a:lnSpc>
            </a:pPr>
            <a:r>
              <a:rPr lang="vi-VN" sz="2800" dirty="0">
                <a:solidFill>
                  <a:schemeClr val="bg1"/>
                </a:solidFill>
                <a:latin typeface="+mj-lt"/>
              </a:rPr>
              <a:t>				(Nguồn: https://danso.org/dong-nam-a/)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58C39CCC-1777-0643-880D-86EB4F8E01C1}"/>
              </a:ext>
            </a:extLst>
          </p:cNvPr>
          <p:cNvSpPr txBox="1"/>
          <p:nvPr/>
        </p:nvSpPr>
        <p:spPr>
          <a:xfrm>
            <a:off x="2000578" y="-1581"/>
            <a:ext cx="73013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</a:t>
            </a:r>
            <a:r>
              <a:rPr lang="vi-VN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x-none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QUỐC GIA SƠ KÌ Ở ĐÔNG NAM Á.</a:t>
            </a:r>
          </a:p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</a:t>
            </a:r>
            <a:r>
              <a:rPr 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tiết)</a:t>
            </a:r>
            <a:endParaRPr lang="x-none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0568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8307" y="1436269"/>
            <a:ext cx="7994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 bàn - 2 bạn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(3 phút)</a:t>
            </a:r>
            <a:endParaRPr lang="vi-VN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08364" y="2061028"/>
            <a:ext cx="7495309" cy="95410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Quan sát lược đồ hình 1 (tr.52), kết hợp khai thác thông tin trong SGK </a:t>
            </a:r>
            <a:endParaRPr lang="vi-VN" sz="2800" dirty="0"/>
          </a:p>
        </p:txBody>
      </p:sp>
      <p:sp>
        <p:nvSpPr>
          <p:cNvPr id="5" name="Rectangle: Rounded Corners 186">
            <a:extLst>
              <a:ext uri="{FF2B5EF4-FFF2-40B4-BE49-F238E27FC236}">
                <a16:creationId xmlns:a16="http://schemas.microsoft.com/office/drawing/2014/main" xmlns="" id="{09BD8570-F3EE-4550-91DC-3636FF64E440}"/>
              </a:ext>
            </a:extLst>
          </p:cNvPr>
          <p:cNvSpPr/>
          <p:nvPr/>
        </p:nvSpPr>
        <p:spPr>
          <a:xfrm>
            <a:off x="9899373" y="5748629"/>
            <a:ext cx="2292627" cy="110324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HẾT GIỜ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08363" y="949275"/>
            <a:ext cx="80633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rgbClr val="002060"/>
                </a:solidFill>
              </a:rPr>
              <a:t>1. “Cái nôi” của nền văn minh lúa nước</a:t>
            </a:r>
            <a:endParaRPr lang="vi-VN" sz="2800" dirty="0">
              <a:solidFill>
                <a:srgbClr val="002060"/>
              </a:solidFill>
            </a:endParaRPr>
          </a:p>
        </p:txBody>
      </p:sp>
      <p:sp>
        <p:nvSpPr>
          <p:cNvPr id="7" name="Flowchart: Alternate Process 6"/>
          <p:cNvSpPr/>
          <p:nvPr/>
        </p:nvSpPr>
        <p:spPr>
          <a:xfrm>
            <a:off x="1108363" y="3089563"/>
            <a:ext cx="7813963" cy="2438401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indent="254000" algn="just">
              <a:lnSpc>
                <a:spcPct val="150000"/>
              </a:lnSpc>
              <a:spcAft>
                <a:spcPts val="0"/>
              </a:spcAft>
              <a:tabLst>
                <a:tab pos="471170" algn="l"/>
              </a:tabLst>
            </a:pPr>
            <a:r>
              <a:rPr lang="vi-VN" sz="2800" dirty="0">
                <a:solidFill>
                  <a:schemeClr val="bg1"/>
                </a:solidFill>
                <a:latin typeface="+mj-lt"/>
                <a:ea typeface="Arial" panose="020B0604020202020204" pitchFamily="34" charset="0"/>
              </a:rPr>
              <a:t>- Mô tả vị trí địa lí của khu vực Đông Nam Á?</a:t>
            </a:r>
          </a:p>
          <a:p>
            <a:pPr indent="254000">
              <a:lnSpc>
                <a:spcPct val="150000"/>
              </a:lnSpc>
              <a:spcAft>
                <a:spcPts val="0"/>
              </a:spcAft>
              <a:tabLst>
                <a:tab pos="471170" algn="l"/>
              </a:tabLst>
            </a:pPr>
            <a:r>
              <a:rPr lang="vi-VN" sz="2800" dirty="0">
                <a:solidFill>
                  <a:schemeClr val="bg1"/>
                </a:solidFill>
                <a:latin typeface="+mj-lt"/>
                <a:ea typeface="Arial" panose="020B0604020202020204" pitchFamily="34" charset="0"/>
              </a:rPr>
              <a:t>- Vị trí địa lí này mang đến những thuận lợi, khó khăn nào cho cuộc sống của cư dân Đông Nam Á?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8C39CCC-1777-0643-880D-86EB4F8E01C1}"/>
              </a:ext>
            </a:extLst>
          </p:cNvPr>
          <p:cNvSpPr txBox="1"/>
          <p:nvPr/>
        </p:nvSpPr>
        <p:spPr>
          <a:xfrm>
            <a:off x="415636" y="0"/>
            <a:ext cx="113745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</a:t>
            </a:r>
            <a:r>
              <a:rPr lang="vi-VN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x-none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QUỐC GIA SƠ KÌ Ở ĐÔNG NAM Á.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EE82ACD1-580D-3D4F-981A-1725373A7B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24521" y="2382"/>
            <a:ext cx="1366837" cy="13668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770152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larm clo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 animBg="1"/>
      <p:bldP spid="6" grpId="0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EE82ACD1-580D-3D4F-981A-1725373A7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4521" y="2382"/>
            <a:ext cx="1366837" cy="1366837"/>
          </a:xfrm>
          <a:prstGeom prst="rect">
            <a:avLst/>
          </a:prstGeom>
          <a:noFill/>
        </p:spPr>
      </p:pic>
      <p:pic>
        <p:nvPicPr>
          <p:cNvPr id="7" name="Picture 6"/>
          <p:cNvPicPr/>
          <p:nvPr/>
        </p:nvPicPr>
        <p:blipFill>
          <a:blip r:embed="rId3"/>
          <a:stretch>
            <a:fillRect/>
          </a:stretch>
        </p:blipFill>
        <p:spPr>
          <a:xfrm>
            <a:off x="792480" y="0"/>
            <a:ext cx="1048512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20436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5637" y="1533592"/>
            <a:ext cx="5665124" cy="283718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292100" algn="just">
              <a:lnSpc>
                <a:spcPct val="130000"/>
              </a:lnSpc>
              <a:spcAft>
                <a:spcPts val="0"/>
              </a:spcAft>
            </a:pPr>
            <a:r>
              <a:rPr lang="vi-VN" sz="2800" dirty="0">
                <a:solidFill>
                  <a:srgbClr val="000000"/>
                </a:solidFill>
                <a:latin typeface="+mj-lt"/>
                <a:ea typeface="Arial" panose="020B0604020202020204" pitchFamily="34" charset="0"/>
              </a:rPr>
              <a:t>-  Đông Nam Á nằm ở phía đông nam của châu Á, cầu nối giữa Ấn Độ Dương với Thái Bình Dương; là cầu nối giữa Trung Quốc, Nhật Bản với Ấn Độ, Tây Á và Địa Trung Hải.</a:t>
            </a:r>
            <a:endParaRPr lang="vi-VN" sz="2800" dirty="0"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8C39CCC-1777-0643-880D-86EB4F8E01C1}"/>
              </a:ext>
            </a:extLst>
          </p:cNvPr>
          <p:cNvSpPr txBox="1"/>
          <p:nvPr/>
        </p:nvSpPr>
        <p:spPr>
          <a:xfrm>
            <a:off x="415636" y="0"/>
            <a:ext cx="113745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</a:t>
            </a:r>
            <a:r>
              <a:rPr lang="vi-VN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x-none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QUỐC GIA SƠ KÌ Ở ĐÔNG NAM Á.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08363" y="801968"/>
            <a:ext cx="80633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rgbClr val="002060"/>
                </a:solidFill>
              </a:rPr>
              <a:t>1. “Cái nôi” của nền văn minh lúa nước</a:t>
            </a:r>
            <a:endParaRPr lang="vi-VN" sz="2800" dirty="0">
              <a:solidFill>
                <a:srgbClr val="002060"/>
              </a:solidFill>
            </a:endParaRPr>
          </a:p>
        </p:txBody>
      </p:sp>
      <p:pic>
        <p:nvPicPr>
          <p:cNvPr id="6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6507480" y="1533592"/>
            <a:ext cx="5547359" cy="532440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EE82ACD1-580D-3D4F-981A-1725373A7B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24521" y="2382"/>
            <a:ext cx="1366837" cy="1366837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437802" y="4629033"/>
            <a:ext cx="5665125" cy="138499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vi-VN" sz="2800" dirty="0">
                <a:latin typeface="+mj-lt"/>
                <a:ea typeface="Times New Roman" panose="02020603050405020304" pitchFamily="18" charset="0"/>
              </a:rPr>
              <a:t>- Nằm trong vùng nhiệt đới gió mùa, lượng mưa lớn, thuận lợi trồng cây lúa nước.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6324600" y="1533592"/>
            <a:ext cx="0" cy="47605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09142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86690" y="31240"/>
            <a:ext cx="100575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</a:rPr>
              <a:t>2. Quá trình hình thành các quốc gia sơ kì ở Đông Nam Á </a:t>
            </a:r>
            <a:endParaRPr lang="vi-VN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886690" y="568568"/>
            <a:ext cx="10175324" cy="50471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anchor="b"/>
          <a:lstStyle>
            <a:lvl1pPr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vi-VN" sz="2800" dirty="0">
                <a:solidFill>
                  <a:srgbClr val="FF0000"/>
                </a:solidFill>
              </a:rPr>
              <a:t>Hoạt động nhóm -</a:t>
            </a:r>
            <a:r>
              <a:rPr lang="nl-NL" altLang="vi-VN" sz="2800" b="0" dirty="0">
                <a:solidFill>
                  <a:srgbClr val="FF0000"/>
                </a:solidFill>
              </a:rPr>
              <a:t> </a:t>
            </a:r>
            <a:r>
              <a:rPr lang="nl-NL" altLang="vi-VN" sz="2800" dirty="0">
                <a:solidFill>
                  <a:srgbClr val="FF0000"/>
                </a:solidFill>
              </a:rPr>
              <a:t>“</a:t>
            </a:r>
            <a:r>
              <a:rPr lang="nl-NL" altLang="vi-VN" sz="2800" i="1" dirty="0">
                <a:solidFill>
                  <a:srgbClr val="FF0000"/>
                </a:solidFill>
              </a:rPr>
              <a:t>Khăn trải bàn</a:t>
            </a:r>
            <a:r>
              <a:rPr lang="nl-NL" altLang="vi-VN" sz="2800" b="0" dirty="0">
                <a:solidFill>
                  <a:srgbClr val="FF0000"/>
                </a:solidFill>
              </a:rPr>
              <a:t>” </a:t>
            </a:r>
            <a:r>
              <a:rPr lang="nl-NL" altLang="vi-VN" sz="2800" dirty="0">
                <a:solidFill>
                  <a:srgbClr val="FF0000"/>
                </a:solidFill>
              </a:rPr>
              <a:t>- </a:t>
            </a:r>
            <a:r>
              <a:rPr lang="vi-VN" altLang="vi-VN" sz="2800" dirty="0">
                <a:solidFill>
                  <a:srgbClr val="FF0000"/>
                </a:solidFill>
              </a:rPr>
              <a:t>7</a:t>
            </a:r>
            <a:r>
              <a:rPr lang="nl-NL" altLang="vi-VN" sz="2800" dirty="0">
                <a:solidFill>
                  <a:srgbClr val="FF0000"/>
                </a:solidFill>
              </a:rPr>
              <a:t> phút</a:t>
            </a:r>
            <a:endParaRPr lang="en-US" altLang="vi-VN" sz="2800" dirty="0">
              <a:solidFill>
                <a:srgbClr val="FF0000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86690" y="1066018"/>
            <a:ext cx="10238509" cy="580235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vi-VN" sz="2400" b="0" dirty="0"/>
          </a:p>
          <a:p>
            <a:pPr algn="ctr"/>
            <a:endParaRPr lang="en-US" altLang="vi-VN" sz="2400" b="0" dirty="0">
              <a:latin typeface="Times" panose="02020603050405020304" pitchFamily="18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496050" y="2179079"/>
            <a:ext cx="7259781" cy="34913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vi-VN" sz="2800" dirty="0">
                <a:cs typeface="Times New Roman" panose="02020603050405020304" pitchFamily="18" charset="0"/>
              </a:rPr>
              <a:t>- Em hãy cho biết cơ sở hình thành các quốc gia sơ kì ở Đông Nam Á?</a:t>
            </a:r>
          </a:p>
          <a:p>
            <a:pPr algn="just"/>
            <a:r>
              <a:rPr lang="vi-VN" sz="2800" dirty="0">
                <a:cs typeface="Times New Roman" panose="02020603050405020304" pitchFamily="18" charset="0"/>
              </a:rPr>
              <a:t>- Chỉ trên lược đồ H1 (T52) một số quốc gia sơ kì ở Đông Nam Á?</a:t>
            </a:r>
          </a:p>
          <a:p>
            <a:pPr algn="just"/>
            <a:r>
              <a:rPr lang="vi-VN" sz="2800" dirty="0">
                <a:cs typeface="Times New Roman" panose="02020603050405020304" pitchFamily="18" charset="0"/>
              </a:rPr>
              <a:t>- Tư liệu và hình 2, 3 (T53) chứng tỏ điều gì về giao lưu thương mại của các quốc gia sơ kì Đông Nam Á vào những thế kỉ đầu Công nguyên?</a:t>
            </a:r>
          </a:p>
          <a:p>
            <a:pPr algn="just"/>
            <a:endParaRPr lang="en-US" altLang="vi-VN" sz="2800" dirty="0">
              <a:cs typeface="Times New Roman" panose="02020603050405020304" pitchFamily="18" charset="0"/>
            </a:endParaRPr>
          </a:p>
        </p:txBody>
      </p:sp>
      <p:sp>
        <p:nvSpPr>
          <p:cNvPr id="9" name="Text Box 21"/>
          <p:cNvSpPr txBox="1">
            <a:spLocks noChangeArrowheads="1"/>
          </p:cNvSpPr>
          <p:nvPr/>
        </p:nvSpPr>
        <p:spPr bwMode="auto">
          <a:xfrm>
            <a:off x="4792218" y="1068233"/>
            <a:ext cx="2689848" cy="45429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vi-VN" sz="2800" b="0" dirty="0">
                <a:latin typeface="Comic Sans MS" panose="030F0702030302020204" pitchFamily="66" charset="0"/>
              </a:rPr>
              <a:t>Ý kiến cá nhân</a:t>
            </a:r>
            <a:endParaRPr lang="en-US" altLang="vi-VN" sz="2800" b="0" dirty="0">
              <a:latin typeface="Times" panose="02020603050405020304" pitchFamily="18" charset="0"/>
            </a:endParaRPr>
          </a:p>
        </p:txBody>
      </p:sp>
      <p:sp>
        <p:nvSpPr>
          <p:cNvPr id="10" name="Text Box 21"/>
          <p:cNvSpPr txBox="1">
            <a:spLocks noChangeArrowheads="1"/>
          </p:cNvSpPr>
          <p:nvPr/>
        </p:nvSpPr>
        <p:spPr bwMode="auto">
          <a:xfrm>
            <a:off x="4820289" y="6217940"/>
            <a:ext cx="2633705" cy="6381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vi-VN" sz="2400" b="0" dirty="0">
                <a:latin typeface="Comic Sans MS" panose="030F0702030302020204" pitchFamily="66" charset="0"/>
              </a:rPr>
              <a:t>Ý kiến cá nhân</a:t>
            </a:r>
            <a:endParaRPr lang="en-US" altLang="vi-VN" sz="2400" b="0" dirty="0">
              <a:latin typeface="Times" panose="02020603050405020304" pitchFamily="18" charset="0"/>
            </a:endParaRPr>
          </a:p>
        </p:txBody>
      </p:sp>
      <p:sp>
        <p:nvSpPr>
          <p:cNvPr id="12" name="Text Box 21"/>
          <p:cNvSpPr txBox="1">
            <a:spLocks noChangeArrowheads="1"/>
          </p:cNvSpPr>
          <p:nvPr/>
        </p:nvSpPr>
        <p:spPr bwMode="auto">
          <a:xfrm rot="5400000">
            <a:off x="286059" y="3609953"/>
            <a:ext cx="2315690" cy="6381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vi-VN" sz="2400" b="0" dirty="0">
                <a:latin typeface="Comic Sans MS" panose="030F0702030302020204" pitchFamily="66" charset="0"/>
              </a:rPr>
              <a:t>Ý kiến cá nhân</a:t>
            </a:r>
            <a:endParaRPr lang="en-US" altLang="vi-VN" sz="2400" b="0" dirty="0">
              <a:latin typeface="Times" panose="02020603050405020304" pitchFamily="18" charset="0"/>
            </a:endParaRPr>
          </a:p>
        </p:txBody>
      </p:sp>
      <p:sp>
        <p:nvSpPr>
          <p:cNvPr id="14" name="Text Box 21"/>
          <p:cNvSpPr txBox="1">
            <a:spLocks noChangeArrowheads="1"/>
          </p:cNvSpPr>
          <p:nvPr/>
        </p:nvSpPr>
        <p:spPr bwMode="auto">
          <a:xfrm rot="16200000">
            <a:off x="9468531" y="3662661"/>
            <a:ext cx="2354329" cy="6381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vi-VN" sz="2400" b="0" dirty="0">
                <a:latin typeface="Comic Sans MS" panose="030F0702030302020204" pitchFamily="66" charset="0"/>
              </a:rPr>
              <a:t>Ý kiến cá nhân</a:t>
            </a:r>
            <a:endParaRPr lang="en-US" altLang="vi-VN" sz="2400" b="0" dirty="0">
              <a:latin typeface="Times" panose="02020603050405020304" pitchFamily="18" charset="0"/>
            </a:endParaRPr>
          </a:p>
        </p:txBody>
      </p:sp>
      <p:sp>
        <p:nvSpPr>
          <p:cNvPr id="15" name="Line 10"/>
          <p:cNvSpPr>
            <a:spLocks noChangeShapeType="1"/>
          </p:cNvSpPr>
          <p:nvPr/>
        </p:nvSpPr>
        <p:spPr bwMode="auto">
          <a:xfrm flipH="1" flipV="1">
            <a:off x="886690" y="1080573"/>
            <a:ext cx="1620562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H="1">
            <a:off x="886690" y="5698008"/>
            <a:ext cx="1620562" cy="115999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8" name="Line 7"/>
          <p:cNvSpPr>
            <a:spLocks noChangeShapeType="1"/>
          </p:cNvSpPr>
          <p:nvPr/>
        </p:nvSpPr>
        <p:spPr bwMode="auto">
          <a:xfrm>
            <a:off x="9767033" y="5710349"/>
            <a:ext cx="1302320" cy="110167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9" name="Line 6"/>
          <p:cNvSpPr>
            <a:spLocks noChangeShapeType="1"/>
          </p:cNvSpPr>
          <p:nvPr/>
        </p:nvSpPr>
        <p:spPr bwMode="auto">
          <a:xfrm flipV="1">
            <a:off x="9767033" y="1144230"/>
            <a:ext cx="1321803" cy="105009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0" name="Oval 19"/>
          <p:cNvSpPr/>
          <p:nvPr/>
        </p:nvSpPr>
        <p:spPr>
          <a:xfrm>
            <a:off x="5874465" y="1621677"/>
            <a:ext cx="495299" cy="3921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  <a:endParaRPr lang="vi-VN" dirty="0"/>
          </a:p>
        </p:txBody>
      </p:sp>
      <p:sp>
        <p:nvSpPr>
          <p:cNvPr id="21" name="Oval 20"/>
          <p:cNvSpPr/>
          <p:nvPr/>
        </p:nvSpPr>
        <p:spPr>
          <a:xfrm>
            <a:off x="5915470" y="5750644"/>
            <a:ext cx="495299" cy="3921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endParaRPr lang="vi-VN" dirty="0"/>
          </a:p>
        </p:txBody>
      </p:sp>
      <p:sp>
        <p:nvSpPr>
          <p:cNvPr id="22" name="Oval 21"/>
          <p:cNvSpPr/>
          <p:nvPr/>
        </p:nvSpPr>
        <p:spPr>
          <a:xfrm rot="5400000">
            <a:off x="1877753" y="3732984"/>
            <a:ext cx="495299" cy="3921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  <a:endParaRPr lang="vi-VN" dirty="0"/>
          </a:p>
        </p:txBody>
      </p:sp>
      <p:sp>
        <p:nvSpPr>
          <p:cNvPr id="23" name="Oval 22"/>
          <p:cNvSpPr/>
          <p:nvPr/>
        </p:nvSpPr>
        <p:spPr>
          <a:xfrm rot="16499929">
            <a:off x="9849857" y="3745345"/>
            <a:ext cx="495299" cy="4669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  <a:endParaRPr lang="vi-VN" dirty="0"/>
          </a:p>
        </p:txBody>
      </p:sp>
      <p:sp>
        <p:nvSpPr>
          <p:cNvPr id="24" name="Rectangle: Rounded Corners 186">
            <a:extLst>
              <a:ext uri="{FF2B5EF4-FFF2-40B4-BE49-F238E27FC236}">
                <a16:creationId xmlns:a16="http://schemas.microsoft.com/office/drawing/2014/main" xmlns="" id="{09BD8570-F3EE-4550-91DC-3636FF64E440}"/>
              </a:ext>
            </a:extLst>
          </p:cNvPr>
          <p:cNvSpPr/>
          <p:nvPr/>
        </p:nvSpPr>
        <p:spPr>
          <a:xfrm>
            <a:off x="10485107" y="5749927"/>
            <a:ext cx="1706893" cy="110324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HẾT GIỜ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xmlns="" id="{EE82ACD1-580D-3D4F-981A-1725373A7B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24521" y="2382"/>
            <a:ext cx="1366837" cy="13668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536804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larm clo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4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74031" y="107138"/>
            <a:ext cx="100575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</a:rPr>
              <a:t>2. Quá trình hình thành các quốc gia sơ kì ở Đông Nam Á </a:t>
            </a:r>
            <a:endParaRPr lang="vi-VN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2901" y="691396"/>
            <a:ext cx="11848458" cy="290124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254000" algn="just">
              <a:lnSpc>
                <a:spcPct val="130000"/>
              </a:lnSpc>
              <a:spcAft>
                <a:spcPts val="0"/>
              </a:spcAft>
            </a:pPr>
            <a:r>
              <a:rPr lang="vi-VN" sz="3600" dirty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</a:rPr>
              <a:t>- </a:t>
            </a:r>
            <a:r>
              <a:rPr lang="vi-VN" sz="3600" dirty="0">
                <a:solidFill>
                  <a:srgbClr val="C00000"/>
                </a:solidFill>
                <a:latin typeface="+mj-lt"/>
                <a:ea typeface="Arial" panose="020B0604020202020204" pitchFamily="34" charset="0"/>
              </a:rPr>
              <a:t> Cơ sở hình thành: </a:t>
            </a:r>
          </a:p>
          <a:p>
            <a:pPr indent="254000" algn="just">
              <a:lnSpc>
                <a:spcPct val="130000"/>
              </a:lnSpc>
              <a:spcAft>
                <a:spcPts val="0"/>
              </a:spcAft>
            </a:pPr>
            <a:r>
              <a:rPr lang="vi-VN" sz="3600" dirty="0">
                <a:solidFill>
                  <a:srgbClr val="C00000"/>
                </a:solidFill>
                <a:latin typeface="+mj-lt"/>
                <a:ea typeface="Arial" panose="020B0604020202020204" pitchFamily="34" charset="0"/>
              </a:rPr>
              <a:t>+ Nghề nông trồng lúa nước và nghề thủ công đúc đồng, rèn sắt, dệt, gốm...</a:t>
            </a:r>
          </a:p>
          <a:p>
            <a:pPr indent="254000" algn="just">
              <a:lnSpc>
                <a:spcPct val="130000"/>
              </a:lnSpc>
              <a:spcAft>
                <a:spcPts val="0"/>
              </a:spcAft>
            </a:pPr>
            <a:r>
              <a:rPr lang="vi-VN" sz="3600" dirty="0">
                <a:solidFill>
                  <a:srgbClr val="C00000"/>
                </a:solidFill>
                <a:latin typeface="+mj-lt"/>
                <a:ea typeface="Arial" panose="020B0604020202020204" pitchFamily="34" charset="0"/>
              </a:rPr>
              <a:t>+ Sự giao lưu kinh tế, văn hoá với Ấn Độ, Trung Quốc.</a:t>
            </a:r>
          </a:p>
        </p:txBody>
      </p:sp>
      <p:sp>
        <p:nvSpPr>
          <p:cNvPr id="2" name="Rectangle 1"/>
          <p:cNvSpPr/>
          <p:nvPr/>
        </p:nvSpPr>
        <p:spPr>
          <a:xfrm>
            <a:off x="342901" y="4281653"/>
            <a:ext cx="11848456" cy="230832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254000" algn="just">
              <a:spcAft>
                <a:spcPts val="0"/>
              </a:spcAft>
            </a:pPr>
            <a:r>
              <a:rPr lang="vi-VN" sz="3600" dirty="0">
                <a:solidFill>
                  <a:srgbClr val="C00000"/>
                </a:solidFill>
                <a:latin typeface="+mj-lt"/>
                <a:ea typeface="Arial" panose="020B0604020202020204" pitchFamily="34" charset="0"/>
              </a:rPr>
              <a:t>- Một số quốc gia sơ kì:</a:t>
            </a:r>
          </a:p>
          <a:p>
            <a:pPr algn="just">
              <a:spcAft>
                <a:spcPts val="0"/>
              </a:spcAft>
            </a:pPr>
            <a:r>
              <a:rPr lang="vi-VN" sz="3600" dirty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</a:rPr>
              <a:t>   + Văn Lang, Âu Lạc, Chăm-pa, Phù Nam (Việt Nam)</a:t>
            </a:r>
          </a:p>
          <a:p>
            <a:pPr algn="just">
              <a:spcAft>
                <a:spcPts val="0"/>
              </a:spcAft>
            </a:pPr>
            <a:r>
              <a:rPr lang="vi-VN" sz="3600" dirty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</a:rPr>
              <a:t>   + Các quốc gia ở hạ lưu sông Chao Phray-a (Thái Lan)</a:t>
            </a:r>
          </a:p>
          <a:p>
            <a:pPr algn="just">
              <a:spcAft>
                <a:spcPts val="0"/>
              </a:spcAft>
            </a:pPr>
            <a:r>
              <a:rPr lang="vi-VN" sz="3600" dirty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</a:rPr>
              <a:t>   + Các đảo thuộc </a:t>
            </a:r>
            <a:r>
              <a:rPr lang="en-US" sz="36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In-đô-nê-xi-a.</a:t>
            </a:r>
            <a:endParaRPr lang="vi-VN" sz="36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EE82ACD1-580D-3D4F-981A-1725373A7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4521" y="2382"/>
            <a:ext cx="1366837" cy="13668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502801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08363" y="279656"/>
            <a:ext cx="20040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</a:rPr>
              <a:t>Luyện tập:</a:t>
            </a:r>
            <a:endParaRPr lang="vi-VN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49183" y="802876"/>
            <a:ext cx="22418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dirty="0">
                <a:solidFill>
                  <a:schemeClr val="accent1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</a:rPr>
              <a:t>Trắc nghiệm:</a:t>
            </a:r>
            <a:endParaRPr lang="vi-VN" sz="28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107721" y="1517854"/>
            <a:ext cx="11083637" cy="352022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 1: Vì sao khu vực Đông Nam Á có vị trí địa lí rất quan trọng?</a:t>
            </a: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lphaUcPeriod"/>
            </a:pP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Nằm giáp Trung Quốc.</a:t>
            </a: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lphaUcPeriod"/>
            </a:pP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Nằm giáp Ấn Độ.</a:t>
            </a: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lphaUcPeriod"/>
            </a:pP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Tiếp giáp với khu vực châu Á gió mùa.</a:t>
            </a: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lphaUcPeriod"/>
            </a:pP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Nằm trên con đường biển nối liền Ấn Độ Dương và Thái Bình Dương.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EE82ACD1-580D-3D4F-981A-1725373A7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4521" y="2382"/>
            <a:ext cx="1366837" cy="1366837"/>
          </a:xfrm>
          <a:prstGeom prst="rect">
            <a:avLst/>
          </a:prstGeom>
          <a:noFill/>
        </p:spPr>
      </p:pic>
      <p:sp>
        <p:nvSpPr>
          <p:cNvPr id="10" name="Oval 9"/>
          <p:cNvSpPr/>
          <p:nvPr/>
        </p:nvSpPr>
        <p:spPr>
          <a:xfrm>
            <a:off x="1267687" y="4328160"/>
            <a:ext cx="476597" cy="534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rgbClr val="FF0000"/>
                </a:solidFill>
                <a:latin typeface="+mj-lt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xmlns="" val="3258952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1030</Words>
  <Application>Microsoft Office PowerPoint</Application>
  <PresentationFormat>Custom</PresentationFormat>
  <Paragraphs>98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Hà Hoàng</dc:creator>
  <cp:lastModifiedBy>Admin</cp:lastModifiedBy>
  <cp:revision>48</cp:revision>
  <dcterms:created xsi:type="dcterms:W3CDTF">2021-07-16T02:46:11Z</dcterms:created>
  <dcterms:modified xsi:type="dcterms:W3CDTF">2021-12-28T05:47:36Z</dcterms:modified>
</cp:coreProperties>
</file>