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95" r:id="rId2"/>
    <p:sldId id="313" r:id="rId3"/>
    <p:sldId id="296" r:id="rId4"/>
    <p:sldId id="299" r:id="rId5"/>
    <p:sldId id="314" r:id="rId6"/>
    <p:sldId id="270" r:id="rId7"/>
    <p:sldId id="288" r:id="rId8"/>
    <p:sldId id="312" r:id="rId9"/>
    <p:sldId id="310" r:id="rId10"/>
    <p:sldId id="311" r:id="rId11"/>
    <p:sldId id="292" r:id="rId12"/>
    <p:sldId id="301" r:id="rId13"/>
    <p:sldId id="293" r:id="rId14"/>
    <p:sldId id="260" r:id="rId15"/>
    <p:sldId id="302" r:id="rId16"/>
  </p:sldIdLst>
  <p:sldSz cx="18288000" cy="10287000"/>
  <p:notesSz cx="6858000" cy="9144000"/>
  <p:embeddedFontLst>
    <p:embeddedFont>
      <p:font typeface="宋体" panose="02010600030101010101" pitchFamily="2" charset="-122"/>
      <p:regular r:id="rId18"/>
    </p:embeddedFont>
    <p:embeddedFont>
      <p:font typeface=".VnBahamasBH" panose="020BE200000000000000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.VnArabiaH" panose="020B7200000000000000" pitchFamily="34" charset="0"/>
      <p:regular r:id="rId24"/>
    </p:embeddedFont>
    <p:embeddedFont>
      <p:font typeface="Amasis MT Pro Black" panose="020B0604020202020204" charset="0"/>
      <p:bold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F9CC14-0C8D-45CA-B746-9DD6CEC51AC5}">
          <p14:sldIdLst>
            <p14:sldId id="295"/>
            <p14:sldId id="313"/>
            <p14:sldId id="296"/>
            <p14:sldId id="299"/>
            <p14:sldId id="314"/>
            <p14:sldId id="270"/>
            <p14:sldId id="288"/>
            <p14:sldId id="312"/>
            <p14:sldId id="310"/>
            <p14:sldId id="311"/>
            <p14:sldId id="292"/>
            <p14:sldId id="301"/>
            <p14:sldId id="293"/>
            <p14:sldId id="260"/>
            <p14:sldId id="3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4F1"/>
    <a:srgbClr val="00C459"/>
    <a:srgbClr val="F20000"/>
    <a:srgbClr val="E8FA04"/>
    <a:srgbClr val="CC3039"/>
    <a:srgbClr val="382630"/>
    <a:srgbClr val="00FF00"/>
    <a:srgbClr val="FFCC00"/>
    <a:srgbClr val="5F575C"/>
    <a:srgbClr val="C127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76" autoAdjust="0"/>
  </p:normalViewPr>
  <p:slideViewPr>
    <p:cSldViewPr>
      <p:cViewPr varScale="1">
        <p:scale>
          <a:sx n="64" d="100"/>
          <a:sy n="64" d="100"/>
        </p:scale>
        <p:origin x="120" y="1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7CCD0-CE71-4587-977A-CEBC60D8E241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C01F4-DEA2-46B0-8A48-047280DE0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3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C01F4-DEA2-46B0-8A48-047280DE04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7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0.svg"/><Relationship Id="rId4" Type="http://schemas.openxmlformats.org/officeDocument/2006/relationships/image" Target="../media/image6.png"/><Relationship Id="rId9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0.svg"/><Relationship Id="rId4" Type="http://schemas.openxmlformats.org/officeDocument/2006/relationships/image" Target="../media/image6.png"/><Relationship Id="rId9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sv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8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9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0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00.svg"/><Relationship Id="rId4" Type="http://schemas.openxmlformats.org/officeDocument/2006/relationships/image" Target="../media/image6.png"/><Relationship Id="rId9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15.png"/><Relationship Id="rId4" Type="http://schemas.openxmlformats.org/officeDocument/2006/relationships/image" Target="../media/image51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7629" cy="102274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042720" y="5905500"/>
            <a:ext cx="15697200" cy="21698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vi-VN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Giáo</a:t>
            </a:r>
            <a:r>
              <a:rPr lang="en-US" alt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vi-VN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viên</a:t>
            </a:r>
            <a:r>
              <a:rPr lang="vi-VN" altLang="vi-V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thực hiện</a:t>
            </a:r>
            <a:r>
              <a:rPr lang="en-US" altLang="vi-VN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altLang="vi-VN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Nguyễn</a:t>
            </a:r>
            <a:r>
              <a:rPr lang="en-US" alt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vi-VN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Thị</a:t>
            </a:r>
            <a:r>
              <a:rPr lang="en-US" alt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vi-VN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Phương</a:t>
            </a:r>
            <a:r>
              <a:rPr lang="en-US" alt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vi-VN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Thảo</a:t>
            </a:r>
            <a:endParaRPr lang="en-US" altLang="vi-VN" sz="5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vi-VN" altLang="vi-VN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Đơn vị: </a:t>
            </a:r>
            <a:r>
              <a:rPr lang="en-US" altLang="vi-VN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Trường</a:t>
            </a:r>
            <a:r>
              <a:rPr lang="vi-VN" altLang="vi-VN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vi-VN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THCS </a:t>
            </a:r>
            <a:r>
              <a:rPr lang="en-US" altLang="vi-VN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Tân</a:t>
            </a:r>
            <a:r>
              <a:rPr lang="en-US" altLang="vi-VN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vi-VN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Dân</a:t>
            </a:r>
            <a:endParaRPr lang="en-US" altLang="vi-VN" sz="5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-30556200" y="2628900"/>
            <a:ext cx="48920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Nhiệt</a:t>
            </a:r>
            <a:r>
              <a:rPr lang="en-US" sz="9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liệt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chào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mừng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thầy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cô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giáo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về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dự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vi-V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 dạy chuyên đề cấp huyện  môn Mĩ thuật 8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ngày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hôm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nay!</a:t>
            </a:r>
          </a:p>
        </p:txBody>
      </p:sp>
    </p:spTree>
    <p:extLst>
      <p:ext uri="{BB962C8B-B14F-4D97-AF65-F5344CB8AC3E}">
        <p14:creationId xmlns:p14="http://schemas.microsoft.com/office/powerpoint/2010/main" val="372019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1EE371-9776-282B-EC5A-C950E9981AD0}"/>
              </a:ext>
            </a:extLst>
          </p:cNvPr>
          <p:cNvSpPr txBox="1"/>
          <p:nvPr/>
        </p:nvSpPr>
        <p:spPr>
          <a:xfrm>
            <a:off x="1524000" y="1684235"/>
            <a:ext cx="15697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HS LÀM BÀI TẬP TRẮC NGHIỆM</a:t>
            </a:r>
            <a:r>
              <a:rPr lang="en-US" sz="72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</a:t>
            </a:r>
            <a:endParaRPr lang="en-US" sz="72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2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23970" y="-76237"/>
            <a:ext cx="12496306" cy="2719294"/>
          </a:xfrm>
          <a:custGeom>
            <a:avLst/>
            <a:gdLst/>
            <a:ahLst/>
            <a:cxnLst/>
            <a:rect l="l" t="t" r="r" b="b"/>
            <a:pathLst>
              <a:path w="12496306" h="5732680">
                <a:moveTo>
                  <a:pt x="0" y="0"/>
                </a:moveTo>
                <a:lnTo>
                  <a:pt x="12496306" y="0"/>
                </a:lnTo>
                <a:lnTo>
                  <a:pt x="12496306" y="5732680"/>
                </a:lnTo>
                <a:lnTo>
                  <a:pt x="0" y="5732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995064" y="845364"/>
            <a:ext cx="366672" cy="366672"/>
          </a:xfrm>
          <a:custGeom>
            <a:avLst/>
            <a:gdLst/>
            <a:ahLst/>
            <a:cxnLst/>
            <a:rect l="l" t="t" r="r" b="b"/>
            <a:pathLst>
              <a:path w="366672" h="366672">
                <a:moveTo>
                  <a:pt x="0" y="0"/>
                </a:moveTo>
                <a:lnTo>
                  <a:pt x="366672" y="0"/>
                </a:lnTo>
                <a:lnTo>
                  <a:pt x="366672" y="366672"/>
                </a:lnTo>
                <a:lnTo>
                  <a:pt x="0" y="366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404452" y="3288406"/>
            <a:ext cx="366672" cy="366672"/>
          </a:xfrm>
          <a:custGeom>
            <a:avLst/>
            <a:gdLst/>
            <a:ahLst/>
            <a:cxnLst/>
            <a:rect l="l" t="t" r="r" b="b"/>
            <a:pathLst>
              <a:path w="366672" h="366672">
                <a:moveTo>
                  <a:pt x="0" y="0"/>
                </a:moveTo>
                <a:lnTo>
                  <a:pt x="366672" y="0"/>
                </a:lnTo>
                <a:lnTo>
                  <a:pt x="366672" y="366672"/>
                </a:lnTo>
                <a:lnTo>
                  <a:pt x="0" y="366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623482" y="1539670"/>
            <a:ext cx="653149" cy="653149"/>
          </a:xfrm>
          <a:custGeom>
            <a:avLst/>
            <a:gdLst/>
            <a:ahLst/>
            <a:cxnLst/>
            <a:rect l="l" t="t" r="r" b="b"/>
            <a:pathLst>
              <a:path w="653149" h="653149">
                <a:moveTo>
                  <a:pt x="0" y="0"/>
                </a:moveTo>
                <a:lnTo>
                  <a:pt x="653150" y="0"/>
                </a:lnTo>
                <a:lnTo>
                  <a:pt x="653150" y="653149"/>
                </a:lnTo>
                <a:lnTo>
                  <a:pt x="0" y="653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384083" y="4960164"/>
            <a:ext cx="472911" cy="472911"/>
          </a:xfrm>
          <a:custGeom>
            <a:avLst/>
            <a:gdLst/>
            <a:ahLst/>
            <a:cxnLst/>
            <a:rect l="l" t="t" r="r" b="b"/>
            <a:pathLst>
              <a:path w="472911" h="472911">
                <a:moveTo>
                  <a:pt x="0" y="0"/>
                </a:moveTo>
                <a:lnTo>
                  <a:pt x="472910" y="0"/>
                </a:lnTo>
                <a:lnTo>
                  <a:pt x="472910" y="472911"/>
                </a:lnTo>
                <a:lnTo>
                  <a:pt x="0" y="47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895847" y="4776828"/>
            <a:ext cx="656246" cy="656246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7"/>
                </a:lnTo>
                <a:lnTo>
                  <a:pt x="0" y="6562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742928" y="1028700"/>
            <a:ext cx="366672" cy="366672"/>
          </a:xfrm>
          <a:custGeom>
            <a:avLst/>
            <a:gdLst/>
            <a:ahLst/>
            <a:cxnLst/>
            <a:rect l="l" t="t" r="r" b="b"/>
            <a:pathLst>
              <a:path w="366672" h="366672">
                <a:moveTo>
                  <a:pt x="0" y="0"/>
                </a:moveTo>
                <a:lnTo>
                  <a:pt x="366672" y="0"/>
                </a:lnTo>
                <a:lnTo>
                  <a:pt x="366672" y="366672"/>
                </a:lnTo>
                <a:lnTo>
                  <a:pt x="0" y="366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4681261" y="859986"/>
            <a:ext cx="9046536" cy="13150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65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6500" b="1" u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</a:t>
            </a:r>
            <a:r>
              <a:rPr lang="en-US" sz="6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6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endParaRPr lang="en-US" sz="6500" b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197283" y="7544435"/>
            <a:ext cx="1872398" cy="3427730"/>
          </a:xfrm>
          <a:custGeom>
            <a:avLst/>
            <a:gdLst/>
            <a:ahLst/>
            <a:cxnLst/>
            <a:rect l="l" t="t" r="r" b="b"/>
            <a:pathLst>
              <a:path w="1872398" h="3427730">
                <a:moveTo>
                  <a:pt x="0" y="0"/>
                </a:moveTo>
                <a:lnTo>
                  <a:pt x="1872398" y="0"/>
                </a:lnTo>
                <a:lnTo>
                  <a:pt x="1872398" y="3427730"/>
                </a:lnTo>
                <a:lnTo>
                  <a:pt x="0" y="342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16608982" y="7544435"/>
            <a:ext cx="1872398" cy="3427730"/>
          </a:xfrm>
          <a:custGeom>
            <a:avLst/>
            <a:gdLst/>
            <a:ahLst/>
            <a:cxnLst/>
            <a:rect l="l" t="t" r="r" b="b"/>
            <a:pathLst>
              <a:path w="1872398" h="3427730">
                <a:moveTo>
                  <a:pt x="1872398" y="0"/>
                </a:moveTo>
                <a:lnTo>
                  <a:pt x="0" y="0"/>
                </a:lnTo>
                <a:lnTo>
                  <a:pt x="0" y="3427730"/>
                </a:lnTo>
                <a:lnTo>
                  <a:pt x="1872398" y="3427730"/>
                </a:lnTo>
                <a:lnTo>
                  <a:pt x="187239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5101516">
            <a:off x="-799662" y="-129935"/>
            <a:ext cx="3370843" cy="3050613"/>
          </a:xfrm>
          <a:custGeom>
            <a:avLst/>
            <a:gdLst/>
            <a:ahLst/>
            <a:cxnLst/>
            <a:rect l="l" t="t" r="r" b="b"/>
            <a:pathLst>
              <a:path w="3370843" h="3050613">
                <a:moveTo>
                  <a:pt x="0" y="0"/>
                </a:moveTo>
                <a:lnTo>
                  <a:pt x="3370843" y="0"/>
                </a:lnTo>
                <a:lnTo>
                  <a:pt x="3370843" y="3050613"/>
                </a:lnTo>
                <a:lnTo>
                  <a:pt x="0" y="30506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5101516" flipV="1">
            <a:off x="15716819" y="-129935"/>
            <a:ext cx="3370843" cy="3050613"/>
          </a:xfrm>
          <a:custGeom>
            <a:avLst/>
            <a:gdLst/>
            <a:ahLst/>
            <a:cxnLst/>
            <a:rect l="l" t="t" r="r" b="b"/>
            <a:pathLst>
              <a:path w="3370843" h="3050613">
                <a:moveTo>
                  <a:pt x="0" y="3050613"/>
                </a:moveTo>
                <a:lnTo>
                  <a:pt x="3370843" y="3050613"/>
                </a:lnTo>
                <a:lnTo>
                  <a:pt x="3370843" y="0"/>
                </a:lnTo>
                <a:lnTo>
                  <a:pt x="0" y="0"/>
                </a:lnTo>
                <a:lnTo>
                  <a:pt x="0" y="305061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0A2C20-E077-82C4-BFB2-EAA1772B108E}"/>
              </a:ext>
            </a:extLst>
          </p:cNvPr>
          <p:cNvGrpSpPr/>
          <p:nvPr/>
        </p:nvGrpSpPr>
        <p:grpSpPr>
          <a:xfrm>
            <a:off x="1397255" y="2854710"/>
            <a:ext cx="13795476" cy="5289586"/>
            <a:chOff x="1600200" y="2552700"/>
            <a:chExt cx="10058400" cy="546161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B49984F-3053-0BBB-A21F-A6272830099E}"/>
                </a:ext>
              </a:extLst>
            </p:cNvPr>
            <p:cNvSpPr/>
            <p:nvPr/>
          </p:nvSpPr>
          <p:spPr>
            <a:xfrm>
              <a:off x="1600200" y="2552700"/>
              <a:ext cx="10058400" cy="5461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F14F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2BE67A-3625-9037-EFA1-D528DB709D9F}"/>
                </a:ext>
              </a:extLst>
            </p:cNvPr>
            <p:cNvSpPr txBox="1"/>
            <p:nvPr/>
          </p:nvSpPr>
          <p:spPr>
            <a:xfrm>
              <a:off x="2057400" y="3009900"/>
              <a:ext cx="9144000" cy="3670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500" b="1" dirty="0" smtClean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4500" b="1" dirty="0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endParaRPr lang="en-US" sz="45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29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03708" y="2571629"/>
            <a:ext cx="14365091" cy="2861445"/>
          </a:xfrm>
          <a:custGeom>
            <a:avLst/>
            <a:gdLst/>
            <a:ahLst/>
            <a:cxnLst/>
            <a:rect l="l" t="t" r="r" b="b"/>
            <a:pathLst>
              <a:path w="12496306" h="5732680">
                <a:moveTo>
                  <a:pt x="0" y="0"/>
                </a:moveTo>
                <a:lnTo>
                  <a:pt x="12496306" y="0"/>
                </a:lnTo>
                <a:lnTo>
                  <a:pt x="12496306" y="5732680"/>
                </a:lnTo>
                <a:lnTo>
                  <a:pt x="0" y="5732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THUYẾT TRÌNH VỀ CHIẾC ÁO DÀI BẰNG TIẾNG 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VÀ TIẾNG VIỆT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3995064" y="845364"/>
            <a:ext cx="366672" cy="366672"/>
          </a:xfrm>
          <a:custGeom>
            <a:avLst/>
            <a:gdLst/>
            <a:ahLst/>
            <a:cxnLst/>
            <a:rect l="l" t="t" r="r" b="b"/>
            <a:pathLst>
              <a:path w="366672" h="366672">
                <a:moveTo>
                  <a:pt x="0" y="0"/>
                </a:moveTo>
                <a:lnTo>
                  <a:pt x="366672" y="0"/>
                </a:lnTo>
                <a:lnTo>
                  <a:pt x="366672" y="366672"/>
                </a:lnTo>
                <a:lnTo>
                  <a:pt x="0" y="366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404452" y="3288406"/>
            <a:ext cx="366672" cy="366672"/>
          </a:xfrm>
          <a:custGeom>
            <a:avLst/>
            <a:gdLst/>
            <a:ahLst/>
            <a:cxnLst/>
            <a:rect l="l" t="t" r="r" b="b"/>
            <a:pathLst>
              <a:path w="366672" h="366672">
                <a:moveTo>
                  <a:pt x="0" y="0"/>
                </a:moveTo>
                <a:lnTo>
                  <a:pt x="366672" y="0"/>
                </a:lnTo>
                <a:lnTo>
                  <a:pt x="366672" y="366672"/>
                </a:lnTo>
                <a:lnTo>
                  <a:pt x="0" y="366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623482" y="1539670"/>
            <a:ext cx="653149" cy="653149"/>
          </a:xfrm>
          <a:custGeom>
            <a:avLst/>
            <a:gdLst/>
            <a:ahLst/>
            <a:cxnLst/>
            <a:rect l="l" t="t" r="r" b="b"/>
            <a:pathLst>
              <a:path w="653149" h="653149">
                <a:moveTo>
                  <a:pt x="0" y="0"/>
                </a:moveTo>
                <a:lnTo>
                  <a:pt x="653150" y="0"/>
                </a:lnTo>
                <a:lnTo>
                  <a:pt x="653150" y="653149"/>
                </a:lnTo>
                <a:lnTo>
                  <a:pt x="0" y="653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384083" y="4960164"/>
            <a:ext cx="472911" cy="472911"/>
          </a:xfrm>
          <a:custGeom>
            <a:avLst/>
            <a:gdLst/>
            <a:ahLst/>
            <a:cxnLst/>
            <a:rect l="l" t="t" r="r" b="b"/>
            <a:pathLst>
              <a:path w="472911" h="472911">
                <a:moveTo>
                  <a:pt x="0" y="0"/>
                </a:moveTo>
                <a:lnTo>
                  <a:pt x="472910" y="0"/>
                </a:lnTo>
                <a:lnTo>
                  <a:pt x="472910" y="472911"/>
                </a:lnTo>
                <a:lnTo>
                  <a:pt x="0" y="47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895847" y="4776828"/>
            <a:ext cx="656246" cy="656246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7"/>
                </a:lnTo>
                <a:lnTo>
                  <a:pt x="0" y="6562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742928" y="1028700"/>
            <a:ext cx="366672" cy="366672"/>
          </a:xfrm>
          <a:custGeom>
            <a:avLst/>
            <a:gdLst/>
            <a:ahLst/>
            <a:cxnLst/>
            <a:rect l="l" t="t" r="r" b="b"/>
            <a:pathLst>
              <a:path w="366672" h="366672">
                <a:moveTo>
                  <a:pt x="0" y="0"/>
                </a:moveTo>
                <a:lnTo>
                  <a:pt x="366672" y="0"/>
                </a:lnTo>
                <a:lnTo>
                  <a:pt x="366672" y="366672"/>
                </a:lnTo>
                <a:lnTo>
                  <a:pt x="0" y="366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-197283" y="7544435"/>
            <a:ext cx="1872398" cy="3427730"/>
          </a:xfrm>
          <a:custGeom>
            <a:avLst/>
            <a:gdLst/>
            <a:ahLst/>
            <a:cxnLst/>
            <a:rect l="l" t="t" r="r" b="b"/>
            <a:pathLst>
              <a:path w="1872398" h="3427730">
                <a:moveTo>
                  <a:pt x="0" y="0"/>
                </a:moveTo>
                <a:lnTo>
                  <a:pt x="1872398" y="0"/>
                </a:lnTo>
                <a:lnTo>
                  <a:pt x="1872398" y="3427730"/>
                </a:lnTo>
                <a:lnTo>
                  <a:pt x="0" y="342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16608982" y="7544435"/>
            <a:ext cx="1872398" cy="3427730"/>
          </a:xfrm>
          <a:custGeom>
            <a:avLst/>
            <a:gdLst/>
            <a:ahLst/>
            <a:cxnLst/>
            <a:rect l="l" t="t" r="r" b="b"/>
            <a:pathLst>
              <a:path w="1872398" h="3427730">
                <a:moveTo>
                  <a:pt x="1872398" y="0"/>
                </a:moveTo>
                <a:lnTo>
                  <a:pt x="0" y="0"/>
                </a:lnTo>
                <a:lnTo>
                  <a:pt x="0" y="3427730"/>
                </a:lnTo>
                <a:lnTo>
                  <a:pt x="1872398" y="3427730"/>
                </a:lnTo>
                <a:lnTo>
                  <a:pt x="187239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5101516">
            <a:off x="-799662" y="-129935"/>
            <a:ext cx="3370843" cy="3050613"/>
          </a:xfrm>
          <a:custGeom>
            <a:avLst/>
            <a:gdLst/>
            <a:ahLst/>
            <a:cxnLst/>
            <a:rect l="l" t="t" r="r" b="b"/>
            <a:pathLst>
              <a:path w="3370843" h="3050613">
                <a:moveTo>
                  <a:pt x="0" y="0"/>
                </a:moveTo>
                <a:lnTo>
                  <a:pt x="3370843" y="0"/>
                </a:lnTo>
                <a:lnTo>
                  <a:pt x="3370843" y="3050613"/>
                </a:lnTo>
                <a:lnTo>
                  <a:pt x="0" y="30506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5101516" flipV="1">
            <a:off x="15716819" y="-129935"/>
            <a:ext cx="3370843" cy="3050613"/>
          </a:xfrm>
          <a:custGeom>
            <a:avLst/>
            <a:gdLst/>
            <a:ahLst/>
            <a:cxnLst/>
            <a:rect l="l" t="t" r="r" b="b"/>
            <a:pathLst>
              <a:path w="3370843" h="3050613">
                <a:moveTo>
                  <a:pt x="0" y="3050613"/>
                </a:moveTo>
                <a:lnTo>
                  <a:pt x="3370843" y="3050613"/>
                </a:lnTo>
                <a:lnTo>
                  <a:pt x="3370843" y="0"/>
                </a:lnTo>
                <a:lnTo>
                  <a:pt x="0" y="0"/>
                </a:lnTo>
                <a:lnTo>
                  <a:pt x="0" y="305061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60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3442124" y="733067"/>
            <a:ext cx="591266" cy="591266"/>
          </a:xfrm>
          <a:custGeom>
            <a:avLst/>
            <a:gdLst/>
            <a:ahLst/>
            <a:cxnLst/>
            <a:rect l="l" t="t" r="r" b="b"/>
            <a:pathLst>
              <a:path w="591266" h="591266">
                <a:moveTo>
                  <a:pt x="0" y="0"/>
                </a:moveTo>
                <a:lnTo>
                  <a:pt x="591266" y="0"/>
                </a:lnTo>
                <a:lnTo>
                  <a:pt x="591266" y="591266"/>
                </a:lnTo>
                <a:lnTo>
                  <a:pt x="0" y="5912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100891" y="1090046"/>
            <a:ext cx="8877300" cy="853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5500" b="1" u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 </a:t>
            </a:r>
          </a:p>
        </p:txBody>
      </p:sp>
      <p:sp>
        <p:nvSpPr>
          <p:cNvPr id="11" name="Freeform 11"/>
          <p:cNvSpPr/>
          <p:nvPr/>
        </p:nvSpPr>
        <p:spPr>
          <a:xfrm>
            <a:off x="2802802" y="1413705"/>
            <a:ext cx="743666" cy="743666"/>
          </a:xfrm>
          <a:custGeom>
            <a:avLst/>
            <a:gdLst/>
            <a:ahLst/>
            <a:cxnLst/>
            <a:rect l="l" t="t" r="r" b="b"/>
            <a:pathLst>
              <a:path w="743666" h="743666">
                <a:moveTo>
                  <a:pt x="0" y="0"/>
                </a:moveTo>
                <a:lnTo>
                  <a:pt x="743666" y="0"/>
                </a:lnTo>
                <a:lnTo>
                  <a:pt x="743666" y="743667"/>
                </a:lnTo>
                <a:lnTo>
                  <a:pt x="0" y="743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-391412" y="8841618"/>
            <a:ext cx="3194214" cy="2890763"/>
          </a:xfrm>
          <a:custGeom>
            <a:avLst/>
            <a:gdLst/>
            <a:ahLst/>
            <a:cxnLst/>
            <a:rect l="l" t="t" r="r" b="b"/>
            <a:pathLst>
              <a:path w="3194214" h="2890763">
                <a:moveTo>
                  <a:pt x="0" y="0"/>
                </a:moveTo>
                <a:lnTo>
                  <a:pt x="3194214" y="0"/>
                </a:lnTo>
                <a:lnTo>
                  <a:pt x="3194214" y="2890764"/>
                </a:lnTo>
                <a:lnTo>
                  <a:pt x="0" y="2890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flipH="1" flipV="1">
            <a:off x="15582742" y="-947663"/>
            <a:ext cx="3194214" cy="2890763"/>
          </a:xfrm>
          <a:custGeom>
            <a:avLst/>
            <a:gdLst/>
            <a:ahLst/>
            <a:cxnLst/>
            <a:rect l="l" t="t" r="r" b="b"/>
            <a:pathLst>
              <a:path w="3194214" h="2890763">
                <a:moveTo>
                  <a:pt x="3194214" y="2890763"/>
                </a:moveTo>
                <a:lnTo>
                  <a:pt x="0" y="2890763"/>
                </a:lnTo>
                <a:lnTo>
                  <a:pt x="0" y="0"/>
                </a:lnTo>
                <a:lnTo>
                  <a:pt x="3194214" y="0"/>
                </a:lnTo>
                <a:lnTo>
                  <a:pt x="3194214" y="2890763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1990540">
            <a:off x="-957501" y="-878901"/>
            <a:ext cx="2780397" cy="2866388"/>
          </a:xfrm>
          <a:custGeom>
            <a:avLst/>
            <a:gdLst/>
            <a:ahLst/>
            <a:cxnLst/>
            <a:rect l="l" t="t" r="r" b="b"/>
            <a:pathLst>
              <a:path w="2780397" h="2866388">
                <a:moveTo>
                  <a:pt x="0" y="0"/>
                </a:moveTo>
                <a:lnTo>
                  <a:pt x="2780397" y="0"/>
                </a:lnTo>
                <a:lnTo>
                  <a:pt x="2780397" y="2866389"/>
                </a:lnTo>
                <a:lnTo>
                  <a:pt x="0" y="28663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-1990540" flipH="1" flipV="1">
            <a:off x="16414745" y="8448981"/>
            <a:ext cx="2780397" cy="2866388"/>
          </a:xfrm>
          <a:custGeom>
            <a:avLst/>
            <a:gdLst/>
            <a:ahLst/>
            <a:cxnLst/>
            <a:rect l="l" t="t" r="r" b="b"/>
            <a:pathLst>
              <a:path w="2780397" h="2866388">
                <a:moveTo>
                  <a:pt x="2780397" y="2866389"/>
                </a:moveTo>
                <a:lnTo>
                  <a:pt x="0" y="2866389"/>
                </a:lnTo>
                <a:lnTo>
                  <a:pt x="0" y="0"/>
                </a:lnTo>
                <a:lnTo>
                  <a:pt x="2780397" y="0"/>
                </a:lnTo>
                <a:lnTo>
                  <a:pt x="2780397" y="2866389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4027B4D6-A7FE-1D90-B9C9-AD92EFE0FBF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334999" y="808133"/>
            <a:ext cx="4823065" cy="951920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08DA58-47BF-6FB3-5486-D1EE6F1247F9}"/>
              </a:ext>
            </a:extLst>
          </p:cNvPr>
          <p:cNvSpPr txBox="1"/>
          <p:nvPr/>
        </p:nvSpPr>
        <p:spPr>
          <a:xfrm>
            <a:off x="838200" y="2067209"/>
            <a:ext cx="12159418" cy="7001054"/>
          </a:xfrm>
          <a:prstGeom prst="roundRect">
            <a:avLst>
              <a:gd name="adj" fmla="val 7643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B050"/>
                </a:solidFill>
                <a:latin typeface="+mj-lt"/>
              </a:rPr>
              <a:t>Áo dài là nét văn hóa truyền thống của người Việt Nam. Mọi lứa tuổi, giới tính đều có thể sử dụng áo dài.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00B050"/>
                </a:solidFill>
                <a:latin typeface="+mj-lt"/>
              </a:rPr>
              <a:t>Áo dài thường là lựa chọn hàng đầu của người Việt Nam vào những dịp </a:t>
            </a:r>
            <a:r>
              <a:rPr lang="vi-VN" sz="3600" b="1" dirty="0" smtClean="0">
                <a:solidFill>
                  <a:srgbClr val="00B050"/>
                </a:solidFill>
                <a:latin typeface="+mj-lt"/>
              </a:rPr>
              <a:t>lễ, tết</a:t>
            </a:r>
            <a:r>
              <a:rPr lang="vi-VN" sz="3600" b="1" dirty="0">
                <a:solidFill>
                  <a:srgbClr val="00B050"/>
                </a:solidFill>
                <a:latin typeface="+mj-lt"/>
              </a:rPr>
              <a:t>,… Ngày nay áo dài còn được sử dụng làm đồng phục cho HS, GV</a:t>
            </a:r>
            <a:r>
              <a:rPr lang="vi-VN" sz="3600" b="1" dirty="0" smtClean="0">
                <a:solidFill>
                  <a:srgbClr val="00B050"/>
                </a:solidFill>
                <a:latin typeface="+mj-lt"/>
              </a:rPr>
              <a:t>,…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b="1" dirty="0" smtClean="0">
                <a:solidFill>
                  <a:srgbClr val="00B050"/>
                </a:solidFill>
                <a:latin typeface="+mj-lt"/>
              </a:rPr>
              <a:t>Thiết kế thời trang áo dài là một ngành nghề trong mĩ thuật, đòi hỏi năng khiếu, sự chăm chỉ và luôn học hỏi, sáng tạo ở con người.</a:t>
            </a:r>
            <a:endParaRPr lang="vi-VN" sz="3600" b="1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1893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3978744" y="1013261"/>
            <a:ext cx="10330509" cy="104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18"/>
              </a:lnSpc>
              <a:spcBef>
                <a:spcPct val="0"/>
              </a:spcBef>
            </a:pPr>
            <a:r>
              <a:rPr lang="en-US" sz="7000" b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12" name="Freeform 12"/>
          <p:cNvSpPr/>
          <p:nvPr/>
        </p:nvSpPr>
        <p:spPr>
          <a:xfrm>
            <a:off x="2863320" y="623479"/>
            <a:ext cx="366672" cy="366672"/>
          </a:xfrm>
          <a:custGeom>
            <a:avLst/>
            <a:gdLst/>
            <a:ahLst/>
            <a:cxnLst/>
            <a:rect l="l" t="t" r="r" b="b"/>
            <a:pathLst>
              <a:path w="366672" h="366672">
                <a:moveTo>
                  <a:pt x="0" y="0"/>
                </a:moveTo>
                <a:lnTo>
                  <a:pt x="366671" y="0"/>
                </a:lnTo>
                <a:lnTo>
                  <a:pt x="366671" y="366671"/>
                </a:lnTo>
                <a:lnTo>
                  <a:pt x="0" y="3666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032070" y="9124440"/>
            <a:ext cx="656246" cy="656246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7" y="0"/>
                </a:lnTo>
                <a:lnTo>
                  <a:pt x="656247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865459" y="333905"/>
            <a:ext cx="656246" cy="656246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10190429" y="333905"/>
            <a:ext cx="9144000" cy="10300083"/>
          </a:xfrm>
          <a:custGeom>
            <a:avLst/>
            <a:gdLst/>
            <a:ahLst/>
            <a:cxnLst/>
            <a:rect l="l" t="t" r="r" b="b"/>
            <a:pathLst>
              <a:path w="9144000" h="10300083">
                <a:moveTo>
                  <a:pt x="0" y="0"/>
                </a:moveTo>
                <a:lnTo>
                  <a:pt x="9144000" y="0"/>
                </a:lnTo>
                <a:lnTo>
                  <a:pt x="9144000" y="10300083"/>
                </a:lnTo>
                <a:lnTo>
                  <a:pt x="0" y="103000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8911" b="-289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381000" y="7410575"/>
            <a:ext cx="1872398" cy="3427730"/>
          </a:xfrm>
          <a:custGeom>
            <a:avLst/>
            <a:gdLst/>
            <a:ahLst/>
            <a:cxnLst/>
            <a:rect l="l" t="t" r="r" b="b"/>
            <a:pathLst>
              <a:path w="1872398" h="3427730">
                <a:moveTo>
                  <a:pt x="0" y="0"/>
                </a:moveTo>
                <a:lnTo>
                  <a:pt x="1872398" y="0"/>
                </a:lnTo>
                <a:lnTo>
                  <a:pt x="1872398" y="3427730"/>
                </a:lnTo>
                <a:lnTo>
                  <a:pt x="0" y="34277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 flipV="1">
            <a:off x="16598872" y="89742"/>
            <a:ext cx="1872398" cy="3427730"/>
          </a:xfrm>
          <a:custGeom>
            <a:avLst/>
            <a:gdLst/>
            <a:ahLst/>
            <a:cxnLst/>
            <a:rect l="l" t="t" r="r" b="b"/>
            <a:pathLst>
              <a:path w="1872398" h="3427730">
                <a:moveTo>
                  <a:pt x="1872398" y="3427730"/>
                </a:moveTo>
                <a:lnTo>
                  <a:pt x="0" y="3427730"/>
                </a:lnTo>
                <a:lnTo>
                  <a:pt x="0" y="0"/>
                </a:lnTo>
                <a:lnTo>
                  <a:pt x="1872398" y="0"/>
                </a:lnTo>
                <a:lnTo>
                  <a:pt x="1872398" y="342773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E5C039-59FA-E5C4-E1CB-F5BE035770A2}"/>
              </a:ext>
            </a:extLst>
          </p:cNvPr>
          <p:cNvGrpSpPr/>
          <p:nvPr/>
        </p:nvGrpSpPr>
        <p:grpSpPr>
          <a:xfrm>
            <a:off x="1143000" y="2713323"/>
            <a:ext cx="7865298" cy="6411117"/>
            <a:chOff x="1909943" y="2957710"/>
            <a:chExt cx="6859597" cy="6411117"/>
          </a:xfrm>
        </p:grpSpPr>
        <p:grpSp>
          <p:nvGrpSpPr>
            <p:cNvPr id="11" name="Group 3"/>
            <p:cNvGrpSpPr/>
            <p:nvPr/>
          </p:nvGrpSpPr>
          <p:grpSpPr>
            <a:xfrm>
              <a:off x="1909943" y="2957710"/>
              <a:ext cx="6859597" cy="6411117"/>
              <a:chOff x="0" y="0"/>
              <a:chExt cx="9146129" cy="8548156"/>
            </a:xfrm>
          </p:grpSpPr>
          <p:grpSp>
            <p:nvGrpSpPr>
              <p:cNvPr id="21" name="Group 4"/>
              <p:cNvGrpSpPr/>
              <p:nvPr/>
            </p:nvGrpSpPr>
            <p:grpSpPr>
              <a:xfrm>
                <a:off x="0" y="0"/>
                <a:ext cx="9146129" cy="8548156"/>
                <a:chOff x="0" y="0"/>
                <a:chExt cx="4103699" cy="3835400"/>
              </a:xfrm>
            </p:grpSpPr>
            <p:sp>
              <p:nvSpPr>
                <p:cNvPr id="23" name="Freeform 5"/>
                <p:cNvSpPr/>
                <p:nvPr/>
              </p:nvSpPr>
              <p:spPr>
                <a:xfrm>
                  <a:off x="-12700" y="-12700"/>
                  <a:ext cx="4129100" cy="38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100" h="3860800">
                      <a:moveTo>
                        <a:pt x="3266770" y="0"/>
                      </a:moveTo>
                      <a:lnTo>
                        <a:pt x="862330" y="0"/>
                      </a:lnTo>
                      <a:cubicBezTo>
                        <a:pt x="389890" y="0"/>
                        <a:pt x="0" y="389890"/>
                        <a:pt x="0" y="862330"/>
                      </a:cubicBezTo>
                      <a:lnTo>
                        <a:pt x="0" y="2998470"/>
                      </a:lnTo>
                      <a:cubicBezTo>
                        <a:pt x="0" y="3470910"/>
                        <a:pt x="389890" y="3860800"/>
                        <a:pt x="862330" y="3860800"/>
                      </a:cubicBezTo>
                      <a:lnTo>
                        <a:pt x="3266770" y="3860800"/>
                      </a:lnTo>
                      <a:cubicBezTo>
                        <a:pt x="3739210" y="3860800"/>
                        <a:pt x="4129100" y="3470910"/>
                        <a:pt x="4129100" y="2998470"/>
                      </a:cubicBezTo>
                      <a:lnTo>
                        <a:pt x="4129100" y="862330"/>
                      </a:lnTo>
                      <a:cubicBezTo>
                        <a:pt x="4129100" y="389890"/>
                        <a:pt x="3739209" y="0"/>
                        <a:pt x="3266770" y="0"/>
                      </a:cubicBezTo>
                      <a:moveTo>
                        <a:pt x="3938600" y="927100"/>
                      </a:moveTo>
                      <a:lnTo>
                        <a:pt x="3938600" y="2998470"/>
                      </a:lnTo>
                      <a:cubicBezTo>
                        <a:pt x="3938600" y="3365500"/>
                        <a:pt x="3633800" y="3670300"/>
                        <a:pt x="3266770" y="3670300"/>
                      </a:cubicBezTo>
                      <a:lnTo>
                        <a:pt x="862330" y="3670300"/>
                      </a:lnTo>
                      <a:cubicBezTo>
                        <a:pt x="495300" y="3670300"/>
                        <a:pt x="190500" y="3365500"/>
                        <a:pt x="190500" y="2998470"/>
                      </a:cubicBezTo>
                      <a:lnTo>
                        <a:pt x="190500" y="862330"/>
                      </a:lnTo>
                      <a:cubicBezTo>
                        <a:pt x="190500" y="495300"/>
                        <a:pt x="495300" y="190500"/>
                        <a:pt x="862330" y="190500"/>
                      </a:cubicBezTo>
                      <a:lnTo>
                        <a:pt x="3266770" y="190500"/>
                      </a:lnTo>
                      <a:cubicBezTo>
                        <a:pt x="3633800" y="190500"/>
                        <a:pt x="3938600" y="495300"/>
                        <a:pt x="3938600" y="862330"/>
                      </a:cubicBezTo>
                      <a:lnTo>
                        <a:pt x="3938600" y="927100"/>
                      </a:lnTo>
                    </a:path>
                  </a:pathLst>
                </a:custGeom>
                <a:solidFill>
                  <a:srgbClr val="B2AF4C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" name="AutoShape 6"/>
              <p:cNvSpPr/>
              <p:nvPr/>
            </p:nvSpPr>
            <p:spPr>
              <a:xfrm rot="-10800000">
                <a:off x="391448" y="2090362"/>
                <a:ext cx="8325406" cy="0"/>
              </a:xfrm>
              <a:prstGeom prst="line">
                <a:avLst/>
              </a:prstGeom>
              <a:ln w="101600" cap="flat">
                <a:solidFill>
                  <a:srgbClr val="75493A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7"/>
            <p:cNvSpPr txBox="1"/>
            <p:nvPr/>
          </p:nvSpPr>
          <p:spPr>
            <a:xfrm>
              <a:off x="3161066" y="3725054"/>
              <a:ext cx="4357350" cy="5001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64"/>
                </a:lnSpc>
              </a:pPr>
              <a:r>
                <a:rPr lang="en-US" sz="4200" b="1" dirty="0">
                  <a:latin typeface="Arial" panose="020B0604020202020204" pitchFamily="34" charset="0"/>
                  <a:cs typeface="Arial" panose="020B0604020202020204" pitchFamily="34" charset="0"/>
                </a:rPr>
                <a:t>Nhiệm vụ 1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90633" y="4554056"/>
              <a:ext cx="6091057" cy="369331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916941" lvl="1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Ôn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nội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dung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chính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ngày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hôm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nay</a:t>
              </a:r>
            </a:p>
            <a:p>
              <a:pPr marL="916941" lvl="1" indent="-5715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mĩ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thuật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703471" y="2692094"/>
            <a:ext cx="8001002" cy="6411117"/>
            <a:chOff x="9703471" y="2692094"/>
            <a:chExt cx="8001002" cy="641111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BE5C039-59FA-E5C4-E1CB-F5BE035770A2}"/>
                </a:ext>
              </a:extLst>
            </p:cNvPr>
            <p:cNvGrpSpPr/>
            <p:nvPr/>
          </p:nvGrpSpPr>
          <p:grpSpPr>
            <a:xfrm>
              <a:off x="9703471" y="2692094"/>
              <a:ext cx="8001002" cy="6411117"/>
              <a:chOff x="1909943" y="2957710"/>
              <a:chExt cx="6859597" cy="6411117"/>
            </a:xfrm>
          </p:grpSpPr>
          <p:grpSp>
            <p:nvGrpSpPr>
              <p:cNvPr id="26" name="Group 3"/>
              <p:cNvGrpSpPr/>
              <p:nvPr/>
            </p:nvGrpSpPr>
            <p:grpSpPr>
              <a:xfrm>
                <a:off x="1909943" y="2957710"/>
                <a:ext cx="6859597" cy="6411117"/>
                <a:chOff x="0" y="0"/>
                <a:chExt cx="9146129" cy="8548156"/>
              </a:xfrm>
            </p:grpSpPr>
            <p:grpSp>
              <p:nvGrpSpPr>
                <p:cNvPr id="29" name="Group 4"/>
                <p:cNvGrpSpPr/>
                <p:nvPr/>
              </p:nvGrpSpPr>
              <p:grpSpPr>
                <a:xfrm>
                  <a:off x="0" y="0"/>
                  <a:ext cx="9146129" cy="8548156"/>
                  <a:chOff x="0" y="0"/>
                  <a:chExt cx="4103699" cy="3835400"/>
                </a:xfrm>
              </p:grpSpPr>
              <p:sp>
                <p:nvSpPr>
                  <p:cNvPr id="31" name="Freeform 5"/>
                  <p:cNvSpPr/>
                  <p:nvPr/>
                </p:nvSpPr>
                <p:spPr>
                  <a:xfrm>
                    <a:off x="-12700" y="-12700"/>
                    <a:ext cx="4129100" cy="386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29100" h="3860800">
                        <a:moveTo>
                          <a:pt x="3266770" y="0"/>
                        </a:moveTo>
                        <a:lnTo>
                          <a:pt x="862330" y="0"/>
                        </a:lnTo>
                        <a:cubicBezTo>
                          <a:pt x="389890" y="0"/>
                          <a:pt x="0" y="389890"/>
                          <a:pt x="0" y="862330"/>
                        </a:cubicBezTo>
                        <a:lnTo>
                          <a:pt x="0" y="2998470"/>
                        </a:lnTo>
                        <a:cubicBezTo>
                          <a:pt x="0" y="3470910"/>
                          <a:pt x="389890" y="3860800"/>
                          <a:pt x="862330" y="3860800"/>
                        </a:cubicBezTo>
                        <a:lnTo>
                          <a:pt x="3266770" y="3860800"/>
                        </a:lnTo>
                        <a:cubicBezTo>
                          <a:pt x="3739210" y="3860800"/>
                          <a:pt x="4129100" y="3470910"/>
                          <a:pt x="4129100" y="2998470"/>
                        </a:cubicBezTo>
                        <a:lnTo>
                          <a:pt x="4129100" y="862330"/>
                        </a:lnTo>
                        <a:cubicBezTo>
                          <a:pt x="4129100" y="389890"/>
                          <a:pt x="3739209" y="0"/>
                          <a:pt x="3266770" y="0"/>
                        </a:cubicBezTo>
                        <a:moveTo>
                          <a:pt x="3938600" y="927100"/>
                        </a:moveTo>
                        <a:lnTo>
                          <a:pt x="3938600" y="2998470"/>
                        </a:lnTo>
                        <a:cubicBezTo>
                          <a:pt x="3938600" y="3365500"/>
                          <a:pt x="3633800" y="3670300"/>
                          <a:pt x="3266770" y="3670300"/>
                        </a:cubicBezTo>
                        <a:lnTo>
                          <a:pt x="862330" y="3670300"/>
                        </a:lnTo>
                        <a:cubicBezTo>
                          <a:pt x="495300" y="3670300"/>
                          <a:pt x="190500" y="3365500"/>
                          <a:pt x="190500" y="2998470"/>
                        </a:cubicBezTo>
                        <a:lnTo>
                          <a:pt x="190500" y="862330"/>
                        </a:lnTo>
                        <a:cubicBezTo>
                          <a:pt x="190500" y="495300"/>
                          <a:pt x="495300" y="190500"/>
                          <a:pt x="862330" y="190500"/>
                        </a:cubicBezTo>
                        <a:lnTo>
                          <a:pt x="3266770" y="190500"/>
                        </a:lnTo>
                        <a:cubicBezTo>
                          <a:pt x="3633800" y="190500"/>
                          <a:pt x="3938600" y="495300"/>
                          <a:pt x="3938600" y="862330"/>
                        </a:cubicBezTo>
                        <a:lnTo>
                          <a:pt x="3938600" y="927100"/>
                        </a:lnTo>
                      </a:path>
                    </a:pathLst>
                  </a:custGeom>
                  <a:solidFill>
                    <a:srgbClr val="B2AF4C"/>
                  </a:solidFill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0" name="AutoShape 6"/>
                <p:cNvSpPr/>
                <p:nvPr/>
              </p:nvSpPr>
              <p:spPr>
                <a:xfrm rot="-10800000">
                  <a:off x="391448" y="2090362"/>
                  <a:ext cx="8325406" cy="0"/>
                </a:xfrm>
                <a:prstGeom prst="line">
                  <a:avLst/>
                </a:prstGeom>
                <a:ln w="101600" cap="flat">
                  <a:solidFill>
                    <a:srgbClr val="75493A"/>
                  </a:solidFill>
                  <a:prstDash val="solid"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TextBox 17"/>
              <p:cNvSpPr txBox="1"/>
              <p:nvPr/>
            </p:nvSpPr>
            <p:spPr>
              <a:xfrm>
                <a:off x="3161066" y="3725054"/>
                <a:ext cx="4357350" cy="5001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864"/>
                  </a:lnSpc>
                </a:pPr>
                <a:r>
                  <a:rPr lang="en-US" sz="4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Nhiệm</a:t>
                </a:r>
                <a:r>
                  <a:rPr lang="en-US" sz="4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sz="4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090633" y="4554056"/>
                <a:ext cx="6091057" cy="9233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916941" lvl="1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9948862" y="4133957"/>
              <a:ext cx="738008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16941" lvl="1" indent="-5715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Đọc trước chuẩn bị bài học 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mới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rgbClr val="0F14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</a:t>
              </a:r>
              <a:r>
                <a:rPr lang="vi-VN" sz="4000" b="1" dirty="0" smtClean="0">
                  <a:solidFill>
                    <a:srgbClr val="0F14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b="1" dirty="0" smtClean="0">
                  <a:solidFill>
                    <a:srgbClr val="0F14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4000" b="1" dirty="0" smtClean="0">
                  <a:solidFill>
                    <a:srgbClr val="0F14F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 hành nghệ thuật phù điêu.</a:t>
              </a:r>
              <a:endParaRPr lang="en-US" sz="4000" b="1" dirty="0">
                <a:solidFill>
                  <a:srgbClr val="0F14F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1329310534_DDDDDDDDDDDD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532"/>
            <a:ext cx="18288000" cy="10308432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857500" y="-4572000"/>
            <a:ext cx="12458700" cy="457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xin </a:t>
            </a:r>
            <a:r>
              <a:rPr lang="en-US" sz="5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ch©n</a:t>
            </a:r>
            <a:r>
              <a:rPr lang="en-US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5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thµnh</a:t>
            </a:r>
            <a:r>
              <a:rPr lang="en-US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5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c¸m</a:t>
            </a:r>
            <a:r>
              <a:rPr lang="en-US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¬n </a:t>
            </a:r>
          </a:p>
          <a:p>
            <a:pPr algn="ctr"/>
            <a:r>
              <a:rPr lang="en-US" sz="5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c¸c</a:t>
            </a:r>
            <a:r>
              <a:rPr lang="en-US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5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thÇy</a:t>
            </a:r>
            <a:r>
              <a:rPr lang="en-US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c« </a:t>
            </a:r>
            <a:r>
              <a:rPr lang="en-US" sz="5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gi¸o</a:t>
            </a:r>
            <a:endParaRPr lang="en-US" sz="5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  <a:p>
            <a:pPr algn="ctr"/>
            <a:r>
              <a:rPr lang="en-US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vµ </a:t>
            </a:r>
            <a:r>
              <a:rPr lang="en-US" sz="5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c¸c</a:t>
            </a:r>
            <a:r>
              <a:rPr lang="en-US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em </a:t>
            </a:r>
            <a:r>
              <a:rPr lang="en-US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häc</a:t>
            </a:r>
            <a:r>
              <a:rPr lang="en-US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sinh ®· </a:t>
            </a:r>
            <a:r>
              <a:rPr lang="en-US" sz="5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vÒ</a:t>
            </a:r>
            <a:r>
              <a:rPr lang="en-US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dù </a:t>
            </a:r>
            <a:r>
              <a:rPr lang="en-US" sz="5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tiÕt</a:t>
            </a:r>
            <a:r>
              <a:rPr lang="en-US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</a:t>
            </a:r>
            <a:r>
              <a:rPr lang="en-US" sz="54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häc</a:t>
            </a:r>
            <a:r>
              <a:rPr lang="en-US" sz="5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 panose="020BE200000000000000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38670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 flipV="1">
            <a:off x="2286000" y="533400"/>
            <a:ext cx="14475620" cy="1562100"/>
          </a:xfrm>
          <a:prstGeom prst="cloudCallout">
            <a:avLst>
              <a:gd name="adj1" fmla="val -52185"/>
              <a:gd name="adj2" fmla="val -173611"/>
            </a:avLst>
          </a:prstGeom>
          <a:solidFill>
            <a:srgbClr val="FFCCFF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rot="10800000"/>
          <a:lstStyle/>
          <a:p>
            <a:pPr algn="ctr" eaLnBrk="1" hangingPunct="1">
              <a:defRPr/>
            </a:pP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  </a:t>
            </a:r>
            <a:r>
              <a:rPr lang="vi-VN" alt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Calibri" pitchFamily="34" charset="0"/>
              </a:rPr>
              <a:t>KHỞI ĐỘNG</a:t>
            </a:r>
          </a:p>
          <a:p>
            <a:pPr algn="ctr" eaLnBrk="1" hangingPunct="1">
              <a:defRPr/>
            </a:pPr>
            <a:endParaRPr lang="en-US" alt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  <a:sym typeface="Calibri" pitchFamily="34" charset="0"/>
            </a:endParaRPr>
          </a:p>
        </p:txBody>
      </p:sp>
      <p:pic>
        <p:nvPicPr>
          <p:cNvPr id="57348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334566"/>
            <a:ext cx="2476500" cy="295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4"/>
          <p:cNvSpPr>
            <a:spLocks noChangeArrowheads="1"/>
          </p:cNvSpPr>
          <p:nvPr/>
        </p:nvSpPr>
        <p:spPr bwMode="auto">
          <a:xfrm>
            <a:off x="1066800" y="3467100"/>
            <a:ext cx="16306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vi-VN" sz="3600" b="1" dirty="0" smtClean="0">
                <a:solidFill>
                  <a:srgbClr val="0F14F1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- </a:t>
            </a:r>
            <a:r>
              <a:rPr lang="en-US" altLang="vi-VN" sz="3600" b="1" dirty="0" err="1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Trong</a:t>
            </a:r>
            <a:r>
              <a:rPr lang="en-US" altLang="vi-VN" sz="3600" b="1" dirty="0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khoảng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thời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gian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2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phút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từng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thành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viên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của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2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đội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sẽ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lần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lượt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vi-VN" altLang="vi-VN" sz="3600" b="1" dirty="0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lên và nhặt từng mảnh ghép trong rổ</a:t>
            </a:r>
            <a:r>
              <a:rPr lang="en-US" altLang="vi-VN" sz="3600" b="1" dirty="0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vi-VN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d</a:t>
            </a:r>
            <a:r>
              <a:rPr lang="vi-VN" altLang="vi-VN" sz="3600" b="1" dirty="0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án lên bảng để tạo thành bộ trang phục hoàn chỉnh gắn </a:t>
            </a:r>
            <a:r>
              <a:rPr lang="vi-VN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với tên gọi của đội </a:t>
            </a:r>
            <a:r>
              <a:rPr lang="vi-VN" altLang="vi-VN" sz="3600" b="1" dirty="0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mình. </a:t>
            </a:r>
            <a:r>
              <a:rPr lang="vi-VN" altLang="vi-VN" sz="3600" b="1" dirty="0" err="1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S</a:t>
            </a:r>
            <a:r>
              <a:rPr lang="en-US" altLang="vi-VN" sz="3600" b="1" dirty="0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au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đó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nhanh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nhẹn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về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chỗ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để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những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thành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viên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khác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tiếp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tục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cho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đến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hết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thời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gian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. </a:t>
            </a:r>
            <a:r>
              <a:rPr lang="en-US" altLang="vi-VN" sz="3600" b="1" dirty="0" err="1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Cứ</a:t>
            </a:r>
            <a:r>
              <a:rPr lang="vi-VN" altLang="vi-VN" sz="3600" b="1" dirty="0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dán </a:t>
            </a:r>
            <a:r>
              <a:rPr lang="en-US" altLang="vi-VN" sz="3600" b="1" dirty="0" err="1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đúng</a:t>
            </a:r>
            <a:r>
              <a:rPr lang="en-US" altLang="vi-VN" sz="3600" b="1" dirty="0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1 </a:t>
            </a:r>
            <a:r>
              <a:rPr lang="vi-VN" altLang="vi-VN" sz="3600" b="1" dirty="0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mảnh ghép </a:t>
            </a:r>
            <a:r>
              <a:rPr lang="en-US" altLang="vi-VN" sz="3600" b="1" dirty="0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thì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được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en-US" altLang="vi-VN" sz="3600" b="1" dirty="0" err="1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tính</a:t>
            </a:r>
            <a:r>
              <a:rPr lang="en-US" alt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1 </a:t>
            </a:r>
            <a:r>
              <a:rPr lang="en-US" altLang="vi-VN" sz="3600" b="1" dirty="0" err="1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điểm</a:t>
            </a:r>
            <a:r>
              <a:rPr lang="vi-VN" altLang="vi-VN" sz="3600" b="1" dirty="0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và giới thiệu </a:t>
            </a:r>
            <a:r>
              <a:rPr lang="vi-VN" sz="3600" b="1" dirty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 gọn về bộ trang phục của đội mình</a:t>
            </a:r>
            <a:r>
              <a:rPr lang="en-US" altLang="vi-VN" sz="3600" b="1" dirty="0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 </a:t>
            </a:r>
            <a:r>
              <a:rPr lang="vi-VN" altLang="vi-VN" sz="3600" b="1" dirty="0" smtClean="0">
                <a:solidFill>
                  <a:srgbClr val="0F14F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thì được 4 điểm.</a:t>
            </a:r>
            <a:endParaRPr lang="vi-VN" altLang="vi-VN" sz="3600" b="1" dirty="0">
              <a:solidFill>
                <a:srgbClr val="0F14F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+ Đội 1: </a:t>
            </a:r>
            <a:r>
              <a:rPr lang="vi-VN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Nhật Bản</a:t>
            </a:r>
            <a:endParaRPr lang="vi-VN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+ Đội 2: </a:t>
            </a:r>
            <a:r>
              <a:rPr lang="vi-VN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Việt Nam</a:t>
            </a:r>
            <a:endParaRPr lang="vi-VN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EF7228-DCDE-DDC6-37D7-EAB8740B6A89}"/>
              </a:ext>
            </a:extLst>
          </p:cNvPr>
          <p:cNvSpPr txBox="1"/>
          <p:nvPr/>
        </p:nvSpPr>
        <p:spPr>
          <a:xfrm>
            <a:off x="3153762" y="1884229"/>
            <a:ext cx="13915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tiếp sức với tên gọi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trang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21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rrowheads="1"/>
          </p:cNvSpPr>
          <p:nvPr/>
        </p:nvSpPr>
        <p:spPr bwMode="auto">
          <a:xfrm flipV="1">
            <a:off x="4229100" y="1257300"/>
            <a:ext cx="11772900" cy="7543800"/>
          </a:xfrm>
          <a:prstGeom prst="cloudCallout">
            <a:avLst>
              <a:gd name="adj1" fmla="val -52227"/>
              <a:gd name="adj2" fmla="val -21153"/>
            </a:avLst>
          </a:prstGeom>
          <a:solidFill>
            <a:srgbClr val="FFCCFF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 rot="108000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vi-VN" sz="6000" dirty="0">
                <a:solidFill>
                  <a:srgbClr val="990000"/>
                </a:solidFill>
                <a:latin typeface=".VnBahamasBH" panose="020BE200000000000000" pitchFamily="34" charset="0"/>
                <a:sym typeface="Calibri" panose="020F0502020204030204" pitchFamily="34" charset="0"/>
              </a:rPr>
              <a:t>  </a:t>
            </a:r>
            <a:r>
              <a:rPr lang="en-US" altLang="vi-VN" sz="6600" dirty="0" err="1">
                <a:solidFill>
                  <a:srgbClr val="990000"/>
                </a:solidFill>
                <a:latin typeface=".VnBahamasBH" panose="020BE200000000000000" pitchFamily="34" charset="0"/>
                <a:sym typeface="Calibri" panose="020F0502020204030204" pitchFamily="34" charset="0"/>
              </a:rPr>
              <a:t>Trß</a:t>
            </a:r>
            <a:r>
              <a:rPr lang="en-US" altLang="vi-VN" sz="6600" dirty="0">
                <a:solidFill>
                  <a:srgbClr val="990000"/>
                </a:solidFill>
                <a:latin typeface=".VnBahamasBH" panose="020BE200000000000000" pitchFamily="34" charset="0"/>
                <a:sym typeface="Calibri" panose="020F0502020204030204" pitchFamily="34" charset="0"/>
              </a:rPr>
              <a:t> </a:t>
            </a:r>
            <a:r>
              <a:rPr lang="en-US" altLang="vi-VN" sz="6600" dirty="0" err="1">
                <a:solidFill>
                  <a:srgbClr val="990000"/>
                </a:solidFill>
                <a:latin typeface=".VnBahamasBH" panose="020BE200000000000000" pitchFamily="34" charset="0"/>
                <a:sym typeface="Calibri" panose="020F0502020204030204" pitchFamily="34" charset="0"/>
              </a:rPr>
              <a:t>ch¬i</a:t>
            </a:r>
            <a:r>
              <a:rPr lang="en-US" altLang="vi-VN" sz="6600" dirty="0">
                <a:solidFill>
                  <a:srgbClr val="990000"/>
                </a:solidFill>
                <a:latin typeface=".VnBahamasBH" panose="020BE200000000000000" pitchFamily="34" charset="0"/>
                <a:sym typeface="Calibri" panose="020F0502020204030204" pitchFamily="34" charset="0"/>
              </a:rPr>
              <a:t> </a:t>
            </a:r>
            <a:r>
              <a:rPr lang="en-US" altLang="vi-VN" sz="6600" dirty="0" err="1">
                <a:solidFill>
                  <a:srgbClr val="990000"/>
                </a:solidFill>
                <a:latin typeface=".VnBahamasBH" panose="020BE200000000000000" pitchFamily="34" charset="0"/>
                <a:sym typeface="Calibri" panose="020F0502020204030204" pitchFamily="34" charset="0"/>
              </a:rPr>
              <a:t>tiÕp</a:t>
            </a:r>
            <a:r>
              <a:rPr lang="en-US" altLang="vi-VN" sz="6600" dirty="0">
                <a:solidFill>
                  <a:srgbClr val="990000"/>
                </a:solidFill>
                <a:latin typeface=".VnBahamasBH" panose="020BE200000000000000" pitchFamily="34" charset="0"/>
                <a:sym typeface="Calibri" panose="020F0502020204030204" pitchFamily="34" charset="0"/>
              </a:rPr>
              <a:t> </a:t>
            </a:r>
            <a:r>
              <a:rPr lang="en-US" altLang="vi-VN" sz="6600" dirty="0" err="1" smtClean="0">
                <a:solidFill>
                  <a:srgbClr val="990000"/>
                </a:solidFill>
                <a:latin typeface=".VnBahamasBH" panose="020BE200000000000000" pitchFamily="34" charset="0"/>
                <a:sym typeface="Calibri" panose="020F0502020204030204" pitchFamily="34" charset="0"/>
              </a:rPr>
              <a:t>søc</a:t>
            </a:r>
            <a:endParaRPr lang="en-US" altLang="vi-VN" sz="6600" dirty="0">
              <a:solidFill>
                <a:srgbClr val="990000"/>
              </a:solidFill>
              <a:latin typeface=".VnBahamasBH" panose="020BE200000000000000" pitchFamily="34" charset="0"/>
              <a:sym typeface="Calibri" panose="020F0502020204030204" pitchFamily="34" charset="0"/>
            </a:endParaRPr>
          </a:p>
          <a:p>
            <a:pPr algn="ctr" eaLnBrk="1" hangingPunct="1"/>
            <a:endParaRPr lang="en-US" altLang="vi-VN" sz="6000" dirty="0">
              <a:latin typeface=".VnArabiaH" panose="020B7200000000000000" pitchFamily="34" charset="0"/>
              <a:sym typeface="Calibri" panose="020F0502020204030204" pitchFamily="34" charset="0"/>
            </a:endParaRPr>
          </a:p>
        </p:txBody>
      </p:sp>
      <p:pic>
        <p:nvPicPr>
          <p:cNvPr id="58371" name="Picture 3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35433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Digit 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29100"/>
            <a:ext cx="6286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500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1" presetClass="exit" presetSubtype="0" fill="hold" nodeType="withEffect">
                                  <p:stCondLst>
                                    <p:cond delay="12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7000">
              <a:srgbClr val="D3E0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8243021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0100" y="7366721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file1.dangcongsan.vn/data/0/images/2023/07/06/upload_4711/anhb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0" y="-272329"/>
            <a:ext cx="25374599" cy="152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600200" y="4905129"/>
            <a:ext cx="13639800" cy="2642542"/>
          </a:xfrm>
          <a:prstGeom prst="rect">
            <a:avLst/>
          </a:prstGeom>
          <a:effectLst>
            <a:outerShdw blurRad="50800" dist="50800" dir="5400000" algn="ctr" rotWithShape="0">
              <a:srgbClr val="F20000"/>
            </a:outerShdw>
          </a:effectLst>
        </p:spPr>
        <p:txBody>
          <a:bodyPr wrap="none" fromWordArt="1">
            <a:prstTxWarp prst="textPlain">
              <a:avLst>
                <a:gd name="adj" fmla="val 50843"/>
              </a:avLst>
            </a:prstTxWarp>
          </a:bodyPr>
          <a:lstStyle/>
          <a:p>
            <a:pPr algn="ctr"/>
            <a:r>
              <a:rPr lang="vi-VN" sz="3600" b="1" i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THỜI TRANG ÁO DÀI VIỆT NAM</a:t>
            </a:r>
            <a:endParaRPr lang="en-US" sz="3600" b="1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174172" y="1616424"/>
            <a:ext cx="15503237" cy="1115690"/>
          </a:xfrm>
          <a:prstGeom prst="rect">
            <a:avLst/>
          </a:prstGeom>
          <a:noFill/>
          <a:ln>
            <a:noFill/>
          </a:ln>
          <a:effectLst>
            <a:outerShdw blurRad="50800" dist="101600" algn="l" rotWithShape="0">
              <a:schemeClr val="tx1"/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18"/>
              </a:lnSpc>
              <a:spcBef>
                <a:spcPct val="0"/>
              </a:spcBef>
            </a:pPr>
            <a:r>
              <a:rPr lang="vi-VN" sz="8000" b="1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CHỦ ĐỀ 1: DI SẢN MĨ THUẬT</a:t>
            </a:r>
            <a:endParaRPr lang="en-US" sz="8000" b="1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C633D-F6BE-3FC5-A3E1-64888769ACDC}"/>
              </a:ext>
            </a:extLst>
          </p:cNvPr>
          <p:cNvSpPr txBox="1"/>
          <p:nvPr/>
        </p:nvSpPr>
        <p:spPr>
          <a:xfrm>
            <a:off x="4444576" y="2971702"/>
            <a:ext cx="7417648" cy="1015663"/>
          </a:xfrm>
          <a:prstGeom prst="rect">
            <a:avLst/>
          </a:prstGeom>
          <a:noFill/>
          <a:effectLst>
            <a:outerShdw blurRad="50800" dist="127000" dir="8100000" algn="tr" rotWithShape="0">
              <a:srgbClr val="0F14F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6000" b="1" u="sng" dirty="0" smtClean="0">
                <a:solidFill>
                  <a:srgbClr val="E8F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BÀI 2 – TIẾT 4</a:t>
            </a:r>
            <a:endParaRPr lang="en-US" sz="6000" b="1" u="sng" dirty="0">
              <a:solidFill>
                <a:srgbClr val="E8F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1877" y="3482545"/>
            <a:ext cx="6742264" cy="4840938"/>
          </a:xfrm>
          <a:custGeom>
            <a:avLst/>
            <a:gdLst/>
            <a:ahLst/>
            <a:cxnLst/>
            <a:rect l="l" t="t" r="r" b="b"/>
            <a:pathLst>
              <a:path w="8679176" h="7084378">
                <a:moveTo>
                  <a:pt x="0" y="0"/>
                </a:moveTo>
                <a:lnTo>
                  <a:pt x="8679176" y="0"/>
                </a:lnTo>
                <a:lnTo>
                  <a:pt x="8679176" y="7084378"/>
                </a:lnTo>
                <a:lnTo>
                  <a:pt x="0" y="70843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073613" y="1397149"/>
            <a:ext cx="10330509" cy="104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718"/>
              </a:lnSpc>
              <a:spcBef>
                <a:spcPct val="0"/>
              </a:spcBef>
            </a:pPr>
            <a:r>
              <a:rPr lang="en-US" sz="7000" b="1">
                <a:solidFill>
                  <a:srgbClr val="C127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  <a:endParaRPr lang="en-US" sz="7000" b="1" u="none">
              <a:solidFill>
                <a:srgbClr val="C127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8487754" y="4152119"/>
            <a:ext cx="656246" cy="656246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1646429" y="806816"/>
            <a:ext cx="366672" cy="366672"/>
          </a:xfrm>
          <a:custGeom>
            <a:avLst/>
            <a:gdLst/>
            <a:ahLst/>
            <a:cxnLst/>
            <a:rect l="l" t="t" r="r" b="b"/>
            <a:pathLst>
              <a:path w="366672" h="366672">
                <a:moveTo>
                  <a:pt x="0" y="0"/>
                </a:moveTo>
                <a:lnTo>
                  <a:pt x="366671" y="0"/>
                </a:lnTo>
                <a:lnTo>
                  <a:pt x="366671" y="366671"/>
                </a:lnTo>
                <a:lnTo>
                  <a:pt x="0" y="3666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5032070" y="9124440"/>
            <a:ext cx="656246" cy="656246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7" y="0"/>
                </a:lnTo>
                <a:lnTo>
                  <a:pt x="656247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5865459" y="333905"/>
            <a:ext cx="656246" cy="656246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6"/>
                </a:lnTo>
                <a:lnTo>
                  <a:pt x="0" y="6562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9641087" y="8319017"/>
            <a:ext cx="366672" cy="366672"/>
          </a:xfrm>
          <a:custGeom>
            <a:avLst/>
            <a:gdLst/>
            <a:ahLst/>
            <a:cxnLst/>
            <a:rect l="l" t="t" r="r" b="b"/>
            <a:pathLst>
              <a:path w="366672" h="366672">
                <a:moveTo>
                  <a:pt x="0" y="0"/>
                </a:moveTo>
                <a:lnTo>
                  <a:pt x="366672" y="0"/>
                </a:lnTo>
                <a:lnTo>
                  <a:pt x="366672" y="366672"/>
                </a:lnTo>
                <a:lnTo>
                  <a:pt x="0" y="366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8229600" y="331629"/>
            <a:ext cx="9144000" cy="10300083"/>
          </a:xfrm>
          <a:custGeom>
            <a:avLst/>
            <a:gdLst/>
            <a:ahLst/>
            <a:cxnLst/>
            <a:rect l="l" t="t" r="r" b="b"/>
            <a:pathLst>
              <a:path w="9144000" h="10300083">
                <a:moveTo>
                  <a:pt x="0" y="0"/>
                </a:moveTo>
                <a:lnTo>
                  <a:pt x="9144000" y="0"/>
                </a:lnTo>
                <a:lnTo>
                  <a:pt x="9144000" y="10300083"/>
                </a:lnTo>
                <a:lnTo>
                  <a:pt x="0" y="103000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8911" b="-2891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flipH="1" flipV="1">
            <a:off x="16782788" y="-685165"/>
            <a:ext cx="1872398" cy="3427730"/>
          </a:xfrm>
          <a:custGeom>
            <a:avLst/>
            <a:gdLst/>
            <a:ahLst/>
            <a:cxnLst/>
            <a:rect l="l" t="t" r="r" b="b"/>
            <a:pathLst>
              <a:path w="1872398" h="3427730">
                <a:moveTo>
                  <a:pt x="1872398" y="3427730"/>
                </a:moveTo>
                <a:lnTo>
                  <a:pt x="0" y="3427730"/>
                </a:lnTo>
                <a:lnTo>
                  <a:pt x="0" y="0"/>
                </a:lnTo>
                <a:lnTo>
                  <a:pt x="1872398" y="0"/>
                </a:lnTo>
                <a:lnTo>
                  <a:pt x="1872398" y="342773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E6404E5-A80F-FCC0-05F9-FDC0D8A53F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855" y="998859"/>
            <a:ext cx="9736559" cy="97365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77A9C36-49E7-79D4-86F1-43EEF7392B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049" y="2509119"/>
            <a:ext cx="8749546" cy="8749548"/>
          </a:xfrm>
          <a:prstGeom prst="rect">
            <a:avLst/>
          </a:prstGeom>
        </p:spPr>
      </p:pic>
      <p:sp>
        <p:nvSpPr>
          <p:cNvPr id="17" name="Freeform 17"/>
          <p:cNvSpPr/>
          <p:nvPr/>
        </p:nvSpPr>
        <p:spPr>
          <a:xfrm>
            <a:off x="10175442" y="7825884"/>
            <a:ext cx="1872398" cy="3427730"/>
          </a:xfrm>
          <a:custGeom>
            <a:avLst/>
            <a:gdLst/>
            <a:ahLst/>
            <a:cxnLst/>
            <a:rect l="l" t="t" r="r" b="b"/>
            <a:pathLst>
              <a:path w="1872398" h="3427730">
                <a:moveTo>
                  <a:pt x="0" y="0"/>
                </a:moveTo>
                <a:lnTo>
                  <a:pt x="1872398" y="0"/>
                </a:lnTo>
                <a:lnTo>
                  <a:pt x="1872398" y="3427730"/>
                </a:lnTo>
                <a:lnTo>
                  <a:pt x="0" y="34277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AD82E3-C5A9-B135-CD46-10D289358F4A}"/>
              </a:ext>
            </a:extLst>
          </p:cNvPr>
          <p:cNvGrpSpPr/>
          <p:nvPr/>
        </p:nvGrpSpPr>
        <p:grpSpPr>
          <a:xfrm>
            <a:off x="1519776" y="2932919"/>
            <a:ext cx="9591865" cy="1219200"/>
            <a:chOff x="1458890" y="3237932"/>
            <a:chExt cx="9591865" cy="121920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689ACB1-E0BE-5ADF-4679-D010424C3D17}"/>
                </a:ext>
              </a:extLst>
            </p:cNvPr>
            <p:cNvSpPr/>
            <p:nvPr/>
          </p:nvSpPr>
          <p:spPr>
            <a:xfrm>
              <a:off x="1458890" y="3237932"/>
              <a:ext cx="1447800" cy="1219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solidFill>
                    <a:schemeClr val="tx1"/>
                  </a:solidFill>
                  <a:latin typeface="Amasis MT Pro Black" panose="02040A04050005020304" pitchFamily="18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4C633D-F6BE-3FC5-A3E1-64888769ACDC}"/>
                </a:ext>
              </a:extLst>
            </p:cNvPr>
            <p:cNvSpPr txBox="1"/>
            <p:nvPr/>
          </p:nvSpPr>
          <p:spPr>
            <a:xfrm>
              <a:off x="3633107" y="3455117"/>
              <a:ext cx="741764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A8CD914-C326-5038-A92D-C9AB35E521FA}"/>
              </a:ext>
            </a:extLst>
          </p:cNvPr>
          <p:cNvGrpSpPr/>
          <p:nvPr/>
        </p:nvGrpSpPr>
        <p:grpSpPr>
          <a:xfrm>
            <a:off x="1580662" y="4752303"/>
            <a:ext cx="9591865" cy="1219200"/>
            <a:chOff x="1458890" y="3237932"/>
            <a:chExt cx="9591865" cy="121920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B936F66-6E7C-8FF3-AB52-5221F70A00FE}"/>
                </a:ext>
              </a:extLst>
            </p:cNvPr>
            <p:cNvSpPr/>
            <p:nvPr/>
          </p:nvSpPr>
          <p:spPr>
            <a:xfrm>
              <a:off x="1458890" y="3237932"/>
              <a:ext cx="1447800" cy="1219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solidFill>
                    <a:schemeClr val="tx1"/>
                  </a:solidFill>
                  <a:latin typeface="Amasis MT Pro Black" panose="02040A04050005020304" pitchFamily="18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F5CDC32-35A7-A5EA-B1E9-96206E9D1C2B}"/>
                </a:ext>
              </a:extLst>
            </p:cNvPr>
            <p:cNvSpPr txBox="1"/>
            <p:nvPr/>
          </p:nvSpPr>
          <p:spPr>
            <a:xfrm>
              <a:off x="3633107" y="3455117"/>
              <a:ext cx="741764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4500" b="1" dirty="0">
                  <a:solidFill>
                    <a:srgbClr val="0F14F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3B4383-4BB3-DAFF-3C4E-EB44BE5B44AC}"/>
              </a:ext>
            </a:extLst>
          </p:cNvPr>
          <p:cNvGrpSpPr/>
          <p:nvPr/>
        </p:nvGrpSpPr>
        <p:grpSpPr>
          <a:xfrm>
            <a:off x="1610532" y="6590149"/>
            <a:ext cx="11419667" cy="1219200"/>
            <a:chOff x="1458890" y="3237932"/>
            <a:chExt cx="11419667" cy="1219200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2CAAFD8-278F-797E-43AD-2AFEA7C3447F}"/>
                </a:ext>
              </a:extLst>
            </p:cNvPr>
            <p:cNvSpPr/>
            <p:nvPr/>
          </p:nvSpPr>
          <p:spPr>
            <a:xfrm>
              <a:off x="1458890" y="3237932"/>
              <a:ext cx="1447800" cy="1219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masis MT Pro Black" panose="02040A04050005020304" pitchFamily="18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45515C-5284-AEF3-EC87-46015191AEAF}"/>
                </a:ext>
              </a:extLst>
            </p:cNvPr>
            <p:cNvSpPr txBox="1"/>
            <p:nvPr/>
          </p:nvSpPr>
          <p:spPr>
            <a:xfrm>
              <a:off x="3633106" y="3455117"/>
              <a:ext cx="924545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5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luận( Báo cáo và chia sẻ</a:t>
              </a:r>
              <a:r>
                <a:rPr lang="vi-VN" sz="45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4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48B0475-0714-DCA0-7F50-07642FA2E876}"/>
              </a:ext>
            </a:extLst>
          </p:cNvPr>
          <p:cNvGrpSpPr/>
          <p:nvPr/>
        </p:nvGrpSpPr>
        <p:grpSpPr>
          <a:xfrm>
            <a:off x="1616778" y="8285910"/>
            <a:ext cx="9591865" cy="1219200"/>
            <a:chOff x="1458890" y="3237932"/>
            <a:chExt cx="9591865" cy="121920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AA418DF-C039-15D6-42AB-E6E3EEA8C982}"/>
                </a:ext>
              </a:extLst>
            </p:cNvPr>
            <p:cNvSpPr/>
            <p:nvPr/>
          </p:nvSpPr>
          <p:spPr>
            <a:xfrm>
              <a:off x="1458890" y="3237932"/>
              <a:ext cx="1447800" cy="12192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Amasis MT Pro Black" panose="02040A04050005020304" pitchFamily="18" charset="0"/>
                  <a:cs typeface="Arial" panose="020B0604020202020204" pitchFamily="34" charset="0"/>
                </a:rPr>
                <a:t>04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57EF24-8A96-1977-E2B4-F2711F25B3D2}"/>
                </a:ext>
              </a:extLst>
            </p:cNvPr>
            <p:cNvSpPr txBox="1"/>
            <p:nvPr/>
          </p:nvSpPr>
          <p:spPr>
            <a:xfrm>
              <a:off x="3633107" y="3455117"/>
              <a:ext cx="7417648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45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5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672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30646" y="1976041"/>
            <a:ext cx="12496306" cy="5732680"/>
          </a:xfrm>
          <a:custGeom>
            <a:avLst/>
            <a:gdLst/>
            <a:ahLst/>
            <a:cxnLst/>
            <a:rect l="l" t="t" r="r" b="b"/>
            <a:pathLst>
              <a:path w="12496306" h="5732680">
                <a:moveTo>
                  <a:pt x="0" y="0"/>
                </a:moveTo>
                <a:lnTo>
                  <a:pt x="12496306" y="0"/>
                </a:lnTo>
                <a:lnTo>
                  <a:pt x="12496306" y="5732680"/>
                </a:lnTo>
                <a:lnTo>
                  <a:pt x="0" y="5732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995064" y="845364"/>
            <a:ext cx="366672" cy="366672"/>
          </a:xfrm>
          <a:custGeom>
            <a:avLst/>
            <a:gdLst/>
            <a:ahLst/>
            <a:cxnLst/>
            <a:rect l="l" t="t" r="r" b="b"/>
            <a:pathLst>
              <a:path w="366672" h="366672">
                <a:moveTo>
                  <a:pt x="0" y="0"/>
                </a:moveTo>
                <a:lnTo>
                  <a:pt x="366672" y="0"/>
                </a:lnTo>
                <a:lnTo>
                  <a:pt x="366672" y="366672"/>
                </a:lnTo>
                <a:lnTo>
                  <a:pt x="0" y="366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404452" y="3288406"/>
            <a:ext cx="366672" cy="366672"/>
          </a:xfrm>
          <a:custGeom>
            <a:avLst/>
            <a:gdLst/>
            <a:ahLst/>
            <a:cxnLst/>
            <a:rect l="l" t="t" r="r" b="b"/>
            <a:pathLst>
              <a:path w="366672" h="366672">
                <a:moveTo>
                  <a:pt x="0" y="0"/>
                </a:moveTo>
                <a:lnTo>
                  <a:pt x="366672" y="0"/>
                </a:lnTo>
                <a:lnTo>
                  <a:pt x="366672" y="366672"/>
                </a:lnTo>
                <a:lnTo>
                  <a:pt x="0" y="366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623482" y="1539670"/>
            <a:ext cx="653149" cy="653149"/>
          </a:xfrm>
          <a:custGeom>
            <a:avLst/>
            <a:gdLst/>
            <a:ahLst/>
            <a:cxnLst/>
            <a:rect l="l" t="t" r="r" b="b"/>
            <a:pathLst>
              <a:path w="653149" h="653149">
                <a:moveTo>
                  <a:pt x="0" y="0"/>
                </a:moveTo>
                <a:lnTo>
                  <a:pt x="653150" y="0"/>
                </a:lnTo>
                <a:lnTo>
                  <a:pt x="653150" y="653149"/>
                </a:lnTo>
                <a:lnTo>
                  <a:pt x="0" y="653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30400" y="5196618"/>
            <a:ext cx="472911" cy="472911"/>
          </a:xfrm>
          <a:custGeom>
            <a:avLst/>
            <a:gdLst/>
            <a:ahLst/>
            <a:cxnLst/>
            <a:rect l="l" t="t" r="r" b="b"/>
            <a:pathLst>
              <a:path w="472911" h="472911">
                <a:moveTo>
                  <a:pt x="0" y="0"/>
                </a:moveTo>
                <a:lnTo>
                  <a:pt x="472910" y="0"/>
                </a:lnTo>
                <a:lnTo>
                  <a:pt x="472910" y="472911"/>
                </a:lnTo>
                <a:lnTo>
                  <a:pt x="0" y="4729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895847" y="4776828"/>
            <a:ext cx="656246" cy="656246"/>
          </a:xfrm>
          <a:custGeom>
            <a:avLst/>
            <a:gdLst/>
            <a:ahLst/>
            <a:cxnLst/>
            <a:rect l="l" t="t" r="r" b="b"/>
            <a:pathLst>
              <a:path w="656246" h="656246">
                <a:moveTo>
                  <a:pt x="0" y="0"/>
                </a:moveTo>
                <a:lnTo>
                  <a:pt x="656246" y="0"/>
                </a:lnTo>
                <a:lnTo>
                  <a:pt x="656246" y="656247"/>
                </a:lnTo>
                <a:lnTo>
                  <a:pt x="0" y="6562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742928" y="1028700"/>
            <a:ext cx="366672" cy="366672"/>
          </a:xfrm>
          <a:custGeom>
            <a:avLst/>
            <a:gdLst/>
            <a:ahLst/>
            <a:cxnLst/>
            <a:rect l="l" t="t" r="r" b="b"/>
            <a:pathLst>
              <a:path w="366672" h="366672">
                <a:moveTo>
                  <a:pt x="0" y="0"/>
                </a:moveTo>
                <a:lnTo>
                  <a:pt x="366672" y="0"/>
                </a:lnTo>
                <a:lnTo>
                  <a:pt x="366672" y="366672"/>
                </a:lnTo>
                <a:lnTo>
                  <a:pt x="0" y="3666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-197283" y="1384980"/>
            <a:ext cx="17907000" cy="8494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00" b="1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6500" b="1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en-US" sz="6500" b="1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6500" b="1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endParaRPr lang="vi-VN" sz="6500" b="1" u="none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5400" b="1" dirty="0" smtClean="0">
                <a:solidFill>
                  <a:srgbClr val="0F14F1"/>
                </a:solidFill>
                <a:latin typeface="+mj-lt"/>
                <a:cs typeface="Arial" panose="020B0604020202020204" pitchFamily="34" charset="0"/>
              </a:rPr>
              <a:t>GV TỔ CHỨC CHO HS BÁO CÁO VÀ 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5400" b="1" dirty="0" smtClean="0">
                <a:solidFill>
                  <a:srgbClr val="0F14F1"/>
                </a:solidFill>
                <a:latin typeface="+mj-lt"/>
                <a:cs typeface="Arial" panose="020B0604020202020204" pitchFamily="34" charset="0"/>
              </a:rPr>
              <a:t>CHIA SẺ SẢN PHẨM NHÓM</a:t>
            </a:r>
            <a:endParaRPr lang="vi-VN" sz="5400" b="1" u="none" dirty="0" smtClean="0">
              <a:solidFill>
                <a:srgbClr val="0F14F1"/>
              </a:solidFill>
              <a:latin typeface="+mj-lt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endParaRPr lang="vi-VN" sz="6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endParaRPr lang="en-US" sz="6500" b="1" u="non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197283" y="7544435"/>
            <a:ext cx="1872398" cy="3427730"/>
          </a:xfrm>
          <a:custGeom>
            <a:avLst/>
            <a:gdLst/>
            <a:ahLst/>
            <a:cxnLst/>
            <a:rect l="l" t="t" r="r" b="b"/>
            <a:pathLst>
              <a:path w="1872398" h="3427730">
                <a:moveTo>
                  <a:pt x="0" y="0"/>
                </a:moveTo>
                <a:lnTo>
                  <a:pt x="1872398" y="0"/>
                </a:lnTo>
                <a:lnTo>
                  <a:pt x="1872398" y="3427730"/>
                </a:lnTo>
                <a:lnTo>
                  <a:pt x="0" y="3427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16608982" y="7544435"/>
            <a:ext cx="1872398" cy="3427730"/>
          </a:xfrm>
          <a:custGeom>
            <a:avLst/>
            <a:gdLst/>
            <a:ahLst/>
            <a:cxnLst/>
            <a:rect l="l" t="t" r="r" b="b"/>
            <a:pathLst>
              <a:path w="1872398" h="3427730">
                <a:moveTo>
                  <a:pt x="1872398" y="0"/>
                </a:moveTo>
                <a:lnTo>
                  <a:pt x="0" y="0"/>
                </a:lnTo>
                <a:lnTo>
                  <a:pt x="0" y="3427730"/>
                </a:lnTo>
                <a:lnTo>
                  <a:pt x="1872398" y="3427730"/>
                </a:lnTo>
                <a:lnTo>
                  <a:pt x="187239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5101516">
            <a:off x="-799662" y="-129935"/>
            <a:ext cx="3370843" cy="3050613"/>
          </a:xfrm>
          <a:custGeom>
            <a:avLst/>
            <a:gdLst/>
            <a:ahLst/>
            <a:cxnLst/>
            <a:rect l="l" t="t" r="r" b="b"/>
            <a:pathLst>
              <a:path w="3370843" h="3050613">
                <a:moveTo>
                  <a:pt x="0" y="0"/>
                </a:moveTo>
                <a:lnTo>
                  <a:pt x="3370843" y="0"/>
                </a:lnTo>
                <a:lnTo>
                  <a:pt x="3370843" y="3050613"/>
                </a:lnTo>
                <a:lnTo>
                  <a:pt x="0" y="30506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5101516" flipV="1">
            <a:off x="15716819" y="-129935"/>
            <a:ext cx="3370843" cy="3050613"/>
          </a:xfrm>
          <a:custGeom>
            <a:avLst/>
            <a:gdLst/>
            <a:ahLst/>
            <a:cxnLst/>
            <a:rect l="l" t="t" r="r" b="b"/>
            <a:pathLst>
              <a:path w="3370843" h="3050613">
                <a:moveTo>
                  <a:pt x="0" y="3050613"/>
                </a:moveTo>
                <a:lnTo>
                  <a:pt x="3370843" y="3050613"/>
                </a:lnTo>
                <a:lnTo>
                  <a:pt x="3370843" y="0"/>
                </a:lnTo>
                <a:lnTo>
                  <a:pt x="0" y="0"/>
                </a:lnTo>
                <a:lnTo>
                  <a:pt x="0" y="3050613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9">
            <a:extLst>
              <a:ext uri="{FF2B5EF4-FFF2-40B4-BE49-F238E27FC236}">
                <a16:creationId xmlns:a16="http://schemas.microsoft.com/office/drawing/2014/main" id="{669DA322-1B33-52C2-CF23-62938586AC47}"/>
              </a:ext>
            </a:extLst>
          </p:cNvPr>
          <p:cNvSpPr/>
          <p:nvPr/>
        </p:nvSpPr>
        <p:spPr>
          <a:xfrm>
            <a:off x="317651" y="126220"/>
            <a:ext cx="1953944" cy="1704816"/>
          </a:xfrm>
          <a:custGeom>
            <a:avLst/>
            <a:gdLst/>
            <a:ahLst/>
            <a:cxnLst/>
            <a:rect l="l" t="t" r="r" b="b"/>
            <a:pathLst>
              <a:path w="4716103" h="4114800">
                <a:moveTo>
                  <a:pt x="0" y="0"/>
                </a:moveTo>
                <a:lnTo>
                  <a:pt x="4716103" y="0"/>
                </a:lnTo>
                <a:lnTo>
                  <a:pt x="4716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DCC7819A-ABEC-6545-83A8-F5456EDBD2B8}"/>
              </a:ext>
            </a:extLst>
          </p:cNvPr>
          <p:cNvSpPr/>
          <p:nvPr/>
        </p:nvSpPr>
        <p:spPr>
          <a:xfrm flipH="1" flipV="1">
            <a:off x="15582742" y="-947663"/>
            <a:ext cx="3194214" cy="2890763"/>
          </a:xfrm>
          <a:custGeom>
            <a:avLst/>
            <a:gdLst/>
            <a:ahLst/>
            <a:cxnLst/>
            <a:rect l="l" t="t" r="r" b="b"/>
            <a:pathLst>
              <a:path w="3194214" h="2890763">
                <a:moveTo>
                  <a:pt x="3194214" y="2890763"/>
                </a:moveTo>
                <a:lnTo>
                  <a:pt x="0" y="2890763"/>
                </a:lnTo>
                <a:lnTo>
                  <a:pt x="0" y="0"/>
                </a:lnTo>
                <a:lnTo>
                  <a:pt x="3194214" y="0"/>
                </a:lnTo>
                <a:lnTo>
                  <a:pt x="3194214" y="2890763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EE371-9776-282B-EC5A-C950E9981AD0}"/>
              </a:ext>
            </a:extLst>
          </p:cNvPr>
          <p:cNvSpPr txBox="1"/>
          <p:nvPr/>
        </p:nvSpPr>
        <p:spPr>
          <a:xfrm>
            <a:off x="3245877" y="1684235"/>
            <a:ext cx="1242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PHẦN CHIA SẺ CÁC NHÓM:</a:t>
            </a:r>
            <a:r>
              <a:rPr lang="en-US" sz="72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</a:t>
            </a:r>
            <a:endParaRPr lang="en-US" sz="72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647F2C24-0991-EE49-CE1D-B90FE7ED7C51}"/>
              </a:ext>
            </a:extLst>
          </p:cNvPr>
          <p:cNvSpPr/>
          <p:nvPr/>
        </p:nvSpPr>
        <p:spPr>
          <a:xfrm>
            <a:off x="0" y="5143500"/>
            <a:ext cx="6491754" cy="5181600"/>
          </a:xfrm>
          <a:custGeom>
            <a:avLst/>
            <a:gdLst/>
            <a:ahLst/>
            <a:cxnLst/>
            <a:rect l="l" t="t" r="r" b="b"/>
            <a:pathLst>
              <a:path w="5155216" h="4114800">
                <a:moveTo>
                  <a:pt x="0" y="0"/>
                </a:moveTo>
                <a:lnTo>
                  <a:pt x="5155217" y="0"/>
                </a:lnTo>
                <a:lnTo>
                  <a:pt x="515521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721213"/>
              </p:ext>
            </p:extLst>
          </p:nvPr>
        </p:nvGraphicFramePr>
        <p:xfrm>
          <a:off x="152400" y="1094147"/>
          <a:ext cx="18135599" cy="8849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8414">
                  <a:extLst>
                    <a:ext uri="{9D8B030D-6E8A-4147-A177-3AD203B41FA5}">
                      <a16:colId xmlns:a16="http://schemas.microsoft.com/office/drawing/2014/main" val="3400465169"/>
                    </a:ext>
                  </a:extLst>
                </a:gridCol>
                <a:gridCol w="3436586">
                  <a:extLst>
                    <a:ext uri="{9D8B030D-6E8A-4147-A177-3AD203B41FA5}">
                      <a16:colId xmlns:a16="http://schemas.microsoft.com/office/drawing/2014/main" val="193237729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242304568"/>
                    </a:ext>
                  </a:extLst>
                </a:gridCol>
                <a:gridCol w="3175001">
                  <a:extLst>
                    <a:ext uri="{9D8B030D-6E8A-4147-A177-3AD203B41FA5}">
                      <a16:colId xmlns:a16="http://schemas.microsoft.com/office/drawing/2014/main" val="1190849845"/>
                    </a:ext>
                  </a:extLst>
                </a:gridCol>
                <a:gridCol w="2943057">
                  <a:extLst>
                    <a:ext uri="{9D8B030D-6E8A-4147-A177-3AD203B41FA5}">
                      <a16:colId xmlns:a16="http://schemas.microsoft.com/office/drawing/2014/main" val="2225538498"/>
                    </a:ext>
                  </a:extLst>
                </a:gridCol>
                <a:gridCol w="3102141">
                  <a:extLst>
                    <a:ext uri="{9D8B030D-6E8A-4147-A177-3AD203B41FA5}">
                      <a16:colId xmlns:a16="http://schemas.microsoft.com/office/drawing/2014/main" val="1130881010"/>
                    </a:ext>
                  </a:extLst>
                </a:gridCol>
              </a:tblGrid>
              <a:tr h="1980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</a:rPr>
                        <a:t>Các tiêu 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9" marR="59809" marT="0" marB="0"/>
                </a:tc>
                <a:tc>
                  <a:txBody>
                    <a:bodyPr/>
                    <a:lstStyle/>
                    <a:p>
                      <a:pPr marL="448945" marR="152400" indent="-5143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vi-VN" sz="2800" dirty="0" smtClean="0">
                          <a:effectLst/>
                        </a:rPr>
                        <a:t>N</a:t>
                      </a:r>
                      <a:r>
                        <a:rPr lang="en-US" sz="2800" dirty="0" err="1">
                          <a:effectLst/>
                        </a:rPr>
                        <a:t>ội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smtClean="0">
                          <a:effectLst/>
                        </a:rPr>
                        <a:t>dung</a:t>
                      </a:r>
                      <a:endParaRPr lang="vi-VN" sz="2800" dirty="0" smtClean="0">
                        <a:effectLst/>
                      </a:endParaRPr>
                    </a:p>
                    <a:p>
                      <a:pPr marL="0" marR="15240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vi-VN" sz="2800" dirty="0" smtClean="0">
                        <a:effectLst/>
                      </a:endParaRPr>
                    </a:p>
                    <a:p>
                      <a:pPr marR="152400" indent="-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 điểm)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9" marR="59809" marT="0" marB="0"/>
                </a:tc>
                <a:tc>
                  <a:txBody>
                    <a:bodyPr/>
                    <a:lstStyle/>
                    <a:p>
                      <a:pPr marR="152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smtClean="0">
                          <a:effectLst/>
                        </a:rPr>
                        <a:t>2. C</a:t>
                      </a:r>
                      <a:r>
                        <a:rPr lang="en-US" sz="2800" dirty="0" err="1" smtClean="0">
                          <a:effectLst/>
                        </a:rPr>
                        <a:t>hất</a:t>
                      </a:r>
                      <a:r>
                        <a:rPr lang="en-US" sz="2800" dirty="0" smtClean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liệu</a:t>
                      </a:r>
                      <a:r>
                        <a:rPr lang="en-US" sz="2800" dirty="0">
                          <a:effectLst/>
                        </a:rPr>
                        <a:t>/</a:t>
                      </a:r>
                    </a:p>
                    <a:p>
                      <a:pPr marR="152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vật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liệu</a:t>
                      </a:r>
                      <a:endParaRPr lang="en-US" sz="2800" dirty="0">
                        <a:effectLst/>
                      </a:endParaRPr>
                    </a:p>
                    <a:p>
                      <a:pPr marR="152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smtClean="0">
                          <a:solidFill>
                            <a:srgbClr val="FF0000"/>
                          </a:solidFill>
                          <a:effectLst/>
                        </a:rPr>
                        <a:t>(2 điểm)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9" marR="5980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smtClean="0">
                          <a:effectLst/>
                        </a:rPr>
                        <a:t>3. Cách </a:t>
                      </a:r>
                      <a:r>
                        <a:rPr lang="en-US" sz="2800" dirty="0" err="1">
                          <a:effectLst/>
                        </a:rPr>
                        <a:t>sắp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xếp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một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số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yếu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vi-VN" sz="2800" dirty="0">
                          <a:effectLst/>
                        </a:rPr>
                        <a:t>tố </a:t>
                      </a:r>
                      <a:r>
                        <a:rPr lang="en-US" sz="2800" dirty="0" err="1">
                          <a:effectLst/>
                        </a:rPr>
                        <a:t>tạo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vi-VN" sz="2800" dirty="0" smtClean="0">
                          <a:effectLst/>
                        </a:rPr>
                        <a:t>hình</a:t>
                      </a:r>
                      <a:endParaRPr lang="en-US" sz="2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smtClean="0">
                          <a:solidFill>
                            <a:srgbClr val="FF0000"/>
                          </a:solidFill>
                          <a:effectLst/>
                        </a:rPr>
                        <a:t>(2 điểm)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9" marR="59809" marT="0" marB="0"/>
                </a:tc>
                <a:tc>
                  <a:txBody>
                    <a:bodyPr/>
                    <a:lstStyle/>
                    <a:p>
                      <a:pPr marR="152400" indent="1079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smtClean="0">
                          <a:effectLst/>
                        </a:rPr>
                        <a:t>4. </a:t>
                      </a:r>
                      <a:r>
                        <a:rPr lang="en-US" sz="2800" dirty="0" smtClean="0">
                          <a:effectLst/>
                        </a:rPr>
                        <a:t>Chia </a:t>
                      </a:r>
                      <a:r>
                        <a:rPr lang="en-US" sz="2800" dirty="0" err="1">
                          <a:effectLst/>
                        </a:rPr>
                        <a:t>sẻ</a:t>
                      </a:r>
                      <a:r>
                        <a:rPr lang="en-US" sz="2800" dirty="0">
                          <a:effectLst/>
                        </a:rPr>
                        <a:t>  </a:t>
                      </a:r>
                      <a:r>
                        <a:rPr lang="en-US" sz="2800" dirty="0" err="1">
                          <a:effectLst/>
                        </a:rPr>
                        <a:t>thông</a:t>
                      </a:r>
                      <a:r>
                        <a:rPr lang="en-US" sz="2800" dirty="0">
                          <a:effectLst/>
                        </a:rPr>
                        <a:t> tin </a:t>
                      </a:r>
                      <a:r>
                        <a:rPr lang="en-US" sz="2800" dirty="0" err="1">
                          <a:effectLst/>
                        </a:rPr>
                        <a:t>về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sản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en-US" sz="2800" dirty="0" err="1">
                          <a:effectLst/>
                        </a:rPr>
                        <a:t>phẩm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vi-VN" sz="2800" dirty="0" smtClean="0">
                          <a:solidFill>
                            <a:srgbClr val="FF0000"/>
                          </a:solidFill>
                          <a:effectLst/>
                        </a:rPr>
                        <a:t>(2 điểm)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9" marR="59809" marT="0" marB="0"/>
                </a:tc>
                <a:tc>
                  <a:txBody>
                    <a:bodyPr/>
                    <a:lstStyle/>
                    <a:p>
                      <a:pPr marR="152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smtClean="0">
                          <a:effectLst/>
                        </a:rPr>
                        <a:t>5. </a:t>
                      </a:r>
                      <a:r>
                        <a:rPr lang="en-US" sz="3200" dirty="0" err="1" smtClean="0">
                          <a:effectLst/>
                        </a:rPr>
                        <a:t>Liên</a:t>
                      </a:r>
                      <a:r>
                        <a:rPr lang="en-US" sz="3200" dirty="0" smtClean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hệ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ứng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dụng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sản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phẩm</a:t>
                      </a:r>
                      <a:endParaRPr lang="en-US" sz="3200" dirty="0">
                        <a:effectLst/>
                      </a:endParaRPr>
                    </a:p>
                    <a:p>
                      <a:pPr marR="152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smtClean="0">
                          <a:solidFill>
                            <a:srgbClr val="FF0000"/>
                          </a:solidFill>
                          <a:effectLst/>
                        </a:rPr>
                        <a:t>(1 điểm)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9" marR="59809" marT="0" marB="0"/>
                </a:tc>
                <a:extLst>
                  <a:ext uri="{0D108BD9-81ED-4DB2-BD59-A6C34878D82A}">
                    <a16:rowId xmlns:a16="http://schemas.microsoft.com/office/drawing/2014/main" val="1139573946"/>
                  </a:ext>
                </a:extLst>
              </a:tr>
              <a:tr h="3998742">
                <a:tc>
                  <a:txBody>
                    <a:bodyPr/>
                    <a:lstStyle/>
                    <a:p>
                      <a:pPr marR="36195" algn="just"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vi-VN" sz="2800" dirty="0">
                          <a:effectLst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09" marR="59809" marT="0" marB="0"/>
                </a:tc>
                <a:tc>
                  <a:txBody>
                    <a:bodyPr/>
                    <a:lstStyle/>
                    <a:p>
                      <a:pPr marR="36195" algn="just"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Sưu tầm 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R="36195" algn="just"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-Thiết kế, tạo dáng và trang trí một sản phẩm thời trang(áo dài)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R="36195" algn="just"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Có sử dụng hoa văn, họa tiết  của một số dân tộc ít người hoặc trong tự nhiên</a:t>
                      </a:r>
                      <a:r>
                        <a:rPr lang="vi-VN" sz="2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.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9809" marR="598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Vải, giấy, nilong, bao tải, gỗ, gốm sứ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X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é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vi-VN" sz="2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dán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kết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hợp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vẽ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xé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in...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R="152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(Khuyến khích sử dụng vật liệu cũ, tái chế)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9" marR="598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N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ét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hình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màu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sắc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đậm</a:t>
                      </a:r>
                      <a:r>
                        <a:rPr lang="vi-VN" sz="2800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nhạt,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không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gian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9" marR="598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Tên sản phẩm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vi-VN" sz="2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Ý 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nghĩa </a:t>
                      </a:r>
                      <a:r>
                        <a:rPr lang="vi-VN" sz="2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sản phẩm 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vi-VN" sz="28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-Thông </a:t>
                      </a: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điệp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9" marR="59809" marT="0" marB="0"/>
                </a:tc>
                <a:tc>
                  <a:txBody>
                    <a:bodyPr/>
                    <a:lstStyle/>
                    <a:p>
                      <a:pPr indent="-571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Có thể làm đồ vật trang trí, đồ dùng...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indent="-571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Dùng làm trang phục cho Gv, Hs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9" marR="59809" marT="0" marB="0"/>
                </a:tc>
                <a:extLst>
                  <a:ext uri="{0D108BD9-81ED-4DB2-BD59-A6C34878D82A}">
                    <a16:rowId xmlns:a16="http://schemas.microsoft.com/office/drawing/2014/main" val="2824561843"/>
                  </a:ext>
                </a:extLst>
              </a:tr>
              <a:tr h="2870961">
                <a:tc>
                  <a:txBody>
                    <a:bodyPr/>
                    <a:lstStyle/>
                    <a:p>
                      <a:pPr marR="36195" algn="ctr">
                        <a:spcAft>
                          <a:spcPts val="0"/>
                        </a:spcAft>
                        <a:tabLst>
                          <a:tab pos="755650" algn="l"/>
                        </a:tabLst>
                      </a:pPr>
                      <a:r>
                        <a:rPr lang="vi-VN" sz="3200" b="1" dirty="0">
                          <a:effectLst/>
                          <a:latin typeface="+mj-lt"/>
                        </a:rPr>
                        <a:t>Cách xếp loại</a:t>
                      </a:r>
                      <a:endParaRPr lang="en-US" sz="3200" b="1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59809" marR="59809" marT="0" marB="0"/>
                </a:tc>
                <a:tc gridSpan="5">
                  <a:txBody>
                    <a:bodyPr/>
                    <a:lstStyle/>
                    <a:p>
                      <a:pPr marR="342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  <a:latin typeface="+mj-lt"/>
                        </a:rPr>
                        <a:t>- Mức đạt(Đ): HS đạt được ít nhất 3 tiêu chí (1, 2, 3);  4 tiêu chí (1, 2, 3, 4); hoặc cả 5 tiêu chí  </a:t>
                      </a:r>
                      <a:endParaRPr lang="en-US" sz="3200" b="1" dirty="0">
                        <a:effectLst/>
                        <a:latin typeface="+mj-lt"/>
                      </a:endParaRPr>
                    </a:p>
                    <a:p>
                      <a:pPr marR="3429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  <a:latin typeface="+mj-lt"/>
                        </a:rPr>
                        <a:t>- Mức chưa đạt</a:t>
                      </a:r>
                      <a:r>
                        <a:rPr lang="en-US" sz="3200" b="1" dirty="0">
                          <a:effectLst/>
                          <a:latin typeface="+mj-lt"/>
                        </a:rPr>
                        <a:t>(CĐ)</a:t>
                      </a:r>
                      <a:r>
                        <a:rPr lang="vi-VN" sz="3200" b="1" dirty="0">
                          <a:effectLst/>
                          <a:latin typeface="+mj-lt"/>
                        </a:rPr>
                        <a:t>: HS chỉ đạt được tiêu chí 1, tiêu chí 2 hoặc cả 2 tiêu chí 1 và 2 trong 5 tiêu chí</a:t>
                      </a:r>
                      <a:endParaRPr lang="en-US" sz="3200" b="1" dirty="0">
                        <a:effectLst/>
                        <a:latin typeface="+mj-lt"/>
                      </a:endParaRPr>
                    </a:p>
                    <a:p>
                      <a:pPr indent="-571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3200" b="1" dirty="0">
                          <a:effectLst/>
                          <a:latin typeface="+mj-lt"/>
                        </a:rPr>
                        <a:t> </a:t>
                      </a:r>
                      <a:endParaRPr lang="en-US" sz="3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09" marR="5980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20138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E1EE371-9776-282B-EC5A-C950E9981AD0}"/>
              </a:ext>
            </a:extLst>
          </p:cNvPr>
          <p:cNvSpPr txBox="1"/>
          <p:nvPr/>
        </p:nvSpPr>
        <p:spPr>
          <a:xfrm>
            <a:off x="3124200" y="0"/>
            <a:ext cx="1242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CÁC TIÊU CHÍ ĐÁNH GIÁ SP:</a:t>
            </a:r>
            <a:endParaRPr lang="en-US" sz="60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0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43113"/>
            <a:ext cx="3048000" cy="4775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935330"/>
            <a:ext cx="3621232" cy="4991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1EE371-9776-282B-EC5A-C950E9981AD0}"/>
              </a:ext>
            </a:extLst>
          </p:cNvPr>
          <p:cNvSpPr txBox="1"/>
          <p:nvPr/>
        </p:nvSpPr>
        <p:spPr>
          <a:xfrm>
            <a:off x="2971800" y="190500"/>
            <a:ext cx="1242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MỘT SỐ BÀI VẼ CỦA HS:</a:t>
            </a:r>
            <a:r>
              <a:rPr lang="en-US" sz="60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 </a:t>
            </a:r>
            <a:endParaRPr lang="en-US" sz="60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2200" y="1749593"/>
            <a:ext cx="3581400" cy="5362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1719113"/>
            <a:ext cx="3200400" cy="512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47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gradFill>
            <a:gsLst>
              <a:gs pos="37000">
                <a:srgbClr val="D3E0EF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a:spPr>
      <a:bodyPr wrap="square" lIns="0" tIns="0" rIns="0" bIns="0" rtlCol="0" anchor="t">
        <a:spAutoFit/>
      </a:bodyPr>
      <a:lstStyle>
        <a:defPPr marL="0" indent="0" algn="ctr">
          <a:lnSpc>
            <a:spcPts val="8718"/>
          </a:lnSpc>
          <a:spcBef>
            <a:spcPct val="0"/>
          </a:spcBef>
          <a:defRPr sz="8000" b="1" u="none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732</Words>
  <Application>Microsoft Office PowerPoint</Application>
  <PresentationFormat>Custom</PresentationFormat>
  <Paragraphs>77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宋体</vt:lpstr>
      <vt:lpstr>.VnBahamasBH</vt:lpstr>
      <vt:lpstr>Times New Roman</vt:lpstr>
      <vt:lpstr>Calibri</vt:lpstr>
      <vt:lpstr>.VnArabiaH</vt:lpstr>
      <vt:lpstr>Amasis MT Pro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and Beige Cute Illustration Baking Recipe Presentation</dc:title>
  <dc:creator>phương nguyễn bách</dc:creator>
  <cp:lastModifiedBy>Dell</cp:lastModifiedBy>
  <cp:revision>142</cp:revision>
  <dcterms:created xsi:type="dcterms:W3CDTF">2006-08-16T00:00:00Z</dcterms:created>
  <dcterms:modified xsi:type="dcterms:W3CDTF">2023-09-25T09:49:36Z</dcterms:modified>
  <dc:identifier>DAFssfVzr8A</dc:identifier>
</cp:coreProperties>
</file>