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24"/>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98" d="100"/>
          <a:sy n="98" d="100"/>
        </p:scale>
        <p:origin x="-13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25/10/2023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CEC5C30-0B3A-4B13-ADDD-7C63C8AA921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1"/>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1"/>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C5C30-0B3A-4B13-ADDD-7C63C8AA921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33F5E9-5DAC-4C4A-9DF5-C2B87276BCC8}" type="datetimeFigureOut">
              <a:rPr lang="en-US" smtClean="0"/>
              <a:t>25/10/2023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ACEC5C30-0B3A-4B13-ADDD-7C63C8AA921B}" type="slidenum">
              <a:rPr lang="en-US" smtClean="0"/>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3"/>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33F5E9-5DAC-4C4A-9DF5-C2B87276BCC8}" type="datetimeFigureOut">
              <a:rPr lang="en-US" smtClean="0"/>
              <a:t>25/10/2023</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EC5C30-0B3A-4B13-ADDD-7C63C8AA921B}" type="slidenum">
              <a:rPr lang="en-US" smtClean="0"/>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3"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3"/>
          <a:stretch>
            <a:fillRect/>
          </a:stretch>
        </p:blipFill>
        <p:spPr>
          <a:xfrm>
            <a:off x="9411307" y="5438588"/>
            <a:ext cx="2086303" cy="1656138"/>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oleObject" Target="../embeddings/oleObject9.bin"/><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image" Target="../media/image20.png"/><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14.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4.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4.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image" Target="../media/image10.png"/><Relationship Id="rId5" Type="http://schemas.openxmlformats.org/officeDocument/2006/relationships/oleObject" Target="../embeddings/oleObject4.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AA65E432-C1E6-4C36-BF8E-2DA25E65DC32}"/>
              </a:ext>
              <a:ext uri="{C183D7F6-B498-43B3-948B-1728B52AA6E4}">
                <adec:decorative xmlns="" xmlns:adec="http://schemas.microsoft.com/office/drawing/2017/decorative" val="1"/>
              </a:ext>
            </a:extLst>
          </p:cNvPr>
          <p:cNvCxnSpPr/>
          <p:nvPr/>
        </p:nvCxnSpPr>
        <p:spPr>
          <a:xfrm>
            <a:off x="4388974" y="4695358"/>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4" name="!!1">
            <a:extLst>
              <a:ext uri="{FF2B5EF4-FFF2-40B4-BE49-F238E27FC236}">
                <a16:creationId xmlns:a16="http://schemas.microsoft.com/office/drawing/2014/main" xmlns="" id="{0E246211-C9C9-4B3E-9DDF-914AB989AE93}"/>
              </a:ext>
            </a:extLst>
          </p:cNvPr>
          <p:cNvSpPr txBox="1"/>
          <p:nvPr/>
        </p:nvSpPr>
        <p:spPr>
          <a:xfrm>
            <a:off x="2133600" y="2291083"/>
            <a:ext cx="9026254" cy="2308324"/>
          </a:xfrm>
          <a:prstGeom prst="rect">
            <a:avLst/>
          </a:prstGeom>
          <a:noFill/>
        </p:spPr>
        <p:txBody>
          <a:bodyPr wrap="square">
            <a:spAutoFit/>
          </a:bodyPr>
          <a:lstStyle/>
          <a:p>
            <a:pPr algn="ctr"/>
            <a:r>
              <a:rPr lang="vi-VN" sz="4800" b="1" dirty="0" smtClean="0">
                <a:solidFill>
                  <a:srgbClr val="FFFF00"/>
                </a:solidFill>
                <a:latin typeface="Arial" pitchFamily="34" charset="0"/>
                <a:cs typeface="Arial" pitchFamily="34" charset="0"/>
              </a:rPr>
              <a:t>Tiết 6,7 - </a:t>
            </a:r>
            <a:r>
              <a:rPr lang="nl-NL" sz="4800" b="1" dirty="0" smtClean="0">
                <a:solidFill>
                  <a:srgbClr val="FFFF00"/>
                </a:solidFill>
                <a:latin typeface="Arial" pitchFamily="34" charset="0"/>
                <a:cs typeface="Arial" pitchFamily="34" charset="0"/>
              </a:rPr>
              <a:t>§3</a:t>
            </a:r>
            <a:r>
              <a:rPr lang="nl-NL" sz="4800" b="1" dirty="0">
                <a:solidFill>
                  <a:srgbClr val="FFFF00"/>
                </a:solidFill>
                <a:latin typeface="Arial" pitchFamily="34" charset="0"/>
                <a:cs typeface="Arial" pitchFamily="34" charset="0"/>
              </a:rPr>
              <a:t>: </a:t>
            </a:r>
            <a:endParaRPr lang="vi-VN" sz="4800" b="1" dirty="0" smtClean="0">
              <a:solidFill>
                <a:srgbClr val="FFFF00"/>
              </a:solidFill>
              <a:latin typeface="Arial" pitchFamily="34" charset="0"/>
              <a:cs typeface="Arial" pitchFamily="34" charset="0"/>
            </a:endParaRPr>
          </a:p>
          <a:p>
            <a:pPr algn="ctr"/>
            <a:r>
              <a:rPr lang="nl-NL" sz="4800" b="1" dirty="0" smtClean="0">
                <a:solidFill>
                  <a:srgbClr val="FFFF00"/>
                </a:solidFill>
                <a:latin typeface="Arial" pitchFamily="34" charset="0"/>
                <a:cs typeface="Arial" pitchFamily="34" charset="0"/>
              </a:rPr>
              <a:t>PHÉP </a:t>
            </a:r>
            <a:r>
              <a:rPr lang="nl-NL" sz="4800" b="1" dirty="0">
                <a:solidFill>
                  <a:srgbClr val="FFFF00"/>
                </a:solidFill>
                <a:latin typeface="Arial" pitchFamily="34" charset="0"/>
                <a:cs typeface="Arial" pitchFamily="34" charset="0"/>
              </a:rPr>
              <a:t>CỘNG, PHÉP TRỪ </a:t>
            </a:r>
            <a:endParaRPr lang="vi-VN" sz="4800" b="1" dirty="0" smtClean="0">
              <a:solidFill>
                <a:srgbClr val="FFFF00"/>
              </a:solidFill>
              <a:latin typeface="Arial" pitchFamily="34" charset="0"/>
              <a:cs typeface="Arial" pitchFamily="34" charset="0"/>
            </a:endParaRPr>
          </a:p>
          <a:p>
            <a:pPr algn="ctr"/>
            <a:r>
              <a:rPr lang="nl-NL" sz="4800" b="1" dirty="0" smtClean="0">
                <a:solidFill>
                  <a:srgbClr val="FFFF00"/>
                </a:solidFill>
                <a:latin typeface="Arial" pitchFamily="34" charset="0"/>
                <a:cs typeface="Arial" pitchFamily="34" charset="0"/>
              </a:rPr>
              <a:t>CÁC </a:t>
            </a:r>
            <a:r>
              <a:rPr lang="nl-NL" sz="4800" b="1" dirty="0">
                <a:solidFill>
                  <a:srgbClr val="FFFF00"/>
                </a:solidFill>
                <a:latin typeface="Arial" pitchFamily="34" charset="0"/>
                <a:cs typeface="Arial" pitchFamily="34" charset="0"/>
              </a:rPr>
              <a:t>SỐ TỰ </a:t>
            </a:r>
            <a:r>
              <a:rPr lang="nl-NL" sz="4800" b="1" dirty="0" smtClean="0">
                <a:solidFill>
                  <a:srgbClr val="FFFF00"/>
                </a:solidFill>
                <a:latin typeface="Arial" pitchFamily="34" charset="0"/>
                <a:cs typeface="Arial" pitchFamily="34" charset="0"/>
              </a:rPr>
              <a:t>NHIÊN</a:t>
            </a:r>
            <a:endParaRPr lang="en-US" sz="4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xmlns=""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xmlns=""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xmlns=""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xmlns=""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xmlns=""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a:t>
            </a:r>
            <a:r>
              <a:rPr lang="en-US" sz="2800" smtClean="0">
                <a:latin typeface="Arial" pitchFamily="34" charset="0"/>
                <a:ea typeface="Times New Roman" panose="02020603050405020304" pitchFamily="18" charset="0"/>
                <a:cs typeface="Arial" pitchFamily="34" charset="0"/>
              </a:rPr>
              <a:t>bị trừ    Số trừ    </a:t>
            </a:r>
            <a:r>
              <a:rPr lang="en-US" sz="2800" smtClean="0">
                <a:latin typeface="Arial" pitchFamily="34" charset="0"/>
                <a:cs typeface="Arial" pitchFamily="34" charset="0"/>
              </a:rPr>
              <a:t>Hiệu</a:t>
            </a:r>
            <a:endParaRPr lang="en-US" sz="2800">
              <a:latin typeface="Arial" pitchFamily="34" charset="0"/>
              <a:cs typeface="Arial" pitchFamily="34" charset="0"/>
            </a:endParaRPr>
          </a:p>
        </p:txBody>
      </p:sp>
      <p:sp>
        <p:nvSpPr>
          <p:cNvPr id="17" name="Content Placeholder 2">
            <a:extLst>
              <a:ext uri="{FF2B5EF4-FFF2-40B4-BE49-F238E27FC236}">
                <a16:creationId xmlns:a16="http://schemas.microsoft.com/office/drawing/2014/main" xmlns=""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xmlns="" id="{A3A062DA-93BF-4842-B601-4404401BCCE3}"/>
              </a:ext>
            </a:extLst>
          </p:cNvPr>
          <p:cNvSpPr txBox="1"/>
          <p:nvPr/>
        </p:nvSpPr>
        <p:spPr>
          <a:xfrm>
            <a:off x="1364820" y="2843814"/>
            <a:ext cx="9502578" cy="2462213"/>
          </a:xfrm>
          <a:prstGeom prst="rect">
            <a:avLst/>
          </a:prstGeom>
          <a:noFill/>
        </p:spPr>
        <p:txBody>
          <a:bodyPr wrap="square">
            <a:spAutoFit/>
          </a:bodyPr>
          <a:lstStyle/>
          <a:p>
            <a:pPr algn="just">
              <a:lnSpc>
                <a:spcPct val="150000"/>
              </a:lnSpc>
            </a:pPr>
            <a:r>
              <a:rPr lang="en-US" sz="2800" i="1" smtClean="0">
                <a:latin typeface="Arial" pitchFamily="34" charset="0"/>
                <a:cs typeface="Arial" pitchFamily="34" charset="0"/>
              </a:rPr>
              <a:t>Lưu ý:</a:t>
            </a:r>
          </a:p>
          <a:p>
            <a:pPr algn="just">
              <a:lnSpc>
                <a:spcPct val="150000"/>
              </a:lnSpc>
            </a:pPr>
            <a:r>
              <a:rPr lang="en-US" sz="2800" i="1" smtClean="0">
                <a:latin typeface="Arial" pitchFamily="34" charset="0"/>
                <a:cs typeface="Arial" pitchFamily="34" charset="0"/>
              </a:rPr>
              <a:t>a – b = c thì a = b + c</a:t>
            </a:r>
          </a:p>
          <a:p>
            <a:pPr algn="just">
              <a:lnSpc>
                <a:spcPct val="150000"/>
              </a:lnSpc>
            </a:pPr>
            <a:r>
              <a:rPr lang="en-US" sz="2800" i="1" smtClean="0">
                <a:latin typeface="Arial" pitchFamily="34" charset="0"/>
                <a:cs typeface="Arial" pitchFamily="34" charset="0"/>
              </a:rPr>
              <a:t>a + b = c thì </a:t>
            </a:r>
          </a:p>
          <a:p>
            <a:pPr algn="just"/>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a16="http://schemas.microsoft.com/office/drawing/2014/main" xmlns="" id="{83F1A94D-48D5-4D73-BDAA-9118478F5E60}"/>
              </a:ext>
            </a:extLst>
          </p:cNvPr>
          <p:cNvPicPr>
            <a:picLocks noChangeAspect="1"/>
          </p:cNvPicPr>
          <p:nvPr/>
        </p:nvPicPr>
        <p:blipFill>
          <a:blip r:embed="rId3"/>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spid="_x0000_s7212" name="Equation" r:id="rId4" imgW="2717800" imgH="520700" progId="Equation.DSMT4">
                  <p:embed/>
                </p:oleObj>
              </mc:Choice>
              <mc:Fallback>
                <p:oleObj name="Equation" r:id="rId4" imgW="2717800" imgH="520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579020907"/>
              </p:ext>
            </p:extLst>
          </p:nvPr>
        </p:nvGraphicFramePr>
        <p:xfrm>
          <a:off x="3486609" y="4261810"/>
          <a:ext cx="1520097" cy="1043922"/>
        </p:xfrm>
        <a:graphic>
          <a:graphicData uri="http://schemas.openxmlformats.org/presentationml/2006/ole">
            <mc:AlternateContent xmlns:mc="http://schemas.openxmlformats.org/markup-compatibility/2006">
              <mc:Choice xmlns:v="urn:schemas-microsoft-com:vml" Requires="v">
                <p:oleObj spid="_x0000_s7213" name="Equation" r:id="rId6" imgW="787058" imgH="545863" progId="Equation.DSMT4">
                  <p:embed/>
                </p:oleObj>
              </mc:Choice>
              <mc:Fallback>
                <p:oleObj name="Equation" r:id="rId6" imgW="787058" imgH="545863"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609" y="4261810"/>
                        <a:ext cx="1520097" cy="1043922"/>
                      </a:xfrm>
                      <a:prstGeom prst="rect">
                        <a:avLst/>
                      </a:prstGeom>
                      <a:noFill/>
                    </p:spPr>
                  </p:pic>
                </p:oleObj>
              </mc:Fallback>
            </mc:AlternateContent>
          </a:graphicData>
        </a:graphic>
      </p:graphicFrame>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xmlns=""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xmlns=""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xmlns=""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xmlns=""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x + 2015 = </a:t>
            </a:r>
            <a:r>
              <a:rPr lang="en-US" sz="2800" smtClean="0">
                <a:latin typeface="Arial" pitchFamily="34" charset="0"/>
                <a:ea typeface="Times New Roman" panose="02020603050405020304" pitchFamily="18" charset="0"/>
                <a:cs typeface="Arial" pitchFamily="34" charset="0"/>
              </a:rPr>
              <a:t>2021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x = 6</a:t>
            </a:r>
          </a:p>
          <a:p>
            <a:r>
              <a:rPr lang="en-US" sz="2800" smtClean="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xmlns=""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x + 2015 = 2021</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xmlns=""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xmlns=""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xmlns="" id="{A3A062DA-93BF-4842-B601-4404401BCCE3}"/>
              </a:ext>
            </a:extLst>
          </p:cNvPr>
          <p:cNvSpPr txBox="1"/>
          <p:nvPr/>
        </p:nvSpPr>
        <p:spPr>
          <a:xfrm>
            <a:off x="1474601" y="2201753"/>
            <a:ext cx="8194331" cy="3539430"/>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124 + (118 – x) = </a:t>
            </a:r>
            <a:r>
              <a:rPr lang="en-US" sz="2800" smtClean="0">
                <a:latin typeface="Arial" pitchFamily="34" charset="0"/>
                <a:ea typeface="Times New Roman" panose="02020603050405020304" pitchFamily="18" charset="0"/>
                <a:cs typeface="Arial" pitchFamily="34" charset="0"/>
              </a:rPr>
              <a:t>217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118 </a:t>
            </a:r>
            <a:r>
              <a:rPr lang="en-US" sz="2800">
                <a:latin typeface="Arial" pitchFamily="34" charset="0"/>
                <a:ea typeface="Times New Roman" panose="02020603050405020304" pitchFamily="18" charset="0"/>
                <a:cs typeface="Arial" pitchFamily="34" charset="0"/>
              </a:rPr>
              <a:t>– x</a:t>
            </a:r>
            <a:r>
              <a:rPr lang="en-US" sz="2800" smtClean="0">
                <a:latin typeface="Arial" pitchFamily="34" charset="0"/>
                <a:ea typeface="Times New Roman" panose="02020603050405020304" pitchFamily="18" charset="0"/>
                <a:cs typeface="Arial" pitchFamily="34" charset="0"/>
              </a:rPr>
              <a:t> = 217 – 124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118 </a:t>
            </a:r>
            <a:r>
              <a:rPr lang="en-US" sz="2800">
                <a:latin typeface="Arial" pitchFamily="34" charset="0"/>
                <a:ea typeface="Times New Roman" panose="02020603050405020304" pitchFamily="18" charset="0"/>
                <a:cs typeface="Arial" pitchFamily="34" charset="0"/>
              </a:rPr>
              <a:t>– x = </a:t>
            </a:r>
            <a:r>
              <a:rPr lang="en-US" sz="2800" smtClean="0">
                <a:latin typeface="Arial" pitchFamily="34" charset="0"/>
                <a:ea typeface="Times New Roman" panose="02020603050405020304" pitchFamily="18" charset="0"/>
                <a:cs typeface="Arial" pitchFamily="34" charset="0"/>
              </a:rPr>
              <a:t>93</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118 – 93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25</a:t>
            </a:r>
          </a:p>
          <a:p>
            <a:r>
              <a:rPr lang="en-US" sz="2800" smtClean="0">
                <a:latin typeface="Arial" pitchFamily="34" charset="0"/>
                <a:ea typeface="Times New Roman" panose="02020603050405020304" pitchFamily="18" charset="0"/>
                <a:cs typeface="Arial" pitchFamily="34" charset="0"/>
              </a:rPr>
              <a:t>Vậy x = 25</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xmlns=""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124 + (118 – x) = 217</a:t>
            </a:r>
            <a:endParaRPr lang="en-US" sz="2800" smtClean="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7873351" y="1963658"/>
            <a:ext cx="2532753" cy="2532753"/>
          </a:xfrm>
          <a:prstGeom prst="rect">
            <a:avLst/>
          </a:prstGeom>
        </p:spPr>
      </p:pic>
      <p:pic>
        <p:nvPicPr>
          <p:cNvPr id="19"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1180" y="2542450"/>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a:t>Người chơi nhận điểm 8, 9, 10, phần quà may mắn với ô tương ứng nếu trả lời đúng câu hỏi hoặc nhường cơ hội cho bạn khác nếu quay vào ô “Mất lượt”</a:t>
            </a:r>
            <a:endParaRPr lang="vi-VN" sz="2800" b="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744530"/>
            <a:ext cx="6965104" cy="5519737"/>
            <a:chOff x="1798268" y="743934"/>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3337078813"/>
                </p:ext>
              </p:extLst>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spid="_x0000_s9232" r:id="rId3" imgW="6200169" imgH="5523455" progId="Excel.Chart.8">
                    <p:embed/>
                  </p:oleObj>
                </mc:Choice>
                <mc:Fallback>
                  <p:oleObj r:id="rId3" imgW="6200169" imgH="552345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p:cNvSpPr txBox="1">
              <a:spLocks noChangeArrowheads="1"/>
            </p:cNvSpPr>
            <p:nvPr/>
          </p:nvSpPr>
          <p:spPr bwMode="auto">
            <a:xfrm rot="14721934">
              <a:off x="5486623" y="4379078"/>
              <a:ext cx="171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May mắn</a:t>
              </a: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415477" y="3047199"/>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5"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6"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7"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8"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9"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1: </a:t>
            </a:r>
            <a:r>
              <a:rPr lang="en-US" sz="2800" b="0" smtClean="0">
                <a:solidFill>
                  <a:srgbClr val="FF0000"/>
                </a:solidFill>
                <a:latin typeface="Arial" pitchFamily="34" charset="0"/>
                <a:cs typeface="Arial" pitchFamily="34" charset="0"/>
              </a:rPr>
              <a:t>Tính nhanh  127 + 39 + 73</a:t>
            </a:r>
            <a:endParaRPr lang="en-US" sz="2800" b="0">
              <a:solidFill>
                <a:srgbClr val="FF0000"/>
              </a:solidFill>
              <a:latin typeface="Arial" pitchFamily="34" charset="0"/>
              <a:cs typeface="Arial" pitchFamily="34" charset="0"/>
            </a:endParaRP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230</a:t>
            </a:r>
            <a:endParaRPr lang="en-US" sz="2800">
              <a:latin typeface="Arial" pitchFamily="34" charset="0"/>
              <a:cs typeface="Arial" pitchFamily="34" charset="0"/>
            </a:endParaRP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smtClean="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239</a:t>
            </a:r>
            <a:endParaRPr lang="en-US" sz="2800">
              <a:latin typeface="Arial" pitchFamily="34" charset="0"/>
              <a:cs typeface="Arial" pitchFamily="34" charset="0"/>
            </a:endParaRP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600</a:t>
            </a:r>
            <a:endParaRPr lang="en-US" sz="2800">
              <a:latin typeface="Arial" pitchFamily="34" charset="0"/>
              <a:cs typeface="Arial" pitchFamily="34" charset="0"/>
            </a:endParaRP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400</a:t>
            </a:r>
            <a:endParaRPr lang="en-US" sz="2800">
              <a:latin typeface="Arial" pitchFamily="34" charset="0"/>
              <a:cs typeface="Arial" pitchFamily="34" charset="0"/>
            </a:endParaRP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2: </a:t>
            </a:r>
            <a:r>
              <a:rPr lang="en-US" sz="2800" b="0" smtClean="0">
                <a:solidFill>
                  <a:srgbClr val="FF0000"/>
                </a:solidFill>
                <a:latin typeface="Arial" pitchFamily="34" charset="0"/>
                <a:cs typeface="Arial" pitchFamily="34" charset="0"/>
              </a:rPr>
              <a:t>Tính nhanh  135 + 360 + 65 + 40</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a:rPr>
                          </m:ctrlPr>
                        </m:dPr>
                        <m:e>
                          <m:r>
                            <a:rPr lang="en-US" sz="2800" b="0" i="1" smtClean="0">
                              <a:latin typeface="Cambria Math"/>
                            </a:rPr>
                            <m:t>360+40</m:t>
                          </m:r>
                        </m:e>
                      </m:d>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370</a:t>
            </a:r>
            <a:endParaRPr lang="en-US" sz="2800">
              <a:latin typeface="Arial" pitchFamily="34" charset="0"/>
              <a:cs typeface="Arial" pitchFamily="34" charset="0"/>
            </a:endParaRP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254</a:t>
            </a:r>
            <a:endParaRPr lang="en-US" sz="2800">
              <a:latin typeface="Arial" pitchFamily="34" charset="0"/>
              <a:cs typeface="Arial" pitchFamily="34" charset="0"/>
            </a:endParaRP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360</a:t>
            </a:r>
            <a:endParaRPr lang="en-US" sz="2800">
              <a:latin typeface="Arial" pitchFamily="34" charset="0"/>
              <a:cs typeface="Arial" pitchFamily="34" charset="0"/>
            </a:endParaRP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3: </a:t>
            </a:r>
            <a:r>
              <a:rPr lang="en-US" sz="2800" b="0" smtClean="0">
                <a:solidFill>
                  <a:srgbClr val="FF0000"/>
                </a:solidFill>
                <a:latin typeface="Arial" pitchFamily="34" charset="0"/>
                <a:cs typeface="Arial" pitchFamily="34" charset="0"/>
              </a:rPr>
              <a:t>Tìm số tự nhiên x biết x – 312 = 58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smtClean="0">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a:t>
            </a:r>
            <a:r>
              <a:rPr lang="en-US" sz="2800" smtClean="0">
                <a:latin typeface="Arial" pitchFamily="34" charset="0"/>
                <a:cs typeface="Arial" pitchFamily="34" charset="0"/>
              </a:rPr>
              <a:t>0</a:t>
            </a:r>
            <a:endParaRPr lang="en-US" sz="2800">
              <a:latin typeface="Arial" pitchFamily="34" charset="0"/>
              <a:cs typeface="Arial" pitchFamily="34" charset="0"/>
            </a:endParaRP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56</a:t>
            </a:r>
            <a:endParaRPr lang="en-US" sz="2800">
              <a:latin typeface="Arial" pitchFamily="34" charset="0"/>
              <a:cs typeface="Arial" pitchFamily="34" charset="0"/>
            </a:endParaRP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30</a:t>
            </a:r>
            <a:endParaRPr lang="en-US" sz="2800">
              <a:latin typeface="Arial" pitchFamily="34" charset="0"/>
              <a:cs typeface="Arial" pitchFamily="34" charset="0"/>
            </a:endParaRP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4: </a:t>
            </a:r>
            <a:r>
              <a:rPr lang="en-US" sz="2800" b="0" smtClean="0">
                <a:solidFill>
                  <a:srgbClr val="FF0000"/>
                </a:solidFill>
                <a:latin typeface="Arial" pitchFamily="34" charset="0"/>
                <a:cs typeface="Arial" pitchFamily="34" charset="0"/>
              </a:rPr>
              <a:t>Tìm số tự nhiên x biết x + 18 = 38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smtClean="0">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a:latin typeface="Arial" pitchFamily="34" charset="0"/>
                <a:cs typeface="Arial" pitchFamily="34" charset="0"/>
              </a:rPr>
              <a:t>- Đọc lại toàn bộ nội dung bài đã học.</a:t>
            </a:r>
            <a:endParaRPr lang="en-US" sz="2800">
              <a:latin typeface="Arial" pitchFamily="34" charset="0"/>
              <a:cs typeface="Arial" pitchFamily="34" charset="0"/>
            </a:endParaRPr>
          </a:p>
          <a:p>
            <a:r>
              <a:rPr lang="vi-VN" sz="2800">
                <a:latin typeface="Arial" pitchFamily="34" charset="0"/>
                <a:cs typeface="Arial" pitchFamily="34" charset="0"/>
              </a:rPr>
              <a:t>- Học thuộc: </a:t>
            </a:r>
            <a:r>
              <a:rPr lang="en-US" sz="2800">
                <a:latin typeface="Arial" pitchFamily="34" charset="0"/>
                <a:cs typeface="Arial" pitchFamily="34" charset="0"/>
              </a:rPr>
              <a:t>các tính chất của phép cộng, các lưu ý của phép trừ</a:t>
            </a:r>
          </a:p>
          <a:p>
            <a:r>
              <a:rPr lang="fr-FR" sz="2800">
                <a:latin typeface="Arial" pitchFamily="34" charset="0"/>
                <a:cs typeface="Arial" pitchFamily="34" charset="0"/>
              </a:rPr>
              <a:t>- Làm bài tập </a:t>
            </a:r>
            <a:r>
              <a:rPr lang="en-US" sz="2800">
                <a:latin typeface="Arial" pitchFamily="34" charset="0"/>
                <a:cs typeface="Arial" pitchFamily="34" charset="0"/>
              </a:rPr>
              <a:t>1c,d</a:t>
            </a:r>
            <a:r>
              <a:rPr lang="vi-VN" sz="2800">
                <a:latin typeface="Arial" pitchFamily="34" charset="0"/>
                <a:cs typeface="Arial" pitchFamily="34" charset="0"/>
              </a:rPr>
              <a:t>; </a:t>
            </a:r>
            <a:r>
              <a:rPr lang="en-US" sz="2800" smtClean="0">
                <a:latin typeface="Arial" pitchFamily="34" charset="0"/>
                <a:cs typeface="Arial" pitchFamily="34" charset="0"/>
              </a:rPr>
              <a:t>2; </a:t>
            </a:r>
            <a:r>
              <a:rPr lang="en-US" sz="2800">
                <a:latin typeface="Arial" pitchFamily="34" charset="0"/>
                <a:cs typeface="Arial" pitchFamily="34" charset="0"/>
              </a:rPr>
              <a:t>3 </a:t>
            </a:r>
            <a:r>
              <a:rPr lang="fr-FR" sz="2800" smtClean="0">
                <a:latin typeface="Arial" pitchFamily="34" charset="0"/>
                <a:cs typeface="Arial" pitchFamily="34" charset="0"/>
              </a:rPr>
              <a:t>SGK </a:t>
            </a:r>
            <a:r>
              <a:rPr lang="fr-FR" sz="2800">
                <a:latin typeface="Arial" pitchFamily="34" charset="0"/>
                <a:cs typeface="Arial" pitchFamily="34" charset="0"/>
              </a:rPr>
              <a:t>trang 15,16</a:t>
            </a:r>
            <a:r>
              <a:rPr lang="fr-FR" sz="2800" smtClean="0">
                <a:latin typeface="Arial" pitchFamily="34" charset="0"/>
                <a:cs typeface="Arial" pitchFamily="34" charset="0"/>
              </a:rPr>
              <a:t>.</a:t>
            </a:r>
            <a:endParaRPr lang="en-US" sz="280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xmlns="" id="{DF9BD0EA-8A82-4EEC-BF24-49675928EA0D}"/>
              </a:ext>
            </a:extLst>
          </p:cNvPr>
          <p:cNvSpPr txBox="1">
            <a:spLocks/>
          </p:cNvSpPr>
          <p:nvPr/>
        </p:nvSpPr>
        <p:spPr>
          <a:xfrm>
            <a:off x="284476" y="748388"/>
            <a:ext cx="8934184"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xmlns="" id="{5CC79972-FF38-4665-82E6-9C18B2DBFC65}"/>
              </a:ext>
            </a:extLst>
          </p:cNvPr>
          <p:cNvSpPr txBox="1">
            <a:spLocks/>
          </p:cNvSpPr>
          <p:nvPr/>
        </p:nvSpPr>
        <p:spPr>
          <a:xfrm>
            <a:off x="4461641" y="4204054"/>
            <a:ext cx="6597997" cy="17237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latin typeface="Arial" pitchFamily="34" charset="0"/>
                <a:cs typeface="Arial" pitchFamily="34" charset="0"/>
              </a:rPr>
              <a:t>? Hãy </a:t>
            </a:r>
            <a:r>
              <a:rPr lang="en-US">
                <a:latin typeface="Arial" pitchFamily="34" charset="0"/>
                <a:cs typeface="Arial" pitchFamily="34" charset="0"/>
              </a:rPr>
              <a:t>nêu cách tính quãng đường từ Huế đến TP.Hồ Chí Minh và  quãng đường từ Hà Nội đến TP. Hồ Chí </a:t>
            </a:r>
            <a:r>
              <a:rPr lang="en-US" smtClean="0">
                <a:latin typeface="Arial" pitchFamily="34" charset="0"/>
                <a:cs typeface="Arial" pitchFamily="34" charset="0"/>
              </a:rPr>
              <a:t>Minh</a:t>
            </a:r>
            <a:endParaRPr lang="en-US" sz="4000" dirty="0">
              <a:solidFill>
                <a:schemeClr val="accent5">
                  <a:lumMod val="50000"/>
                </a:schemeClr>
              </a:solidFill>
              <a:latin typeface="Arial" pitchFamily="34" charset="0"/>
              <a:ea typeface="Tahoma"/>
              <a:cs typeface="Arial" pitchFamily="34" charset="0"/>
            </a:endParaRPr>
          </a:p>
        </p:txBody>
      </p:sp>
      <p:grpSp>
        <p:nvGrpSpPr>
          <p:cNvPr id="23" name="Group 22">
            <a:extLst>
              <a:ext uri="{FF2B5EF4-FFF2-40B4-BE49-F238E27FC236}">
                <a16:creationId xmlns:a16="http://schemas.microsoft.com/office/drawing/2014/main" xmlns=""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xmlns=""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xmlns=""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xmlns=""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xmlns=""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xmlns=""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4" y="3274690"/>
            <a:ext cx="3687253" cy="3583310"/>
          </a:xfrm>
          <a:prstGeom prst="rect">
            <a:avLst/>
          </a:prstGeom>
        </p:spPr>
      </p:pic>
      <p:pic>
        <p:nvPicPr>
          <p:cNvPr id="13"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966" y="2595091"/>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xmlns=""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xmlns="" id="{5CC79972-FF38-4665-82E6-9C18B2DBFC65}"/>
              </a:ext>
            </a:extLst>
          </p:cNvPr>
          <p:cNvSpPr txBox="1">
            <a:spLocks/>
          </p:cNvSpPr>
          <p:nvPr/>
        </p:nvSpPr>
        <p:spPr>
          <a:xfrm>
            <a:off x="5108024" y="3043850"/>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Huế đến TP. Hồ Chí Minh là:</a:t>
            </a:r>
          </a:p>
        </p:txBody>
      </p:sp>
      <p:grpSp>
        <p:nvGrpSpPr>
          <p:cNvPr id="23" name="Group 22">
            <a:extLst>
              <a:ext uri="{FF2B5EF4-FFF2-40B4-BE49-F238E27FC236}">
                <a16:creationId xmlns:a16="http://schemas.microsoft.com/office/drawing/2014/main" xmlns=""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xmlns=""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xmlns=""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xmlns=""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xmlns=""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xmlns=""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spid="_x0000_s1087"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a16="http://schemas.microsoft.com/office/drawing/2014/main" xmlns="" id="{5CC79972-FF38-4665-82E6-9C18B2DBFC65}"/>
              </a:ext>
            </a:extLst>
          </p:cNvPr>
          <p:cNvSpPr txBox="1">
            <a:spLocks/>
          </p:cNvSpPr>
          <p:nvPr/>
        </p:nvSpPr>
        <p:spPr>
          <a:xfrm>
            <a:off x="5143419" y="4440699"/>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Hà Nội đến TP. Hồ Chí Minh </a:t>
            </a:r>
            <a:r>
              <a:rPr lang="en-US" smtClean="0">
                <a:latin typeface="Arial" pitchFamily="34" charset="0"/>
                <a:cs typeface="Arial" pitchFamily="34" charset="0"/>
              </a:rPr>
              <a:t>là:</a:t>
            </a:r>
            <a:endParaRPr lang="en-US">
              <a:latin typeface="Arial" pitchFamily="34" charset="0"/>
              <a:cs typeface="Arial" pitchFamily="34" charset="0"/>
            </a:endParaRP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spid="_x0000_s1088"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smtClean="0">
                  <a:latin typeface="Arial" pitchFamily="34" charset="0"/>
                  <a:cs typeface="Arial" pitchFamily="34" charset="0"/>
                </a:rPr>
                <a:t>HN</a:t>
              </a:r>
              <a:endParaRPr lang="en-US" sz="2800">
                <a:latin typeface="Arial" pitchFamily="34" charset="0"/>
                <a:cs typeface="Arial" pitchFamily="34" charset="0"/>
              </a:endParaRP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smtClean="0">
                  <a:latin typeface="Arial" pitchFamily="34" charset="0"/>
                  <a:cs typeface="Arial" pitchFamily="34" charset="0"/>
                </a:rPr>
                <a:t>Huế</a:t>
              </a:r>
              <a:endParaRPr lang="en-US" sz="2800">
                <a:latin typeface="Arial" pitchFamily="34" charset="0"/>
                <a:cs typeface="Arial" pitchFamily="34" charset="0"/>
              </a:endParaRP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smtClean="0">
                  <a:latin typeface="Arial" pitchFamily="34" charset="0"/>
                  <a:cs typeface="Arial" pitchFamily="34" charset="0"/>
                </a:rPr>
                <a:t>HCM</a:t>
              </a:r>
              <a:endParaRPr lang="en-US" sz="2800">
                <a:latin typeface="Arial" pitchFamily="34" charset="0"/>
                <a:cs typeface="Arial" pitchFamily="34" charset="0"/>
              </a:endParaRPr>
            </a:p>
          </p:txBody>
        </p:sp>
      </p:grpSp>
      <p:pic>
        <p:nvPicPr>
          <p:cNvPr id="37" name="!!3">
            <a:extLst>
              <a:ext uri="{FF2B5EF4-FFF2-40B4-BE49-F238E27FC236}">
                <a16:creationId xmlns:a16="http://schemas.microsoft.com/office/drawing/2014/main" xmlns=""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xmlns=""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a:t>
            </a:r>
            <a:r>
              <a:rPr lang="en-US" sz="2800" i="1" smtClean="0">
                <a:latin typeface="Arial" pitchFamily="34" charset="0"/>
                <a:cs typeface="Arial" pitchFamily="34" charset="0"/>
              </a:rPr>
              <a:t>trên </a:t>
            </a:r>
            <a:r>
              <a:rPr lang="en-US" sz="2800" i="1">
                <a:latin typeface="Arial" pitchFamily="34" charset="0"/>
                <a:cs typeface="Arial" pitchFamily="34" charset="0"/>
              </a:rPr>
              <a:t>cũng như hiểu rõ hơn về các tính chất của phép cộng, phép trừ, chúng ta sẽ tìm hiểu trong bài ngày hôm nay</a:t>
            </a:r>
            <a:r>
              <a:rPr lang="en-US" sz="2800" i="1" smtClean="0">
                <a:latin typeface="Arial" pitchFamily="34" charset="0"/>
                <a:cs typeface="Arial" pitchFamily="34" charset="0"/>
              </a:rPr>
              <a:t>?”</a:t>
            </a:r>
            <a:endParaRPr lang="en-US" sz="2800">
              <a:latin typeface="Arial" pitchFamily="34" charset="0"/>
              <a:cs typeface="Arial" pitchFamily="34" charset="0"/>
            </a:endParaRPr>
          </a:p>
        </p:txBody>
      </p:sp>
      <p:sp>
        <p:nvSpPr>
          <p:cNvPr id="13" name="TextBox 12">
            <a:extLst>
              <a:ext uri="{FF2B5EF4-FFF2-40B4-BE49-F238E27FC236}">
                <a16:creationId xmlns:a16="http://schemas.microsoft.com/office/drawing/2014/main" xmlns=""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smtClean="0">
                <a:solidFill>
                  <a:srgbClr val="FF0000"/>
                </a:solidFill>
                <a:latin typeface="Arial" pitchFamily="34" charset="0"/>
                <a:cs typeface="Arial" pitchFamily="34" charset="0"/>
              </a:rPr>
              <a:t>Bài </a:t>
            </a:r>
            <a:r>
              <a:rPr lang="en-US" sz="3600" b="1" i="1">
                <a:solidFill>
                  <a:srgbClr val="FF0000"/>
                </a:solidFill>
                <a:latin typeface="Arial" pitchFamily="34" charset="0"/>
                <a:cs typeface="Arial" pitchFamily="34" charset="0"/>
              </a:rPr>
              <a:t>3: Phép cộng, phép trừ các số tự </a:t>
            </a:r>
            <a:r>
              <a:rPr lang="en-US" sz="3600" b="1" i="1" smtClean="0">
                <a:solidFill>
                  <a:srgbClr val="FF0000"/>
                </a:solidFill>
                <a:latin typeface="Arial" pitchFamily="34" charset="0"/>
                <a:cs typeface="Arial" pitchFamily="34" charset="0"/>
              </a:rPr>
              <a:t>nhiên (tiết 1)</a:t>
            </a:r>
            <a:endParaRPr 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xmlns=""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xmlns=""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xmlns=""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xmlns=""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spid="_x0000_s2171" name="Equation" r:id="rId3" imgW="1854200" imgH="469900" progId="Equation.DSMT4">
                  <p:embed/>
                </p:oleObj>
              </mc:Choice>
              <mc:Fallback>
                <p:oleObj name="Equation" r:id="rId3" imgW="18542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xmlns="" id="{A3A062DA-93BF-4842-B601-4404401BCCE3}"/>
              </a:ext>
            </a:extLst>
          </p:cNvPr>
          <p:cNvSpPr txBox="1"/>
          <p:nvPr/>
        </p:nvSpPr>
        <p:spPr>
          <a:xfrm>
            <a:off x="3683613" y="1599028"/>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hạng   </a:t>
            </a:r>
            <a:r>
              <a:rPr lang="en-US" sz="2800" smtClean="0">
                <a:latin typeface="Arial" pitchFamily="34" charset="0"/>
                <a:ea typeface="Times New Roman" panose="02020603050405020304" pitchFamily="18" charset="0"/>
                <a:cs typeface="Arial" pitchFamily="34" charset="0"/>
              </a:rPr>
              <a:t> Số </a:t>
            </a:r>
            <a:r>
              <a:rPr lang="en-US" sz="2800">
                <a:latin typeface="Arial" pitchFamily="34" charset="0"/>
                <a:ea typeface="Times New Roman" panose="02020603050405020304" pitchFamily="18" charset="0"/>
                <a:cs typeface="Arial" pitchFamily="34" charset="0"/>
              </a:rPr>
              <a:t>hạng  </a:t>
            </a:r>
            <a:r>
              <a:rPr lang="en-US" sz="2800" smtClean="0">
                <a:latin typeface="Arial" pitchFamily="34" charset="0"/>
                <a:ea typeface="Times New Roman" panose="02020603050405020304" pitchFamily="18" charset="0"/>
                <a:cs typeface="Arial" pitchFamily="34" charset="0"/>
              </a:rPr>
              <a:t>  </a:t>
            </a:r>
            <a:r>
              <a:rPr lang="en-US" sz="2800" smtClean="0">
                <a:latin typeface="Arial" pitchFamily="34" charset="0"/>
                <a:cs typeface="Arial" pitchFamily="34" charset="0"/>
              </a:rPr>
              <a:t>Tổng</a:t>
            </a:r>
            <a:endParaRPr lang="en-US" sz="2800">
              <a:latin typeface="Arial" pitchFamily="34" charset="0"/>
              <a:cs typeface="Arial" pitchFamily="34" charset="0"/>
            </a:endParaRPr>
          </a:p>
        </p:txBody>
      </p:sp>
      <p:sp>
        <p:nvSpPr>
          <p:cNvPr id="16" name="Content Placeholder 2">
            <a:extLst>
              <a:ext uri="{FF2B5EF4-FFF2-40B4-BE49-F238E27FC236}">
                <a16:creationId xmlns:a16="http://schemas.microsoft.com/office/drawing/2014/main" xmlns="" id="{5CC79972-FF38-4665-82E6-9C18B2DBFC65}"/>
              </a:ext>
            </a:extLst>
          </p:cNvPr>
          <p:cNvSpPr txBox="1">
            <a:spLocks/>
          </p:cNvSpPr>
          <p:nvPr/>
        </p:nvSpPr>
        <p:spPr>
          <a:xfrm>
            <a:off x="1846051" y="215094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rgbClr val="FF0000"/>
                </a:solidFill>
                <a:latin typeface="Arial" pitchFamily="34" charset="0"/>
                <a:cs typeface="Arial" pitchFamily="34" charset="0"/>
              </a:rPr>
              <a:t>? Hãy </a:t>
            </a:r>
            <a:r>
              <a:rPr lang="en-US">
                <a:solidFill>
                  <a:srgbClr val="FF0000"/>
                </a:solidFill>
                <a:latin typeface="Arial" pitchFamily="34" charset="0"/>
                <a:cs typeface="Arial" pitchFamily="34" charset="0"/>
              </a:rPr>
              <a:t>nêu </a:t>
            </a:r>
            <a:r>
              <a:rPr lang="en-US" smtClean="0">
                <a:solidFill>
                  <a:srgbClr val="FF0000"/>
                </a:solidFill>
                <a:latin typeface="Arial" pitchFamily="34" charset="0"/>
                <a:cs typeface="Arial" pitchFamily="34" charset="0"/>
              </a:rPr>
              <a:t>các tính chất của phép cộng các số tự 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a16="http://schemas.microsoft.com/office/drawing/2014/main" xmlns="" id="{5CC79972-FF38-4665-82E6-9C18B2DBFC65}"/>
              </a:ext>
            </a:extLst>
          </p:cNvPr>
          <p:cNvSpPr txBox="1">
            <a:spLocks/>
          </p:cNvSpPr>
          <p:nvPr/>
        </p:nvSpPr>
        <p:spPr>
          <a:xfrm>
            <a:off x="1325584" y="213081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Các tính chất của phép 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xmlns="" id="{A3A062DA-93BF-4842-B601-4404401BCCE3}"/>
              </a:ext>
            </a:extLst>
          </p:cNvPr>
          <p:cNvSpPr txBox="1"/>
          <p:nvPr/>
        </p:nvSpPr>
        <p:spPr>
          <a:xfrm>
            <a:off x="1364820" y="2843814"/>
            <a:ext cx="9502578" cy="954107"/>
          </a:xfrm>
          <a:prstGeom prst="rect">
            <a:avLst/>
          </a:prstGeom>
          <a:noFill/>
        </p:spPr>
        <p:txBody>
          <a:bodyPr wrap="square">
            <a:spAutoFit/>
          </a:bodyPr>
          <a:lstStyle/>
          <a:p>
            <a:pPr algn="just"/>
            <a:r>
              <a:rPr lang="en-US" sz="2800" i="1">
                <a:latin typeface="Arial" pitchFamily="34" charset="0"/>
                <a:cs typeface="Arial" pitchFamily="34" charset="0"/>
              </a:rPr>
              <a:t>+ Tính chất giao hoán:</a:t>
            </a:r>
            <a:r>
              <a:rPr lang="en-US" sz="2800">
                <a:latin typeface="Arial" pitchFamily="34" charset="0"/>
                <a:cs typeface="Arial" pitchFamily="34" charset="0"/>
              </a:rPr>
              <a:t> Khi đổi chỗ các số hạng trong một tổng thì tổng không thay </a:t>
            </a:r>
            <a:r>
              <a:rPr lang="en-US" sz="2800" smtClean="0">
                <a:latin typeface="Arial" pitchFamily="34" charset="0"/>
                <a:cs typeface="Arial" pitchFamily="34" charset="0"/>
              </a:rPr>
              <a:t>đổi</a:t>
            </a:r>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9413506"/>
              </p:ext>
            </p:extLst>
          </p:nvPr>
        </p:nvGraphicFramePr>
        <p:xfrm>
          <a:off x="6096000" y="3386514"/>
          <a:ext cx="2030083" cy="381897"/>
        </p:xfrm>
        <a:graphic>
          <a:graphicData uri="http://schemas.openxmlformats.org/presentationml/2006/ole">
            <mc:AlternateContent xmlns:mc="http://schemas.openxmlformats.org/markup-compatibility/2006">
              <mc:Choice xmlns:v="urn:schemas-microsoft-com:vml" Requires="v">
                <p:oleObj spid="_x0000_s2172" name="Equation" r:id="rId5" imgW="964781" imgH="177723" progId="Equation.DSMT4">
                  <p:embed/>
                </p:oleObj>
              </mc:Choice>
              <mc:Fallback>
                <p:oleObj name="Equation" r:id="rId5" imgW="964781" imgH="17772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86514"/>
                        <a:ext cx="2030083" cy="38189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xmlns="" id="{A3A062DA-93BF-4842-B601-4404401BCCE3}"/>
              </a:ext>
            </a:extLst>
          </p:cNvPr>
          <p:cNvSpPr txBox="1"/>
          <p:nvPr/>
        </p:nvSpPr>
        <p:spPr>
          <a:xfrm>
            <a:off x="1465461" y="3807105"/>
            <a:ext cx="9502578" cy="1384995"/>
          </a:xfrm>
          <a:prstGeom prst="rect">
            <a:avLst/>
          </a:prstGeom>
          <a:noFill/>
        </p:spPr>
        <p:txBody>
          <a:bodyPr wrap="square">
            <a:spAutoFit/>
          </a:bodyPr>
          <a:lstStyle/>
          <a:p>
            <a:pPr algn="just"/>
            <a:r>
              <a:rPr lang="en-US" sz="2800" i="1">
                <a:latin typeface="Arial" pitchFamily="34" charset="0"/>
                <a:cs typeface="Arial" pitchFamily="34" charset="0"/>
              </a:rPr>
              <a:t>+ Tính chất kết hợp</a:t>
            </a:r>
            <a:r>
              <a:rPr lang="en-US" sz="2800">
                <a:latin typeface="Arial" pitchFamily="34" charset="0"/>
                <a:cs typeface="Arial" pitchFamily="34" charset="0"/>
              </a:rPr>
              <a:t>: Muốn cộng một tổng hai số với số thứ ba, ta có thể cộng số thứ nhất với tổng của số thứ hai và số thứ ba</a:t>
            </a: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303447543"/>
              </p:ext>
            </p:extLst>
          </p:nvPr>
        </p:nvGraphicFramePr>
        <p:xfrm>
          <a:off x="3185708" y="4688197"/>
          <a:ext cx="3974218" cy="534837"/>
        </p:xfrm>
        <a:graphic>
          <a:graphicData uri="http://schemas.openxmlformats.org/presentationml/2006/ole">
            <mc:AlternateContent xmlns:mc="http://schemas.openxmlformats.org/markup-compatibility/2006">
              <mc:Choice xmlns:v="urn:schemas-microsoft-com:vml" Requires="v">
                <p:oleObj spid="_x0000_s2173" name="Equation" r:id="rId7" imgW="2108200" imgH="254000" progId="Equation.DSMT4">
                  <p:embed/>
                </p:oleObj>
              </mc:Choice>
              <mc:Fallback>
                <p:oleObj name="Equation" r:id="rId7" imgW="2108200" imgH="2540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708" y="4688197"/>
                        <a:ext cx="3974218" cy="534837"/>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xmlns="" id="{A3A062DA-93BF-4842-B601-4404401BCCE3}"/>
              </a:ext>
            </a:extLst>
          </p:cNvPr>
          <p:cNvSpPr txBox="1"/>
          <p:nvPr/>
        </p:nvSpPr>
        <p:spPr>
          <a:xfrm>
            <a:off x="1520097" y="5222728"/>
            <a:ext cx="9502578" cy="954107"/>
          </a:xfrm>
          <a:prstGeom prst="rect">
            <a:avLst/>
          </a:prstGeom>
          <a:noFill/>
        </p:spPr>
        <p:txBody>
          <a:bodyPr wrap="square">
            <a:spAutoFit/>
          </a:bodyPr>
          <a:lstStyle/>
          <a:p>
            <a:pPr algn="just"/>
            <a:r>
              <a:rPr lang="en-US" sz="2800">
                <a:latin typeface="Arial" pitchFamily="34" charset="0"/>
                <a:cs typeface="Arial" pitchFamily="34" charset="0"/>
              </a:rPr>
              <a:t>+ </a:t>
            </a:r>
            <a:r>
              <a:rPr lang="en-US" sz="2800" i="1">
                <a:latin typeface="Arial" pitchFamily="34" charset="0"/>
                <a:cs typeface="Arial" pitchFamily="34" charset="0"/>
              </a:rPr>
              <a:t>Tính chất cộng với số 0</a:t>
            </a:r>
            <a:r>
              <a:rPr lang="en-US" sz="2800">
                <a:latin typeface="Arial" pitchFamily="34" charset="0"/>
                <a:cs typeface="Arial" pitchFamily="34" charset="0"/>
              </a:rPr>
              <a:t>: Bất kì số nào cộng với số 0 cũng bằng chính nó</a:t>
            </a: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852766625"/>
              </p:ext>
            </p:extLst>
          </p:nvPr>
        </p:nvGraphicFramePr>
        <p:xfrm>
          <a:off x="4853266" y="5765427"/>
          <a:ext cx="2548215" cy="359485"/>
        </p:xfrm>
        <a:graphic>
          <a:graphicData uri="http://schemas.openxmlformats.org/presentationml/2006/ole">
            <mc:AlternateContent xmlns:mc="http://schemas.openxmlformats.org/markup-compatibility/2006">
              <mc:Choice xmlns:v="urn:schemas-microsoft-com:vml" Requires="v">
                <p:oleObj spid="_x0000_s2174" name="Equation" r:id="rId9" imgW="1384300" imgH="190500" progId="Equation.DSMT4">
                  <p:embed/>
                </p:oleObj>
              </mc:Choice>
              <mc:Fallback>
                <p:oleObj name="Equation" r:id="rId9" imgW="1384300" imgH="1905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266" y="5765427"/>
                        <a:ext cx="2548215" cy="359485"/>
                      </a:xfrm>
                      <a:prstGeom prst="rect">
                        <a:avLst/>
                      </a:prstGeom>
                      <a:noFill/>
                    </p:spPr>
                  </p:pic>
                </p:oleObj>
              </mc:Fallback>
            </mc:AlternateContent>
          </a:graphicData>
        </a:graphic>
      </p:graphicFrame>
      <p:pic>
        <p:nvPicPr>
          <p:cNvPr id="28" name="!!3">
            <a:extLst>
              <a:ext uri="{FF2B5EF4-FFF2-40B4-BE49-F238E27FC236}">
                <a16:creationId xmlns:a16="http://schemas.microsoft.com/office/drawing/2014/main" xmlns="" id="{83F1A94D-48D5-4D73-BDAA-9118478F5E60}"/>
              </a:ext>
            </a:extLst>
          </p:cNvPr>
          <p:cNvPicPr>
            <a:picLocks noChangeAspect="1"/>
          </p:cNvPicPr>
          <p:nvPr/>
        </p:nvPicPr>
        <p:blipFill>
          <a:blip r:embed="rId11"/>
          <a:stretch>
            <a:fillRect/>
          </a:stretch>
        </p:blipFill>
        <p:spPr>
          <a:xfrm>
            <a:off x="9432772" y="272962"/>
            <a:ext cx="1607156" cy="144644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240787" y="4701386"/>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a:p>
            </p:txBody>
          </p:sp>
        </mc:Choice>
        <mc:Fallback xmlns="">
          <p:sp>
            <p:nvSpPr>
              <p:cNvPr id="22" name="Rectangle 21"/>
              <p:cNvSpPr>
                <a:spLocks noRot="1" noChangeAspect="1" noMove="1" noResize="1" noEditPoints="1" noAdjustHandles="1" noChangeArrowheads="1" noChangeShapeType="1" noTextEdit="1"/>
              </p:cNvSpPr>
              <p:nvPr/>
            </p:nvSpPr>
            <p:spPr>
              <a:xfrm>
                <a:off x="7240787" y="4701386"/>
                <a:ext cx="1834220"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2" presetClass="exit" presetSubtype="4" fill="hold" grpId="1" nodeType="with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smtClean="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xmlns=""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xmlns=""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xmlns=""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xmlns=""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89 + 76 + 24</a:t>
            </a:r>
          </a:p>
          <a:p>
            <a:r>
              <a:rPr lang="en-US" sz="2800" smtClean="0">
                <a:latin typeface="Arial" pitchFamily="34" charset="0"/>
                <a:ea typeface="Times New Roman" panose="02020603050405020304" pitchFamily="18" charset="0"/>
                <a:cs typeface="Arial" pitchFamily="34" charset="0"/>
              </a:rPr>
              <a:t>  = 89 + (</a:t>
            </a:r>
            <a:r>
              <a:rPr lang="en-US" sz="2800">
                <a:latin typeface="Arial" pitchFamily="34" charset="0"/>
                <a:ea typeface="Times New Roman" panose="02020603050405020304" pitchFamily="18" charset="0"/>
                <a:cs typeface="Arial" pitchFamily="34" charset="0"/>
              </a:rPr>
              <a:t>76 + 24</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189</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xmlns=""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65 + 97 + 35</a:t>
            </a:r>
          </a:p>
          <a:p>
            <a:r>
              <a:rPr lang="en-US" sz="2800" smtClean="0">
                <a:latin typeface="Arial" pitchFamily="34" charset="0"/>
                <a:ea typeface="Times New Roman" panose="02020603050405020304" pitchFamily="18" charset="0"/>
                <a:cs typeface="Arial" pitchFamily="34" charset="0"/>
              </a:rPr>
              <a:t>  = </a:t>
            </a:r>
            <a:r>
              <a:rPr lang="en-US" sz="2800">
                <a:latin typeface="Arial" pitchFamily="34" charset="0"/>
                <a:ea typeface="Times New Roman" panose="02020603050405020304" pitchFamily="18" charset="0"/>
                <a:cs typeface="Arial" pitchFamily="34" charset="0"/>
              </a:rPr>
              <a:t>65 + </a:t>
            </a:r>
            <a:r>
              <a:rPr lang="en-US" sz="2800" smtClean="0">
                <a:latin typeface="Arial" pitchFamily="34" charset="0"/>
                <a:ea typeface="Times New Roman" panose="02020603050405020304" pitchFamily="18" charset="0"/>
                <a:cs typeface="Arial" pitchFamily="34" charset="0"/>
              </a:rPr>
              <a:t>35 + </a:t>
            </a:r>
            <a:r>
              <a:rPr lang="en-US" sz="2800">
                <a:latin typeface="Arial" pitchFamily="34" charset="0"/>
                <a:ea typeface="Times New Roman" panose="02020603050405020304" pitchFamily="18" charset="0"/>
                <a:cs typeface="Arial" pitchFamily="34" charset="0"/>
              </a:rPr>
              <a:t>97 (tính chất </a:t>
            </a:r>
            <a:r>
              <a:rPr lang="en-US" sz="2800" smtClean="0">
                <a:latin typeface="Arial" pitchFamily="34" charset="0"/>
                <a:ea typeface="Times New Roman" panose="02020603050405020304" pitchFamily="18" charset="0"/>
                <a:cs typeface="Arial" pitchFamily="34" charset="0"/>
              </a:rPr>
              <a:t>giao hoán)</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(65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97 (tính chất kết hợp)</a:t>
            </a:r>
          </a:p>
          <a:p>
            <a:r>
              <a:rPr lang="en-US" sz="2800" smtClean="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197</a:t>
            </a:r>
            <a:endParaRPr lang="en-US" sz="2800">
              <a:effectLst/>
              <a:latin typeface="Arial" pitchFamily="34" charset="0"/>
              <a:ea typeface="Times New Roman" panose="02020603050405020304" pitchFamily="18" charset="0"/>
              <a:cs typeface="Arial" pitchFamily="34" charset="0"/>
            </a:endParaRP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Quan sát VD 1 SGK</a:t>
            </a:r>
            <a:endParaRPr lang="en-US" sz="2800">
              <a:latin typeface="Arial" pitchFamily="34" charset="0"/>
              <a:cs typeface="Arial" pitchFamily="34" charset="0"/>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xmlns=""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xmlns=""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xmlns=""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xmlns="" id="{A3A062DA-93BF-4842-B601-4404401BCCE3}"/>
              </a:ext>
            </a:extLst>
          </p:cNvPr>
          <p:cNvSpPr txBox="1"/>
          <p:nvPr/>
        </p:nvSpPr>
        <p:spPr>
          <a:xfrm>
            <a:off x="1474601" y="2421209"/>
            <a:ext cx="8194331" cy="1815882"/>
          </a:xfrm>
          <a:prstGeom prst="rect">
            <a:avLst/>
          </a:prstGeom>
          <a:noFill/>
        </p:spPr>
        <p:txBody>
          <a:bodyPr wrap="square">
            <a:spAutoFit/>
          </a:bodyPr>
          <a:lstStyle/>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58 + 42 + 76 (tính chất giao hoán)</a:t>
            </a:r>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(58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42) </a:t>
            </a:r>
            <a:r>
              <a:rPr lang="en-US" sz="2800">
                <a:latin typeface="Arial" pitchFamily="34" charset="0"/>
                <a:ea typeface="Times New Roman" panose="02020603050405020304" pitchFamily="18" charset="0"/>
                <a:cs typeface="Arial" pitchFamily="34" charset="0"/>
              </a:rPr>
              <a:t>+ 76</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100 + 76</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176</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xmlns="" id="{A3A062DA-93BF-4842-B601-4404401BCCE3}"/>
              </a:ext>
            </a:extLst>
          </p:cNvPr>
          <p:cNvSpPr txBox="1"/>
          <p:nvPr/>
        </p:nvSpPr>
        <p:spPr>
          <a:xfrm>
            <a:off x="1463610" y="4221414"/>
            <a:ext cx="8194331" cy="1815882"/>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a:t>
            </a:r>
            <a:r>
              <a:rPr lang="en-US" sz="2800">
                <a:latin typeface="Arial" pitchFamily="34" charset="0"/>
                <a:ea typeface="Times New Roman" panose="02020603050405020304" pitchFamily="18" charset="0"/>
                <a:cs typeface="Arial" pitchFamily="34" charset="0"/>
              </a:rPr>
              <a:t>66 + 34 + 27</a:t>
            </a:r>
          </a:p>
          <a:p>
            <a:r>
              <a:rPr lang="en-US" sz="2800" smtClean="0">
                <a:latin typeface="Arial" pitchFamily="34" charset="0"/>
                <a:ea typeface="Times New Roman" panose="02020603050405020304" pitchFamily="18" charset="0"/>
                <a:cs typeface="Arial" pitchFamily="34" charset="0"/>
              </a:rPr>
              <a:t>  = (66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34)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27 (tính chất kết hợp)</a:t>
            </a:r>
          </a:p>
          <a:p>
            <a:r>
              <a:rPr lang="en-US" sz="2800" smtClean="0">
                <a:effectLst/>
                <a:latin typeface="Arial" pitchFamily="34" charset="0"/>
                <a:ea typeface="Times New Roman" panose="02020603050405020304" pitchFamily="18" charset="0"/>
                <a:cs typeface="Arial" pitchFamily="34" charset="0"/>
              </a:rPr>
              <a:t>  = 100 + 27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127</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xmlns=""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b) 66 + 34 + 27</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xmlns=""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xmlns=""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xmlns=""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a:t>
            </a:r>
            <a:r>
              <a:rPr lang="en-US" sz="2800" i="1" smtClean="0">
                <a:latin typeface="Arial" pitchFamily="34" charset="0"/>
                <a:cs typeface="Arial" pitchFamily="34" charset="0"/>
              </a:rPr>
              <a:t>giá 125 000 đồng</a:t>
            </a:r>
            <a:r>
              <a:rPr lang="en-US" sz="2800" i="1">
                <a:latin typeface="Arial" pitchFamily="34" charset="0"/>
                <a:cs typeface="Arial" pitchFamily="34" charset="0"/>
              </a:rPr>
              <a:t>, áo khoác giá </a:t>
            </a:r>
            <a:r>
              <a:rPr lang="en-US" sz="2800" i="1" smtClean="0">
                <a:latin typeface="Arial" pitchFamily="34" charset="0"/>
                <a:cs typeface="Arial" pitchFamily="34" charset="0"/>
              </a:rPr>
              <a:t>140 000 đồng</a:t>
            </a:r>
            <a:r>
              <a:rPr lang="en-US" sz="2800" i="1">
                <a:latin typeface="Arial" pitchFamily="34" charset="0"/>
                <a:cs typeface="Arial" pitchFamily="34" charset="0"/>
              </a:rPr>
              <a:t>, quần âu giá </a:t>
            </a:r>
            <a:r>
              <a:rPr lang="en-US" sz="2800" i="1" smtClean="0">
                <a:latin typeface="Arial" pitchFamily="34" charset="0"/>
                <a:cs typeface="Arial" pitchFamily="34" charset="0"/>
              </a:rPr>
              <a:t>160 000 </a:t>
            </a:r>
            <a:r>
              <a:rPr lang="en-US" sz="2800" i="1">
                <a:latin typeface="Arial" pitchFamily="34" charset="0"/>
                <a:cs typeface="Arial" pitchFamily="34" charset="0"/>
              </a:rPr>
              <a:t>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xmlns=""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smtClean="0">
                <a:solidFill>
                  <a:srgbClr val="1F4E79"/>
                </a:solidFill>
                <a:latin typeface="Arial" pitchFamily="34" charset="0"/>
                <a:cs typeface="Arial" pitchFamily="34" charset="0"/>
              </a:rPr>
              <a:t>Giải:</a:t>
            </a:r>
            <a:r>
              <a:rPr lang="en-US" sz="2800" smtClean="0">
                <a:solidFill>
                  <a:srgbClr val="1F4E79"/>
                </a:solidFill>
                <a:latin typeface="Arial" pitchFamily="34" charset="0"/>
                <a:cs typeface="Arial" pitchFamily="34" charset="0"/>
              </a:rPr>
              <a:t> </a:t>
            </a:r>
            <a:r>
              <a:rPr lang="en-US" sz="2800" smtClean="0">
                <a:latin typeface="Arial" pitchFamily="34" charset="0"/>
                <a:cs typeface="Arial" pitchFamily="34" charset="0"/>
              </a:rPr>
              <a:t>Số </a:t>
            </a:r>
            <a:r>
              <a:rPr lang="en-US" sz="2800">
                <a:latin typeface="Arial" pitchFamily="34" charset="0"/>
                <a:cs typeface="Arial" pitchFamily="34" charset="0"/>
              </a:rPr>
              <a:t>tiền mẹ An đã mua đồng phục cho An là:</a:t>
            </a:r>
          </a:p>
          <a:p>
            <a:r>
              <a:rPr lang="en-US" sz="2800" smtClean="0">
                <a:effectLst/>
                <a:latin typeface="Arial" pitchFamily="34" charset="0"/>
                <a:ea typeface="Times New Roman" panose="02020603050405020304" pitchFamily="18" charset="0"/>
                <a:cs typeface="Arial" pitchFamily="34" charset="0"/>
              </a:rPr>
              <a:t>125 000 + 140 000 + 160 000</a:t>
            </a: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125 000 + </a:t>
            </a:r>
            <a:r>
              <a:rPr lang="en-US" sz="2800" smtClean="0">
                <a:latin typeface="Arial" pitchFamily="34" charset="0"/>
                <a:ea typeface="Times New Roman" panose="02020603050405020304" pitchFamily="18" charset="0"/>
                <a:cs typeface="Arial" pitchFamily="34" charset="0"/>
              </a:rPr>
              <a:t>(140 </a:t>
            </a:r>
            <a:r>
              <a:rPr lang="en-US" sz="2800">
                <a:latin typeface="Arial" pitchFamily="34" charset="0"/>
                <a:ea typeface="Times New Roman" panose="02020603050405020304" pitchFamily="18" charset="0"/>
                <a:cs typeface="Arial" pitchFamily="34" charset="0"/>
              </a:rPr>
              <a:t>000 + 160 </a:t>
            </a:r>
            <a:r>
              <a:rPr lang="en-US" sz="2800" smtClean="0">
                <a:latin typeface="Arial" pitchFamily="34" charset="0"/>
                <a:ea typeface="Times New Roman" panose="02020603050405020304" pitchFamily="18" charset="0"/>
                <a:cs typeface="Arial" pitchFamily="34" charset="0"/>
              </a:rPr>
              <a:t>000)</a:t>
            </a:r>
          </a:p>
          <a:p>
            <a:r>
              <a:rPr lang="en-US" sz="2800" smtClean="0">
                <a:effectLst/>
                <a:latin typeface="Arial" pitchFamily="34" charset="0"/>
                <a:ea typeface="Times New Roman" panose="02020603050405020304" pitchFamily="18" charset="0"/>
                <a:cs typeface="Arial" pitchFamily="34" charset="0"/>
              </a:rPr>
              <a:t>= 125 000 + 300 000</a:t>
            </a:r>
          </a:p>
          <a:p>
            <a:r>
              <a:rPr lang="en-US" sz="2800" smtClean="0">
                <a:effectLst/>
                <a:latin typeface="Arial" pitchFamily="34" charset="0"/>
                <a:ea typeface="Times New Roman" panose="02020603050405020304" pitchFamily="18" charset="0"/>
                <a:cs typeface="Arial" pitchFamily="34" charset="0"/>
              </a:rPr>
              <a:t>= 425 000 (đồng)</a:t>
            </a:r>
            <a:endParaRPr lang="en-US" sz="2800">
              <a:effectLst/>
              <a:latin typeface="Arial" pitchFamily="34" charset="0"/>
              <a:ea typeface="Times New Roman" panose="02020603050405020304" pitchFamily="18" charset="0"/>
              <a:cs typeface="Arial" pitchFamily="34" charset="0"/>
            </a:endParaRPr>
          </a:p>
        </p:txBody>
      </p:sp>
      <p:pic>
        <p:nvPicPr>
          <p:cNvPr id="1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6872998" y="4525566"/>
            <a:ext cx="2010536" cy="2010536"/>
          </a:xfrm>
          <a:prstGeom prst="rect">
            <a:avLst/>
          </a:prstGeom>
        </p:spPr>
      </p:pic>
      <p:pic>
        <p:nvPicPr>
          <p:cNvPr id="19"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178747" y="5147653"/>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71af3243-3dd4-4a8d-8c0d-dd76da1f02a5"/>
    <ds:schemaRef ds:uri="http://www.w3.org/XML/1998/namespace"/>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708</TotalTime>
  <Words>1143</Words>
  <Application>Microsoft Office PowerPoint</Application>
  <PresentationFormat>Custom</PresentationFormat>
  <Paragraphs>148</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Flow</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DELL</cp:lastModifiedBy>
  <cp:revision>51</cp:revision>
  <dcterms:created xsi:type="dcterms:W3CDTF">2021-06-07T13:44:30Z</dcterms:created>
  <dcterms:modified xsi:type="dcterms:W3CDTF">2023-10-25T12:45:51Z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