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9" r:id="rId4"/>
    <p:sldId id="264" r:id="rId5"/>
    <p:sldId id="263" r:id="rId6"/>
    <p:sldId id="260" r:id="rId7"/>
    <p:sldId id="262" r:id="rId8"/>
    <p:sldId id="261" r:id="rId9"/>
    <p:sldId id="276" r:id="rId10"/>
    <p:sldId id="287" r:id="rId11"/>
    <p:sldId id="278" r:id="rId12"/>
    <p:sldId id="280" r:id="rId13"/>
    <p:sldId id="279" r:id="rId14"/>
    <p:sldId id="281" r:id="rId15"/>
    <p:sldId id="269" r:id="rId16"/>
    <p:sldId id="270" r:id="rId17"/>
    <p:sldId id="273" r:id="rId18"/>
    <p:sldId id="275" r:id="rId19"/>
    <p:sldId id="284" r:id="rId20"/>
    <p:sldId id="286" r:id="rId21"/>
    <p:sldId id="272" r:id="rId22"/>
    <p:sldId id="27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1421996205"/>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145368361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283797511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6EF9A-131E-42CA-997F-30DC4514C19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26397675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6EF9A-131E-42CA-997F-30DC4514C19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46262932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6EF9A-131E-42CA-997F-30DC4514C19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9079699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6EF9A-131E-42CA-997F-30DC4514C199}"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320332685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6EF9A-131E-42CA-997F-30DC4514C199}"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268410252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6EF9A-131E-42CA-997F-30DC4514C199}"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390132413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6EF9A-131E-42CA-997F-30DC4514C19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358670601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6EF9A-131E-42CA-997F-30DC4514C19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4415-5CC2-4E84-AF7D-B37EBF6BB591}" type="slidenum">
              <a:rPr lang="en-US" smtClean="0"/>
              <a:t>‹#›</a:t>
            </a:fld>
            <a:endParaRPr lang="en-US"/>
          </a:p>
        </p:txBody>
      </p:sp>
    </p:spTree>
    <p:extLst>
      <p:ext uri="{BB962C8B-B14F-4D97-AF65-F5344CB8AC3E}">
        <p14:creationId xmlns:p14="http://schemas.microsoft.com/office/powerpoint/2010/main" val="161287702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36EF9A-131E-42CA-997F-30DC4514C199}" type="datetimeFigureOut">
              <a:rPr lang="en-US" smtClean="0"/>
              <a:t>3/22/2023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F14415-5CC2-4E84-AF7D-B37EBF6BB591}" type="slidenum">
              <a:rPr lang="en-US" smtClean="0"/>
              <a:t>‹#›</a:t>
            </a:fld>
            <a:endParaRPr lang="en-US"/>
          </a:p>
        </p:txBody>
      </p:sp>
    </p:spTree>
    <p:extLst>
      <p:ext uri="{BB962C8B-B14F-4D97-AF65-F5344CB8AC3E}">
        <p14:creationId xmlns:p14="http://schemas.microsoft.com/office/powerpoint/2010/main" val="215162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EJ02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1219200" y="2914650"/>
            <a:ext cx="6858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CC0000"/>
                </a:solidFill>
                <a:latin typeface="Times New Roman" pitchFamily="18" charset="0"/>
              </a:rPr>
              <a:t>NHIỆT LIỆT CHÀO MỪNG </a:t>
            </a:r>
          </a:p>
          <a:p>
            <a:pPr algn="ctr">
              <a:spcBef>
                <a:spcPct val="50000"/>
              </a:spcBef>
            </a:pPr>
            <a:r>
              <a:rPr lang="en-US" altLang="en-US" sz="2400" b="1">
                <a:solidFill>
                  <a:srgbClr val="CC0000"/>
                </a:solidFill>
                <a:latin typeface="Times New Roman" pitchFamily="18" charset="0"/>
              </a:rPr>
              <a:t>THẦY CÔ VỀ DỰ TIẾT HỌC</a:t>
            </a:r>
          </a:p>
        </p:txBody>
      </p:sp>
      <p:pic>
        <p:nvPicPr>
          <p:cNvPr id="17412" name="Picture 4" descr="sp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sp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sp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sp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sp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2514601"/>
            <a:ext cx="447675" cy="335756"/>
          </a:xfrm>
          <a:prstGeom prst="rect">
            <a:avLst/>
          </a:prstGeom>
          <a:noFill/>
          <a:extLst>
            <a:ext uri="{909E8E84-426E-40DD-AFC4-6F175D3DCCD1}">
              <a14:hiddenFill xmlns:a14="http://schemas.microsoft.com/office/drawing/2010/main">
                <a:solidFill>
                  <a:srgbClr val="FFFFFF"/>
                </a:solidFill>
              </a14:hiddenFill>
            </a:ext>
          </a:extLst>
        </p:spPr>
      </p:pic>
      <p:sp>
        <p:nvSpPr>
          <p:cNvPr id="17417" name="Oval 9"/>
          <p:cNvSpPr>
            <a:spLocks noChangeArrowheads="1"/>
          </p:cNvSpPr>
          <p:nvPr/>
        </p:nvSpPr>
        <p:spPr bwMode="auto">
          <a:xfrm>
            <a:off x="1371600" y="1085850"/>
            <a:ext cx="1066800" cy="628650"/>
          </a:xfrm>
          <a:prstGeom prst="ellipse">
            <a:avLst/>
          </a:prstGeom>
          <a:noFill/>
          <a:ln w="38100" cmpd="dbl">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accent2"/>
                </a:solidFill>
              </a:rPr>
              <a:t>LỚP </a:t>
            </a:r>
            <a:r>
              <a:rPr lang="en-US" altLang="en-US" dirty="0" smtClean="0">
                <a:solidFill>
                  <a:schemeClr val="accent2"/>
                </a:solidFill>
              </a:rPr>
              <a:t>6D</a:t>
            </a:r>
            <a:endParaRPr lang="en-US" altLang="en-US" dirty="0">
              <a:solidFill>
                <a:schemeClr val="accent2"/>
              </a:solidFill>
            </a:endParaRPr>
          </a:p>
        </p:txBody>
      </p:sp>
    </p:spTree>
    <p:extLst>
      <p:ext uri="{BB962C8B-B14F-4D97-AF65-F5344CB8AC3E}">
        <p14:creationId xmlns:p14="http://schemas.microsoft.com/office/powerpoint/2010/main" val="256351537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146" y="460677"/>
            <a:ext cx="2514600" cy="369332"/>
          </a:xfrm>
          <a:prstGeom prst="rect">
            <a:avLst/>
          </a:prstGeom>
          <a:noFill/>
        </p:spPr>
        <p:txBody>
          <a:bodyPr wrap="square" rtlCol="0">
            <a:spAutoFit/>
          </a:bodyPr>
          <a:lstStyle/>
          <a:p>
            <a:r>
              <a:rPr lang="en-US" b="1" u="sng" dirty="0" smtClean="0"/>
              <a:t>PHIẾU HỌC TẬP</a:t>
            </a:r>
            <a:endParaRPr lang="en-US" b="1" u="sng" dirty="0"/>
          </a:p>
        </p:txBody>
      </p:sp>
      <p:sp>
        <p:nvSpPr>
          <p:cNvPr id="3" name="TextBox 2"/>
          <p:cNvSpPr txBox="1"/>
          <p:nvPr/>
        </p:nvSpPr>
        <p:spPr>
          <a:xfrm>
            <a:off x="762000" y="101084"/>
            <a:ext cx="7086600" cy="369332"/>
          </a:xfrm>
          <a:prstGeom prst="rect">
            <a:avLst/>
          </a:prstGeom>
          <a:noFill/>
        </p:spPr>
        <p:txBody>
          <a:bodyPr wrap="square" rtlCol="0">
            <a:spAutoFit/>
          </a:bodyPr>
          <a:lstStyle/>
          <a:p>
            <a:r>
              <a:rPr lang="en-US" b="1" dirty="0" err="1" smtClean="0"/>
              <a:t>Quan</a:t>
            </a:r>
            <a:r>
              <a:rPr lang="en-US" b="1" dirty="0" smtClean="0"/>
              <a:t> </a:t>
            </a:r>
            <a:r>
              <a:rPr lang="en-US" b="1" dirty="0" err="1" smtClean="0"/>
              <a:t>sát</a:t>
            </a:r>
            <a:r>
              <a:rPr lang="en-US" b="1" dirty="0"/>
              <a:t> </a:t>
            </a:r>
            <a:r>
              <a:rPr lang="en-US" b="1" dirty="0" err="1" smtClean="0"/>
              <a:t>các</a:t>
            </a:r>
            <a:r>
              <a:rPr lang="en-US" b="1" dirty="0" smtClean="0"/>
              <a:t> </a:t>
            </a:r>
            <a:r>
              <a:rPr lang="en-US" b="1" dirty="0" err="1" smtClean="0"/>
              <a:t>hình</a:t>
            </a:r>
            <a:r>
              <a:rPr lang="en-US" b="1" dirty="0" smtClean="0"/>
              <a:t> </a:t>
            </a:r>
            <a:r>
              <a:rPr lang="en-US" b="1" dirty="0" err="1" smtClean="0"/>
              <a:t>ảnh</a:t>
            </a:r>
            <a:r>
              <a:rPr lang="en-US" b="1" dirty="0" smtClean="0"/>
              <a:t> </a:t>
            </a:r>
            <a:r>
              <a:rPr lang="en-US" b="1" dirty="0" err="1" smtClean="0"/>
              <a:t>sau</a:t>
            </a:r>
            <a:r>
              <a:rPr lang="en-US" b="1" dirty="0" smtClean="0"/>
              <a:t>, </a:t>
            </a:r>
            <a:r>
              <a:rPr lang="en-US" b="1" dirty="0" err="1" smtClean="0"/>
              <a:t>thảo</a:t>
            </a:r>
            <a:r>
              <a:rPr lang="en-US" b="1" dirty="0" smtClean="0"/>
              <a:t> </a:t>
            </a:r>
            <a:r>
              <a:rPr lang="en-US" b="1" dirty="0" err="1" smtClean="0"/>
              <a:t>luận</a:t>
            </a:r>
            <a:r>
              <a:rPr lang="en-US" b="1" dirty="0" smtClean="0"/>
              <a:t> </a:t>
            </a:r>
            <a:r>
              <a:rPr lang="en-US" b="1" dirty="0" err="1" smtClean="0"/>
              <a:t>nhóm</a:t>
            </a:r>
            <a:r>
              <a:rPr lang="en-US" b="1" dirty="0" smtClean="0"/>
              <a:t>, </a:t>
            </a:r>
            <a:r>
              <a:rPr lang="en-US" b="1" dirty="0" err="1" smtClean="0"/>
              <a:t>hoàn</a:t>
            </a:r>
            <a:r>
              <a:rPr lang="en-US" b="1" dirty="0" smtClean="0"/>
              <a:t> </a:t>
            </a:r>
            <a:r>
              <a:rPr lang="en-US" b="1" dirty="0" err="1" smtClean="0"/>
              <a:t>thành</a:t>
            </a:r>
            <a:r>
              <a:rPr lang="en-US" b="1" dirty="0" smtClean="0"/>
              <a:t> </a:t>
            </a:r>
            <a:r>
              <a:rPr lang="en-US" b="1" dirty="0" err="1" smtClean="0"/>
              <a:t>Phiếu</a:t>
            </a:r>
            <a:r>
              <a:rPr lang="en-US" b="1" dirty="0" smtClean="0"/>
              <a:t> </a:t>
            </a:r>
            <a:r>
              <a:rPr lang="en-US" b="1" dirty="0" err="1" smtClean="0"/>
              <a:t>học</a:t>
            </a:r>
            <a:r>
              <a:rPr lang="en-US" b="1" dirty="0" smtClean="0"/>
              <a:t> </a:t>
            </a:r>
            <a:r>
              <a:rPr lang="en-US" b="1" dirty="0" err="1" smtClean="0"/>
              <a:t>tập</a:t>
            </a:r>
            <a:endParaRPr lang="en-US" b="1" dirty="0"/>
          </a:p>
        </p:txBody>
      </p:sp>
      <p:sp>
        <p:nvSpPr>
          <p:cNvPr id="4" name="Isosceles Triangle 3"/>
          <p:cNvSpPr/>
          <p:nvPr/>
        </p:nvSpPr>
        <p:spPr>
          <a:xfrm rot="10800000">
            <a:off x="342900" y="200435"/>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13584775"/>
              </p:ext>
            </p:extLst>
          </p:nvPr>
        </p:nvGraphicFramePr>
        <p:xfrm>
          <a:off x="152400" y="971550"/>
          <a:ext cx="8839200" cy="3613820"/>
        </p:xfrm>
        <a:graphic>
          <a:graphicData uri="http://schemas.openxmlformats.org/drawingml/2006/table">
            <a:tbl>
              <a:tblPr firstRow="1" bandRow="1">
                <a:tableStyleId>{8EC20E35-A176-4012-BC5E-935CFFF8708E}</a:tableStyleId>
              </a:tblPr>
              <a:tblGrid>
                <a:gridCol w="838199"/>
                <a:gridCol w="533400"/>
                <a:gridCol w="838201"/>
                <a:gridCol w="4953000"/>
                <a:gridCol w="838200"/>
                <a:gridCol w="838200"/>
              </a:tblGrid>
              <a:tr h="334845">
                <a:tc rowSpan="2">
                  <a:txBody>
                    <a:bodyPr/>
                    <a:lstStyle/>
                    <a:p>
                      <a:pPr algn="ctr"/>
                      <a:r>
                        <a:rPr lang="en-US" sz="1600" b="1" dirty="0" err="1" smtClean="0">
                          <a:solidFill>
                            <a:schemeClr val="tx1"/>
                          </a:solidFill>
                        </a:rPr>
                        <a:t>Trường</a:t>
                      </a:r>
                      <a:r>
                        <a:rPr lang="en-US" sz="1600" b="1" baseline="0" dirty="0" smtClean="0">
                          <a:solidFill>
                            <a:schemeClr val="tx1"/>
                          </a:solidFill>
                        </a:rPr>
                        <a:t> </a:t>
                      </a:r>
                      <a:r>
                        <a:rPr lang="en-US" sz="1600" b="1" baseline="0" dirty="0" err="1" smtClean="0">
                          <a:solidFill>
                            <a:schemeClr val="tx1"/>
                          </a:solidFill>
                        </a:rPr>
                        <a:t>hợp</a:t>
                      </a:r>
                      <a:r>
                        <a:rPr lang="en-US" sz="1600" b="1" baseline="0" dirty="0" smtClean="0">
                          <a:solidFill>
                            <a:schemeClr val="tx1"/>
                          </a:solidFill>
                        </a:rPr>
                        <a:t> </a:t>
                      </a:r>
                      <a:r>
                        <a:rPr lang="en-US" sz="1600" b="1" baseline="0" dirty="0" err="1" smtClean="0">
                          <a:solidFill>
                            <a:schemeClr val="tx1"/>
                          </a:solidFill>
                        </a:rPr>
                        <a:t>số</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b="1" dirty="0" err="1" smtClean="0">
                          <a:solidFill>
                            <a:schemeClr val="tx1"/>
                          </a:solidFill>
                        </a:rPr>
                        <a:t>Lực</a:t>
                      </a:r>
                      <a:r>
                        <a:rPr lang="en-US" b="1" baseline="0" dirty="0" smtClean="0">
                          <a:solidFill>
                            <a:schemeClr val="tx1"/>
                          </a:solidFill>
                        </a:rPr>
                        <a:t> ma </a:t>
                      </a:r>
                      <a:r>
                        <a:rPr lang="en-US" b="1" baseline="0" dirty="0" err="1" smtClean="0">
                          <a:solidFill>
                            <a:schemeClr val="tx1"/>
                          </a:solidFill>
                        </a:rPr>
                        <a:t>sát</a:t>
                      </a:r>
                      <a:r>
                        <a:rPr lang="en-US" b="1" baseline="0" dirty="0" smtClean="0">
                          <a:solidFill>
                            <a:schemeClr val="tx1"/>
                          </a:solidFill>
                        </a:rPr>
                        <a:t> </a:t>
                      </a:r>
                      <a:r>
                        <a:rPr lang="en-US" b="1" baseline="0" dirty="0" err="1" smtClean="0">
                          <a:solidFill>
                            <a:schemeClr val="tx1"/>
                          </a:solidFill>
                        </a:rPr>
                        <a:t>tạo</a:t>
                      </a:r>
                      <a:r>
                        <a:rPr lang="en-US" b="1" baseline="0" dirty="0" smtClean="0">
                          <a:solidFill>
                            <a:schemeClr val="tx1"/>
                          </a:solidFill>
                        </a:rPr>
                        <a:t> </a:t>
                      </a:r>
                      <a:r>
                        <a:rPr lang="en-US" b="1" baseline="0" dirty="0" err="1" smtClean="0">
                          <a:solidFill>
                            <a:schemeClr val="tx1"/>
                          </a:solidFill>
                        </a:rPr>
                        <a:t>ra</a:t>
                      </a:r>
                      <a:r>
                        <a:rPr lang="en-US" b="1" baseline="0" dirty="0" smtClean="0">
                          <a:solidFill>
                            <a:schemeClr val="tx1"/>
                          </a:solidFill>
                        </a:rPr>
                        <a:t> do </a:t>
                      </a:r>
                      <a:r>
                        <a:rPr lang="en-US" b="1" baseline="0" dirty="0" err="1" smtClean="0">
                          <a:solidFill>
                            <a:schemeClr val="tx1"/>
                          </a:solidFill>
                        </a:rPr>
                        <a:t>sự</a:t>
                      </a:r>
                      <a:r>
                        <a:rPr lang="en-US" b="1" baseline="0" dirty="0" smtClean="0">
                          <a:solidFill>
                            <a:schemeClr val="tx1"/>
                          </a:solidFill>
                        </a:rPr>
                        <a:t> </a:t>
                      </a:r>
                      <a:r>
                        <a:rPr lang="en-US" b="1" baseline="0" dirty="0" err="1" smtClean="0">
                          <a:solidFill>
                            <a:schemeClr val="tx1"/>
                          </a:solidFill>
                        </a:rPr>
                        <a:t>tiếp</a:t>
                      </a:r>
                      <a:r>
                        <a:rPr lang="en-US" b="1" baseline="0" dirty="0" smtClean="0">
                          <a:solidFill>
                            <a:schemeClr val="tx1"/>
                          </a:solidFill>
                        </a:rPr>
                        <a:t> </a:t>
                      </a:r>
                      <a:r>
                        <a:rPr lang="en-US" b="1" baseline="0" dirty="0" err="1" smtClean="0">
                          <a:solidFill>
                            <a:schemeClr val="tx1"/>
                          </a:solidFill>
                        </a:rPr>
                        <a:t>xúc</a:t>
                      </a:r>
                      <a:r>
                        <a:rPr lang="en-US" b="1" baseline="0" dirty="0" smtClean="0">
                          <a:solidFill>
                            <a:schemeClr val="tx1"/>
                          </a:solidFill>
                        </a:rPr>
                        <a:t> </a:t>
                      </a:r>
                      <a:r>
                        <a:rPr lang="en-US" b="1" baseline="0" dirty="0" err="1" smtClean="0">
                          <a:solidFill>
                            <a:schemeClr val="tx1"/>
                          </a:solidFill>
                        </a:rPr>
                        <a:t>của</a:t>
                      </a:r>
                      <a:r>
                        <a:rPr lang="en-US" b="1" baseline="0"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Loại</a:t>
                      </a:r>
                      <a:r>
                        <a:rPr lang="en-US" baseline="0" dirty="0" smtClean="0">
                          <a:solidFill>
                            <a:schemeClr val="tx1"/>
                          </a:solidFill>
                        </a:rPr>
                        <a:t> </a:t>
                      </a:r>
                      <a:r>
                        <a:rPr lang="en-US" baseline="0"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b="1" dirty="0" err="1" smtClean="0">
                          <a:solidFill>
                            <a:schemeClr val="tx1"/>
                          </a:solidFill>
                        </a:rPr>
                        <a:t>Có</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err="1" smtClean="0">
                          <a:solidFill>
                            <a:schemeClr val="tx1"/>
                          </a:solidFill>
                        </a:rPr>
                        <a:t>Không</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b="1" dirty="0" err="1" smtClean="0">
                          <a:solidFill>
                            <a:schemeClr val="tx1"/>
                          </a:solidFill>
                        </a:rPr>
                        <a:t>Trượt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1" dirty="0" err="1" smtClean="0">
                          <a:solidFill>
                            <a:schemeClr val="tx1"/>
                          </a:solidFill>
                        </a:rPr>
                        <a:t>Nghỉ</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1</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t>
                      </a:r>
                      <a:r>
                        <a:rPr lang="en-US" sz="1600" b="1" dirty="0" err="1" smtClean="0">
                          <a:solidFill>
                            <a:schemeClr val="tx1"/>
                          </a:solidFill>
                        </a:rPr>
                        <a:t>anh</a:t>
                      </a:r>
                      <a:r>
                        <a:rPr lang="en-US" sz="1600" b="1" baseline="0" dirty="0" smtClean="0">
                          <a:solidFill>
                            <a:schemeClr val="tx1"/>
                          </a:solidFill>
                        </a:rPr>
                        <a:t> </a:t>
                      </a:r>
                      <a:r>
                        <a:rPr lang="en-US" sz="1600" b="1" baseline="0" dirty="0" err="1" smtClean="0">
                          <a:solidFill>
                            <a:schemeClr val="tx1"/>
                          </a:solidFill>
                        </a:rPr>
                        <a:t>với</a:t>
                      </a:r>
                      <a:r>
                        <a:rPr lang="en-US" sz="1600" b="1" baseline="0" dirty="0" smtClean="0">
                          <a:solidFill>
                            <a:schemeClr val="tx1"/>
                          </a:solidFill>
                        </a:rPr>
                        <a:t> </a:t>
                      </a:r>
                      <a:r>
                        <a:rPr lang="en-US" sz="1600" b="1" baseline="0" dirty="0" err="1" smtClean="0">
                          <a:solidFill>
                            <a:schemeClr val="tx1"/>
                          </a:solidFill>
                        </a:rPr>
                        <a:t>vành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đang</a:t>
                      </a:r>
                      <a:r>
                        <a:rPr lang="en-US" sz="1600" b="1" baseline="0" dirty="0" smtClean="0">
                          <a:solidFill>
                            <a:schemeClr val="tx1"/>
                          </a:solidFill>
                        </a:rPr>
                        <a:t> </a:t>
                      </a:r>
                      <a:r>
                        <a:rPr lang="en-US" sz="1600" b="1" baseline="0" dirty="0" err="1" smtClean="0">
                          <a:solidFill>
                            <a:schemeClr val="tx1"/>
                          </a:solidFill>
                        </a:rPr>
                        <a:t>chuyển</a:t>
                      </a:r>
                      <a:r>
                        <a:rPr lang="en-US" sz="1600" b="1" baseline="0" dirty="0" smtClean="0">
                          <a:solidFill>
                            <a:schemeClr val="tx1"/>
                          </a:solidFill>
                        </a:rPr>
                        <a:t> </a:t>
                      </a:r>
                      <a:r>
                        <a:rPr lang="en-US" sz="1600" b="1" baseline="0" dirty="0" err="1" smtClean="0">
                          <a:solidFill>
                            <a:schemeClr val="tx1"/>
                          </a:solidFill>
                        </a:rPr>
                        <a:t>động</a:t>
                      </a:r>
                      <a:r>
                        <a:rPr lang="en-US" sz="1600" b="1" baseline="0" dirty="0" smtClean="0">
                          <a:solidFill>
                            <a:schemeClr val="tx1"/>
                          </a:solidFill>
                        </a:rPr>
                        <a:t>, </a:t>
                      </a:r>
                      <a:r>
                        <a:rPr lang="en-US" sz="1600" b="1" baseline="0" dirty="0" err="1" smtClean="0">
                          <a:solidFill>
                            <a:schemeClr val="tx1"/>
                          </a:solidFill>
                        </a:rPr>
                        <a:t>khi</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giữ</a:t>
                      </a:r>
                      <a:r>
                        <a:rPr lang="en-US" sz="1600" b="1" baseline="0" dirty="0" smtClean="0">
                          <a:solidFill>
                            <a:schemeClr val="tx1"/>
                          </a:solidFill>
                        </a:rPr>
                        <a:t> </a:t>
                      </a:r>
                      <a:r>
                        <a:rPr lang="en-US" sz="1600" b="1" baseline="0" dirty="0" err="1" smtClean="0">
                          <a:solidFill>
                            <a:schemeClr val="tx1"/>
                          </a:solidFill>
                        </a:rPr>
                        <a:t>bánh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không</a:t>
                      </a:r>
                      <a:r>
                        <a:rPr lang="en-US" sz="1600" b="1" baseline="0" dirty="0" smtClean="0">
                          <a:solidFill>
                            <a:schemeClr val="tx1"/>
                          </a:solidFill>
                        </a:rPr>
                        <a:t> quay </a:t>
                      </a:r>
                      <a:r>
                        <a:rPr lang="en-US" sz="1600" b="1" baseline="0" dirty="0" err="1" smtClean="0">
                          <a:solidFill>
                            <a:schemeClr val="tx1"/>
                          </a:solidFill>
                        </a:rPr>
                        <a:t>được</a:t>
                      </a:r>
                      <a:r>
                        <a:rPr lang="en-US" sz="1600" b="1" baseline="0" dirty="0" smtClean="0">
                          <a:solidFill>
                            <a:schemeClr val="tx1"/>
                          </a:solidFill>
                        </a:rPr>
                        <a:t> </a:t>
                      </a:r>
                      <a:r>
                        <a:rPr lang="en-US" sz="1600" b="1" baseline="0" dirty="0" err="1" smtClean="0">
                          <a:solidFill>
                            <a:schemeClr val="tx1"/>
                          </a:solidFill>
                        </a:rPr>
                        <a:t>nữa</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b="1" dirty="0" smtClean="0">
                          <a:solidFill>
                            <a:schemeClr val="tx1"/>
                          </a:solidFill>
                        </a:rPr>
                        <a:t>2</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4</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5</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6</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7</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62422301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2514600" cy="369332"/>
          </a:xfrm>
          <a:prstGeom prst="rect">
            <a:avLst/>
          </a:prstGeom>
          <a:noFill/>
        </p:spPr>
        <p:txBody>
          <a:bodyPr wrap="square" rtlCol="0">
            <a:spAutoFit/>
          </a:bodyPr>
          <a:lstStyle/>
          <a:p>
            <a:r>
              <a:rPr lang="en-US" dirty="0" smtClean="0"/>
              <a:t>PHIẾU HỌC TẬP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54653697"/>
              </p:ext>
            </p:extLst>
          </p:nvPr>
        </p:nvGraphicFramePr>
        <p:xfrm>
          <a:off x="114300" y="358140"/>
          <a:ext cx="8953500" cy="3992879"/>
        </p:xfrm>
        <a:graphic>
          <a:graphicData uri="http://schemas.openxmlformats.org/drawingml/2006/table">
            <a:tbl>
              <a:tblPr firstRow="1" bandRow="1">
                <a:tableStyleId>{8EC20E35-A176-4012-BC5E-935CFFF8708E}</a:tableStyleId>
              </a:tblPr>
              <a:tblGrid>
                <a:gridCol w="800100"/>
                <a:gridCol w="457200"/>
                <a:gridCol w="838200"/>
                <a:gridCol w="5181600"/>
                <a:gridCol w="838200"/>
                <a:gridCol w="838200"/>
              </a:tblGrid>
              <a:tr h="334845">
                <a:tc rowSpan="2">
                  <a:txBody>
                    <a:bodyPr/>
                    <a:lstStyle/>
                    <a:p>
                      <a:pPr algn="ctr"/>
                      <a:r>
                        <a:rPr lang="en-US" sz="1800" b="1" dirty="0" err="1" smtClean="0">
                          <a:solidFill>
                            <a:schemeClr val="tx1"/>
                          </a:solidFill>
                        </a:rPr>
                        <a:t>Trường</a:t>
                      </a:r>
                      <a:r>
                        <a:rPr lang="en-US" sz="1800" b="1" baseline="0" dirty="0" smtClean="0">
                          <a:solidFill>
                            <a:schemeClr val="tx1"/>
                          </a:solidFill>
                        </a:rPr>
                        <a:t> </a:t>
                      </a:r>
                      <a:r>
                        <a:rPr lang="en-US" sz="1800" b="1" baseline="0" dirty="0" err="1" smtClean="0">
                          <a:solidFill>
                            <a:schemeClr val="tx1"/>
                          </a:solidFill>
                        </a:rPr>
                        <a:t>hợp</a:t>
                      </a:r>
                      <a:r>
                        <a:rPr lang="en-US" sz="1800" b="1" baseline="0" dirty="0" smtClean="0">
                          <a:solidFill>
                            <a:schemeClr val="tx1"/>
                          </a:solidFill>
                        </a:rPr>
                        <a:t> </a:t>
                      </a:r>
                      <a:r>
                        <a:rPr lang="en-US" sz="1800" b="1" baseline="0" dirty="0" err="1" smtClean="0">
                          <a:solidFill>
                            <a:schemeClr val="tx1"/>
                          </a:solidFill>
                        </a:rPr>
                        <a:t>số</a:t>
                      </a:r>
                      <a:r>
                        <a:rPr lang="en-US" sz="1800" b="1" baseline="0" dirty="0" smtClean="0">
                          <a:solidFill>
                            <a:schemeClr val="tx1"/>
                          </a:solidFill>
                        </a:rPr>
                        <a: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900" b="1" dirty="0" err="1" smtClean="0">
                          <a:solidFill>
                            <a:schemeClr val="tx1"/>
                          </a:solidFill>
                        </a:rPr>
                        <a:t>Lực</a:t>
                      </a:r>
                      <a:r>
                        <a:rPr lang="en-US" sz="1900" b="1" baseline="0" dirty="0" smtClean="0">
                          <a:solidFill>
                            <a:schemeClr val="tx1"/>
                          </a:solidFill>
                        </a:rPr>
                        <a:t> ma </a:t>
                      </a:r>
                      <a:r>
                        <a:rPr lang="en-US" sz="1900" b="1" baseline="0" dirty="0" err="1" smtClean="0">
                          <a:solidFill>
                            <a:schemeClr val="tx1"/>
                          </a:solidFill>
                        </a:rPr>
                        <a:t>sát</a:t>
                      </a:r>
                      <a:r>
                        <a:rPr lang="en-US" sz="1900" b="1" baseline="0" dirty="0" smtClean="0">
                          <a:solidFill>
                            <a:schemeClr val="tx1"/>
                          </a:solidFill>
                        </a:rPr>
                        <a:t> </a:t>
                      </a:r>
                      <a:r>
                        <a:rPr lang="en-US" sz="1900" b="1" baseline="0" dirty="0" err="1" smtClean="0">
                          <a:solidFill>
                            <a:schemeClr val="tx1"/>
                          </a:solidFill>
                        </a:rPr>
                        <a:t>tạo</a:t>
                      </a:r>
                      <a:r>
                        <a:rPr lang="en-US" sz="1900" b="1" baseline="0" dirty="0" smtClean="0">
                          <a:solidFill>
                            <a:schemeClr val="tx1"/>
                          </a:solidFill>
                        </a:rPr>
                        <a:t> </a:t>
                      </a:r>
                      <a:r>
                        <a:rPr lang="en-US" sz="1900" b="1" baseline="0" dirty="0" err="1" smtClean="0">
                          <a:solidFill>
                            <a:schemeClr val="tx1"/>
                          </a:solidFill>
                        </a:rPr>
                        <a:t>ra</a:t>
                      </a:r>
                      <a:r>
                        <a:rPr lang="en-US" sz="1900" b="1" baseline="0" dirty="0" smtClean="0">
                          <a:solidFill>
                            <a:schemeClr val="tx1"/>
                          </a:solidFill>
                        </a:rPr>
                        <a:t> do </a:t>
                      </a:r>
                      <a:r>
                        <a:rPr lang="en-US" sz="1900" b="1" baseline="0" dirty="0" err="1" smtClean="0">
                          <a:solidFill>
                            <a:schemeClr val="tx1"/>
                          </a:solidFill>
                        </a:rPr>
                        <a:t>sự</a:t>
                      </a:r>
                      <a:r>
                        <a:rPr lang="en-US" sz="1900" b="1" baseline="0" dirty="0" smtClean="0">
                          <a:solidFill>
                            <a:schemeClr val="tx1"/>
                          </a:solidFill>
                        </a:rPr>
                        <a:t> </a:t>
                      </a:r>
                      <a:r>
                        <a:rPr lang="en-US" sz="1900" b="1" baseline="0" dirty="0" err="1" smtClean="0">
                          <a:solidFill>
                            <a:schemeClr val="tx1"/>
                          </a:solidFill>
                        </a:rPr>
                        <a:t>tiếp</a:t>
                      </a:r>
                      <a:r>
                        <a:rPr lang="en-US" sz="1900" b="1" baseline="0" dirty="0" smtClean="0">
                          <a:solidFill>
                            <a:schemeClr val="tx1"/>
                          </a:solidFill>
                        </a:rPr>
                        <a:t> </a:t>
                      </a:r>
                      <a:r>
                        <a:rPr lang="en-US" sz="1900" b="1" baseline="0" dirty="0" err="1" smtClean="0">
                          <a:solidFill>
                            <a:schemeClr val="tx1"/>
                          </a:solidFill>
                        </a:rPr>
                        <a:t>xúc</a:t>
                      </a:r>
                      <a:r>
                        <a:rPr lang="en-US" sz="1900" b="1" baseline="0" dirty="0" smtClean="0">
                          <a:solidFill>
                            <a:schemeClr val="tx1"/>
                          </a:solidFill>
                        </a:rPr>
                        <a:t> </a:t>
                      </a:r>
                      <a:r>
                        <a:rPr lang="en-US" sz="1900" b="1" baseline="0" dirty="0" err="1" smtClean="0">
                          <a:solidFill>
                            <a:schemeClr val="tx1"/>
                          </a:solidFill>
                        </a:rPr>
                        <a:t>của</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Loại</a:t>
                      </a:r>
                      <a:r>
                        <a:rPr lang="en-US" sz="1900" baseline="0" dirty="0" smtClean="0">
                          <a:solidFill>
                            <a:schemeClr val="tx1"/>
                          </a:solidFill>
                        </a:rPr>
                        <a:t> </a:t>
                      </a:r>
                      <a:r>
                        <a:rPr lang="en-US" sz="1900" baseline="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sz="1900" b="1" dirty="0" err="1" smtClean="0">
                          <a:solidFill>
                            <a:schemeClr val="tx1"/>
                          </a:solidFill>
                        </a:rPr>
                        <a:t>Có</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chemeClr val="tx1"/>
                          </a:solidFill>
                        </a:rPr>
                        <a:t>Không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sz="1900" b="1" dirty="0" err="1" smtClean="0">
                          <a:solidFill>
                            <a:schemeClr val="tx1"/>
                          </a:solidFill>
                        </a:rPr>
                        <a:t>Trượt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b="1" dirty="0" err="1" smtClean="0">
                          <a:solidFill>
                            <a:schemeClr val="tx1"/>
                          </a:solidFill>
                        </a:rPr>
                        <a:t>Nghỉ</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1</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err="1" smtClean="0">
                          <a:solidFill>
                            <a:schemeClr val="tx1"/>
                          </a:solidFill>
                        </a:rPr>
                        <a:t>Má</a:t>
                      </a:r>
                      <a:r>
                        <a:rPr lang="en-US" sz="1800" b="1" baseline="0" dirty="0" smtClean="0">
                          <a:solidFill>
                            <a:schemeClr val="tx1"/>
                          </a:solidFill>
                        </a:rPr>
                        <a:t> </a:t>
                      </a:r>
                      <a:r>
                        <a:rPr lang="en-US" sz="1800" b="1" baseline="0" dirty="0" err="1" smtClean="0">
                          <a:solidFill>
                            <a:schemeClr val="tx1"/>
                          </a:solidFill>
                        </a:rPr>
                        <a:t>ph</a:t>
                      </a:r>
                      <a:r>
                        <a:rPr lang="en-US" sz="1800" b="1" dirty="0" err="1" smtClean="0">
                          <a:solidFill>
                            <a:schemeClr val="tx1"/>
                          </a:solidFill>
                        </a:rPr>
                        <a:t>anh</a:t>
                      </a:r>
                      <a:r>
                        <a:rPr lang="en-US" sz="1800" b="1" baseline="0" dirty="0" smtClean="0">
                          <a:solidFill>
                            <a:schemeClr val="tx1"/>
                          </a:solidFill>
                        </a:rPr>
                        <a:t> </a:t>
                      </a:r>
                      <a:r>
                        <a:rPr lang="en-US" sz="1800" b="1" baseline="0" dirty="0" err="1" smtClean="0">
                          <a:solidFill>
                            <a:schemeClr val="tx1"/>
                          </a:solidFill>
                        </a:rPr>
                        <a:t>với</a:t>
                      </a:r>
                      <a:r>
                        <a:rPr lang="en-US" sz="1800" b="1" baseline="0" dirty="0" smtClean="0">
                          <a:solidFill>
                            <a:schemeClr val="tx1"/>
                          </a:solidFill>
                        </a:rPr>
                        <a:t> </a:t>
                      </a:r>
                      <a:r>
                        <a:rPr lang="en-US" sz="1800" b="1" baseline="0" dirty="0" err="1" smtClean="0">
                          <a:solidFill>
                            <a:schemeClr val="tx1"/>
                          </a:solidFill>
                        </a:rPr>
                        <a:t>vành</a:t>
                      </a:r>
                      <a:r>
                        <a:rPr lang="en-US" sz="1800" b="1" baseline="0" dirty="0" smtClean="0">
                          <a:solidFill>
                            <a:schemeClr val="tx1"/>
                          </a:solidFill>
                        </a:rPr>
                        <a:t>( </a:t>
                      </a:r>
                      <a:r>
                        <a:rPr lang="en-US" sz="1800" b="1" baseline="0" dirty="0" err="1" smtClean="0">
                          <a:solidFill>
                            <a:schemeClr val="tx1"/>
                          </a:solidFill>
                        </a:rPr>
                        <a:t>xe</a:t>
                      </a:r>
                      <a:r>
                        <a:rPr lang="en-US" sz="1800" b="1" baseline="0" dirty="0" smtClean="0">
                          <a:solidFill>
                            <a:schemeClr val="tx1"/>
                          </a:solidFill>
                        </a:rPr>
                        <a:t> </a:t>
                      </a:r>
                      <a:r>
                        <a:rPr lang="en-US" sz="1800" b="1" baseline="0" dirty="0" err="1" smtClean="0">
                          <a:solidFill>
                            <a:schemeClr val="tx1"/>
                          </a:solidFill>
                        </a:rPr>
                        <a:t>đang</a:t>
                      </a:r>
                      <a:r>
                        <a:rPr lang="en-US" sz="1800" b="1" baseline="0" dirty="0" smtClean="0">
                          <a:solidFill>
                            <a:schemeClr val="tx1"/>
                          </a:solidFill>
                        </a:rPr>
                        <a:t> </a:t>
                      </a:r>
                      <a:r>
                        <a:rPr lang="en-US" sz="1800" b="1" baseline="0" dirty="0" err="1" smtClean="0">
                          <a:solidFill>
                            <a:schemeClr val="tx1"/>
                          </a:solidFill>
                        </a:rPr>
                        <a:t>chuyển</a:t>
                      </a:r>
                      <a:r>
                        <a:rPr lang="en-US" sz="1800" b="1" baseline="0" dirty="0" smtClean="0">
                          <a:solidFill>
                            <a:schemeClr val="tx1"/>
                          </a:solidFill>
                        </a:rPr>
                        <a:t> </a:t>
                      </a:r>
                      <a:r>
                        <a:rPr lang="en-US" sz="1800" b="1" baseline="0" dirty="0" err="1" smtClean="0">
                          <a:solidFill>
                            <a:schemeClr val="tx1"/>
                          </a:solidFill>
                        </a:rPr>
                        <a:t>động</a:t>
                      </a:r>
                      <a:r>
                        <a:rPr lang="en-US" sz="1800" b="1" baseline="0" dirty="0" smtClean="0">
                          <a:solidFill>
                            <a:schemeClr val="tx1"/>
                          </a:solidFill>
                        </a:rPr>
                        <a:t>, </a:t>
                      </a:r>
                      <a:r>
                        <a:rPr lang="en-US" sz="1800" b="1" baseline="0" dirty="0" err="1" smtClean="0">
                          <a:solidFill>
                            <a:schemeClr val="tx1"/>
                          </a:solidFill>
                        </a:rPr>
                        <a:t>khi</a:t>
                      </a:r>
                      <a:r>
                        <a:rPr lang="en-US" sz="1800" b="1" baseline="0" dirty="0" smtClean="0">
                          <a:solidFill>
                            <a:schemeClr val="tx1"/>
                          </a:solidFill>
                        </a:rPr>
                        <a:t> </a:t>
                      </a:r>
                      <a:r>
                        <a:rPr lang="en-US" sz="1800" b="1" baseline="0" dirty="0" err="1" smtClean="0">
                          <a:solidFill>
                            <a:schemeClr val="tx1"/>
                          </a:solidFill>
                        </a:rPr>
                        <a:t>phanh</a:t>
                      </a:r>
                      <a:r>
                        <a:rPr lang="en-US" sz="1800" b="1" baseline="0" dirty="0" smtClean="0">
                          <a:solidFill>
                            <a:schemeClr val="tx1"/>
                          </a:solidFill>
                        </a:rPr>
                        <a:t> </a:t>
                      </a:r>
                      <a:r>
                        <a:rPr lang="en-US" sz="1800" b="1" baseline="0" dirty="0" err="1" smtClean="0">
                          <a:solidFill>
                            <a:schemeClr val="tx1"/>
                          </a:solidFill>
                        </a:rPr>
                        <a:t>má</a:t>
                      </a:r>
                      <a:r>
                        <a:rPr lang="en-US" sz="1800" b="1" baseline="0" dirty="0" smtClean="0">
                          <a:solidFill>
                            <a:schemeClr val="tx1"/>
                          </a:solidFill>
                        </a:rPr>
                        <a:t> </a:t>
                      </a:r>
                      <a:r>
                        <a:rPr lang="en-US" sz="1800" b="1" baseline="0" dirty="0" err="1" smtClean="0">
                          <a:solidFill>
                            <a:schemeClr val="tx1"/>
                          </a:solidFill>
                        </a:rPr>
                        <a:t>phanh</a:t>
                      </a:r>
                      <a:r>
                        <a:rPr lang="en-US" sz="1800" b="1" baseline="0" dirty="0" smtClean="0">
                          <a:solidFill>
                            <a:schemeClr val="tx1"/>
                          </a:solidFill>
                        </a:rPr>
                        <a:t> </a:t>
                      </a:r>
                      <a:r>
                        <a:rPr lang="en-US" sz="1800" b="1" baseline="0" dirty="0" err="1" smtClean="0">
                          <a:solidFill>
                            <a:schemeClr val="tx1"/>
                          </a:solidFill>
                        </a:rPr>
                        <a:t>giữ</a:t>
                      </a:r>
                      <a:r>
                        <a:rPr lang="en-US" sz="1800" b="1" baseline="0" dirty="0" smtClean="0">
                          <a:solidFill>
                            <a:schemeClr val="tx1"/>
                          </a:solidFill>
                        </a:rPr>
                        <a:t> </a:t>
                      </a:r>
                      <a:r>
                        <a:rPr lang="en-US" sz="1800" b="1" baseline="0" dirty="0" err="1" smtClean="0">
                          <a:solidFill>
                            <a:schemeClr val="tx1"/>
                          </a:solidFill>
                        </a:rPr>
                        <a:t>bánh</a:t>
                      </a:r>
                      <a:r>
                        <a:rPr lang="en-US" sz="1800" b="1" baseline="0" dirty="0" smtClean="0">
                          <a:solidFill>
                            <a:schemeClr val="tx1"/>
                          </a:solidFill>
                        </a:rPr>
                        <a:t> </a:t>
                      </a:r>
                      <a:r>
                        <a:rPr lang="en-US" sz="1800" b="1" baseline="0" dirty="0" err="1" smtClean="0">
                          <a:solidFill>
                            <a:schemeClr val="tx1"/>
                          </a:solidFill>
                        </a:rPr>
                        <a:t>xe</a:t>
                      </a:r>
                      <a:r>
                        <a:rPr lang="en-US" sz="1800" b="1" baseline="0" dirty="0" smtClean="0">
                          <a:solidFill>
                            <a:schemeClr val="tx1"/>
                          </a:solidFill>
                        </a:rPr>
                        <a:t> </a:t>
                      </a:r>
                      <a:r>
                        <a:rPr lang="en-US" sz="1800" b="1" baseline="0" dirty="0" err="1" smtClean="0">
                          <a:solidFill>
                            <a:schemeClr val="tx1"/>
                          </a:solidFill>
                        </a:rPr>
                        <a:t>không</a:t>
                      </a:r>
                      <a:r>
                        <a:rPr lang="en-US" sz="1800" b="1" baseline="0" dirty="0" smtClean="0">
                          <a:solidFill>
                            <a:schemeClr val="tx1"/>
                          </a:solidFill>
                        </a:rPr>
                        <a:t> quay </a:t>
                      </a:r>
                      <a:r>
                        <a:rPr lang="en-US" sz="1800" b="1" baseline="0" dirty="0" err="1" smtClean="0">
                          <a:solidFill>
                            <a:schemeClr val="tx1"/>
                          </a:solidFill>
                        </a:rPr>
                        <a:t>được</a:t>
                      </a:r>
                      <a:r>
                        <a:rPr lang="en-US" sz="1800" b="1" baseline="0" dirty="0" smtClean="0">
                          <a:solidFill>
                            <a:schemeClr val="tx1"/>
                          </a:solidFill>
                        </a:rPr>
                        <a:t> </a:t>
                      </a:r>
                      <a:r>
                        <a:rPr lang="en-US" sz="1800" b="1" baseline="0" dirty="0" err="1" smtClean="0">
                          <a:solidFill>
                            <a:schemeClr val="tx1"/>
                          </a:solidFill>
                        </a:rPr>
                        <a:t>nữa</a:t>
                      </a:r>
                      <a:r>
                        <a:rPr lang="en-US" sz="1800" b="1" baseline="0" dirty="0" smtClean="0">
                          <a:solidFill>
                            <a:schemeClr val="tx1"/>
                          </a:solidFill>
                        </a:rPr>
                        <a: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sz="1900" b="1" dirty="0" smtClean="0">
                          <a:solidFill>
                            <a:srgbClr val="FF0000"/>
                          </a:solidFill>
                        </a:rPr>
                        <a:t>2</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Lưỡi</a:t>
                      </a:r>
                      <a:r>
                        <a:rPr lang="en-US" sz="1900" b="1" baseline="0" dirty="0" smtClean="0">
                          <a:solidFill>
                            <a:srgbClr val="FF0000"/>
                          </a:solidFill>
                        </a:rPr>
                        <a:t> </a:t>
                      </a:r>
                      <a:r>
                        <a:rPr lang="en-US" sz="1900" b="1" baseline="0" dirty="0" err="1" smtClean="0">
                          <a:solidFill>
                            <a:srgbClr val="FF0000"/>
                          </a:solidFill>
                        </a:rPr>
                        <a:t>dao</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thanh</a:t>
                      </a:r>
                      <a:r>
                        <a:rPr lang="en-US" sz="1900" b="1" baseline="0" dirty="0" smtClean="0">
                          <a:solidFill>
                            <a:srgbClr val="FF0000"/>
                          </a:solidFill>
                        </a:rPr>
                        <a:t> </a:t>
                      </a:r>
                      <a:r>
                        <a:rPr lang="en-US" sz="1900" b="1" baseline="0" dirty="0" err="1" smtClean="0">
                          <a:solidFill>
                            <a:srgbClr val="FF0000"/>
                          </a:solidFill>
                        </a:rPr>
                        <a:t>gỗ</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23850">
                <a:tc>
                  <a:txBody>
                    <a:bodyPr/>
                    <a:lstStyle/>
                    <a:p>
                      <a:pPr algn="ctr"/>
                      <a:r>
                        <a:rPr lang="en-US" sz="1900" b="1" dirty="0" smtClean="0">
                          <a:solidFill>
                            <a:srgbClr val="FF0000"/>
                          </a:solidFill>
                        </a:rPr>
                        <a:t>3</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4</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Giày</a:t>
                      </a:r>
                      <a:r>
                        <a:rPr lang="en-US" sz="1900" b="1" baseline="0" dirty="0" smtClean="0">
                          <a:solidFill>
                            <a:srgbClr val="FF0000"/>
                          </a:solidFill>
                        </a:rPr>
                        <a:t> </a:t>
                      </a:r>
                      <a:r>
                        <a:rPr lang="en-US" sz="1900" b="1" baseline="0" dirty="0" err="1" smtClean="0">
                          <a:solidFill>
                            <a:srgbClr val="FF0000"/>
                          </a:solidFill>
                        </a:rPr>
                        <a:t>trượt</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mặt</a:t>
                      </a:r>
                      <a:r>
                        <a:rPr lang="en-US" sz="1900" b="1" baseline="0" dirty="0" smtClean="0">
                          <a:solidFill>
                            <a:srgbClr val="FF0000"/>
                          </a:solidFill>
                        </a:rPr>
                        <a:t> </a:t>
                      </a:r>
                      <a:r>
                        <a:rPr lang="en-US" sz="1900" b="1" baseline="0" dirty="0" err="1" smtClean="0">
                          <a:solidFill>
                            <a:srgbClr val="FF0000"/>
                          </a:solidFill>
                        </a:rPr>
                        <a:t>băng</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5</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Thùng</a:t>
                      </a:r>
                      <a:r>
                        <a:rPr lang="en-US" sz="1900" b="1" baseline="0" dirty="0" smtClean="0">
                          <a:solidFill>
                            <a:srgbClr val="FF0000"/>
                          </a:solidFill>
                        </a:rPr>
                        <a:t> </a:t>
                      </a:r>
                      <a:r>
                        <a:rPr lang="en-US" sz="1900" b="1" baseline="0" dirty="0" err="1" smtClean="0">
                          <a:solidFill>
                            <a:srgbClr val="FF0000"/>
                          </a:solidFill>
                        </a:rPr>
                        <a:t>hàng</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băng</a:t>
                      </a:r>
                      <a:r>
                        <a:rPr lang="en-US" sz="1900" b="1" baseline="0" dirty="0" smtClean="0">
                          <a:solidFill>
                            <a:srgbClr val="FF0000"/>
                          </a:solidFill>
                        </a:rPr>
                        <a:t> </a:t>
                      </a:r>
                      <a:r>
                        <a:rPr lang="en-US" sz="1900" b="1" baseline="0" dirty="0" err="1" smtClean="0">
                          <a:solidFill>
                            <a:srgbClr val="FF0000"/>
                          </a:solidFill>
                        </a:rPr>
                        <a:t>chuyền</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6</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7</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6" name="TextBox 5"/>
          <p:cNvSpPr txBox="1"/>
          <p:nvPr/>
        </p:nvSpPr>
        <p:spPr>
          <a:xfrm>
            <a:off x="0" y="4552950"/>
            <a:ext cx="9067800" cy="461665"/>
          </a:xfrm>
          <a:prstGeom prst="rect">
            <a:avLst/>
          </a:prstGeom>
          <a:noFill/>
        </p:spPr>
        <p:txBody>
          <a:bodyPr wrap="square" rtlCol="0">
            <a:spAutoFit/>
          </a:bodyPr>
          <a:lstStyle/>
          <a:p>
            <a:r>
              <a:rPr lang="en-US" sz="2400" b="1" u="sng" dirty="0" err="1" smtClean="0">
                <a:solidFill>
                  <a:srgbClr val="FF0000"/>
                </a:solidFill>
              </a:rPr>
              <a:t>Hướng</a:t>
            </a:r>
            <a:r>
              <a:rPr lang="en-US" sz="2400" b="1" u="sng" dirty="0" smtClean="0">
                <a:solidFill>
                  <a:srgbClr val="FF0000"/>
                </a:solidFill>
              </a:rPr>
              <a:t> </a:t>
            </a:r>
            <a:r>
              <a:rPr lang="en-US" sz="2400" b="1" u="sng" dirty="0" err="1" smtClean="0">
                <a:solidFill>
                  <a:srgbClr val="FF0000"/>
                </a:solidFill>
              </a:rPr>
              <a:t>dẫn</a:t>
            </a:r>
            <a:r>
              <a:rPr lang="en-US" sz="2400" b="1" u="sng" dirty="0" smtClean="0">
                <a:solidFill>
                  <a:srgbClr val="FF0000"/>
                </a:solidFill>
              </a:rPr>
              <a:t> </a:t>
            </a:r>
            <a:r>
              <a:rPr lang="en-US" sz="2400" b="1" u="sng" dirty="0" err="1" smtClean="0">
                <a:solidFill>
                  <a:srgbClr val="FF0000"/>
                </a:solidFill>
              </a:rPr>
              <a:t>chấm</a:t>
            </a:r>
            <a:r>
              <a:rPr lang="en-US" sz="2400" b="1" dirty="0" smtClean="0">
                <a:solidFill>
                  <a:srgbClr val="FF0000"/>
                </a:solidFill>
              </a:rPr>
              <a:t>: </a:t>
            </a:r>
            <a:r>
              <a:rPr lang="en-US" sz="2400" dirty="0" err="1" smtClean="0">
                <a:solidFill>
                  <a:srgbClr val="FF0000"/>
                </a:solidFill>
              </a:rPr>
              <a:t>Mỗi</a:t>
            </a:r>
            <a:r>
              <a:rPr lang="en-US" sz="2400" dirty="0" smtClean="0">
                <a:solidFill>
                  <a:srgbClr val="FF0000"/>
                </a:solidFill>
              </a:rPr>
              <a:t> ô </a:t>
            </a:r>
            <a:r>
              <a:rPr lang="en-US" sz="2400" dirty="0" err="1" smtClean="0">
                <a:solidFill>
                  <a:srgbClr val="FF0000"/>
                </a:solidFill>
              </a:rPr>
              <a:t>đúng</a:t>
            </a:r>
            <a:r>
              <a:rPr lang="en-US" sz="2400" dirty="0" smtClean="0">
                <a:solidFill>
                  <a:srgbClr val="FF0000"/>
                </a:solidFill>
              </a:rPr>
              <a:t> </a:t>
            </a:r>
            <a:r>
              <a:rPr lang="en-US" sz="2400" dirty="0" err="1" smtClean="0">
                <a:solidFill>
                  <a:srgbClr val="FF0000"/>
                </a:solidFill>
              </a:rPr>
              <a:t>đạt</a:t>
            </a:r>
            <a:r>
              <a:rPr lang="en-US" sz="2400" dirty="0" smtClean="0">
                <a:solidFill>
                  <a:srgbClr val="FF0000"/>
                </a:solidFill>
              </a:rPr>
              <a:t> 1 </a:t>
            </a:r>
            <a:r>
              <a:rPr lang="en-US" sz="2400" dirty="0" err="1" smtClean="0">
                <a:solidFill>
                  <a:srgbClr val="FF0000"/>
                </a:solidFill>
              </a:rPr>
              <a:t>điểm</a:t>
            </a:r>
            <a:endParaRPr lang="en-US" sz="2400" dirty="0">
              <a:solidFill>
                <a:srgbClr val="FF0000"/>
              </a:solidFill>
            </a:endParaRPr>
          </a:p>
        </p:txBody>
      </p:sp>
    </p:spTree>
    <p:extLst>
      <p:ext uri="{BB962C8B-B14F-4D97-AF65-F5344CB8AC3E}">
        <p14:creationId xmlns:p14="http://schemas.microsoft.com/office/powerpoint/2010/main" val="209153131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50561" y="150227"/>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9661" y="57150"/>
            <a:ext cx="8598139" cy="707886"/>
          </a:xfrm>
          <a:prstGeom prst="rect">
            <a:avLst/>
          </a:prstGeom>
          <a:noFill/>
        </p:spPr>
        <p:txBody>
          <a:bodyPr wrap="square" rtlCol="0">
            <a:spAutoFit/>
          </a:bodyPr>
          <a:lstStyle/>
          <a:p>
            <a:r>
              <a:rPr lang="en-US" sz="2000" dirty="0" err="1" smtClean="0"/>
              <a:t>Nghiên</a:t>
            </a:r>
            <a:r>
              <a:rPr lang="en-US" sz="2000" dirty="0" smtClean="0"/>
              <a:t> </a:t>
            </a:r>
            <a:r>
              <a:rPr lang="en-US" sz="2000" dirty="0" err="1" smtClean="0"/>
              <a:t>cứu</a:t>
            </a:r>
            <a:r>
              <a:rPr lang="en-US" sz="2000" dirty="0" smtClean="0"/>
              <a:t> </a:t>
            </a:r>
            <a:r>
              <a:rPr lang="en-US" sz="2000" dirty="0" smtClean="0"/>
              <a:t>SGK </a:t>
            </a:r>
            <a:r>
              <a:rPr lang="en-US" sz="2000" dirty="0" err="1" smtClean="0"/>
              <a:t>mục</a:t>
            </a:r>
            <a:r>
              <a:rPr lang="en-US" sz="2000" dirty="0" smtClean="0"/>
              <a:t> 1, 2; </a:t>
            </a:r>
            <a:r>
              <a:rPr lang="en-US" sz="2000" dirty="0" err="1" smtClean="0"/>
              <a:t>thảo</a:t>
            </a:r>
            <a:r>
              <a:rPr lang="en-US" sz="2000" dirty="0" smtClean="0"/>
              <a:t> </a:t>
            </a:r>
            <a:r>
              <a:rPr lang="en-US" sz="2000" dirty="0" err="1" smtClean="0"/>
              <a:t>luận</a:t>
            </a:r>
            <a:r>
              <a:rPr lang="en-US" sz="2000" dirty="0" smtClean="0"/>
              <a:t> </a:t>
            </a:r>
            <a:r>
              <a:rPr lang="en-US" sz="2000" dirty="0" err="1" smtClean="0"/>
              <a:t>nhóm</a:t>
            </a:r>
            <a:r>
              <a:rPr lang="en-US" sz="2000" dirty="0" smtClean="0"/>
              <a:t>, </a:t>
            </a:r>
            <a:r>
              <a:rPr lang="en-US" sz="2000" dirty="0" err="1" smtClean="0"/>
              <a:t>hoàn</a:t>
            </a:r>
            <a:r>
              <a:rPr lang="en-US" sz="2000" dirty="0" smtClean="0"/>
              <a:t> </a:t>
            </a:r>
            <a:r>
              <a:rPr lang="en-US" sz="2000" dirty="0" err="1" smtClean="0"/>
              <a:t>thành</a:t>
            </a:r>
            <a:r>
              <a:rPr lang="en-US" sz="2000" dirty="0" smtClean="0"/>
              <a:t> </a:t>
            </a:r>
            <a:r>
              <a:rPr lang="en-US" sz="2000" dirty="0" err="1" smtClean="0"/>
              <a:t>nội</a:t>
            </a:r>
            <a:r>
              <a:rPr lang="en-US" sz="2000" dirty="0" smtClean="0"/>
              <a:t> dung </a:t>
            </a:r>
            <a:r>
              <a:rPr lang="en-US" sz="2000" dirty="0" err="1" smtClean="0"/>
              <a:t>còn</a:t>
            </a:r>
            <a:r>
              <a:rPr lang="en-US" sz="2000" dirty="0" smtClean="0"/>
              <a:t> </a:t>
            </a:r>
            <a:r>
              <a:rPr lang="en-US" sz="2000" dirty="0" err="1" smtClean="0"/>
              <a:t>lại</a:t>
            </a:r>
            <a:r>
              <a:rPr lang="en-US" sz="2000" dirty="0" smtClean="0"/>
              <a:t> </a:t>
            </a:r>
            <a:r>
              <a:rPr lang="en-US" sz="2000" dirty="0" err="1" smtClean="0"/>
              <a:t>của</a:t>
            </a:r>
            <a:r>
              <a:rPr lang="en-US" sz="2000" dirty="0" smtClean="0"/>
              <a:t> </a:t>
            </a:r>
            <a:r>
              <a:rPr lang="en-US" sz="2000" dirty="0" err="1" smtClean="0"/>
              <a:t>Phiếu</a:t>
            </a:r>
            <a:r>
              <a:rPr lang="en-US" sz="2000" dirty="0" smtClean="0"/>
              <a:t> </a:t>
            </a:r>
            <a:r>
              <a:rPr lang="en-US" sz="2000" dirty="0" err="1" smtClean="0"/>
              <a:t>học</a:t>
            </a:r>
            <a:r>
              <a:rPr lang="en-US" sz="2000" dirty="0" smtClean="0"/>
              <a:t> </a:t>
            </a:r>
            <a:r>
              <a:rPr lang="en-US" sz="2000" dirty="0" err="1" smtClean="0"/>
              <a:t>tập</a:t>
            </a:r>
            <a:r>
              <a:rPr lang="en-US" sz="2000" dirty="0" smtClean="0"/>
              <a:t>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08222581"/>
              </p:ext>
            </p:extLst>
          </p:nvPr>
        </p:nvGraphicFramePr>
        <p:xfrm>
          <a:off x="152400" y="765036"/>
          <a:ext cx="8839200" cy="4267199"/>
        </p:xfrm>
        <a:graphic>
          <a:graphicData uri="http://schemas.openxmlformats.org/drawingml/2006/table">
            <a:tbl>
              <a:tblPr firstRow="1" bandRow="1">
                <a:tableStyleId>{8EC20E35-A176-4012-BC5E-935CFFF8708E}</a:tableStyleId>
              </a:tblPr>
              <a:tblGrid>
                <a:gridCol w="838199"/>
                <a:gridCol w="533400"/>
                <a:gridCol w="838201"/>
                <a:gridCol w="4985084"/>
                <a:gridCol w="806116"/>
                <a:gridCol w="838200"/>
              </a:tblGrid>
              <a:tr h="334845">
                <a:tc rowSpan="2">
                  <a:txBody>
                    <a:bodyPr/>
                    <a:lstStyle/>
                    <a:p>
                      <a:pPr algn="ctr"/>
                      <a:r>
                        <a:rPr lang="en-US" sz="1900" b="1" dirty="0" err="1" smtClean="0">
                          <a:solidFill>
                            <a:schemeClr val="tx1"/>
                          </a:solidFill>
                        </a:rPr>
                        <a:t>Trường</a:t>
                      </a:r>
                      <a:r>
                        <a:rPr lang="en-US" sz="1900" b="1" baseline="0" dirty="0" smtClean="0">
                          <a:solidFill>
                            <a:schemeClr val="tx1"/>
                          </a:solidFill>
                        </a:rPr>
                        <a:t> </a:t>
                      </a:r>
                      <a:r>
                        <a:rPr lang="en-US" sz="1900" b="1" baseline="0" dirty="0" err="1" smtClean="0">
                          <a:solidFill>
                            <a:schemeClr val="tx1"/>
                          </a:solidFill>
                        </a:rPr>
                        <a:t>hợp</a:t>
                      </a:r>
                      <a:r>
                        <a:rPr lang="en-US" sz="1900" b="1" baseline="0" dirty="0" smtClean="0">
                          <a:solidFill>
                            <a:schemeClr val="tx1"/>
                          </a:solidFill>
                        </a:rPr>
                        <a:t> </a:t>
                      </a:r>
                      <a:r>
                        <a:rPr lang="en-US" sz="1900" b="1" baseline="0" dirty="0" err="1" smtClean="0">
                          <a:solidFill>
                            <a:schemeClr val="tx1"/>
                          </a:solidFill>
                        </a:rPr>
                        <a:t>số</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900" b="1" dirty="0" err="1" smtClean="0">
                          <a:solidFill>
                            <a:schemeClr val="tx1"/>
                          </a:solidFill>
                        </a:rPr>
                        <a:t>Lực</a:t>
                      </a:r>
                      <a:r>
                        <a:rPr lang="en-US" sz="1900" b="1" baseline="0" dirty="0" smtClean="0">
                          <a:solidFill>
                            <a:schemeClr val="tx1"/>
                          </a:solidFill>
                        </a:rPr>
                        <a:t> ma </a:t>
                      </a:r>
                      <a:r>
                        <a:rPr lang="en-US" sz="1900" b="1" baseline="0" dirty="0" err="1" smtClean="0">
                          <a:solidFill>
                            <a:schemeClr val="tx1"/>
                          </a:solidFill>
                        </a:rPr>
                        <a:t>sát</a:t>
                      </a:r>
                      <a:r>
                        <a:rPr lang="en-US" sz="1900" b="1" baseline="0" dirty="0" smtClean="0">
                          <a:solidFill>
                            <a:schemeClr val="tx1"/>
                          </a:solidFill>
                        </a:rPr>
                        <a:t> </a:t>
                      </a:r>
                      <a:r>
                        <a:rPr lang="en-US" sz="1900" b="1" baseline="0" dirty="0" err="1" smtClean="0">
                          <a:solidFill>
                            <a:schemeClr val="tx1"/>
                          </a:solidFill>
                        </a:rPr>
                        <a:t>tạo</a:t>
                      </a:r>
                      <a:r>
                        <a:rPr lang="en-US" sz="1900" b="1" baseline="0" dirty="0" smtClean="0">
                          <a:solidFill>
                            <a:schemeClr val="tx1"/>
                          </a:solidFill>
                        </a:rPr>
                        <a:t> </a:t>
                      </a:r>
                      <a:r>
                        <a:rPr lang="en-US" sz="1900" b="1" baseline="0" dirty="0" err="1" smtClean="0">
                          <a:solidFill>
                            <a:schemeClr val="tx1"/>
                          </a:solidFill>
                        </a:rPr>
                        <a:t>ra</a:t>
                      </a:r>
                      <a:r>
                        <a:rPr lang="en-US" sz="1900" b="1" baseline="0" dirty="0" smtClean="0">
                          <a:solidFill>
                            <a:schemeClr val="tx1"/>
                          </a:solidFill>
                        </a:rPr>
                        <a:t> do </a:t>
                      </a:r>
                      <a:r>
                        <a:rPr lang="en-US" sz="1900" b="1" baseline="0" dirty="0" err="1" smtClean="0">
                          <a:solidFill>
                            <a:schemeClr val="tx1"/>
                          </a:solidFill>
                        </a:rPr>
                        <a:t>sự</a:t>
                      </a:r>
                      <a:r>
                        <a:rPr lang="en-US" sz="1900" b="1" baseline="0" dirty="0" smtClean="0">
                          <a:solidFill>
                            <a:schemeClr val="tx1"/>
                          </a:solidFill>
                        </a:rPr>
                        <a:t> </a:t>
                      </a:r>
                      <a:r>
                        <a:rPr lang="en-US" sz="1900" b="1" baseline="0" dirty="0" err="1" smtClean="0">
                          <a:solidFill>
                            <a:schemeClr val="tx1"/>
                          </a:solidFill>
                        </a:rPr>
                        <a:t>tiếp</a:t>
                      </a:r>
                      <a:r>
                        <a:rPr lang="en-US" sz="1900" b="1" baseline="0" dirty="0" smtClean="0">
                          <a:solidFill>
                            <a:schemeClr val="tx1"/>
                          </a:solidFill>
                        </a:rPr>
                        <a:t> </a:t>
                      </a:r>
                      <a:r>
                        <a:rPr lang="en-US" sz="1900" b="1" baseline="0" dirty="0" err="1" smtClean="0">
                          <a:solidFill>
                            <a:schemeClr val="tx1"/>
                          </a:solidFill>
                        </a:rPr>
                        <a:t>xúc</a:t>
                      </a:r>
                      <a:r>
                        <a:rPr lang="en-US" sz="1900" b="1" baseline="0" dirty="0" smtClean="0">
                          <a:solidFill>
                            <a:schemeClr val="tx1"/>
                          </a:solidFill>
                        </a:rPr>
                        <a:t> </a:t>
                      </a:r>
                      <a:r>
                        <a:rPr lang="en-US" sz="1900" b="1" baseline="0" dirty="0" err="1" smtClean="0">
                          <a:solidFill>
                            <a:schemeClr val="tx1"/>
                          </a:solidFill>
                        </a:rPr>
                        <a:t>của</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Loại</a:t>
                      </a:r>
                      <a:r>
                        <a:rPr lang="en-US" sz="1900" baseline="0" dirty="0" smtClean="0">
                          <a:solidFill>
                            <a:schemeClr val="tx1"/>
                          </a:solidFill>
                        </a:rPr>
                        <a:t> </a:t>
                      </a:r>
                      <a:r>
                        <a:rPr lang="en-US" sz="1900" baseline="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sz="1900" b="1" dirty="0" err="1" smtClean="0">
                          <a:solidFill>
                            <a:schemeClr val="tx1"/>
                          </a:solidFill>
                        </a:rPr>
                        <a:t>Có</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chemeClr val="tx1"/>
                          </a:solidFill>
                        </a:rPr>
                        <a:t>Không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sz="1900" b="1" dirty="0" err="1" smtClean="0">
                          <a:solidFill>
                            <a:schemeClr val="tx1"/>
                          </a:solidFill>
                        </a:rPr>
                        <a:t>Trượt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b="1" dirty="0" err="1" smtClean="0">
                          <a:solidFill>
                            <a:schemeClr val="tx1"/>
                          </a:solidFill>
                        </a:rPr>
                        <a:t>Nghỉ</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1</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err="1" smtClean="0">
                          <a:solidFill>
                            <a:srgbClr val="FF0000"/>
                          </a:solidFill>
                        </a:rPr>
                        <a:t>Má</a:t>
                      </a:r>
                      <a:r>
                        <a:rPr lang="en-US" sz="1800" b="1" baseline="0" dirty="0" smtClean="0">
                          <a:solidFill>
                            <a:srgbClr val="FF0000"/>
                          </a:solidFill>
                        </a:rPr>
                        <a:t> </a:t>
                      </a:r>
                      <a:r>
                        <a:rPr lang="en-US" sz="1800" b="1" baseline="0" dirty="0" err="1" smtClean="0">
                          <a:solidFill>
                            <a:srgbClr val="FF0000"/>
                          </a:solidFill>
                        </a:rPr>
                        <a:t>ph</a:t>
                      </a:r>
                      <a:r>
                        <a:rPr lang="en-US" sz="1800" b="1" dirty="0" err="1" smtClean="0">
                          <a:solidFill>
                            <a:srgbClr val="FF0000"/>
                          </a:solidFill>
                        </a:rPr>
                        <a:t>anh</a:t>
                      </a:r>
                      <a:r>
                        <a:rPr lang="en-US" sz="1800" b="1" baseline="0" dirty="0" smtClean="0">
                          <a:solidFill>
                            <a:srgbClr val="FF0000"/>
                          </a:solidFill>
                        </a:rPr>
                        <a:t> </a:t>
                      </a:r>
                      <a:r>
                        <a:rPr lang="en-US" sz="1800" b="1" baseline="0" dirty="0" err="1" smtClean="0">
                          <a:solidFill>
                            <a:srgbClr val="FF0000"/>
                          </a:solidFill>
                        </a:rPr>
                        <a:t>với</a:t>
                      </a:r>
                      <a:r>
                        <a:rPr lang="en-US" sz="1800" b="1" baseline="0" dirty="0" smtClean="0">
                          <a:solidFill>
                            <a:srgbClr val="FF0000"/>
                          </a:solidFill>
                        </a:rPr>
                        <a:t> </a:t>
                      </a:r>
                      <a:r>
                        <a:rPr lang="en-US" sz="1800" b="1" baseline="0" dirty="0" err="1" smtClean="0">
                          <a:solidFill>
                            <a:srgbClr val="FF0000"/>
                          </a:solidFill>
                        </a:rPr>
                        <a:t>vành</a:t>
                      </a:r>
                      <a:r>
                        <a:rPr lang="en-US" sz="1800" b="1" baseline="0" dirty="0" smtClean="0">
                          <a:solidFill>
                            <a:srgbClr val="FF0000"/>
                          </a:solidFill>
                        </a:rPr>
                        <a:t>( </a:t>
                      </a:r>
                      <a:r>
                        <a:rPr lang="en-US" sz="1800" b="1" baseline="0" dirty="0" err="1" smtClean="0">
                          <a:solidFill>
                            <a:srgbClr val="FF0000"/>
                          </a:solidFill>
                        </a:rPr>
                        <a:t>xe</a:t>
                      </a:r>
                      <a:r>
                        <a:rPr lang="en-US" sz="1800" b="1" baseline="0" dirty="0" smtClean="0">
                          <a:solidFill>
                            <a:srgbClr val="FF0000"/>
                          </a:solidFill>
                        </a:rPr>
                        <a:t> </a:t>
                      </a:r>
                      <a:r>
                        <a:rPr lang="en-US" sz="1800" b="1" baseline="0" dirty="0" err="1" smtClean="0">
                          <a:solidFill>
                            <a:srgbClr val="FF0000"/>
                          </a:solidFill>
                        </a:rPr>
                        <a:t>đang</a:t>
                      </a:r>
                      <a:r>
                        <a:rPr lang="en-US" sz="1800" b="1" baseline="0" dirty="0" smtClean="0">
                          <a:solidFill>
                            <a:srgbClr val="FF0000"/>
                          </a:solidFill>
                        </a:rPr>
                        <a:t> </a:t>
                      </a:r>
                      <a:r>
                        <a:rPr lang="en-US" sz="1800" b="1" baseline="0" dirty="0" err="1" smtClean="0">
                          <a:solidFill>
                            <a:srgbClr val="FF0000"/>
                          </a:solidFill>
                        </a:rPr>
                        <a:t>chuyển</a:t>
                      </a:r>
                      <a:r>
                        <a:rPr lang="en-US" sz="1800" b="1" baseline="0" dirty="0" smtClean="0">
                          <a:solidFill>
                            <a:srgbClr val="FF0000"/>
                          </a:solidFill>
                        </a:rPr>
                        <a:t> </a:t>
                      </a:r>
                      <a:r>
                        <a:rPr lang="en-US" sz="1800" b="1" baseline="0" dirty="0" err="1" smtClean="0">
                          <a:solidFill>
                            <a:srgbClr val="FF0000"/>
                          </a:solidFill>
                        </a:rPr>
                        <a:t>động</a:t>
                      </a:r>
                      <a:r>
                        <a:rPr lang="en-US" sz="1800" b="1" baseline="0" dirty="0" smtClean="0">
                          <a:solidFill>
                            <a:srgbClr val="FF0000"/>
                          </a:solidFill>
                        </a:rPr>
                        <a:t>, </a:t>
                      </a:r>
                      <a:r>
                        <a:rPr lang="en-US" sz="1800" b="1" baseline="0" dirty="0" err="1" smtClean="0">
                          <a:solidFill>
                            <a:srgbClr val="FF0000"/>
                          </a:solidFill>
                        </a:rPr>
                        <a:t>khi</a:t>
                      </a:r>
                      <a:r>
                        <a:rPr lang="en-US" sz="1800" b="1" baseline="0" dirty="0" smtClean="0">
                          <a:solidFill>
                            <a:srgbClr val="FF0000"/>
                          </a:solidFill>
                        </a:rPr>
                        <a:t> </a:t>
                      </a:r>
                      <a:r>
                        <a:rPr lang="en-US" sz="1800" b="1" baseline="0" dirty="0" err="1" smtClean="0">
                          <a:solidFill>
                            <a:srgbClr val="FF0000"/>
                          </a:solidFill>
                        </a:rPr>
                        <a:t>phanh</a:t>
                      </a:r>
                      <a:r>
                        <a:rPr lang="en-US" sz="1800" b="1" baseline="0" dirty="0" smtClean="0">
                          <a:solidFill>
                            <a:srgbClr val="FF0000"/>
                          </a:solidFill>
                        </a:rPr>
                        <a:t> </a:t>
                      </a:r>
                      <a:r>
                        <a:rPr lang="en-US" sz="1800" b="1" baseline="0" dirty="0" err="1" smtClean="0">
                          <a:solidFill>
                            <a:srgbClr val="FF0000"/>
                          </a:solidFill>
                        </a:rPr>
                        <a:t>má</a:t>
                      </a:r>
                      <a:r>
                        <a:rPr lang="en-US" sz="1800" b="1" baseline="0" dirty="0" smtClean="0">
                          <a:solidFill>
                            <a:srgbClr val="FF0000"/>
                          </a:solidFill>
                        </a:rPr>
                        <a:t> </a:t>
                      </a:r>
                      <a:r>
                        <a:rPr lang="en-US" sz="1800" b="1" baseline="0" dirty="0" err="1" smtClean="0">
                          <a:solidFill>
                            <a:srgbClr val="FF0000"/>
                          </a:solidFill>
                        </a:rPr>
                        <a:t>phanh</a:t>
                      </a:r>
                      <a:r>
                        <a:rPr lang="en-US" sz="1800" b="1" baseline="0" dirty="0" smtClean="0">
                          <a:solidFill>
                            <a:srgbClr val="FF0000"/>
                          </a:solidFill>
                        </a:rPr>
                        <a:t> </a:t>
                      </a:r>
                      <a:r>
                        <a:rPr lang="en-US" sz="1800" b="1" baseline="0" dirty="0" err="1" smtClean="0">
                          <a:solidFill>
                            <a:srgbClr val="FF0000"/>
                          </a:solidFill>
                        </a:rPr>
                        <a:t>giữ</a:t>
                      </a:r>
                      <a:r>
                        <a:rPr lang="en-US" sz="1800" b="1" baseline="0" dirty="0" smtClean="0">
                          <a:solidFill>
                            <a:srgbClr val="FF0000"/>
                          </a:solidFill>
                        </a:rPr>
                        <a:t> </a:t>
                      </a:r>
                      <a:r>
                        <a:rPr lang="en-US" sz="1800" b="1" baseline="0" dirty="0" err="1" smtClean="0">
                          <a:solidFill>
                            <a:srgbClr val="FF0000"/>
                          </a:solidFill>
                        </a:rPr>
                        <a:t>bánh</a:t>
                      </a:r>
                      <a:r>
                        <a:rPr lang="en-US" sz="1800" b="1" baseline="0" dirty="0" smtClean="0">
                          <a:solidFill>
                            <a:srgbClr val="FF0000"/>
                          </a:solidFill>
                        </a:rPr>
                        <a:t> </a:t>
                      </a:r>
                      <a:r>
                        <a:rPr lang="en-US" sz="1800" b="1" baseline="0" dirty="0" err="1" smtClean="0">
                          <a:solidFill>
                            <a:srgbClr val="FF0000"/>
                          </a:solidFill>
                        </a:rPr>
                        <a:t>xe</a:t>
                      </a:r>
                      <a:r>
                        <a:rPr lang="en-US" sz="1800" b="1" baseline="0" dirty="0" smtClean="0">
                          <a:solidFill>
                            <a:srgbClr val="FF0000"/>
                          </a:solidFill>
                        </a:rPr>
                        <a:t> </a:t>
                      </a:r>
                      <a:r>
                        <a:rPr lang="en-US" sz="1800" b="1" baseline="0" dirty="0" err="1" smtClean="0">
                          <a:solidFill>
                            <a:srgbClr val="FF0000"/>
                          </a:solidFill>
                        </a:rPr>
                        <a:t>không</a:t>
                      </a:r>
                      <a:r>
                        <a:rPr lang="en-US" sz="1800" b="1" baseline="0" dirty="0" smtClean="0">
                          <a:solidFill>
                            <a:srgbClr val="FF0000"/>
                          </a:solidFill>
                        </a:rPr>
                        <a:t> quay </a:t>
                      </a:r>
                      <a:r>
                        <a:rPr lang="en-US" sz="1800" b="1" baseline="0" dirty="0" err="1" smtClean="0">
                          <a:solidFill>
                            <a:srgbClr val="FF0000"/>
                          </a:solidFill>
                        </a:rPr>
                        <a:t>được</a:t>
                      </a:r>
                      <a:r>
                        <a:rPr lang="en-US" sz="1800" b="1" baseline="0" dirty="0" smtClean="0">
                          <a:solidFill>
                            <a:srgbClr val="FF0000"/>
                          </a:solidFill>
                        </a:rPr>
                        <a:t> </a:t>
                      </a:r>
                      <a:r>
                        <a:rPr lang="en-US" sz="1800" b="1" baseline="0" dirty="0" err="1" smtClean="0">
                          <a:solidFill>
                            <a:srgbClr val="FF0000"/>
                          </a:solidFill>
                        </a:rPr>
                        <a:t>nữa</a:t>
                      </a:r>
                      <a:r>
                        <a:rPr lang="en-US" sz="1800" b="1" baseline="0" dirty="0" smtClean="0">
                          <a:solidFill>
                            <a:srgbClr val="FF0000"/>
                          </a:solidFill>
                        </a:rPr>
                        <a:t>)</a:t>
                      </a:r>
                      <a:endParaRPr 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sz="1900" b="1" dirty="0" smtClean="0">
                          <a:solidFill>
                            <a:srgbClr val="FF0000"/>
                          </a:solidFill>
                        </a:rPr>
                        <a:t>2</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Lưỡi</a:t>
                      </a:r>
                      <a:r>
                        <a:rPr lang="en-US" sz="1900" b="1" baseline="0" dirty="0" smtClean="0">
                          <a:solidFill>
                            <a:srgbClr val="FF0000"/>
                          </a:solidFill>
                        </a:rPr>
                        <a:t> </a:t>
                      </a:r>
                      <a:r>
                        <a:rPr lang="en-US" sz="1900" b="1" baseline="0" dirty="0" err="1" smtClean="0">
                          <a:solidFill>
                            <a:srgbClr val="FF0000"/>
                          </a:solidFill>
                        </a:rPr>
                        <a:t>dao</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thanh</a:t>
                      </a:r>
                      <a:r>
                        <a:rPr lang="en-US" sz="1900" b="1" baseline="0" dirty="0" smtClean="0">
                          <a:solidFill>
                            <a:srgbClr val="FF0000"/>
                          </a:solidFill>
                        </a:rPr>
                        <a:t> </a:t>
                      </a:r>
                      <a:r>
                        <a:rPr lang="en-US" sz="1900" b="1" baseline="0" dirty="0" err="1" smtClean="0">
                          <a:solidFill>
                            <a:srgbClr val="FF0000"/>
                          </a:solidFill>
                        </a:rPr>
                        <a:t>gỗ</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3</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4</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Giày</a:t>
                      </a:r>
                      <a:r>
                        <a:rPr lang="en-US" sz="1900" b="1" baseline="0" dirty="0" smtClean="0">
                          <a:solidFill>
                            <a:srgbClr val="FF0000"/>
                          </a:solidFill>
                        </a:rPr>
                        <a:t> </a:t>
                      </a:r>
                      <a:r>
                        <a:rPr lang="en-US" sz="1900" b="1" baseline="0" dirty="0" err="1" smtClean="0">
                          <a:solidFill>
                            <a:srgbClr val="FF0000"/>
                          </a:solidFill>
                        </a:rPr>
                        <a:t>trượt</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mặt</a:t>
                      </a:r>
                      <a:r>
                        <a:rPr lang="en-US" sz="1900" b="1" baseline="0" dirty="0" smtClean="0">
                          <a:solidFill>
                            <a:srgbClr val="FF0000"/>
                          </a:solidFill>
                        </a:rPr>
                        <a:t> </a:t>
                      </a:r>
                      <a:r>
                        <a:rPr lang="en-US" sz="1900" b="1" baseline="0" dirty="0" err="1" smtClean="0">
                          <a:solidFill>
                            <a:srgbClr val="FF0000"/>
                          </a:solidFill>
                        </a:rPr>
                        <a:t>băng</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5</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Thùng</a:t>
                      </a:r>
                      <a:r>
                        <a:rPr lang="en-US" sz="1900" b="1" baseline="0" dirty="0" smtClean="0">
                          <a:solidFill>
                            <a:srgbClr val="FF0000"/>
                          </a:solidFill>
                        </a:rPr>
                        <a:t> </a:t>
                      </a:r>
                      <a:r>
                        <a:rPr lang="en-US" sz="1900" b="1" baseline="0" dirty="0" err="1" smtClean="0">
                          <a:solidFill>
                            <a:srgbClr val="FF0000"/>
                          </a:solidFill>
                        </a:rPr>
                        <a:t>hàng</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băng</a:t>
                      </a:r>
                      <a:r>
                        <a:rPr lang="en-US" sz="1900" b="1" baseline="0" dirty="0" smtClean="0">
                          <a:solidFill>
                            <a:srgbClr val="FF0000"/>
                          </a:solidFill>
                        </a:rPr>
                        <a:t> </a:t>
                      </a:r>
                      <a:r>
                        <a:rPr lang="en-US" sz="1900" b="1" baseline="0" dirty="0" err="1" smtClean="0">
                          <a:solidFill>
                            <a:srgbClr val="FF0000"/>
                          </a:solidFill>
                        </a:rPr>
                        <a:t>chuyền</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6</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7</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82921296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2514600" cy="369332"/>
          </a:xfrm>
          <a:prstGeom prst="rect">
            <a:avLst/>
          </a:prstGeom>
          <a:noFill/>
        </p:spPr>
        <p:txBody>
          <a:bodyPr wrap="square" rtlCol="0">
            <a:spAutoFit/>
          </a:bodyPr>
          <a:lstStyle/>
          <a:p>
            <a:r>
              <a:rPr lang="en-US" dirty="0" smtClean="0"/>
              <a:t>PHIẾU HỌC TẬP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2845832"/>
              </p:ext>
            </p:extLst>
          </p:nvPr>
        </p:nvGraphicFramePr>
        <p:xfrm>
          <a:off x="152400" y="514350"/>
          <a:ext cx="8839200" cy="4023359"/>
        </p:xfrm>
        <a:graphic>
          <a:graphicData uri="http://schemas.openxmlformats.org/drawingml/2006/table">
            <a:tbl>
              <a:tblPr firstRow="1" bandRow="1">
                <a:tableStyleId>{8EC20E35-A176-4012-BC5E-935CFFF8708E}</a:tableStyleId>
              </a:tblPr>
              <a:tblGrid>
                <a:gridCol w="838199"/>
                <a:gridCol w="533400"/>
                <a:gridCol w="838201"/>
                <a:gridCol w="4953000"/>
                <a:gridCol w="838200"/>
                <a:gridCol w="838200"/>
              </a:tblGrid>
              <a:tr h="334845">
                <a:tc rowSpan="2">
                  <a:txBody>
                    <a:bodyPr/>
                    <a:lstStyle/>
                    <a:p>
                      <a:pPr algn="ctr"/>
                      <a:r>
                        <a:rPr lang="en-US" sz="1900" b="1" dirty="0" err="1" smtClean="0">
                          <a:solidFill>
                            <a:schemeClr val="tx1"/>
                          </a:solidFill>
                        </a:rPr>
                        <a:t>Trường</a:t>
                      </a:r>
                      <a:r>
                        <a:rPr lang="en-US" sz="1900" b="1" baseline="0" dirty="0" smtClean="0">
                          <a:solidFill>
                            <a:schemeClr val="tx1"/>
                          </a:solidFill>
                        </a:rPr>
                        <a:t> </a:t>
                      </a:r>
                      <a:r>
                        <a:rPr lang="en-US" sz="1900" b="1" baseline="0" dirty="0" err="1" smtClean="0">
                          <a:solidFill>
                            <a:schemeClr val="tx1"/>
                          </a:solidFill>
                        </a:rPr>
                        <a:t>hợp</a:t>
                      </a:r>
                      <a:r>
                        <a:rPr lang="en-US" sz="1900" b="1" baseline="0" dirty="0" smtClean="0">
                          <a:solidFill>
                            <a:schemeClr val="tx1"/>
                          </a:solidFill>
                        </a:rPr>
                        <a:t> </a:t>
                      </a:r>
                      <a:r>
                        <a:rPr lang="en-US" sz="1900" b="1" baseline="0" dirty="0" err="1" smtClean="0">
                          <a:solidFill>
                            <a:schemeClr val="tx1"/>
                          </a:solidFill>
                        </a:rPr>
                        <a:t>số</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900" b="1" dirty="0" err="1" smtClean="0">
                          <a:solidFill>
                            <a:schemeClr val="tx1"/>
                          </a:solidFill>
                        </a:rPr>
                        <a:t>Lực</a:t>
                      </a:r>
                      <a:r>
                        <a:rPr lang="en-US" sz="1900" b="1" baseline="0" dirty="0" smtClean="0">
                          <a:solidFill>
                            <a:schemeClr val="tx1"/>
                          </a:solidFill>
                        </a:rPr>
                        <a:t> ma </a:t>
                      </a:r>
                      <a:r>
                        <a:rPr lang="en-US" sz="1900" b="1" baseline="0" dirty="0" err="1" smtClean="0">
                          <a:solidFill>
                            <a:schemeClr val="tx1"/>
                          </a:solidFill>
                        </a:rPr>
                        <a:t>sát</a:t>
                      </a:r>
                      <a:r>
                        <a:rPr lang="en-US" sz="1900" b="1" baseline="0" dirty="0" smtClean="0">
                          <a:solidFill>
                            <a:schemeClr val="tx1"/>
                          </a:solidFill>
                        </a:rPr>
                        <a:t> </a:t>
                      </a:r>
                      <a:r>
                        <a:rPr lang="en-US" sz="1900" b="1" baseline="0" dirty="0" err="1" smtClean="0">
                          <a:solidFill>
                            <a:schemeClr val="tx1"/>
                          </a:solidFill>
                        </a:rPr>
                        <a:t>tạo</a:t>
                      </a:r>
                      <a:r>
                        <a:rPr lang="en-US" sz="1900" b="1" baseline="0" dirty="0" smtClean="0">
                          <a:solidFill>
                            <a:schemeClr val="tx1"/>
                          </a:solidFill>
                        </a:rPr>
                        <a:t> </a:t>
                      </a:r>
                      <a:r>
                        <a:rPr lang="en-US" sz="1900" b="1" baseline="0" dirty="0" err="1" smtClean="0">
                          <a:solidFill>
                            <a:schemeClr val="tx1"/>
                          </a:solidFill>
                        </a:rPr>
                        <a:t>ra</a:t>
                      </a:r>
                      <a:r>
                        <a:rPr lang="en-US" sz="1900" b="1" baseline="0" dirty="0" smtClean="0">
                          <a:solidFill>
                            <a:schemeClr val="tx1"/>
                          </a:solidFill>
                        </a:rPr>
                        <a:t> do </a:t>
                      </a:r>
                      <a:r>
                        <a:rPr lang="en-US" sz="1900" b="1" baseline="0" dirty="0" err="1" smtClean="0">
                          <a:solidFill>
                            <a:schemeClr val="tx1"/>
                          </a:solidFill>
                        </a:rPr>
                        <a:t>sự</a:t>
                      </a:r>
                      <a:r>
                        <a:rPr lang="en-US" sz="1900" b="1" baseline="0" dirty="0" smtClean="0">
                          <a:solidFill>
                            <a:schemeClr val="tx1"/>
                          </a:solidFill>
                        </a:rPr>
                        <a:t> </a:t>
                      </a:r>
                      <a:r>
                        <a:rPr lang="en-US" sz="1900" b="1" baseline="0" dirty="0" err="1" smtClean="0">
                          <a:solidFill>
                            <a:schemeClr val="tx1"/>
                          </a:solidFill>
                        </a:rPr>
                        <a:t>tiếp</a:t>
                      </a:r>
                      <a:r>
                        <a:rPr lang="en-US" sz="1900" b="1" baseline="0" dirty="0" smtClean="0">
                          <a:solidFill>
                            <a:schemeClr val="tx1"/>
                          </a:solidFill>
                        </a:rPr>
                        <a:t> </a:t>
                      </a:r>
                      <a:r>
                        <a:rPr lang="en-US" sz="1900" b="1" baseline="0" dirty="0" err="1" smtClean="0">
                          <a:solidFill>
                            <a:schemeClr val="tx1"/>
                          </a:solidFill>
                        </a:rPr>
                        <a:t>xúc</a:t>
                      </a:r>
                      <a:r>
                        <a:rPr lang="en-US" sz="1900" b="1" baseline="0" dirty="0" smtClean="0">
                          <a:solidFill>
                            <a:schemeClr val="tx1"/>
                          </a:solidFill>
                        </a:rPr>
                        <a:t> </a:t>
                      </a:r>
                      <a:r>
                        <a:rPr lang="en-US" sz="1900" b="1" baseline="0" dirty="0" err="1" smtClean="0">
                          <a:solidFill>
                            <a:schemeClr val="tx1"/>
                          </a:solidFill>
                        </a:rPr>
                        <a:t>của</a:t>
                      </a:r>
                      <a:r>
                        <a:rPr lang="en-US" sz="1900" b="1" baseline="0" dirty="0" smtClean="0">
                          <a:solidFill>
                            <a:schemeClr val="tx1"/>
                          </a:solidFill>
                        </a:rPr>
                        <a: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900" dirty="0" err="1" smtClean="0">
                          <a:solidFill>
                            <a:schemeClr val="tx1"/>
                          </a:solidFill>
                        </a:rPr>
                        <a:t>Loại</a:t>
                      </a:r>
                      <a:r>
                        <a:rPr lang="en-US" sz="1900" baseline="0" dirty="0" smtClean="0">
                          <a:solidFill>
                            <a:schemeClr val="tx1"/>
                          </a:solidFill>
                        </a:rPr>
                        <a:t> </a:t>
                      </a:r>
                      <a:r>
                        <a:rPr lang="en-US" sz="1900" baseline="0" dirty="0" err="1" smtClean="0">
                          <a:solidFill>
                            <a:schemeClr val="tx1"/>
                          </a:solidFill>
                        </a:rPr>
                        <a:t>lực</a:t>
                      </a:r>
                      <a:r>
                        <a:rPr lang="en-US" sz="1900" baseline="0" dirty="0" smtClean="0">
                          <a:solidFill>
                            <a:schemeClr val="tx1"/>
                          </a:solidFill>
                        </a:rPr>
                        <a:t> ma </a:t>
                      </a:r>
                      <a:r>
                        <a:rPr lang="en-US" sz="1900" baseline="0" dirty="0" err="1" smtClean="0">
                          <a:solidFill>
                            <a:schemeClr val="tx1"/>
                          </a:solidFill>
                        </a:rPr>
                        <a:t>sát</a:t>
                      </a:r>
                      <a:endParaRPr lang="en-US"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sz="1900" b="1" dirty="0" err="1" smtClean="0">
                          <a:solidFill>
                            <a:schemeClr val="tx1"/>
                          </a:solidFill>
                        </a:rPr>
                        <a:t>Có</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chemeClr val="tx1"/>
                          </a:solidFill>
                        </a:rPr>
                        <a:t>Không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sz="1900" b="1" dirty="0" err="1" smtClean="0">
                          <a:solidFill>
                            <a:schemeClr val="tx1"/>
                          </a:solidFill>
                        </a:rPr>
                        <a:t>Trượt</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b="1" dirty="0" err="1" smtClean="0">
                          <a:solidFill>
                            <a:schemeClr val="tx1"/>
                          </a:solidFill>
                        </a:rPr>
                        <a:t>Nghỉ</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1</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Má</a:t>
                      </a:r>
                      <a:r>
                        <a:rPr lang="en-US" sz="1900" b="1" baseline="0" dirty="0" smtClean="0">
                          <a:solidFill>
                            <a:srgbClr val="FF0000"/>
                          </a:solidFill>
                        </a:rPr>
                        <a:t> </a:t>
                      </a:r>
                      <a:r>
                        <a:rPr lang="en-US" sz="1900" b="1" baseline="0" dirty="0" err="1" smtClean="0">
                          <a:solidFill>
                            <a:srgbClr val="FF0000"/>
                          </a:solidFill>
                        </a:rPr>
                        <a:t>ph</a:t>
                      </a:r>
                      <a:r>
                        <a:rPr lang="en-US" sz="1900" b="1" dirty="0" err="1" smtClean="0">
                          <a:solidFill>
                            <a:srgbClr val="FF0000"/>
                          </a:solidFill>
                        </a:rPr>
                        <a:t>anh</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vành</a:t>
                      </a:r>
                      <a:r>
                        <a:rPr lang="en-US" sz="1900" b="1" baseline="0" dirty="0" smtClean="0">
                          <a:solidFill>
                            <a:srgbClr val="FF0000"/>
                          </a:solidFill>
                        </a:rPr>
                        <a:t>, </a:t>
                      </a:r>
                      <a:r>
                        <a:rPr lang="en-US" sz="1900" b="1" baseline="0" dirty="0" err="1" smtClean="0">
                          <a:solidFill>
                            <a:srgbClr val="FF0000"/>
                          </a:solidFill>
                        </a:rPr>
                        <a:t>khi</a:t>
                      </a:r>
                      <a:r>
                        <a:rPr lang="en-US" sz="1900" b="1" baseline="0" dirty="0" smtClean="0">
                          <a:solidFill>
                            <a:srgbClr val="FF0000"/>
                          </a:solidFill>
                        </a:rPr>
                        <a:t> </a:t>
                      </a:r>
                      <a:r>
                        <a:rPr lang="en-US" sz="1900" b="1" baseline="0" dirty="0" err="1" smtClean="0">
                          <a:solidFill>
                            <a:srgbClr val="FF0000"/>
                          </a:solidFill>
                        </a:rPr>
                        <a:t>phanh</a:t>
                      </a:r>
                      <a:r>
                        <a:rPr lang="en-US" sz="1900" b="1" baseline="0" dirty="0" smtClean="0">
                          <a:solidFill>
                            <a:srgbClr val="FF0000"/>
                          </a:solidFill>
                        </a:rPr>
                        <a:t> </a:t>
                      </a:r>
                      <a:r>
                        <a:rPr lang="en-US" sz="1900" b="1" baseline="0" dirty="0" err="1" smtClean="0">
                          <a:solidFill>
                            <a:srgbClr val="FF0000"/>
                          </a:solidFill>
                        </a:rPr>
                        <a:t>má</a:t>
                      </a:r>
                      <a:r>
                        <a:rPr lang="en-US" sz="1900" b="1" baseline="0" dirty="0" smtClean="0">
                          <a:solidFill>
                            <a:srgbClr val="FF0000"/>
                          </a:solidFill>
                        </a:rPr>
                        <a:t> </a:t>
                      </a:r>
                      <a:r>
                        <a:rPr lang="en-US" sz="1900" b="1" baseline="0" dirty="0" err="1" smtClean="0">
                          <a:solidFill>
                            <a:srgbClr val="FF0000"/>
                          </a:solidFill>
                        </a:rPr>
                        <a:t>phanh</a:t>
                      </a:r>
                      <a:r>
                        <a:rPr lang="en-US" sz="1900" b="1" baseline="0" dirty="0" smtClean="0">
                          <a:solidFill>
                            <a:srgbClr val="FF0000"/>
                          </a:solidFill>
                        </a:rPr>
                        <a:t> </a:t>
                      </a:r>
                      <a:r>
                        <a:rPr lang="en-US" sz="1900" b="1" baseline="0" dirty="0" err="1" smtClean="0">
                          <a:solidFill>
                            <a:srgbClr val="FF0000"/>
                          </a:solidFill>
                        </a:rPr>
                        <a:t>giữ</a:t>
                      </a:r>
                      <a:r>
                        <a:rPr lang="en-US" sz="1900" b="1" baseline="0" dirty="0" smtClean="0">
                          <a:solidFill>
                            <a:srgbClr val="FF0000"/>
                          </a:solidFill>
                        </a:rPr>
                        <a:t> </a:t>
                      </a:r>
                      <a:r>
                        <a:rPr lang="en-US" sz="1900" b="1" baseline="0" dirty="0" err="1" smtClean="0">
                          <a:solidFill>
                            <a:srgbClr val="FF0000"/>
                          </a:solidFill>
                        </a:rPr>
                        <a:t>bánh</a:t>
                      </a:r>
                      <a:r>
                        <a:rPr lang="en-US" sz="1900" b="1" baseline="0" dirty="0" smtClean="0">
                          <a:solidFill>
                            <a:srgbClr val="FF0000"/>
                          </a:solidFill>
                        </a:rPr>
                        <a:t> </a:t>
                      </a:r>
                      <a:r>
                        <a:rPr lang="en-US" sz="1900" b="1" baseline="0" dirty="0" err="1" smtClean="0">
                          <a:solidFill>
                            <a:srgbClr val="FF0000"/>
                          </a:solidFill>
                        </a:rPr>
                        <a:t>xe</a:t>
                      </a:r>
                      <a:r>
                        <a:rPr lang="en-US" sz="1900" b="1" baseline="0" dirty="0" smtClean="0">
                          <a:solidFill>
                            <a:srgbClr val="FF0000"/>
                          </a:solidFill>
                        </a:rPr>
                        <a:t> </a:t>
                      </a:r>
                      <a:r>
                        <a:rPr lang="en-US" sz="1900" b="1" baseline="0" dirty="0" err="1" smtClean="0">
                          <a:solidFill>
                            <a:srgbClr val="FF0000"/>
                          </a:solidFill>
                        </a:rPr>
                        <a:t>không</a:t>
                      </a:r>
                      <a:r>
                        <a:rPr lang="en-US" sz="1900" b="1" baseline="0" dirty="0" smtClean="0">
                          <a:solidFill>
                            <a:srgbClr val="FF0000"/>
                          </a:solidFill>
                        </a:rPr>
                        <a:t> quay </a:t>
                      </a:r>
                      <a:r>
                        <a:rPr lang="en-US" sz="1900" b="1" baseline="0" dirty="0" err="1" smtClean="0">
                          <a:solidFill>
                            <a:srgbClr val="FF0000"/>
                          </a:solidFill>
                        </a:rPr>
                        <a:t>được</a:t>
                      </a:r>
                      <a:r>
                        <a:rPr lang="en-US" sz="1900" b="1" baseline="0" dirty="0" smtClean="0">
                          <a:solidFill>
                            <a:srgbClr val="FF0000"/>
                          </a:solidFill>
                        </a:rPr>
                        <a:t> </a:t>
                      </a:r>
                      <a:r>
                        <a:rPr lang="en-US" sz="1900" b="1" baseline="0" dirty="0" err="1" smtClean="0">
                          <a:solidFill>
                            <a:srgbClr val="FF0000"/>
                          </a:solidFill>
                        </a:rPr>
                        <a:t>nữa</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sz="1900" b="1" dirty="0" smtClean="0">
                          <a:solidFill>
                            <a:srgbClr val="FF0000"/>
                          </a:solidFill>
                        </a:rPr>
                        <a:t>2</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Lưỡi</a:t>
                      </a:r>
                      <a:r>
                        <a:rPr lang="en-US" sz="1900" b="1" baseline="0" dirty="0" smtClean="0">
                          <a:solidFill>
                            <a:srgbClr val="FF0000"/>
                          </a:solidFill>
                        </a:rPr>
                        <a:t> </a:t>
                      </a:r>
                      <a:r>
                        <a:rPr lang="en-US" sz="1900" b="1" baseline="0" dirty="0" err="1" smtClean="0">
                          <a:solidFill>
                            <a:srgbClr val="FF0000"/>
                          </a:solidFill>
                        </a:rPr>
                        <a:t>dao</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thanh</a:t>
                      </a:r>
                      <a:r>
                        <a:rPr lang="en-US" sz="1900" b="1" baseline="0" dirty="0" smtClean="0">
                          <a:solidFill>
                            <a:srgbClr val="FF0000"/>
                          </a:solidFill>
                        </a:rPr>
                        <a:t> </a:t>
                      </a:r>
                      <a:r>
                        <a:rPr lang="en-US" sz="1900" b="1" baseline="0" dirty="0" err="1" smtClean="0">
                          <a:solidFill>
                            <a:srgbClr val="FF0000"/>
                          </a:solidFill>
                        </a:rPr>
                        <a:t>gỗ</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3</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4</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err="1" smtClean="0">
                          <a:solidFill>
                            <a:srgbClr val="FF0000"/>
                          </a:solidFill>
                        </a:rPr>
                        <a:t>Giày</a:t>
                      </a:r>
                      <a:r>
                        <a:rPr lang="en-US" sz="1900" b="1" baseline="0" dirty="0" smtClean="0">
                          <a:solidFill>
                            <a:srgbClr val="FF0000"/>
                          </a:solidFill>
                        </a:rPr>
                        <a:t> </a:t>
                      </a:r>
                      <a:r>
                        <a:rPr lang="en-US" sz="1900" b="1" baseline="0" dirty="0" err="1" smtClean="0">
                          <a:solidFill>
                            <a:srgbClr val="FF0000"/>
                          </a:solidFill>
                        </a:rPr>
                        <a:t>trượt</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mặt</a:t>
                      </a:r>
                      <a:r>
                        <a:rPr lang="en-US" sz="1900" b="1" baseline="0" dirty="0" smtClean="0">
                          <a:solidFill>
                            <a:srgbClr val="FF0000"/>
                          </a:solidFill>
                        </a:rPr>
                        <a:t> </a:t>
                      </a:r>
                      <a:r>
                        <a:rPr lang="en-US" sz="1900" b="1" baseline="0" dirty="0" err="1" smtClean="0">
                          <a:solidFill>
                            <a:srgbClr val="FF0000"/>
                          </a:solidFill>
                        </a:rPr>
                        <a:t>băng</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5</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err="1" smtClean="0">
                          <a:solidFill>
                            <a:srgbClr val="FF0000"/>
                          </a:solidFill>
                        </a:rPr>
                        <a:t>Thùng</a:t>
                      </a:r>
                      <a:r>
                        <a:rPr lang="en-US" sz="1900" b="1" baseline="0" dirty="0" smtClean="0">
                          <a:solidFill>
                            <a:srgbClr val="FF0000"/>
                          </a:solidFill>
                        </a:rPr>
                        <a:t> </a:t>
                      </a:r>
                      <a:r>
                        <a:rPr lang="en-US" sz="1900" b="1" baseline="0" dirty="0" err="1" smtClean="0">
                          <a:solidFill>
                            <a:srgbClr val="FF0000"/>
                          </a:solidFill>
                        </a:rPr>
                        <a:t>hàng</a:t>
                      </a:r>
                      <a:r>
                        <a:rPr lang="en-US" sz="1900" b="1" baseline="0" dirty="0" smtClean="0">
                          <a:solidFill>
                            <a:srgbClr val="FF0000"/>
                          </a:solidFill>
                        </a:rPr>
                        <a:t> </a:t>
                      </a:r>
                      <a:r>
                        <a:rPr lang="en-US" sz="1900" b="1" baseline="0" dirty="0" err="1" smtClean="0">
                          <a:solidFill>
                            <a:srgbClr val="FF0000"/>
                          </a:solidFill>
                        </a:rPr>
                        <a:t>với</a:t>
                      </a:r>
                      <a:r>
                        <a:rPr lang="en-US" sz="1900" b="1" baseline="0" dirty="0" smtClean="0">
                          <a:solidFill>
                            <a:srgbClr val="FF0000"/>
                          </a:solidFill>
                        </a:rPr>
                        <a:t> </a:t>
                      </a:r>
                      <a:r>
                        <a:rPr lang="en-US" sz="1900" b="1" baseline="0" dirty="0" err="1" smtClean="0">
                          <a:solidFill>
                            <a:srgbClr val="FF0000"/>
                          </a:solidFill>
                        </a:rPr>
                        <a:t>băng</a:t>
                      </a:r>
                      <a:r>
                        <a:rPr lang="en-US" sz="1900" b="1" baseline="0" dirty="0" smtClean="0">
                          <a:solidFill>
                            <a:srgbClr val="FF0000"/>
                          </a:solidFill>
                        </a:rPr>
                        <a:t> </a:t>
                      </a:r>
                      <a:r>
                        <a:rPr lang="en-US" sz="1900" b="1" baseline="0" dirty="0" err="1" smtClean="0">
                          <a:solidFill>
                            <a:srgbClr val="FF0000"/>
                          </a:solidFill>
                        </a:rPr>
                        <a:t>chuyền</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6</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sz="1900" b="1" dirty="0" smtClean="0">
                          <a:solidFill>
                            <a:srgbClr val="FF0000"/>
                          </a:solidFill>
                        </a:rPr>
                        <a:t>7</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x</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rgbClr val="FF0000"/>
                          </a:solidFill>
                        </a:rPr>
                        <a:t>…………………….</a:t>
                      </a:r>
                      <a:endParaRPr lang="en-US"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3" name="TextBox 2"/>
          <p:cNvSpPr txBox="1"/>
          <p:nvPr/>
        </p:nvSpPr>
        <p:spPr>
          <a:xfrm>
            <a:off x="8453044" y="1689616"/>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7624582" y="2266950"/>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8" name="TextBox 7"/>
          <p:cNvSpPr txBox="1"/>
          <p:nvPr/>
        </p:nvSpPr>
        <p:spPr>
          <a:xfrm>
            <a:off x="7624582" y="3028950"/>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9" name="TextBox 8"/>
          <p:cNvSpPr txBox="1"/>
          <p:nvPr/>
        </p:nvSpPr>
        <p:spPr>
          <a:xfrm>
            <a:off x="8382000" y="3398282"/>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161490788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0410845"/>
              </p:ext>
            </p:extLst>
          </p:nvPr>
        </p:nvGraphicFramePr>
        <p:xfrm>
          <a:off x="1358709" y="1428750"/>
          <a:ext cx="6400800" cy="2367280"/>
        </p:xfrm>
        <a:graphic>
          <a:graphicData uri="http://schemas.openxmlformats.org/drawingml/2006/table">
            <a:tbl>
              <a:tblPr firstRow="1" bandRow="1">
                <a:tableStyleId>{5C22544A-7EE6-4342-B048-85BDC9FD1C3A}</a:tableStyleId>
              </a:tblPr>
              <a:tblGrid>
                <a:gridCol w="1600200"/>
                <a:gridCol w="2667000"/>
                <a:gridCol w="2133600"/>
              </a:tblGrid>
              <a:tr h="660400">
                <a:tc>
                  <a:txBody>
                    <a:bodyPr/>
                    <a:lstStyle/>
                    <a:p>
                      <a:pPr algn="ctr"/>
                      <a:r>
                        <a:rPr lang="en-US" sz="2000" dirty="0" err="1" smtClean="0">
                          <a:solidFill>
                            <a:schemeClr val="tx1"/>
                          </a:solidFill>
                        </a:rPr>
                        <a:t>Nội</a:t>
                      </a:r>
                      <a:r>
                        <a:rPr lang="en-US" sz="2000" baseline="0" dirty="0" smtClean="0">
                          <a:solidFill>
                            <a:schemeClr val="tx1"/>
                          </a:solidFill>
                        </a:rPr>
                        <a:t> dung</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smtClean="0">
                          <a:solidFill>
                            <a:schemeClr val="tx1"/>
                          </a:solidFill>
                        </a:rPr>
                        <a:t>Lực</a:t>
                      </a:r>
                      <a:r>
                        <a:rPr lang="en-US" sz="2000" baseline="0" dirty="0" smtClean="0">
                          <a:solidFill>
                            <a:schemeClr val="tx1"/>
                          </a:solidFill>
                        </a:rPr>
                        <a:t> ma </a:t>
                      </a:r>
                      <a:r>
                        <a:rPr lang="en-US" sz="2000" baseline="0" dirty="0" err="1" smtClean="0">
                          <a:solidFill>
                            <a:schemeClr val="tx1"/>
                          </a:solidFill>
                        </a:rPr>
                        <a:t>sát</a:t>
                      </a:r>
                      <a:r>
                        <a:rPr lang="en-US" sz="2000" baseline="0" dirty="0" smtClean="0">
                          <a:solidFill>
                            <a:schemeClr val="tx1"/>
                          </a:solidFill>
                        </a:rPr>
                        <a:t> </a:t>
                      </a:r>
                      <a:r>
                        <a:rPr lang="en-US" sz="2000" baseline="0" dirty="0" err="1" smtClean="0">
                          <a:solidFill>
                            <a:schemeClr val="tx1"/>
                          </a:solidFill>
                        </a:rPr>
                        <a:t>trượt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smtClean="0">
                          <a:solidFill>
                            <a:schemeClr val="tx1"/>
                          </a:solidFill>
                        </a:rPr>
                        <a:t>Lực</a:t>
                      </a:r>
                      <a:r>
                        <a:rPr lang="en-US" sz="2000" baseline="0" dirty="0" smtClean="0">
                          <a:solidFill>
                            <a:schemeClr val="tx1"/>
                          </a:solidFill>
                        </a:rPr>
                        <a:t> ma </a:t>
                      </a:r>
                      <a:r>
                        <a:rPr lang="en-US" sz="2000" baseline="0" dirty="0" err="1" smtClean="0">
                          <a:solidFill>
                            <a:schemeClr val="tx1"/>
                          </a:solidFill>
                        </a:rPr>
                        <a:t>sát</a:t>
                      </a:r>
                      <a:r>
                        <a:rPr lang="en-US" sz="2000" baseline="0" dirty="0" smtClean="0">
                          <a:solidFill>
                            <a:schemeClr val="tx1"/>
                          </a:solidFill>
                        </a:rPr>
                        <a:t> </a:t>
                      </a:r>
                      <a:r>
                        <a:rPr lang="en-US" sz="2000" baseline="0" dirty="0" err="1" smtClean="0">
                          <a:solidFill>
                            <a:schemeClr val="tx1"/>
                          </a:solidFill>
                        </a:rPr>
                        <a:t>nghỉ</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US" sz="2000" dirty="0" err="1" smtClean="0"/>
                        <a:t>Ví</a:t>
                      </a:r>
                      <a:r>
                        <a:rPr lang="en-US" sz="2000" baseline="0" dirty="0" smtClean="0"/>
                        <a:t> </a:t>
                      </a:r>
                      <a:r>
                        <a:rPr lang="en-US" sz="2000" baseline="0" dirty="0" err="1" smtClean="0"/>
                        <a:t>dụ</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smtClean="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959">
                <a:tc>
                  <a:txBody>
                    <a:bodyPr/>
                    <a:lstStyle/>
                    <a:p>
                      <a:r>
                        <a:rPr lang="en-US" sz="2000" dirty="0" err="1" smtClean="0"/>
                        <a:t>Dấu</a:t>
                      </a:r>
                      <a:r>
                        <a:rPr lang="en-US" sz="2000" baseline="0" dirty="0" smtClean="0"/>
                        <a:t> </a:t>
                      </a:r>
                      <a:r>
                        <a:rPr lang="en-US" sz="2000" baseline="0" dirty="0" err="1" smtClean="0"/>
                        <a:t>hiệu</a:t>
                      </a:r>
                      <a:r>
                        <a:rPr lang="en-US" sz="2000" baseline="0" dirty="0" smtClean="0"/>
                        <a:t> </a:t>
                      </a:r>
                      <a:r>
                        <a:rPr lang="en-US" sz="2000" baseline="0" dirty="0" err="1" smtClean="0"/>
                        <a:t>nhận</a:t>
                      </a:r>
                      <a:r>
                        <a:rPr lang="en-US" sz="2000" baseline="0" dirty="0" smtClean="0"/>
                        <a:t> </a:t>
                      </a:r>
                      <a:r>
                        <a:rPr lang="en-US" sz="2000" baseline="0" dirty="0" err="1" smtClean="0"/>
                        <a:t>biết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smtClean="0"/>
                    </a:p>
                    <a:p>
                      <a:endParaRPr lang="en-US" sz="2000" dirty="0" smtClean="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Isosceles Triangle 2"/>
          <p:cNvSpPr/>
          <p:nvPr/>
        </p:nvSpPr>
        <p:spPr>
          <a:xfrm rot="10800000">
            <a:off x="914400" y="280661"/>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799" y="180261"/>
            <a:ext cx="5410201" cy="461665"/>
          </a:xfrm>
          <a:prstGeom prst="rect">
            <a:avLst/>
          </a:prstGeom>
          <a:noFill/>
        </p:spPr>
        <p:txBody>
          <a:bodyPr wrap="square" rtlCol="0">
            <a:spAutoFit/>
          </a:bodyPr>
          <a:lstStyle/>
          <a:p>
            <a:r>
              <a:rPr lang="en-US" sz="2400" dirty="0" err="1" smtClean="0"/>
              <a:t>Lập</a:t>
            </a:r>
            <a:r>
              <a:rPr lang="en-US" sz="2400" dirty="0" smtClean="0"/>
              <a:t> </a:t>
            </a:r>
            <a:r>
              <a:rPr lang="en-US" sz="2400" dirty="0" err="1" smtClean="0"/>
              <a:t>bảng</a:t>
            </a:r>
            <a:r>
              <a:rPr lang="en-US" sz="2400" dirty="0" smtClean="0"/>
              <a:t> </a:t>
            </a:r>
            <a:r>
              <a:rPr lang="en-US" sz="2400" dirty="0" err="1" smtClean="0"/>
              <a:t>có</a:t>
            </a:r>
            <a:r>
              <a:rPr lang="en-US" sz="2400" dirty="0" smtClean="0"/>
              <a:t> </a:t>
            </a:r>
            <a:r>
              <a:rPr lang="en-US" sz="2400" dirty="0" err="1" smtClean="0"/>
              <a:t>nội</a:t>
            </a:r>
            <a:r>
              <a:rPr lang="en-US" sz="2400" dirty="0" smtClean="0"/>
              <a:t> dung </a:t>
            </a:r>
            <a:r>
              <a:rPr lang="en-US" sz="2400" dirty="0" err="1" smtClean="0"/>
              <a:t>như</a:t>
            </a:r>
            <a:r>
              <a:rPr lang="en-US" sz="2400" dirty="0" smtClean="0"/>
              <a:t> </a:t>
            </a:r>
            <a:r>
              <a:rPr lang="en-US" sz="2400" dirty="0" err="1" smtClean="0"/>
              <a:t>sau</a:t>
            </a:r>
            <a:r>
              <a:rPr lang="en-US" sz="2400" dirty="0" smtClean="0"/>
              <a:t> </a:t>
            </a:r>
            <a:r>
              <a:rPr lang="en-US" sz="2400" dirty="0" err="1" smtClean="0"/>
              <a:t>vào</a:t>
            </a:r>
            <a:r>
              <a:rPr lang="en-US" sz="2400" dirty="0" smtClean="0"/>
              <a:t> </a:t>
            </a:r>
            <a:r>
              <a:rPr lang="en-US" sz="2400" dirty="0" err="1" smtClean="0"/>
              <a:t>vở</a:t>
            </a:r>
            <a:r>
              <a:rPr lang="en-US" sz="2400" dirty="0" smtClean="0"/>
              <a:t>.</a:t>
            </a:r>
            <a:endParaRPr lang="en-US" dirty="0"/>
          </a:p>
        </p:txBody>
      </p:sp>
      <p:sp>
        <p:nvSpPr>
          <p:cNvPr id="5" name="TextBox 4"/>
          <p:cNvSpPr txBox="1"/>
          <p:nvPr/>
        </p:nvSpPr>
        <p:spPr>
          <a:xfrm>
            <a:off x="1333500" y="742950"/>
            <a:ext cx="6743700" cy="400110"/>
          </a:xfrm>
          <a:prstGeom prst="rect">
            <a:avLst/>
          </a:prstGeom>
          <a:noFill/>
        </p:spPr>
        <p:txBody>
          <a:bodyPr wrap="square" rtlCol="0">
            <a:spAutoFit/>
          </a:bodyPr>
          <a:lstStyle/>
          <a:p>
            <a:r>
              <a:rPr lang="en-US" sz="2000" b="1" i="1" dirty="0" smtClean="0"/>
              <a:t>BẢNG PHÂN BIỆT LỰC MA SÁT TRƯỢT VÀ LỰC MA SÁT NGHỈ</a:t>
            </a:r>
            <a:endParaRPr lang="en-US" sz="1600" b="1" i="1" dirty="0"/>
          </a:p>
        </p:txBody>
      </p:sp>
    </p:spTree>
    <p:extLst>
      <p:ext uri="{BB962C8B-B14F-4D97-AF65-F5344CB8AC3E}">
        <p14:creationId xmlns:p14="http://schemas.microsoft.com/office/powerpoint/2010/main" val="397556134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1371600" y="80367"/>
            <a:ext cx="1323975" cy="182166"/>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TẬP</a:t>
            </a:r>
          </a:p>
        </p:txBody>
      </p:sp>
      <p:sp>
        <p:nvSpPr>
          <p:cNvPr id="26627" name="Text Box 5"/>
          <p:cNvSpPr txBox="1">
            <a:spLocks noChangeArrowheads="1"/>
          </p:cNvSpPr>
          <p:nvPr/>
        </p:nvSpPr>
        <p:spPr bwMode="auto">
          <a:xfrm>
            <a:off x="546864" y="819150"/>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u="sng" dirty="0" err="1">
                <a:solidFill>
                  <a:srgbClr val="FF0000"/>
                </a:solidFill>
              </a:rPr>
              <a:t>Câu</a:t>
            </a:r>
            <a:r>
              <a:rPr lang="vi-VN" altLang="en-US" sz="2400" b="1" u="sng" dirty="0">
                <a:solidFill>
                  <a:srgbClr val="FF0000"/>
                </a:solidFill>
              </a:rPr>
              <a:t> </a:t>
            </a:r>
            <a:r>
              <a:rPr lang="en-US" altLang="en-US" sz="2400" b="1" u="sng" dirty="0">
                <a:solidFill>
                  <a:srgbClr val="FF0000"/>
                </a:solidFill>
              </a:rPr>
              <a:t>1:</a:t>
            </a:r>
            <a:r>
              <a:rPr lang="en-US" altLang="en-US" sz="2400" b="1" dirty="0"/>
              <a:t> </a:t>
            </a:r>
            <a:r>
              <a:rPr lang="en-US" altLang="en-US" sz="2400" b="1" dirty="0" err="1">
                <a:solidFill>
                  <a:srgbClr val="000066"/>
                </a:solidFill>
              </a:rPr>
              <a:t>Trường</a:t>
            </a:r>
            <a:r>
              <a:rPr lang="en-US" altLang="en-US" sz="2400" b="1" dirty="0">
                <a:solidFill>
                  <a:srgbClr val="000066"/>
                </a:solidFill>
              </a:rPr>
              <a:t> </a:t>
            </a:r>
            <a:r>
              <a:rPr lang="en-US" altLang="en-US" sz="2400" b="1" dirty="0" err="1">
                <a:solidFill>
                  <a:srgbClr val="000066"/>
                </a:solidFill>
              </a:rPr>
              <a:t>hợp</a:t>
            </a:r>
            <a:r>
              <a:rPr lang="en-US" altLang="en-US" sz="2400" b="1" dirty="0">
                <a:solidFill>
                  <a:srgbClr val="000066"/>
                </a:solidFill>
              </a:rPr>
              <a:t> </a:t>
            </a:r>
            <a:r>
              <a:rPr lang="en-US" altLang="en-US" sz="2400" b="1" dirty="0" err="1">
                <a:solidFill>
                  <a:srgbClr val="000066"/>
                </a:solidFill>
              </a:rPr>
              <a:t>nào</a:t>
            </a:r>
            <a:r>
              <a:rPr lang="en-US" altLang="en-US" sz="2400" b="1" dirty="0">
                <a:solidFill>
                  <a:srgbClr val="000066"/>
                </a:solidFill>
              </a:rPr>
              <a:t> </a:t>
            </a:r>
            <a:r>
              <a:rPr lang="en-US" altLang="en-US" sz="2400" b="1" dirty="0" err="1">
                <a:solidFill>
                  <a:srgbClr val="000066"/>
                </a:solidFill>
              </a:rPr>
              <a:t>sau</a:t>
            </a:r>
            <a:r>
              <a:rPr lang="en-US" altLang="en-US" sz="2400" b="1" dirty="0">
                <a:solidFill>
                  <a:srgbClr val="000066"/>
                </a:solidFill>
              </a:rPr>
              <a:t> </a:t>
            </a:r>
            <a:r>
              <a:rPr lang="en-US" altLang="en-US" sz="2400" b="1" dirty="0" err="1">
                <a:solidFill>
                  <a:srgbClr val="000066"/>
                </a:solidFill>
              </a:rPr>
              <a:t>đây</a:t>
            </a:r>
            <a:r>
              <a:rPr lang="en-US" altLang="en-US" sz="2400" b="1" dirty="0">
                <a:solidFill>
                  <a:srgbClr val="000066"/>
                </a:solidFill>
              </a:rPr>
              <a:t> </a:t>
            </a:r>
            <a:r>
              <a:rPr lang="en-US" altLang="en-US" sz="2400" b="1" dirty="0" err="1">
                <a:solidFill>
                  <a:srgbClr val="000066"/>
                </a:solidFill>
              </a:rPr>
              <a:t>lực</a:t>
            </a:r>
            <a:r>
              <a:rPr lang="en-US" altLang="en-US" sz="2400" b="1" dirty="0">
                <a:solidFill>
                  <a:srgbClr val="000066"/>
                </a:solidFill>
              </a:rPr>
              <a:t> </a:t>
            </a:r>
            <a:r>
              <a:rPr lang="en-US" altLang="en-US" sz="2400" b="1" dirty="0" err="1">
                <a:solidFill>
                  <a:srgbClr val="000066"/>
                </a:solidFill>
              </a:rPr>
              <a:t>xuất</a:t>
            </a:r>
            <a:r>
              <a:rPr lang="en-US" altLang="en-US" sz="2400" b="1" dirty="0">
                <a:solidFill>
                  <a:srgbClr val="000066"/>
                </a:solidFill>
              </a:rPr>
              <a:t> </a:t>
            </a:r>
            <a:r>
              <a:rPr lang="en-US" altLang="en-US" sz="2400" b="1" dirty="0" err="1">
                <a:solidFill>
                  <a:srgbClr val="000066"/>
                </a:solidFill>
              </a:rPr>
              <a:t>hiện</a:t>
            </a:r>
            <a:r>
              <a:rPr lang="en-US" altLang="en-US" sz="2400" b="1" dirty="0">
                <a:solidFill>
                  <a:srgbClr val="000066"/>
                </a:solidFill>
              </a:rPr>
              <a:t> </a:t>
            </a:r>
            <a:r>
              <a:rPr lang="en-US" altLang="en-US" sz="2400" b="1" dirty="0" err="1">
                <a:solidFill>
                  <a:srgbClr val="FF0000"/>
                </a:solidFill>
              </a:rPr>
              <a:t>không</a:t>
            </a:r>
            <a:r>
              <a:rPr lang="en-US" altLang="en-US" sz="2400" b="1" dirty="0">
                <a:solidFill>
                  <a:srgbClr val="FF0000"/>
                </a:solidFill>
              </a:rPr>
              <a:t> </a:t>
            </a:r>
            <a:r>
              <a:rPr lang="en-US" altLang="en-US" sz="2400" b="1" dirty="0" err="1">
                <a:solidFill>
                  <a:srgbClr val="FF0000"/>
                </a:solidFill>
              </a:rPr>
              <a:t>phải</a:t>
            </a:r>
            <a:r>
              <a:rPr lang="en-US" altLang="en-US" sz="2400" b="1" dirty="0">
                <a:solidFill>
                  <a:srgbClr val="FF0000"/>
                </a:solidFill>
              </a:rPr>
              <a:t> </a:t>
            </a:r>
            <a:r>
              <a:rPr lang="en-US" altLang="en-US" sz="2400" b="1" dirty="0" err="1">
                <a:solidFill>
                  <a:srgbClr val="000066"/>
                </a:solidFill>
              </a:rPr>
              <a:t>là</a:t>
            </a:r>
            <a:r>
              <a:rPr lang="en-US" altLang="en-US" sz="2400" b="1" dirty="0">
                <a:solidFill>
                  <a:srgbClr val="000066"/>
                </a:solidFill>
              </a:rPr>
              <a:t> </a:t>
            </a:r>
            <a:r>
              <a:rPr lang="en-US" altLang="en-US" sz="2400" b="1" dirty="0" err="1">
                <a:solidFill>
                  <a:srgbClr val="000066"/>
                </a:solidFill>
              </a:rPr>
              <a:t>lực</a:t>
            </a:r>
            <a:r>
              <a:rPr lang="en-US" altLang="en-US" sz="2400" b="1" dirty="0">
                <a:solidFill>
                  <a:srgbClr val="000066"/>
                </a:solidFill>
              </a:rPr>
              <a:t> ma </a:t>
            </a:r>
            <a:r>
              <a:rPr lang="en-US" altLang="en-US" sz="2400" b="1" dirty="0" err="1">
                <a:solidFill>
                  <a:srgbClr val="000066"/>
                </a:solidFill>
              </a:rPr>
              <a:t>sát</a:t>
            </a:r>
            <a:r>
              <a:rPr lang="en-US" altLang="en-US" sz="2400" b="1" dirty="0">
                <a:solidFill>
                  <a:srgbClr val="000066"/>
                </a:solidFill>
              </a:rPr>
              <a:t>?</a:t>
            </a:r>
          </a:p>
        </p:txBody>
      </p:sp>
      <p:sp>
        <p:nvSpPr>
          <p:cNvPr id="26628" name="Text Box 6"/>
          <p:cNvSpPr txBox="1">
            <a:spLocks noChangeArrowheads="1"/>
          </p:cNvSpPr>
          <p:nvPr/>
        </p:nvSpPr>
        <p:spPr bwMode="auto">
          <a:xfrm>
            <a:off x="576084" y="15811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A. </a:t>
            </a:r>
            <a:r>
              <a:rPr lang="en-US" altLang="en-US" sz="2400" b="1" dirty="0" err="1">
                <a:solidFill>
                  <a:srgbClr val="000066"/>
                </a:solidFill>
              </a:rPr>
              <a:t>Lực</a:t>
            </a:r>
            <a:r>
              <a:rPr lang="en-US" altLang="en-US" sz="2400" b="1" dirty="0">
                <a:solidFill>
                  <a:srgbClr val="000066"/>
                </a:solidFill>
              </a:rPr>
              <a:t> </a:t>
            </a:r>
            <a:r>
              <a:rPr lang="en-US" altLang="en-US" sz="2400" b="1" dirty="0" err="1">
                <a:solidFill>
                  <a:srgbClr val="000066"/>
                </a:solidFill>
              </a:rPr>
              <a:t>xuất</a:t>
            </a:r>
            <a:r>
              <a:rPr lang="en-US" altLang="en-US" sz="2400" b="1" dirty="0">
                <a:solidFill>
                  <a:srgbClr val="000066"/>
                </a:solidFill>
              </a:rPr>
              <a:t> </a:t>
            </a:r>
            <a:r>
              <a:rPr lang="en-US" altLang="en-US" sz="2400" b="1" dirty="0" err="1">
                <a:solidFill>
                  <a:srgbClr val="000066"/>
                </a:solidFill>
              </a:rPr>
              <a:t>hiện</a:t>
            </a:r>
            <a:r>
              <a:rPr lang="en-US" altLang="en-US" sz="2400" b="1" dirty="0">
                <a:solidFill>
                  <a:srgbClr val="000066"/>
                </a:solidFill>
              </a:rPr>
              <a:t> </a:t>
            </a:r>
            <a:r>
              <a:rPr lang="en-US" altLang="en-US" sz="2400" b="1" dirty="0" err="1">
                <a:solidFill>
                  <a:srgbClr val="000066"/>
                </a:solidFill>
              </a:rPr>
              <a:t>khi</a:t>
            </a:r>
            <a:r>
              <a:rPr lang="en-US" altLang="en-US" sz="2400" b="1" dirty="0">
                <a:solidFill>
                  <a:srgbClr val="000066"/>
                </a:solidFill>
              </a:rPr>
              <a:t> </a:t>
            </a:r>
            <a:r>
              <a:rPr lang="en-US" altLang="en-US" sz="2400" b="1" dirty="0" err="1">
                <a:solidFill>
                  <a:srgbClr val="000066"/>
                </a:solidFill>
              </a:rPr>
              <a:t>lốp</a:t>
            </a:r>
            <a:r>
              <a:rPr lang="en-US" altLang="en-US" sz="2400" b="1" dirty="0">
                <a:solidFill>
                  <a:srgbClr val="000066"/>
                </a:solidFill>
              </a:rPr>
              <a:t> </a:t>
            </a:r>
            <a:r>
              <a:rPr lang="en-US" altLang="en-US" sz="2400" b="1" dirty="0" err="1">
                <a:solidFill>
                  <a:srgbClr val="000066"/>
                </a:solidFill>
              </a:rPr>
              <a:t>xe</a:t>
            </a:r>
            <a:r>
              <a:rPr lang="en-US" altLang="en-US" sz="2400" b="1" dirty="0">
                <a:solidFill>
                  <a:srgbClr val="000066"/>
                </a:solidFill>
              </a:rPr>
              <a:t> </a:t>
            </a:r>
            <a:r>
              <a:rPr lang="en-US" altLang="en-US" sz="2400" b="1" dirty="0" err="1">
                <a:solidFill>
                  <a:srgbClr val="000066"/>
                </a:solidFill>
              </a:rPr>
              <a:t>trượt</a:t>
            </a:r>
            <a:r>
              <a:rPr lang="en-US" altLang="en-US" sz="2400" b="1" dirty="0">
                <a:solidFill>
                  <a:srgbClr val="000066"/>
                </a:solidFill>
              </a:rPr>
              <a:t> </a:t>
            </a:r>
            <a:r>
              <a:rPr lang="en-US" altLang="en-US" sz="2400" b="1" dirty="0" err="1">
                <a:solidFill>
                  <a:srgbClr val="000066"/>
                </a:solidFill>
              </a:rPr>
              <a:t>trên</a:t>
            </a:r>
            <a:r>
              <a:rPr lang="en-US" altLang="en-US" sz="2400" b="1" dirty="0">
                <a:solidFill>
                  <a:srgbClr val="000066"/>
                </a:solidFill>
              </a:rPr>
              <a:t> </a:t>
            </a:r>
            <a:r>
              <a:rPr lang="en-US" altLang="en-US" sz="2400" b="1" dirty="0" err="1">
                <a:solidFill>
                  <a:srgbClr val="000066"/>
                </a:solidFill>
              </a:rPr>
              <a:t>mặt</a:t>
            </a:r>
            <a:r>
              <a:rPr lang="en-US" altLang="en-US" sz="2400" b="1" dirty="0">
                <a:solidFill>
                  <a:srgbClr val="000066"/>
                </a:solidFill>
              </a:rPr>
              <a:t> </a:t>
            </a:r>
            <a:r>
              <a:rPr lang="en-US" altLang="en-US" sz="2400" b="1" dirty="0" err="1">
                <a:solidFill>
                  <a:srgbClr val="000066"/>
                </a:solidFill>
              </a:rPr>
              <a:t>đường</a:t>
            </a:r>
            <a:r>
              <a:rPr lang="en-US" altLang="en-US" sz="2400" b="1" dirty="0">
                <a:solidFill>
                  <a:srgbClr val="000066"/>
                </a:solidFill>
              </a:rPr>
              <a:t>.</a:t>
            </a:r>
          </a:p>
        </p:txBody>
      </p:sp>
      <p:sp>
        <p:nvSpPr>
          <p:cNvPr id="26629" name="Text Box 7"/>
          <p:cNvSpPr txBox="1">
            <a:spLocks noChangeArrowheads="1"/>
          </p:cNvSpPr>
          <p:nvPr/>
        </p:nvSpPr>
        <p:spPr bwMode="auto">
          <a:xfrm>
            <a:off x="571500" y="2110085"/>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B. </a:t>
            </a:r>
            <a:r>
              <a:rPr lang="en-US" altLang="en-US" sz="2400" b="1" dirty="0" err="1">
                <a:solidFill>
                  <a:srgbClr val="000066"/>
                </a:solidFill>
              </a:rPr>
              <a:t>Lực</a:t>
            </a:r>
            <a:r>
              <a:rPr lang="en-US" altLang="en-US" sz="2400" b="1" dirty="0">
                <a:solidFill>
                  <a:srgbClr val="000066"/>
                </a:solidFill>
              </a:rPr>
              <a:t> </a:t>
            </a:r>
            <a:r>
              <a:rPr lang="en-US" altLang="en-US" sz="2400" b="1" dirty="0" err="1">
                <a:solidFill>
                  <a:srgbClr val="000066"/>
                </a:solidFill>
              </a:rPr>
              <a:t>xuất</a:t>
            </a:r>
            <a:r>
              <a:rPr lang="en-US" altLang="en-US" sz="2400" b="1" dirty="0">
                <a:solidFill>
                  <a:srgbClr val="000066"/>
                </a:solidFill>
              </a:rPr>
              <a:t> </a:t>
            </a:r>
            <a:r>
              <a:rPr lang="en-US" altLang="en-US" sz="2400" b="1" dirty="0" err="1">
                <a:solidFill>
                  <a:srgbClr val="000066"/>
                </a:solidFill>
              </a:rPr>
              <a:t>hiện</a:t>
            </a:r>
            <a:r>
              <a:rPr lang="en-US" altLang="en-US" sz="2400" b="1" dirty="0">
                <a:solidFill>
                  <a:srgbClr val="000066"/>
                </a:solidFill>
              </a:rPr>
              <a:t>  </a:t>
            </a:r>
            <a:r>
              <a:rPr lang="en-US" altLang="en-US" sz="2400" b="1" dirty="0" err="1">
                <a:solidFill>
                  <a:srgbClr val="000066"/>
                </a:solidFill>
              </a:rPr>
              <a:t>làm</a:t>
            </a:r>
            <a:r>
              <a:rPr lang="en-US" altLang="en-US" sz="2400" b="1" dirty="0">
                <a:solidFill>
                  <a:srgbClr val="000066"/>
                </a:solidFill>
              </a:rPr>
              <a:t> </a:t>
            </a:r>
            <a:r>
              <a:rPr lang="en-US" altLang="en-US" sz="2400" b="1" dirty="0" err="1">
                <a:solidFill>
                  <a:srgbClr val="000066"/>
                </a:solidFill>
              </a:rPr>
              <a:t>mòn</a:t>
            </a:r>
            <a:r>
              <a:rPr lang="en-US" altLang="en-US" sz="2400" b="1" dirty="0">
                <a:solidFill>
                  <a:srgbClr val="000066"/>
                </a:solidFill>
              </a:rPr>
              <a:t> </a:t>
            </a:r>
            <a:r>
              <a:rPr lang="en-US" altLang="en-US" sz="2400" b="1" dirty="0" err="1">
                <a:solidFill>
                  <a:srgbClr val="000066"/>
                </a:solidFill>
              </a:rPr>
              <a:t>đế</a:t>
            </a:r>
            <a:r>
              <a:rPr lang="en-US" altLang="en-US" sz="2400" b="1" dirty="0">
                <a:solidFill>
                  <a:srgbClr val="000066"/>
                </a:solidFill>
              </a:rPr>
              <a:t> </a:t>
            </a:r>
            <a:r>
              <a:rPr lang="en-US" altLang="en-US" sz="2400" b="1" dirty="0" err="1">
                <a:solidFill>
                  <a:srgbClr val="000066"/>
                </a:solidFill>
              </a:rPr>
              <a:t>giầy</a:t>
            </a:r>
            <a:r>
              <a:rPr lang="en-US" altLang="en-US" sz="2400" b="1" dirty="0">
                <a:solidFill>
                  <a:srgbClr val="000066"/>
                </a:solidFill>
              </a:rPr>
              <a:t>.</a:t>
            </a:r>
          </a:p>
        </p:txBody>
      </p:sp>
      <p:sp>
        <p:nvSpPr>
          <p:cNvPr id="26630" name="Text Box 8"/>
          <p:cNvSpPr txBox="1">
            <a:spLocks noChangeArrowheads="1"/>
          </p:cNvSpPr>
          <p:nvPr/>
        </p:nvSpPr>
        <p:spPr bwMode="auto">
          <a:xfrm>
            <a:off x="592138" y="2643485"/>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C.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làm</a:t>
            </a:r>
            <a:r>
              <a:rPr lang="en-US" altLang="en-US" sz="2400" b="1" dirty="0" smtClean="0">
                <a:solidFill>
                  <a:srgbClr val="000066"/>
                </a:solidFill>
              </a:rPr>
              <a:t> </a:t>
            </a:r>
            <a:r>
              <a:rPr lang="en-US" altLang="en-US" sz="2400" b="1" dirty="0" err="1" smtClean="0">
                <a:solidFill>
                  <a:srgbClr val="000066"/>
                </a:solidFill>
              </a:rPr>
              <a:t>quả</a:t>
            </a:r>
            <a:r>
              <a:rPr lang="en-US" altLang="en-US" sz="2400" b="1" dirty="0" smtClean="0">
                <a:solidFill>
                  <a:srgbClr val="000066"/>
                </a:solidFill>
              </a:rPr>
              <a:t> </a:t>
            </a:r>
            <a:r>
              <a:rPr lang="en-US" altLang="en-US" sz="2400" b="1" dirty="0" err="1" smtClean="0">
                <a:solidFill>
                  <a:srgbClr val="000066"/>
                </a:solidFill>
              </a:rPr>
              <a:t>táo</a:t>
            </a:r>
            <a:r>
              <a:rPr lang="en-US" altLang="en-US" sz="2400" b="1" dirty="0" smtClean="0">
                <a:solidFill>
                  <a:srgbClr val="000066"/>
                </a:solidFill>
              </a:rPr>
              <a:t> </a:t>
            </a:r>
            <a:r>
              <a:rPr lang="en-US" altLang="en-US" sz="2400" b="1" dirty="0" err="1" smtClean="0">
                <a:solidFill>
                  <a:srgbClr val="000066"/>
                </a:solidFill>
              </a:rPr>
              <a:t>rụng</a:t>
            </a:r>
            <a:r>
              <a:rPr lang="en-US" altLang="en-US" sz="2400" b="1" dirty="0" smtClean="0">
                <a:solidFill>
                  <a:srgbClr val="000066"/>
                </a:solidFill>
              </a:rPr>
              <a:t> </a:t>
            </a:r>
            <a:r>
              <a:rPr lang="en-US" altLang="en-US" sz="2400" b="1" dirty="0" err="1" smtClean="0">
                <a:solidFill>
                  <a:srgbClr val="000066"/>
                </a:solidFill>
              </a:rPr>
              <a:t>rơi</a:t>
            </a:r>
            <a:r>
              <a:rPr lang="en-US" altLang="en-US" sz="2400" b="1" dirty="0" smtClean="0">
                <a:solidFill>
                  <a:srgbClr val="000066"/>
                </a:solidFill>
              </a:rPr>
              <a:t> </a:t>
            </a:r>
            <a:r>
              <a:rPr lang="en-US" altLang="en-US" sz="2400" b="1" dirty="0" err="1" smtClean="0">
                <a:solidFill>
                  <a:srgbClr val="000066"/>
                </a:solidFill>
              </a:rPr>
              <a:t>xuống</a:t>
            </a:r>
            <a:r>
              <a:rPr lang="en-US" altLang="en-US" sz="2400" b="1" dirty="0" smtClean="0">
                <a:solidFill>
                  <a:srgbClr val="000066"/>
                </a:solidFill>
              </a:rPr>
              <a:t> </a:t>
            </a:r>
            <a:r>
              <a:rPr lang="en-US" altLang="en-US" sz="2400" b="1" dirty="0" err="1" smtClean="0">
                <a:solidFill>
                  <a:srgbClr val="000066"/>
                </a:solidFill>
              </a:rPr>
              <a:t>đất</a:t>
            </a:r>
            <a:endParaRPr lang="en-US" altLang="en-US" sz="2400" b="1" dirty="0">
              <a:solidFill>
                <a:srgbClr val="000066"/>
              </a:solidFill>
            </a:endParaRPr>
          </a:p>
        </p:txBody>
      </p:sp>
      <p:sp>
        <p:nvSpPr>
          <p:cNvPr id="26631" name="Text Box 9"/>
          <p:cNvSpPr txBox="1">
            <a:spLocks noChangeArrowheads="1"/>
          </p:cNvSpPr>
          <p:nvPr/>
        </p:nvSpPr>
        <p:spPr bwMode="auto">
          <a:xfrm>
            <a:off x="571500" y="3207663"/>
            <a:ext cx="8001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200" b="1" dirty="0">
                <a:solidFill>
                  <a:srgbClr val="000066"/>
                </a:solidFill>
              </a:rPr>
              <a:t>D. </a:t>
            </a:r>
            <a:r>
              <a:rPr lang="en-US" altLang="en-US" sz="2200" b="1" dirty="0" err="1">
                <a:solidFill>
                  <a:srgbClr val="000066"/>
                </a:solidFill>
              </a:rPr>
              <a:t>Lực</a:t>
            </a:r>
            <a:r>
              <a:rPr lang="en-US" altLang="en-US" sz="2200" b="1" dirty="0">
                <a:solidFill>
                  <a:srgbClr val="000066"/>
                </a:solidFill>
              </a:rPr>
              <a:t> </a:t>
            </a:r>
            <a:r>
              <a:rPr lang="en-US" altLang="en-US" sz="2200" b="1" dirty="0" err="1">
                <a:solidFill>
                  <a:srgbClr val="000066"/>
                </a:solidFill>
              </a:rPr>
              <a:t>xuất</a:t>
            </a:r>
            <a:r>
              <a:rPr lang="en-US" altLang="en-US" sz="2200" b="1" dirty="0">
                <a:solidFill>
                  <a:srgbClr val="000066"/>
                </a:solidFill>
              </a:rPr>
              <a:t> </a:t>
            </a:r>
            <a:r>
              <a:rPr lang="en-US" altLang="en-US" sz="2200" b="1" dirty="0" err="1">
                <a:solidFill>
                  <a:srgbClr val="000066"/>
                </a:solidFill>
              </a:rPr>
              <a:t>hiện</a:t>
            </a:r>
            <a:r>
              <a:rPr lang="en-US" altLang="en-US" sz="2200" b="1" dirty="0">
                <a:solidFill>
                  <a:srgbClr val="000066"/>
                </a:solidFill>
              </a:rPr>
              <a:t> </a:t>
            </a:r>
            <a:r>
              <a:rPr lang="en-US" altLang="en-US" sz="2200" b="1" dirty="0" err="1">
                <a:solidFill>
                  <a:srgbClr val="000066"/>
                </a:solidFill>
              </a:rPr>
              <a:t>giữa</a:t>
            </a:r>
            <a:r>
              <a:rPr lang="en-US" altLang="en-US" sz="2200" b="1" dirty="0">
                <a:solidFill>
                  <a:srgbClr val="000066"/>
                </a:solidFill>
              </a:rPr>
              <a:t> </a:t>
            </a:r>
            <a:r>
              <a:rPr lang="en-US" altLang="en-US" sz="2200" b="1" dirty="0" err="1">
                <a:solidFill>
                  <a:srgbClr val="000066"/>
                </a:solidFill>
              </a:rPr>
              <a:t>dây</a:t>
            </a:r>
            <a:r>
              <a:rPr lang="en-US" altLang="en-US" sz="2200" b="1" dirty="0">
                <a:solidFill>
                  <a:srgbClr val="000066"/>
                </a:solidFill>
              </a:rPr>
              <a:t> </a:t>
            </a:r>
            <a:r>
              <a:rPr lang="en-US" altLang="en-US" sz="2200" b="1" dirty="0" err="1">
                <a:solidFill>
                  <a:srgbClr val="000066"/>
                </a:solidFill>
              </a:rPr>
              <a:t>curoa</a:t>
            </a:r>
            <a:r>
              <a:rPr lang="en-US" altLang="en-US" sz="2200" b="1" dirty="0">
                <a:solidFill>
                  <a:srgbClr val="000066"/>
                </a:solidFill>
              </a:rPr>
              <a:t> </a:t>
            </a:r>
            <a:r>
              <a:rPr lang="en-US" altLang="en-US" sz="2200" b="1" dirty="0" err="1">
                <a:solidFill>
                  <a:srgbClr val="000066"/>
                </a:solidFill>
              </a:rPr>
              <a:t>với</a:t>
            </a:r>
            <a:r>
              <a:rPr lang="en-US" altLang="en-US" sz="2200" b="1" dirty="0">
                <a:solidFill>
                  <a:srgbClr val="000066"/>
                </a:solidFill>
              </a:rPr>
              <a:t> </a:t>
            </a:r>
            <a:r>
              <a:rPr lang="en-US" altLang="en-US" sz="2200" b="1" dirty="0" err="1">
                <a:solidFill>
                  <a:srgbClr val="000066"/>
                </a:solidFill>
              </a:rPr>
              <a:t>bánh</a:t>
            </a:r>
            <a:r>
              <a:rPr lang="en-US" altLang="en-US" sz="2200" b="1" dirty="0">
                <a:solidFill>
                  <a:srgbClr val="000066"/>
                </a:solidFill>
              </a:rPr>
              <a:t> </a:t>
            </a:r>
            <a:r>
              <a:rPr lang="en-US" altLang="en-US" sz="2200" b="1" dirty="0" err="1">
                <a:solidFill>
                  <a:srgbClr val="000066"/>
                </a:solidFill>
              </a:rPr>
              <a:t>xe</a:t>
            </a:r>
            <a:r>
              <a:rPr lang="en-US" altLang="en-US" sz="2200" b="1" dirty="0">
                <a:solidFill>
                  <a:srgbClr val="000066"/>
                </a:solidFill>
              </a:rPr>
              <a:t> </a:t>
            </a:r>
            <a:r>
              <a:rPr lang="en-US" altLang="en-US" sz="2200" b="1" dirty="0" err="1">
                <a:solidFill>
                  <a:srgbClr val="000066"/>
                </a:solidFill>
              </a:rPr>
              <a:t>truyền</a:t>
            </a:r>
            <a:r>
              <a:rPr lang="en-US" altLang="en-US" sz="2200" b="1" dirty="0">
                <a:solidFill>
                  <a:srgbClr val="000066"/>
                </a:solidFill>
              </a:rPr>
              <a:t> </a:t>
            </a:r>
            <a:r>
              <a:rPr lang="en-US" altLang="en-US" sz="2200" b="1" dirty="0" err="1">
                <a:solidFill>
                  <a:srgbClr val="000066"/>
                </a:solidFill>
              </a:rPr>
              <a:t>chuyển</a:t>
            </a:r>
            <a:r>
              <a:rPr lang="en-US" altLang="en-US" sz="2200" b="1" dirty="0">
                <a:solidFill>
                  <a:srgbClr val="000066"/>
                </a:solidFill>
              </a:rPr>
              <a:t> </a:t>
            </a:r>
            <a:r>
              <a:rPr lang="en-US" altLang="en-US" sz="2200" b="1" dirty="0" err="1">
                <a:solidFill>
                  <a:srgbClr val="000066"/>
                </a:solidFill>
              </a:rPr>
              <a:t>động</a:t>
            </a:r>
            <a:r>
              <a:rPr lang="en-US" altLang="en-US" sz="2200" b="1" dirty="0">
                <a:solidFill>
                  <a:srgbClr val="000066"/>
                </a:solidFill>
              </a:rPr>
              <a:t>.</a:t>
            </a:r>
          </a:p>
        </p:txBody>
      </p:sp>
      <p:sp>
        <p:nvSpPr>
          <p:cNvPr id="26637" name="Text Box 21"/>
          <p:cNvSpPr txBox="1">
            <a:spLocks noChangeArrowheads="1"/>
          </p:cNvSpPr>
          <p:nvPr/>
        </p:nvSpPr>
        <p:spPr bwMode="auto">
          <a:xfrm>
            <a:off x="381000" y="262533"/>
            <a:ext cx="838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200" b="1" dirty="0" err="1">
                <a:solidFill>
                  <a:srgbClr val="0000FF"/>
                </a:solidFill>
              </a:rPr>
              <a:t>Khoanh</a:t>
            </a:r>
            <a:r>
              <a:rPr lang="en-US" altLang="en-US" sz="2200" b="1" dirty="0">
                <a:solidFill>
                  <a:srgbClr val="0000FF"/>
                </a:solidFill>
              </a:rPr>
              <a:t> </a:t>
            </a:r>
            <a:r>
              <a:rPr lang="en-US" altLang="en-US" sz="2200" b="1" dirty="0" err="1">
                <a:solidFill>
                  <a:srgbClr val="0000FF"/>
                </a:solidFill>
              </a:rPr>
              <a:t>tròn</a:t>
            </a:r>
            <a:r>
              <a:rPr lang="en-US" altLang="en-US" sz="2200" b="1" dirty="0">
                <a:solidFill>
                  <a:srgbClr val="0000FF"/>
                </a:solidFill>
              </a:rPr>
              <a:t> </a:t>
            </a:r>
            <a:r>
              <a:rPr lang="en-US" altLang="en-US" sz="2200" b="1" dirty="0" err="1">
                <a:solidFill>
                  <a:srgbClr val="0000FF"/>
                </a:solidFill>
              </a:rPr>
              <a:t>chữ</a:t>
            </a:r>
            <a:r>
              <a:rPr lang="en-US" altLang="en-US" sz="2200" b="1" dirty="0">
                <a:solidFill>
                  <a:srgbClr val="0000FF"/>
                </a:solidFill>
              </a:rPr>
              <a:t> </a:t>
            </a:r>
            <a:r>
              <a:rPr lang="en-US" altLang="en-US" sz="2200" b="1" dirty="0" err="1">
                <a:solidFill>
                  <a:srgbClr val="0000FF"/>
                </a:solidFill>
              </a:rPr>
              <a:t>cái</a:t>
            </a:r>
            <a:r>
              <a:rPr lang="en-US" altLang="en-US" sz="2200" b="1" dirty="0">
                <a:solidFill>
                  <a:srgbClr val="0000FF"/>
                </a:solidFill>
              </a:rPr>
              <a:t> </a:t>
            </a:r>
            <a:r>
              <a:rPr lang="en-US" altLang="en-US" sz="2200" b="1" dirty="0" err="1">
                <a:solidFill>
                  <a:srgbClr val="0000FF"/>
                </a:solidFill>
              </a:rPr>
              <a:t>đứng</a:t>
            </a:r>
            <a:r>
              <a:rPr lang="en-US" altLang="en-US" sz="2200" b="1" dirty="0">
                <a:solidFill>
                  <a:srgbClr val="0000FF"/>
                </a:solidFill>
              </a:rPr>
              <a:t> </a:t>
            </a:r>
            <a:r>
              <a:rPr lang="en-US" altLang="en-US" sz="2200" b="1" dirty="0" err="1">
                <a:solidFill>
                  <a:srgbClr val="0000FF"/>
                </a:solidFill>
              </a:rPr>
              <a:t>trước</a:t>
            </a:r>
            <a:r>
              <a:rPr lang="en-US" altLang="en-US" sz="2200" b="1" dirty="0">
                <a:solidFill>
                  <a:srgbClr val="0000FF"/>
                </a:solidFill>
              </a:rPr>
              <a:t> </a:t>
            </a:r>
            <a:r>
              <a:rPr lang="en-US" altLang="en-US" sz="2200" b="1" dirty="0" err="1">
                <a:solidFill>
                  <a:srgbClr val="0000FF"/>
                </a:solidFill>
              </a:rPr>
              <a:t>câu</a:t>
            </a:r>
            <a:r>
              <a:rPr lang="en-US" altLang="en-US" sz="2200" b="1" dirty="0">
                <a:solidFill>
                  <a:srgbClr val="0000FF"/>
                </a:solidFill>
              </a:rPr>
              <a:t> </a:t>
            </a:r>
            <a:r>
              <a:rPr lang="en-US" altLang="en-US" sz="2200" b="1" dirty="0" err="1">
                <a:solidFill>
                  <a:srgbClr val="0000FF"/>
                </a:solidFill>
              </a:rPr>
              <a:t>trả</a:t>
            </a:r>
            <a:r>
              <a:rPr lang="en-US" altLang="en-US" sz="2200" b="1" dirty="0">
                <a:solidFill>
                  <a:srgbClr val="0000FF"/>
                </a:solidFill>
              </a:rPr>
              <a:t> </a:t>
            </a:r>
            <a:r>
              <a:rPr lang="en-US" altLang="en-US" sz="2200" b="1" dirty="0" err="1">
                <a:solidFill>
                  <a:srgbClr val="0000FF"/>
                </a:solidFill>
              </a:rPr>
              <a:t>lời</a:t>
            </a:r>
            <a:r>
              <a:rPr lang="en-US" altLang="en-US" sz="2200" b="1" dirty="0">
                <a:solidFill>
                  <a:srgbClr val="0000FF"/>
                </a:solidFill>
              </a:rPr>
              <a:t> </a:t>
            </a:r>
            <a:r>
              <a:rPr lang="en-US" altLang="en-US" sz="2200" b="1" dirty="0" err="1">
                <a:solidFill>
                  <a:srgbClr val="0000FF"/>
                </a:solidFill>
              </a:rPr>
              <a:t>mà</a:t>
            </a:r>
            <a:r>
              <a:rPr lang="en-US" altLang="en-US" sz="2200" b="1" dirty="0">
                <a:solidFill>
                  <a:srgbClr val="0000FF"/>
                </a:solidFill>
              </a:rPr>
              <a:t> </a:t>
            </a:r>
            <a:r>
              <a:rPr lang="en-US" altLang="en-US" sz="2200" b="1" dirty="0" err="1">
                <a:solidFill>
                  <a:srgbClr val="0000FF"/>
                </a:solidFill>
              </a:rPr>
              <a:t>em</a:t>
            </a:r>
            <a:r>
              <a:rPr lang="en-US" altLang="en-US" sz="2200" b="1" dirty="0">
                <a:solidFill>
                  <a:srgbClr val="0000FF"/>
                </a:solidFill>
              </a:rPr>
              <a:t> </a:t>
            </a:r>
            <a:r>
              <a:rPr lang="en-US" altLang="en-US" sz="2200" b="1" dirty="0" err="1">
                <a:solidFill>
                  <a:srgbClr val="0000FF"/>
                </a:solidFill>
              </a:rPr>
              <a:t>chọn</a:t>
            </a:r>
            <a:r>
              <a:rPr lang="en-US" altLang="en-US" sz="2200" b="1" dirty="0">
                <a:solidFill>
                  <a:srgbClr val="0000FF"/>
                </a:solidFill>
              </a:rPr>
              <a:t> </a:t>
            </a:r>
            <a:r>
              <a:rPr lang="en-US" altLang="en-US" sz="2200" b="1" dirty="0" err="1">
                <a:solidFill>
                  <a:srgbClr val="0000FF"/>
                </a:solidFill>
              </a:rPr>
              <a:t>là</a:t>
            </a:r>
            <a:r>
              <a:rPr lang="en-US" altLang="en-US" sz="2200" b="1" dirty="0">
                <a:solidFill>
                  <a:srgbClr val="0000FF"/>
                </a:solidFill>
              </a:rPr>
              <a:t> “</a:t>
            </a:r>
            <a:r>
              <a:rPr lang="en-US" altLang="en-US" sz="2200" b="1" dirty="0" err="1">
                <a:solidFill>
                  <a:srgbClr val="0000FF"/>
                </a:solidFill>
              </a:rPr>
              <a:t>Đúng</a:t>
            </a:r>
            <a:r>
              <a:rPr lang="en-US" altLang="en-US" sz="2200" b="1" dirty="0">
                <a:solidFill>
                  <a:srgbClr val="0000FF"/>
                </a:solidFill>
              </a:rPr>
              <a:t>” </a:t>
            </a:r>
            <a:endParaRPr lang="en-US" altLang="en-US" sz="2400" b="1" dirty="0">
              <a:solidFill>
                <a:srgbClr val="0000FF"/>
              </a:solidFill>
            </a:endParaRPr>
          </a:p>
        </p:txBody>
      </p:sp>
      <p:sp>
        <p:nvSpPr>
          <p:cNvPr id="118807" name="Oval 23"/>
          <p:cNvSpPr>
            <a:spLocks noChangeArrowheads="1"/>
          </p:cNvSpPr>
          <p:nvPr/>
        </p:nvSpPr>
        <p:spPr bwMode="auto">
          <a:xfrm>
            <a:off x="609600" y="2724150"/>
            <a:ext cx="3810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11521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07"/>
                                        </p:tgtEl>
                                        <p:attrNameLst>
                                          <p:attrName>style.visibility</p:attrName>
                                        </p:attrNameLst>
                                      </p:cBhvr>
                                      <p:to>
                                        <p:strVal val="visible"/>
                                      </p:to>
                                    </p:set>
                                    <p:animEffect transition="in" filter="blinds(horizontal)">
                                      <p:cBhvr>
                                        <p:cTn id="7" dur="500"/>
                                        <p:tgtEl>
                                          <p:spTgt spid="11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3930651" y="171450"/>
            <a:ext cx="1323975" cy="182166"/>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TẬP</a:t>
            </a:r>
          </a:p>
        </p:txBody>
      </p:sp>
      <p:sp>
        <p:nvSpPr>
          <p:cNvPr id="26632" name="Text Box 15"/>
          <p:cNvSpPr txBox="1">
            <a:spLocks noChangeArrowheads="1"/>
          </p:cNvSpPr>
          <p:nvPr/>
        </p:nvSpPr>
        <p:spPr bwMode="auto">
          <a:xfrm>
            <a:off x="381000" y="7429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u="sng" dirty="0" err="1">
                <a:solidFill>
                  <a:srgbClr val="FF0000"/>
                </a:solidFill>
              </a:rPr>
              <a:t>Câu</a:t>
            </a:r>
            <a:r>
              <a:rPr lang="vi-VN" altLang="en-US" sz="2400" b="1" u="sng" dirty="0">
                <a:solidFill>
                  <a:srgbClr val="FF0000"/>
                </a:solidFill>
              </a:rPr>
              <a:t> </a:t>
            </a:r>
            <a:r>
              <a:rPr lang="en-US" altLang="en-US" sz="2400" b="1" u="sng" dirty="0">
                <a:solidFill>
                  <a:srgbClr val="FF0000"/>
                </a:solidFill>
              </a:rPr>
              <a:t>2:</a:t>
            </a:r>
            <a:r>
              <a:rPr lang="en-US" altLang="en-US" sz="2400" b="1" dirty="0"/>
              <a:t> </a:t>
            </a:r>
            <a:r>
              <a:rPr lang="en-US" altLang="en-US" sz="2400" b="1" dirty="0" err="1" smtClean="0">
                <a:solidFill>
                  <a:srgbClr val="000066"/>
                </a:solidFill>
              </a:rPr>
              <a:t>Trong</a:t>
            </a:r>
            <a:r>
              <a:rPr lang="en-US" altLang="en-US" sz="2400" b="1" dirty="0" smtClean="0">
                <a:solidFill>
                  <a:srgbClr val="000066"/>
                </a:solidFill>
              </a:rPr>
              <a:t> </a:t>
            </a:r>
            <a:r>
              <a:rPr lang="en-US" altLang="en-US" sz="2400" b="1" dirty="0" err="1" smtClean="0">
                <a:solidFill>
                  <a:srgbClr val="000066"/>
                </a:solidFill>
              </a:rPr>
              <a:t>trường</a:t>
            </a:r>
            <a:r>
              <a:rPr lang="en-US" altLang="en-US" sz="2400" b="1" dirty="0" smtClean="0">
                <a:solidFill>
                  <a:srgbClr val="000066"/>
                </a:solidFill>
              </a:rPr>
              <a:t> </a:t>
            </a:r>
            <a:r>
              <a:rPr lang="en-US" altLang="en-US" sz="2400" b="1" dirty="0" err="1" smtClean="0">
                <a:solidFill>
                  <a:srgbClr val="000066"/>
                </a:solidFill>
              </a:rPr>
              <a:t>hợp</a:t>
            </a:r>
            <a:r>
              <a:rPr lang="en-US" altLang="en-US" sz="2400" b="1" dirty="0" smtClean="0">
                <a:solidFill>
                  <a:srgbClr val="000066"/>
                </a:solidFill>
              </a:rPr>
              <a:t> </a:t>
            </a:r>
            <a:r>
              <a:rPr lang="en-US" altLang="en-US" sz="2400" b="1" dirty="0" err="1" smtClean="0">
                <a:solidFill>
                  <a:srgbClr val="000066"/>
                </a:solidFill>
              </a:rPr>
              <a:t>nào</a:t>
            </a:r>
            <a:r>
              <a:rPr lang="en-US" altLang="en-US" sz="2400" b="1" dirty="0" smtClean="0">
                <a:solidFill>
                  <a:srgbClr val="000066"/>
                </a:solidFill>
              </a:rPr>
              <a:t> </a:t>
            </a:r>
            <a:r>
              <a:rPr lang="en-US" altLang="en-US" sz="2400" b="1" dirty="0" err="1" smtClean="0">
                <a:solidFill>
                  <a:srgbClr val="000066"/>
                </a:solidFill>
              </a:rPr>
              <a:t>là</a:t>
            </a:r>
            <a:r>
              <a:rPr lang="en-US" altLang="en-US" sz="2400" b="1" dirty="0" smtClean="0">
                <a:solidFill>
                  <a:srgbClr val="000066"/>
                </a:solidFill>
              </a:rPr>
              <a:t> </a:t>
            </a:r>
            <a:r>
              <a:rPr lang="en-US" altLang="en-US" sz="2400" b="1" dirty="0" err="1" smtClean="0">
                <a:solidFill>
                  <a:srgbClr val="000066"/>
                </a:solidFill>
              </a:rPr>
              <a:t>lực</a:t>
            </a:r>
            <a:r>
              <a:rPr lang="en-US" altLang="en-US" sz="2400" b="1" dirty="0" smtClean="0">
                <a:solidFill>
                  <a:srgbClr val="000066"/>
                </a:solidFill>
              </a:rPr>
              <a:t> ma </a:t>
            </a:r>
            <a:r>
              <a:rPr lang="en-US" altLang="en-US" sz="2400" b="1" dirty="0" err="1" smtClean="0">
                <a:solidFill>
                  <a:srgbClr val="000066"/>
                </a:solidFill>
              </a:rPr>
              <a:t>sát</a:t>
            </a:r>
            <a:r>
              <a:rPr lang="en-US" altLang="en-US" sz="2400" b="1" dirty="0" smtClean="0">
                <a:solidFill>
                  <a:srgbClr val="000066"/>
                </a:solidFill>
              </a:rPr>
              <a:t> </a:t>
            </a:r>
            <a:r>
              <a:rPr lang="en-US" altLang="en-US" sz="2400" b="1" dirty="0" err="1" smtClean="0">
                <a:solidFill>
                  <a:srgbClr val="000066"/>
                </a:solidFill>
              </a:rPr>
              <a:t>trượt</a:t>
            </a:r>
            <a:r>
              <a:rPr lang="en-US" altLang="en-US" sz="2400" b="1" dirty="0" smtClean="0">
                <a:solidFill>
                  <a:srgbClr val="000066"/>
                </a:solidFill>
              </a:rPr>
              <a:t>?</a:t>
            </a:r>
            <a:endParaRPr lang="en-US" altLang="en-US" sz="2400" b="1" dirty="0">
              <a:solidFill>
                <a:srgbClr val="000066"/>
              </a:solidFill>
            </a:endParaRPr>
          </a:p>
        </p:txBody>
      </p:sp>
      <p:sp>
        <p:nvSpPr>
          <p:cNvPr id="26633" name="Text Box 16"/>
          <p:cNvSpPr txBox="1">
            <a:spLocks noChangeArrowheads="1"/>
          </p:cNvSpPr>
          <p:nvPr/>
        </p:nvSpPr>
        <p:spPr bwMode="auto">
          <a:xfrm>
            <a:off x="381000" y="15049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A.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kéo</a:t>
            </a:r>
            <a:r>
              <a:rPr lang="en-US" altLang="en-US" sz="2400" b="1" dirty="0" smtClean="0">
                <a:solidFill>
                  <a:srgbClr val="000066"/>
                </a:solidFill>
              </a:rPr>
              <a:t> </a:t>
            </a:r>
            <a:r>
              <a:rPr lang="en-US" altLang="en-US" sz="2400" b="1" dirty="0" err="1" smtClean="0">
                <a:solidFill>
                  <a:srgbClr val="000066"/>
                </a:solidFill>
              </a:rPr>
              <a:t>giãn</a:t>
            </a:r>
            <a:r>
              <a:rPr lang="en-US" altLang="en-US" sz="2400" b="1" dirty="0" smtClean="0">
                <a:solidFill>
                  <a:srgbClr val="000066"/>
                </a:solidFill>
              </a:rPr>
              <a:t> </a:t>
            </a:r>
            <a:r>
              <a:rPr lang="en-US" altLang="en-US" sz="2400" b="1" dirty="0" err="1" smtClean="0">
                <a:solidFill>
                  <a:srgbClr val="000066"/>
                </a:solidFill>
              </a:rPr>
              <a:t>lò</a:t>
            </a:r>
            <a:r>
              <a:rPr lang="en-US" altLang="en-US" sz="2400" b="1" dirty="0" smtClean="0">
                <a:solidFill>
                  <a:srgbClr val="000066"/>
                </a:solidFill>
              </a:rPr>
              <a:t> xo.</a:t>
            </a:r>
            <a:endParaRPr lang="en-US" altLang="en-US" sz="2400" b="1" dirty="0">
              <a:solidFill>
                <a:srgbClr val="000066"/>
              </a:solidFill>
            </a:endParaRPr>
          </a:p>
        </p:txBody>
      </p:sp>
      <p:sp>
        <p:nvSpPr>
          <p:cNvPr id="26634" name="Text Box 17"/>
          <p:cNvSpPr txBox="1">
            <a:spLocks noChangeArrowheads="1"/>
          </p:cNvSpPr>
          <p:nvPr/>
        </p:nvSpPr>
        <p:spPr bwMode="auto">
          <a:xfrm>
            <a:off x="385583" y="2114550"/>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B.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giữa</a:t>
            </a:r>
            <a:r>
              <a:rPr lang="en-US" altLang="en-US" sz="2400" b="1" dirty="0" smtClean="0">
                <a:solidFill>
                  <a:srgbClr val="000066"/>
                </a:solidFill>
              </a:rPr>
              <a:t> </a:t>
            </a:r>
            <a:r>
              <a:rPr lang="en-US" altLang="en-US" sz="2400" b="1" dirty="0" err="1">
                <a:solidFill>
                  <a:srgbClr val="000066"/>
                </a:solidFill>
              </a:rPr>
              <a:t>cốc</a:t>
            </a:r>
            <a:r>
              <a:rPr lang="en-US" altLang="en-US" sz="2400" b="1" dirty="0">
                <a:solidFill>
                  <a:srgbClr val="000066"/>
                </a:solidFill>
              </a:rPr>
              <a:t> </a:t>
            </a:r>
            <a:r>
              <a:rPr lang="en-US" altLang="en-US" sz="2400" b="1" dirty="0" err="1">
                <a:solidFill>
                  <a:srgbClr val="000066"/>
                </a:solidFill>
              </a:rPr>
              <a:t>nước</a:t>
            </a:r>
            <a:r>
              <a:rPr lang="en-US" altLang="en-US" sz="2400" b="1" dirty="0">
                <a:solidFill>
                  <a:srgbClr val="000066"/>
                </a:solidFill>
              </a:rPr>
              <a:t> </a:t>
            </a:r>
            <a:r>
              <a:rPr lang="en-US" altLang="en-US" sz="2400" b="1" dirty="0" err="1" smtClean="0">
                <a:solidFill>
                  <a:srgbClr val="000066"/>
                </a:solidFill>
              </a:rPr>
              <a:t>đặt</a:t>
            </a:r>
            <a:r>
              <a:rPr lang="en-US" altLang="en-US" sz="2400" b="1" dirty="0" smtClean="0">
                <a:solidFill>
                  <a:srgbClr val="000066"/>
                </a:solidFill>
              </a:rPr>
              <a:t> </a:t>
            </a:r>
            <a:r>
              <a:rPr lang="en-US" altLang="en-US" sz="2400" b="1" dirty="0" err="1">
                <a:solidFill>
                  <a:srgbClr val="000066"/>
                </a:solidFill>
              </a:rPr>
              <a:t>trên</a:t>
            </a:r>
            <a:r>
              <a:rPr lang="en-US" altLang="en-US" sz="2400" b="1" dirty="0">
                <a:solidFill>
                  <a:srgbClr val="000066"/>
                </a:solidFill>
              </a:rPr>
              <a:t> </a:t>
            </a:r>
            <a:r>
              <a:rPr lang="en-US" altLang="en-US" sz="2400" b="1" dirty="0" err="1">
                <a:solidFill>
                  <a:srgbClr val="000066"/>
                </a:solidFill>
              </a:rPr>
              <a:t>mặt</a:t>
            </a:r>
            <a:r>
              <a:rPr lang="en-US" altLang="en-US" sz="2400" b="1" dirty="0">
                <a:solidFill>
                  <a:srgbClr val="000066"/>
                </a:solidFill>
              </a:rPr>
              <a:t> </a:t>
            </a:r>
            <a:r>
              <a:rPr lang="en-US" altLang="en-US" sz="2400" b="1" dirty="0" err="1">
                <a:solidFill>
                  <a:srgbClr val="000066"/>
                </a:solidFill>
              </a:rPr>
              <a:t>bàn</a:t>
            </a:r>
            <a:r>
              <a:rPr lang="en-US" altLang="en-US" sz="2400" b="1" dirty="0">
                <a:solidFill>
                  <a:srgbClr val="000066"/>
                </a:solidFill>
              </a:rPr>
              <a:t> </a:t>
            </a:r>
            <a:r>
              <a:rPr lang="en-US" altLang="en-US" sz="2400" b="1" dirty="0" err="1">
                <a:solidFill>
                  <a:srgbClr val="000066"/>
                </a:solidFill>
              </a:rPr>
              <a:t>với</a:t>
            </a:r>
            <a:r>
              <a:rPr lang="en-US" altLang="en-US" sz="2400" b="1" dirty="0">
                <a:solidFill>
                  <a:srgbClr val="000066"/>
                </a:solidFill>
              </a:rPr>
              <a:t> </a:t>
            </a:r>
            <a:r>
              <a:rPr lang="en-US" altLang="en-US" sz="2400" b="1" dirty="0" err="1">
                <a:solidFill>
                  <a:srgbClr val="000066"/>
                </a:solidFill>
              </a:rPr>
              <a:t>mặt</a:t>
            </a:r>
            <a:r>
              <a:rPr lang="en-US" altLang="en-US" sz="2400" b="1" dirty="0">
                <a:solidFill>
                  <a:srgbClr val="000066"/>
                </a:solidFill>
              </a:rPr>
              <a:t> </a:t>
            </a:r>
            <a:r>
              <a:rPr lang="en-US" altLang="en-US" sz="2400" b="1" dirty="0" err="1" smtClean="0">
                <a:solidFill>
                  <a:srgbClr val="000066"/>
                </a:solidFill>
              </a:rPr>
              <a:t>bàn</a:t>
            </a:r>
            <a:r>
              <a:rPr lang="en-US" altLang="en-US" sz="2400" b="1" dirty="0" smtClean="0">
                <a:solidFill>
                  <a:srgbClr val="000066"/>
                </a:solidFill>
              </a:rPr>
              <a:t> </a:t>
            </a:r>
            <a:r>
              <a:rPr lang="en-US" altLang="en-US" sz="2400" b="1" dirty="0" err="1" smtClean="0">
                <a:solidFill>
                  <a:srgbClr val="000066"/>
                </a:solidFill>
              </a:rPr>
              <a:t>nằm</a:t>
            </a:r>
            <a:r>
              <a:rPr lang="en-US" altLang="en-US" sz="2400" b="1" dirty="0" smtClean="0">
                <a:solidFill>
                  <a:srgbClr val="000066"/>
                </a:solidFill>
              </a:rPr>
              <a:t> </a:t>
            </a:r>
            <a:r>
              <a:rPr lang="en-US" altLang="en-US" sz="2400" b="1" dirty="0" err="1" smtClean="0">
                <a:solidFill>
                  <a:srgbClr val="000066"/>
                </a:solidFill>
              </a:rPr>
              <a:t>ngang</a:t>
            </a:r>
            <a:r>
              <a:rPr lang="en-US" altLang="en-US" sz="2400" b="1" dirty="0" smtClean="0">
                <a:solidFill>
                  <a:srgbClr val="000066"/>
                </a:solidFill>
              </a:rPr>
              <a:t>.</a:t>
            </a:r>
            <a:endParaRPr lang="en-US" altLang="en-US" sz="2400" b="1" dirty="0">
              <a:solidFill>
                <a:srgbClr val="000066"/>
              </a:solidFill>
            </a:endParaRPr>
          </a:p>
        </p:txBody>
      </p:sp>
      <p:sp>
        <p:nvSpPr>
          <p:cNvPr id="26635" name="Text Box 18"/>
          <p:cNvSpPr txBox="1">
            <a:spLocks noChangeArrowheads="1"/>
          </p:cNvSpPr>
          <p:nvPr/>
        </p:nvSpPr>
        <p:spPr bwMode="auto">
          <a:xfrm>
            <a:off x="381000" y="28003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C.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đẩy</a:t>
            </a:r>
            <a:r>
              <a:rPr lang="en-US" altLang="en-US" sz="2400" b="1" dirty="0" smtClean="0">
                <a:solidFill>
                  <a:srgbClr val="000066"/>
                </a:solidFill>
              </a:rPr>
              <a:t> </a:t>
            </a:r>
            <a:r>
              <a:rPr lang="en-US" altLang="en-US" sz="2400" b="1" dirty="0" err="1" smtClean="0">
                <a:solidFill>
                  <a:srgbClr val="000066"/>
                </a:solidFill>
              </a:rPr>
              <a:t>thùng</a:t>
            </a:r>
            <a:r>
              <a:rPr lang="en-US" altLang="en-US" sz="2400" b="1" dirty="0" smtClean="0">
                <a:solidFill>
                  <a:srgbClr val="000066"/>
                </a:solidFill>
              </a:rPr>
              <a:t> </a:t>
            </a:r>
            <a:r>
              <a:rPr lang="en-US" altLang="en-US" sz="2400" b="1" dirty="0" err="1" smtClean="0">
                <a:solidFill>
                  <a:srgbClr val="000066"/>
                </a:solidFill>
              </a:rPr>
              <a:t>hàng</a:t>
            </a:r>
            <a:r>
              <a:rPr lang="en-US" altLang="en-US" sz="2400" b="1" dirty="0" smtClean="0">
                <a:solidFill>
                  <a:srgbClr val="000066"/>
                </a:solidFill>
              </a:rPr>
              <a:t>.</a:t>
            </a:r>
            <a:endParaRPr lang="en-US" altLang="en-US" sz="2400" b="1" dirty="0">
              <a:solidFill>
                <a:srgbClr val="000066"/>
              </a:solidFill>
            </a:endParaRPr>
          </a:p>
        </p:txBody>
      </p:sp>
      <p:sp>
        <p:nvSpPr>
          <p:cNvPr id="26636" name="Text Box 19"/>
          <p:cNvSpPr txBox="1">
            <a:spLocks noChangeArrowheads="1"/>
          </p:cNvSpPr>
          <p:nvPr/>
        </p:nvSpPr>
        <p:spPr bwMode="auto">
          <a:xfrm>
            <a:off x="457200" y="356235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D. </a:t>
            </a:r>
            <a:r>
              <a:rPr lang="en-US" altLang="en-US" sz="2400" b="1" dirty="0" err="1" smtClean="0">
                <a:solidFill>
                  <a:srgbClr val="000066"/>
                </a:solidFill>
              </a:rPr>
              <a:t>Lực</a:t>
            </a:r>
            <a:r>
              <a:rPr lang="en-US" altLang="en-US" sz="2400" b="1" dirty="0" smtClean="0">
                <a:solidFill>
                  <a:srgbClr val="000066"/>
                </a:solidFill>
              </a:rPr>
              <a:t> </a:t>
            </a:r>
            <a:r>
              <a:rPr lang="en-US" altLang="en-US" sz="2400" b="1" dirty="0" err="1" smtClean="0">
                <a:solidFill>
                  <a:srgbClr val="000066"/>
                </a:solidFill>
              </a:rPr>
              <a:t>sinh</a:t>
            </a:r>
            <a:r>
              <a:rPr lang="en-US" altLang="en-US" sz="2400" b="1" dirty="0" smtClean="0">
                <a:solidFill>
                  <a:srgbClr val="000066"/>
                </a:solidFill>
              </a:rPr>
              <a:t> </a:t>
            </a:r>
            <a:r>
              <a:rPr lang="en-US" altLang="en-US" sz="2400" b="1" dirty="0" err="1" smtClean="0">
                <a:solidFill>
                  <a:srgbClr val="000066"/>
                </a:solidFill>
              </a:rPr>
              <a:t>ra</a:t>
            </a:r>
            <a:r>
              <a:rPr lang="en-US" altLang="en-US" sz="2400" b="1" dirty="0" smtClean="0">
                <a:solidFill>
                  <a:srgbClr val="000066"/>
                </a:solidFill>
              </a:rPr>
              <a:t> </a:t>
            </a:r>
            <a:r>
              <a:rPr lang="en-US" altLang="en-US" sz="2400" b="1" dirty="0" err="1" smtClean="0">
                <a:solidFill>
                  <a:srgbClr val="000066"/>
                </a:solidFill>
              </a:rPr>
              <a:t>giữa</a:t>
            </a:r>
            <a:r>
              <a:rPr lang="en-US" altLang="en-US" sz="2400" b="1" dirty="0" smtClean="0">
                <a:solidFill>
                  <a:srgbClr val="000066"/>
                </a:solidFill>
              </a:rPr>
              <a:t> </a:t>
            </a:r>
            <a:r>
              <a:rPr lang="en-US" altLang="en-US" sz="2400" b="1" dirty="0" err="1" smtClean="0">
                <a:solidFill>
                  <a:srgbClr val="000066"/>
                </a:solidFill>
              </a:rPr>
              <a:t>má</a:t>
            </a:r>
            <a:r>
              <a:rPr lang="en-US" altLang="en-US" sz="2400" b="1" dirty="0" smtClean="0">
                <a:solidFill>
                  <a:srgbClr val="000066"/>
                </a:solidFill>
              </a:rPr>
              <a:t> </a:t>
            </a:r>
            <a:r>
              <a:rPr lang="en-US" altLang="en-US" sz="2400" b="1" dirty="0" err="1">
                <a:solidFill>
                  <a:srgbClr val="000066"/>
                </a:solidFill>
              </a:rPr>
              <a:t>phanh</a:t>
            </a:r>
            <a:r>
              <a:rPr lang="en-US" altLang="en-US" sz="2400" b="1" dirty="0">
                <a:solidFill>
                  <a:srgbClr val="000066"/>
                </a:solidFill>
              </a:rPr>
              <a:t> </a:t>
            </a:r>
            <a:r>
              <a:rPr lang="en-US" altLang="en-US" sz="2400" b="1" dirty="0" err="1">
                <a:solidFill>
                  <a:srgbClr val="000066"/>
                </a:solidFill>
              </a:rPr>
              <a:t>với</a:t>
            </a:r>
            <a:r>
              <a:rPr lang="en-US" altLang="en-US" sz="2400" b="1" dirty="0">
                <a:solidFill>
                  <a:srgbClr val="000066"/>
                </a:solidFill>
              </a:rPr>
              <a:t> </a:t>
            </a:r>
            <a:r>
              <a:rPr lang="en-US" altLang="en-US" sz="2400" b="1" dirty="0" err="1">
                <a:solidFill>
                  <a:srgbClr val="000066"/>
                </a:solidFill>
              </a:rPr>
              <a:t>vành</a:t>
            </a:r>
            <a:r>
              <a:rPr lang="en-US" altLang="en-US" sz="2400" b="1" dirty="0">
                <a:solidFill>
                  <a:srgbClr val="000066"/>
                </a:solidFill>
              </a:rPr>
              <a:t> </a:t>
            </a:r>
            <a:r>
              <a:rPr lang="en-US" altLang="en-US" sz="2400" b="1" dirty="0" err="1">
                <a:solidFill>
                  <a:srgbClr val="000066"/>
                </a:solidFill>
              </a:rPr>
              <a:t>xe</a:t>
            </a:r>
            <a:r>
              <a:rPr lang="en-US" altLang="en-US" sz="2400" b="1" dirty="0">
                <a:solidFill>
                  <a:srgbClr val="000066"/>
                </a:solidFill>
              </a:rPr>
              <a:t> </a:t>
            </a:r>
            <a:r>
              <a:rPr lang="en-US" altLang="en-US" sz="2400" b="1" dirty="0" err="1">
                <a:solidFill>
                  <a:srgbClr val="000066"/>
                </a:solidFill>
              </a:rPr>
              <a:t>khi</a:t>
            </a:r>
            <a:r>
              <a:rPr lang="en-US" altLang="en-US" sz="2400" b="1" dirty="0">
                <a:solidFill>
                  <a:srgbClr val="000066"/>
                </a:solidFill>
              </a:rPr>
              <a:t> </a:t>
            </a:r>
            <a:r>
              <a:rPr lang="en-US" altLang="en-US" sz="2400" b="1" dirty="0" err="1">
                <a:solidFill>
                  <a:srgbClr val="000066"/>
                </a:solidFill>
              </a:rPr>
              <a:t>bóp</a:t>
            </a:r>
            <a:r>
              <a:rPr lang="en-US" altLang="en-US" sz="2400" b="1" dirty="0">
                <a:solidFill>
                  <a:srgbClr val="000066"/>
                </a:solidFill>
              </a:rPr>
              <a:t> </a:t>
            </a:r>
            <a:r>
              <a:rPr lang="en-US" altLang="en-US" sz="2400" b="1" dirty="0" err="1">
                <a:solidFill>
                  <a:srgbClr val="000066"/>
                </a:solidFill>
              </a:rPr>
              <a:t>nhẹ</a:t>
            </a:r>
            <a:r>
              <a:rPr lang="en-US" altLang="en-US" sz="2400" b="1" dirty="0">
                <a:solidFill>
                  <a:srgbClr val="000066"/>
                </a:solidFill>
              </a:rPr>
              <a:t> </a:t>
            </a:r>
            <a:r>
              <a:rPr lang="en-US" altLang="en-US" sz="2400" b="1" dirty="0" err="1" smtClean="0">
                <a:solidFill>
                  <a:srgbClr val="000066"/>
                </a:solidFill>
              </a:rPr>
              <a:t>phanh</a:t>
            </a:r>
            <a:r>
              <a:rPr lang="en-US" altLang="en-US" sz="2400" b="1" dirty="0" smtClean="0">
                <a:solidFill>
                  <a:srgbClr val="000066"/>
                </a:solidFill>
              </a:rPr>
              <a:t> </a:t>
            </a:r>
            <a:r>
              <a:rPr lang="en-US" altLang="en-US" sz="2400" b="1" dirty="0" err="1" smtClean="0">
                <a:solidFill>
                  <a:srgbClr val="000066"/>
                </a:solidFill>
              </a:rPr>
              <a:t>và</a:t>
            </a:r>
            <a:r>
              <a:rPr lang="en-US" altLang="en-US" sz="2400" b="1" dirty="0" smtClean="0">
                <a:solidFill>
                  <a:srgbClr val="000066"/>
                </a:solidFill>
              </a:rPr>
              <a:t> </a:t>
            </a:r>
            <a:r>
              <a:rPr lang="en-US" altLang="en-US" sz="2400" b="1" dirty="0" err="1" smtClean="0">
                <a:solidFill>
                  <a:srgbClr val="000066"/>
                </a:solidFill>
              </a:rPr>
              <a:t>vành</a:t>
            </a:r>
            <a:r>
              <a:rPr lang="en-US" altLang="en-US" sz="2400" b="1" dirty="0" smtClean="0">
                <a:solidFill>
                  <a:srgbClr val="000066"/>
                </a:solidFill>
              </a:rPr>
              <a:t> </a:t>
            </a:r>
            <a:r>
              <a:rPr lang="en-US" altLang="en-US" sz="2400" b="1" dirty="0" err="1" smtClean="0">
                <a:solidFill>
                  <a:srgbClr val="000066"/>
                </a:solidFill>
              </a:rPr>
              <a:t>xe</a:t>
            </a:r>
            <a:r>
              <a:rPr lang="en-US" altLang="en-US" sz="2400" b="1" dirty="0" smtClean="0">
                <a:solidFill>
                  <a:srgbClr val="000066"/>
                </a:solidFill>
              </a:rPr>
              <a:t> </a:t>
            </a:r>
            <a:r>
              <a:rPr lang="en-US" altLang="en-US" sz="2400" b="1" dirty="0" err="1" smtClean="0">
                <a:solidFill>
                  <a:srgbClr val="000066"/>
                </a:solidFill>
              </a:rPr>
              <a:t>vẫn</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xoay</a:t>
            </a:r>
            <a:r>
              <a:rPr lang="en-US" altLang="en-US" sz="2400" b="1" dirty="0" smtClean="0">
                <a:solidFill>
                  <a:srgbClr val="000066"/>
                </a:solidFill>
              </a:rPr>
              <a:t>.</a:t>
            </a:r>
            <a:endParaRPr lang="en-US" altLang="en-US" sz="2400" b="1" dirty="0">
              <a:solidFill>
                <a:srgbClr val="000066"/>
              </a:solidFill>
            </a:endParaRPr>
          </a:p>
        </p:txBody>
      </p:sp>
      <p:sp>
        <p:nvSpPr>
          <p:cNvPr id="118809" name="Oval 25"/>
          <p:cNvSpPr>
            <a:spLocks noChangeArrowheads="1"/>
          </p:cNvSpPr>
          <p:nvPr/>
        </p:nvSpPr>
        <p:spPr bwMode="auto">
          <a:xfrm>
            <a:off x="423863" y="3637210"/>
            <a:ext cx="409575" cy="31194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11521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09"/>
                                        </p:tgtEl>
                                        <p:attrNameLst>
                                          <p:attrName>style.visibility</p:attrName>
                                        </p:attrNameLst>
                                      </p:cBhvr>
                                      <p:to>
                                        <p:strVal val="visible"/>
                                      </p:to>
                                    </p:set>
                                    <p:animEffect transition="in" filter="blinds(horizontal)">
                                      <p:cBhvr>
                                        <p:cTn id="7" dur="500"/>
                                        <p:tgtEl>
                                          <p:spTgt spid="118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3930651" y="171450"/>
            <a:ext cx="1323975" cy="182166"/>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TẬP</a:t>
            </a:r>
          </a:p>
        </p:txBody>
      </p:sp>
      <p:sp>
        <p:nvSpPr>
          <p:cNvPr id="26632" name="Text Box 15"/>
          <p:cNvSpPr txBox="1">
            <a:spLocks noChangeArrowheads="1"/>
          </p:cNvSpPr>
          <p:nvPr/>
        </p:nvSpPr>
        <p:spPr bwMode="auto">
          <a:xfrm>
            <a:off x="381000" y="280997"/>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u="sng" dirty="0" err="1">
                <a:solidFill>
                  <a:srgbClr val="FF0000"/>
                </a:solidFill>
              </a:rPr>
              <a:t>Câu</a:t>
            </a:r>
            <a:r>
              <a:rPr lang="vi-VN" altLang="en-US" sz="2400" b="1" u="sng" dirty="0">
                <a:solidFill>
                  <a:srgbClr val="FF0000"/>
                </a:solidFill>
              </a:rPr>
              <a:t> </a:t>
            </a:r>
            <a:r>
              <a:rPr lang="en-US" altLang="en-US" sz="2400" b="1" u="sng" dirty="0" smtClean="0">
                <a:solidFill>
                  <a:srgbClr val="FF0000"/>
                </a:solidFill>
              </a:rPr>
              <a:t>3:</a:t>
            </a:r>
            <a:r>
              <a:rPr lang="en-US" altLang="en-US" sz="2400" b="1" dirty="0"/>
              <a:t> </a:t>
            </a:r>
            <a:r>
              <a:rPr lang="en-US" altLang="en-US" sz="2400" b="1" dirty="0" err="1" smtClean="0"/>
              <a:t>Vai</a:t>
            </a:r>
            <a:r>
              <a:rPr lang="en-US" altLang="en-US" sz="2400" b="1" dirty="0" smtClean="0"/>
              <a:t> </a:t>
            </a:r>
            <a:r>
              <a:rPr lang="en-US" altLang="en-US" sz="2400" b="1" dirty="0" err="1" smtClean="0"/>
              <a:t>trò</a:t>
            </a:r>
            <a:r>
              <a:rPr lang="en-US" altLang="en-US" sz="2400" b="1" dirty="0" smtClean="0"/>
              <a:t> </a:t>
            </a:r>
            <a:r>
              <a:rPr lang="en-US" altLang="en-US" sz="2400" b="1" dirty="0" err="1" smtClean="0"/>
              <a:t>chủ</a:t>
            </a:r>
            <a:r>
              <a:rPr lang="en-US" altLang="en-US" sz="2400" b="1" dirty="0" smtClean="0"/>
              <a:t> </a:t>
            </a:r>
            <a:r>
              <a:rPr lang="en-US" altLang="en-US" sz="2400" b="1" dirty="0" err="1" smtClean="0"/>
              <a:t>yếu</a:t>
            </a:r>
            <a:r>
              <a:rPr lang="en-US" altLang="en-US" sz="2400" b="1" dirty="0" smtClean="0"/>
              <a:t> </a:t>
            </a:r>
            <a:r>
              <a:rPr lang="en-US" altLang="en-US" sz="2400" b="1" dirty="0" err="1" smtClean="0"/>
              <a:t>của</a:t>
            </a:r>
            <a:r>
              <a:rPr lang="en-US" altLang="en-US" sz="2400" b="1" dirty="0" smtClean="0"/>
              <a:t> </a:t>
            </a:r>
            <a:r>
              <a:rPr lang="en-US" altLang="en-US" sz="2400" b="1" dirty="0" err="1" smtClean="0"/>
              <a:t>lực</a:t>
            </a:r>
            <a:r>
              <a:rPr lang="en-US" altLang="en-US" sz="2400" b="1" dirty="0" smtClean="0"/>
              <a:t> ma </a:t>
            </a:r>
            <a:r>
              <a:rPr lang="en-US" altLang="en-US" sz="2400" b="1" dirty="0" err="1" smtClean="0"/>
              <a:t>sát</a:t>
            </a:r>
            <a:r>
              <a:rPr lang="en-US" altLang="en-US" sz="2400" b="1" dirty="0" smtClean="0"/>
              <a:t> </a:t>
            </a:r>
            <a:r>
              <a:rPr lang="en-US" altLang="en-US" sz="2400" b="1" dirty="0" err="1" smtClean="0"/>
              <a:t>trượt</a:t>
            </a:r>
            <a:r>
              <a:rPr lang="en-US" altLang="en-US" sz="2400" b="1" dirty="0" smtClean="0"/>
              <a:t>:</a:t>
            </a:r>
            <a:endParaRPr lang="en-US" altLang="en-US" sz="2400" b="1" dirty="0">
              <a:solidFill>
                <a:srgbClr val="000066"/>
              </a:solidFill>
            </a:endParaRPr>
          </a:p>
        </p:txBody>
      </p:sp>
      <p:sp>
        <p:nvSpPr>
          <p:cNvPr id="26633" name="Text Box 16"/>
          <p:cNvSpPr txBox="1">
            <a:spLocks noChangeArrowheads="1"/>
          </p:cNvSpPr>
          <p:nvPr/>
        </p:nvSpPr>
        <p:spPr bwMode="auto">
          <a:xfrm>
            <a:off x="461783" y="1104936"/>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smtClean="0">
                <a:solidFill>
                  <a:srgbClr val="000066"/>
                </a:solidFill>
              </a:rPr>
              <a:t>A. </a:t>
            </a:r>
            <a:r>
              <a:rPr lang="en-US" altLang="en-US" sz="2400" b="1" dirty="0" err="1" smtClean="0">
                <a:solidFill>
                  <a:srgbClr val="000066"/>
                </a:solidFill>
              </a:rPr>
              <a:t>Cản</a:t>
            </a:r>
            <a:r>
              <a:rPr lang="en-US" altLang="en-US" sz="2400" b="1" dirty="0" smtClean="0">
                <a:solidFill>
                  <a:srgbClr val="000066"/>
                </a:solidFill>
              </a:rPr>
              <a:t> </a:t>
            </a:r>
            <a:r>
              <a:rPr lang="en-US" altLang="en-US" sz="2400" b="1" dirty="0" err="1" smtClean="0">
                <a:solidFill>
                  <a:srgbClr val="000066"/>
                </a:solidFill>
              </a:rPr>
              <a:t>trở</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động</a:t>
            </a:r>
            <a:endParaRPr lang="en-US" altLang="en-US" sz="2400" b="1" dirty="0">
              <a:solidFill>
                <a:srgbClr val="000066"/>
              </a:solidFill>
            </a:endParaRPr>
          </a:p>
        </p:txBody>
      </p:sp>
      <p:sp>
        <p:nvSpPr>
          <p:cNvPr id="26634" name="Text Box 17"/>
          <p:cNvSpPr txBox="1">
            <a:spLocks noChangeArrowheads="1"/>
          </p:cNvSpPr>
          <p:nvPr/>
        </p:nvSpPr>
        <p:spPr bwMode="auto">
          <a:xfrm>
            <a:off x="480690" y="1962150"/>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B</a:t>
            </a:r>
            <a:r>
              <a:rPr lang="en-US" altLang="en-US" sz="2400" b="1" dirty="0" smtClean="0">
                <a:solidFill>
                  <a:srgbClr val="000066"/>
                </a:solidFill>
              </a:rPr>
              <a:t>. </a:t>
            </a:r>
            <a:r>
              <a:rPr lang="en-US" altLang="en-US" sz="2400" b="1" dirty="0" err="1" smtClean="0">
                <a:solidFill>
                  <a:srgbClr val="000066"/>
                </a:solidFill>
              </a:rPr>
              <a:t>Thúc</a:t>
            </a:r>
            <a:r>
              <a:rPr lang="en-US" altLang="en-US" sz="2400" b="1" dirty="0" smtClean="0">
                <a:solidFill>
                  <a:srgbClr val="000066"/>
                </a:solidFill>
              </a:rPr>
              <a:t> </a:t>
            </a:r>
            <a:r>
              <a:rPr lang="en-US" altLang="en-US" sz="2400" b="1" dirty="0" err="1" smtClean="0">
                <a:solidFill>
                  <a:srgbClr val="000066"/>
                </a:solidFill>
              </a:rPr>
              <a:t>đẩy</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động</a:t>
            </a:r>
            <a:endParaRPr lang="en-US" altLang="en-US" sz="2400" b="1" dirty="0">
              <a:solidFill>
                <a:srgbClr val="000066"/>
              </a:solidFill>
            </a:endParaRPr>
          </a:p>
        </p:txBody>
      </p:sp>
      <p:sp>
        <p:nvSpPr>
          <p:cNvPr id="26635" name="Text Box 18"/>
          <p:cNvSpPr txBox="1">
            <a:spLocks noChangeArrowheads="1"/>
          </p:cNvSpPr>
          <p:nvPr/>
        </p:nvSpPr>
        <p:spPr bwMode="auto">
          <a:xfrm>
            <a:off x="461783" y="264795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400" b="1" dirty="0">
                <a:solidFill>
                  <a:srgbClr val="000066"/>
                </a:solidFill>
              </a:rPr>
              <a:t>C</a:t>
            </a:r>
            <a:r>
              <a:rPr lang="en-US" altLang="en-US" sz="2400" b="1" dirty="0" smtClean="0">
                <a:solidFill>
                  <a:srgbClr val="000066"/>
                </a:solidFill>
              </a:rPr>
              <a:t>. </a:t>
            </a:r>
            <a:r>
              <a:rPr lang="en-US" altLang="en-US" sz="2400" b="1" dirty="0" err="1" smtClean="0">
                <a:solidFill>
                  <a:srgbClr val="000066"/>
                </a:solidFill>
              </a:rPr>
              <a:t>Không</a:t>
            </a:r>
            <a:r>
              <a:rPr lang="en-US" altLang="en-US" sz="2400" b="1" dirty="0" smtClean="0">
                <a:solidFill>
                  <a:srgbClr val="000066"/>
                </a:solidFill>
              </a:rPr>
              <a:t> </a:t>
            </a:r>
            <a:r>
              <a:rPr lang="en-US" altLang="en-US" sz="2400" b="1" dirty="0" err="1" smtClean="0">
                <a:solidFill>
                  <a:srgbClr val="000066"/>
                </a:solidFill>
              </a:rPr>
              <a:t>liên</a:t>
            </a:r>
            <a:r>
              <a:rPr lang="en-US" altLang="en-US" sz="2400" b="1" dirty="0" smtClean="0">
                <a:solidFill>
                  <a:srgbClr val="000066"/>
                </a:solidFill>
              </a:rPr>
              <a:t> </a:t>
            </a:r>
            <a:r>
              <a:rPr lang="en-US" altLang="en-US" sz="2400" b="1" dirty="0" err="1" smtClean="0">
                <a:solidFill>
                  <a:srgbClr val="000066"/>
                </a:solidFill>
              </a:rPr>
              <a:t>quan</a:t>
            </a:r>
            <a:r>
              <a:rPr lang="en-US" altLang="en-US" sz="2400" b="1" dirty="0" smtClean="0">
                <a:solidFill>
                  <a:srgbClr val="000066"/>
                </a:solidFill>
              </a:rPr>
              <a:t> </a:t>
            </a:r>
            <a:r>
              <a:rPr lang="en-US" altLang="en-US" sz="2400" b="1" dirty="0" err="1" smtClean="0">
                <a:solidFill>
                  <a:srgbClr val="000066"/>
                </a:solidFill>
              </a:rPr>
              <a:t>gì</a:t>
            </a:r>
            <a:r>
              <a:rPr lang="en-US" altLang="en-US" sz="2400" b="1" dirty="0" smtClean="0">
                <a:solidFill>
                  <a:srgbClr val="000066"/>
                </a:solidFill>
              </a:rPr>
              <a:t> </a:t>
            </a:r>
            <a:r>
              <a:rPr lang="en-US" altLang="en-US" sz="2400" b="1" dirty="0" err="1" smtClean="0">
                <a:solidFill>
                  <a:srgbClr val="000066"/>
                </a:solidFill>
              </a:rPr>
              <a:t>đến</a:t>
            </a:r>
            <a:r>
              <a:rPr lang="en-US" altLang="en-US" sz="2400" b="1" dirty="0" smtClean="0">
                <a:solidFill>
                  <a:srgbClr val="000066"/>
                </a:solidFill>
              </a:rPr>
              <a:t> </a:t>
            </a:r>
            <a:r>
              <a:rPr lang="en-US" altLang="en-US" sz="2400" b="1" dirty="0" err="1" smtClean="0">
                <a:solidFill>
                  <a:srgbClr val="000066"/>
                </a:solidFill>
              </a:rPr>
              <a:t>chuyển</a:t>
            </a:r>
            <a:r>
              <a:rPr lang="en-US" altLang="en-US" sz="2400" b="1" dirty="0" smtClean="0">
                <a:solidFill>
                  <a:srgbClr val="000066"/>
                </a:solidFill>
              </a:rPr>
              <a:t> </a:t>
            </a:r>
            <a:r>
              <a:rPr lang="en-US" altLang="en-US" sz="2400" b="1" dirty="0" err="1" smtClean="0">
                <a:solidFill>
                  <a:srgbClr val="000066"/>
                </a:solidFill>
              </a:rPr>
              <a:t>động</a:t>
            </a:r>
            <a:endParaRPr lang="en-US" altLang="en-US" sz="2400" b="1" dirty="0">
              <a:solidFill>
                <a:srgbClr val="000066"/>
              </a:solidFill>
            </a:endParaRPr>
          </a:p>
        </p:txBody>
      </p:sp>
      <p:sp>
        <p:nvSpPr>
          <p:cNvPr id="26636" name="Text Box 19"/>
          <p:cNvSpPr txBox="1">
            <a:spLocks noChangeArrowheads="1"/>
          </p:cNvSpPr>
          <p:nvPr/>
        </p:nvSpPr>
        <p:spPr bwMode="auto">
          <a:xfrm>
            <a:off x="592138" y="333252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400" b="1" dirty="0">
                <a:solidFill>
                  <a:srgbClr val="000066"/>
                </a:solidFill>
              </a:rPr>
              <a:t>D</a:t>
            </a:r>
            <a:r>
              <a:rPr lang="en-US" altLang="en-US" sz="2400" b="1" dirty="0" smtClean="0">
                <a:solidFill>
                  <a:srgbClr val="000066"/>
                </a:solidFill>
              </a:rPr>
              <a:t>. </a:t>
            </a:r>
            <a:r>
              <a:rPr lang="en-US" altLang="en-US" sz="2400" b="1" dirty="0" err="1" smtClean="0">
                <a:solidFill>
                  <a:srgbClr val="000066"/>
                </a:solidFill>
              </a:rPr>
              <a:t>Cả</a:t>
            </a:r>
            <a:r>
              <a:rPr lang="en-US" altLang="en-US" sz="2400" b="1" dirty="0" smtClean="0">
                <a:solidFill>
                  <a:srgbClr val="000066"/>
                </a:solidFill>
              </a:rPr>
              <a:t> A, B </a:t>
            </a:r>
            <a:r>
              <a:rPr lang="en-US" altLang="en-US" sz="2400" b="1" dirty="0" err="1" smtClean="0">
                <a:solidFill>
                  <a:srgbClr val="000066"/>
                </a:solidFill>
              </a:rPr>
              <a:t>đúng</a:t>
            </a:r>
            <a:r>
              <a:rPr lang="en-US" altLang="en-US" sz="2400" b="1" dirty="0" smtClean="0">
                <a:solidFill>
                  <a:srgbClr val="000066"/>
                </a:solidFill>
              </a:rPr>
              <a:t> </a:t>
            </a:r>
            <a:endParaRPr lang="en-US" altLang="en-US" sz="2400" b="1" dirty="0">
              <a:solidFill>
                <a:srgbClr val="000066"/>
              </a:solidFill>
            </a:endParaRPr>
          </a:p>
        </p:txBody>
      </p:sp>
      <p:sp>
        <p:nvSpPr>
          <p:cNvPr id="118809" name="Oval 25"/>
          <p:cNvSpPr>
            <a:spLocks noChangeArrowheads="1"/>
          </p:cNvSpPr>
          <p:nvPr/>
        </p:nvSpPr>
        <p:spPr bwMode="auto">
          <a:xfrm>
            <a:off x="480690" y="1154487"/>
            <a:ext cx="383678" cy="36256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ltLang="en-US">
              <a:latin typeface="Arial" charset="0"/>
            </a:endParaRPr>
          </a:p>
        </p:txBody>
      </p:sp>
    </p:spTree>
    <p:extLst>
      <p:ext uri="{BB962C8B-B14F-4D97-AF65-F5344CB8AC3E}">
        <p14:creationId xmlns:p14="http://schemas.microsoft.com/office/powerpoint/2010/main" val="2749879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09"/>
                                        </p:tgtEl>
                                        <p:attrNameLst>
                                          <p:attrName>style.visibility</p:attrName>
                                        </p:attrNameLst>
                                      </p:cBhvr>
                                      <p:to>
                                        <p:strVal val="visible"/>
                                      </p:to>
                                    </p:set>
                                    <p:animEffect transition="in" filter="blinds(horizontal)">
                                      <p:cBhvr>
                                        <p:cTn id="7" dur="500"/>
                                        <p:tgtEl>
                                          <p:spTgt spid="118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90550"/>
            <a:ext cx="8382000" cy="1077218"/>
          </a:xfrm>
          <a:prstGeom prst="rect">
            <a:avLst/>
          </a:prstGeom>
          <a:noFill/>
        </p:spPr>
        <p:txBody>
          <a:bodyPr wrap="square" rtlCol="0">
            <a:spAutoFit/>
          </a:bodyPr>
          <a:lstStyle/>
          <a:p>
            <a:r>
              <a:rPr lang="en-US" sz="3200" b="1" u="sng" dirty="0" smtClean="0"/>
              <a:t>BTVN</a:t>
            </a:r>
            <a:r>
              <a:rPr lang="en-US" sz="3200" dirty="0" smtClean="0"/>
              <a:t>: </a:t>
            </a:r>
            <a:r>
              <a:rPr lang="en-US" sz="3200" b="1" dirty="0" err="1" smtClean="0"/>
              <a:t>Vì</a:t>
            </a:r>
            <a:r>
              <a:rPr lang="en-US" sz="3200" b="1" dirty="0" smtClean="0"/>
              <a:t> </a:t>
            </a:r>
            <a:r>
              <a:rPr lang="en-US" sz="3200" b="1" dirty="0" err="1" smtClean="0"/>
              <a:t>sao</a:t>
            </a:r>
            <a:r>
              <a:rPr lang="en-US" sz="3200" b="1" dirty="0" smtClean="0"/>
              <a:t> </a:t>
            </a:r>
            <a:r>
              <a:rPr lang="en-US" sz="3200" b="1" dirty="0" err="1" smtClean="0"/>
              <a:t>khi</a:t>
            </a:r>
            <a:r>
              <a:rPr lang="en-US" sz="3200" b="1" dirty="0" smtClean="0"/>
              <a:t> </a:t>
            </a:r>
            <a:r>
              <a:rPr lang="en-US" sz="3200" b="1" dirty="0" err="1" smtClean="0"/>
              <a:t>đi</a:t>
            </a:r>
            <a:r>
              <a:rPr lang="en-US" sz="3200" b="1" dirty="0" smtClean="0"/>
              <a:t> </a:t>
            </a:r>
            <a:r>
              <a:rPr lang="en-US" sz="3200" b="1" dirty="0" err="1" smtClean="0"/>
              <a:t>trên</a:t>
            </a:r>
            <a:r>
              <a:rPr lang="en-US" sz="3200" b="1" dirty="0" smtClean="0"/>
              <a:t> </a:t>
            </a:r>
            <a:r>
              <a:rPr lang="en-US" sz="3200" b="1" dirty="0" err="1" smtClean="0"/>
              <a:t>nền</a:t>
            </a:r>
            <a:r>
              <a:rPr lang="en-US" sz="3200" b="1" dirty="0" smtClean="0"/>
              <a:t> </a:t>
            </a:r>
            <a:r>
              <a:rPr lang="en-US" sz="3200" b="1" dirty="0" err="1" smtClean="0"/>
              <a:t>nhẵn</a:t>
            </a:r>
            <a:r>
              <a:rPr lang="en-US" sz="3200" b="1" dirty="0" smtClean="0"/>
              <a:t>, </a:t>
            </a:r>
            <a:r>
              <a:rPr lang="en-US" sz="3200" b="1" dirty="0" err="1" smtClean="0"/>
              <a:t>đế</a:t>
            </a:r>
            <a:r>
              <a:rPr lang="en-US" sz="3200" b="1" dirty="0" smtClean="0"/>
              <a:t> </a:t>
            </a:r>
            <a:r>
              <a:rPr lang="en-US" sz="3200" b="1" dirty="0" err="1" smtClean="0"/>
              <a:t>dép</a:t>
            </a:r>
            <a:r>
              <a:rPr lang="en-US" sz="3200" b="1" dirty="0" smtClean="0"/>
              <a:t> </a:t>
            </a:r>
            <a:r>
              <a:rPr lang="en-US" sz="3200" b="1" dirty="0" err="1" smtClean="0"/>
              <a:t>mòn</a:t>
            </a:r>
            <a:r>
              <a:rPr lang="en-US" sz="3200" b="1" dirty="0" smtClean="0"/>
              <a:t> </a:t>
            </a:r>
            <a:r>
              <a:rPr lang="en-US" sz="3200" b="1" dirty="0" err="1" smtClean="0"/>
              <a:t>thì</a:t>
            </a:r>
            <a:r>
              <a:rPr lang="en-US" sz="3200" b="1" dirty="0" smtClean="0"/>
              <a:t> ta </a:t>
            </a:r>
            <a:r>
              <a:rPr lang="en-US" sz="3200" b="1" dirty="0" err="1" smtClean="0"/>
              <a:t>dễ</a:t>
            </a:r>
            <a:r>
              <a:rPr lang="en-US" sz="3200" b="1" dirty="0" smtClean="0"/>
              <a:t> </a:t>
            </a:r>
            <a:r>
              <a:rPr lang="en-US" sz="3200" b="1" dirty="0" err="1" smtClean="0"/>
              <a:t>bị</a:t>
            </a:r>
            <a:r>
              <a:rPr lang="en-US" sz="3200" b="1" dirty="0" smtClean="0"/>
              <a:t> </a:t>
            </a:r>
            <a:r>
              <a:rPr lang="en-US" sz="3200" b="1" dirty="0" err="1" smtClean="0"/>
              <a:t>trượt</a:t>
            </a:r>
            <a:r>
              <a:rPr lang="en-US" sz="3200" b="1" dirty="0" smtClean="0"/>
              <a:t> </a:t>
            </a:r>
            <a:r>
              <a:rPr lang="en-US" sz="3200" b="1" dirty="0" err="1" smtClean="0"/>
              <a:t>ngã</a:t>
            </a:r>
            <a:r>
              <a:rPr lang="en-US" sz="3200" b="1" dirty="0" smtClean="0"/>
              <a:t>?</a:t>
            </a:r>
            <a:endParaRPr lang="en-US" sz="3200" b="1" dirty="0"/>
          </a:p>
        </p:txBody>
      </p:sp>
    </p:spTree>
    <p:extLst>
      <p:ext uri="{BB962C8B-B14F-4D97-AF65-F5344CB8AC3E}">
        <p14:creationId xmlns:p14="http://schemas.microsoft.com/office/powerpoint/2010/main" val="184906742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144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1"/>
            <a:ext cx="5162550" cy="339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1543051"/>
            <a:ext cx="4341813" cy="245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70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1314450"/>
            <a:ext cx="57404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NVSP08%20Viet%20bang%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200150"/>
            <a:ext cx="5640388" cy="31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7CACF05-656C-4858-B0E7-BD9CBB718D4A}"/>
              </a:ext>
            </a:extLst>
          </p:cNvPr>
          <p:cNvSpPr txBox="1"/>
          <p:nvPr/>
        </p:nvSpPr>
        <p:spPr>
          <a:xfrm>
            <a:off x="1121569" y="114805"/>
            <a:ext cx="6718667" cy="530915"/>
          </a:xfrm>
          <a:prstGeom prst="rect">
            <a:avLst/>
          </a:prstGeom>
          <a:noFill/>
        </p:spPr>
        <p:txBody>
          <a:bodyPr wrap="none" lIns="68580" tIns="34290" rIns="68580" bIns="34290" rtlCol="0">
            <a:spAutoFit/>
          </a:bodyPr>
          <a:lstStyle/>
          <a:p>
            <a:r>
              <a:rPr lang="en-US" sz="3000" b="1" dirty="0">
                <a:solidFill>
                  <a:srgbClr val="FF0000"/>
                </a:solidFill>
                <a:latin typeface="Times New Roman" pitchFamily="18" charset="0"/>
                <a:cs typeface="Times New Roman" pitchFamily="18" charset="0"/>
              </a:rPr>
              <a:t>V</a:t>
            </a:r>
            <a:r>
              <a:rPr lang="vi-VN" sz="3000" b="1" dirty="0">
                <a:solidFill>
                  <a:srgbClr val="FF0000"/>
                </a:solidFill>
                <a:latin typeface="Times New Roman" pitchFamily="18" charset="0"/>
                <a:cs typeface="Times New Roman" pitchFamily="18" charset="0"/>
              </a:rPr>
              <a:t>í dụ về lực ma sát trượt trong đời sống</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8346520"/>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800" decel="100000"/>
                                        <p:tgtEl>
                                          <p:spTgt spid="13316"/>
                                        </p:tgtEl>
                                      </p:cBhvr>
                                    </p:animEffect>
                                    <p:anim calcmode="lin" valueType="num">
                                      <p:cBhvr>
                                        <p:cTn id="8" dur="800" decel="100000" fill="hold"/>
                                        <p:tgtEl>
                                          <p:spTgt spid="13316"/>
                                        </p:tgtEl>
                                        <p:attrNameLst>
                                          <p:attrName>style.rotation</p:attrName>
                                        </p:attrNameLst>
                                      </p:cBhvr>
                                      <p:tavLst>
                                        <p:tav tm="0">
                                          <p:val>
                                            <p:fltVal val="-90"/>
                                          </p:val>
                                        </p:tav>
                                        <p:tav tm="100000">
                                          <p:val>
                                            <p:fltVal val="0"/>
                                          </p:val>
                                        </p:tav>
                                      </p:tavLst>
                                    </p:anim>
                                    <p:anim calcmode="lin" valueType="num">
                                      <p:cBhvr>
                                        <p:cTn id="9" dur="800" decel="100000" fill="hold"/>
                                        <p:tgtEl>
                                          <p:spTgt spid="13316"/>
                                        </p:tgtEl>
                                        <p:attrNameLst>
                                          <p:attrName>ppt_x</p:attrName>
                                        </p:attrNameLst>
                                      </p:cBhvr>
                                      <p:tavLst>
                                        <p:tav tm="0">
                                          <p:val>
                                            <p:strVal val="#ppt_x+0.4"/>
                                          </p:val>
                                        </p:tav>
                                        <p:tav tm="100000">
                                          <p:val>
                                            <p:strVal val="#ppt_x-0.05"/>
                                          </p:val>
                                        </p:tav>
                                      </p:tavLst>
                                    </p:anim>
                                    <p:anim calcmode="lin" valueType="num">
                                      <p:cBhvr>
                                        <p:cTn id="10" dur="800" decel="100000" fill="hold"/>
                                        <p:tgtEl>
                                          <p:spTgt spid="13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800" decel="100000"/>
                                        <p:tgtEl>
                                          <p:spTgt spid="13318"/>
                                        </p:tgtEl>
                                      </p:cBhvr>
                                    </p:animEffect>
                                    <p:anim calcmode="lin" valueType="num">
                                      <p:cBhvr>
                                        <p:cTn id="16" dur="800" decel="100000" fill="hold"/>
                                        <p:tgtEl>
                                          <p:spTgt spid="13318"/>
                                        </p:tgtEl>
                                        <p:attrNameLst>
                                          <p:attrName>style.rotation</p:attrName>
                                        </p:attrNameLst>
                                      </p:cBhvr>
                                      <p:tavLst>
                                        <p:tav tm="0">
                                          <p:val>
                                            <p:fltVal val="-90"/>
                                          </p:val>
                                        </p:tav>
                                        <p:tav tm="100000">
                                          <p:val>
                                            <p:fltVal val="0"/>
                                          </p:val>
                                        </p:tav>
                                      </p:tavLst>
                                    </p:anim>
                                    <p:anim calcmode="lin" valueType="num">
                                      <p:cBhvr>
                                        <p:cTn id="17" dur="800" decel="100000" fill="hold"/>
                                        <p:tgtEl>
                                          <p:spTgt spid="13318"/>
                                        </p:tgtEl>
                                        <p:attrNameLst>
                                          <p:attrName>ppt_x</p:attrName>
                                        </p:attrNameLst>
                                      </p:cBhvr>
                                      <p:tavLst>
                                        <p:tav tm="0">
                                          <p:val>
                                            <p:strVal val="#ppt_x+0.4"/>
                                          </p:val>
                                        </p:tav>
                                        <p:tav tm="100000">
                                          <p:val>
                                            <p:strVal val="#ppt_x-0.05"/>
                                          </p:val>
                                        </p:tav>
                                      </p:tavLst>
                                    </p:anim>
                                    <p:anim calcmode="lin" valueType="num">
                                      <p:cBhvr>
                                        <p:cTn id="18" dur="800" decel="100000" fill="hold"/>
                                        <p:tgtEl>
                                          <p:spTgt spid="133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3318"/>
                                        </p:tgtEl>
                                      </p:cBhvr>
                                    </p:animEffect>
                                    <p:set>
                                      <p:cBhvr>
                                        <p:cTn id="25" dur="1" fill="hold">
                                          <p:stCondLst>
                                            <p:cond delay="499"/>
                                          </p:stCondLst>
                                        </p:cTn>
                                        <p:tgtEl>
                                          <p:spTgt spid="1331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3316"/>
                                        </p:tgtEl>
                                      </p:cBhvr>
                                    </p:animEffect>
                                    <p:set>
                                      <p:cBhvr>
                                        <p:cTn id="28" dur="1" fill="hold">
                                          <p:stCondLst>
                                            <p:cond delay="499"/>
                                          </p:stCondLst>
                                        </p:cTn>
                                        <p:tgtEl>
                                          <p:spTgt spid="13316"/>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edge">
                                      <p:cBhvr>
                                        <p:cTn id="31" dur="20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13319"/>
                                        </p:tgtEl>
                                      </p:cBhvr>
                                    </p:animEffect>
                                    <p:set>
                                      <p:cBhvr>
                                        <p:cTn id="36" dur="1" fill="hold">
                                          <p:stCondLst>
                                            <p:cond delay="499"/>
                                          </p:stCondLst>
                                        </p:cTn>
                                        <p:tgtEl>
                                          <p:spTgt spid="13319"/>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3322"/>
                                        </p:tgtEl>
                                      </p:cBhvr>
                                    </p:animEffect>
                                    <p:set>
                                      <p:cBhvr>
                                        <p:cTn id="45" dur="1" fill="hold">
                                          <p:stCondLst>
                                            <p:cond delay="499"/>
                                          </p:stCondLst>
                                        </p:cTn>
                                        <p:tgtEl>
                                          <p:spTgt spid="13322"/>
                                        </p:tgtEl>
                                        <p:attrNameLst>
                                          <p:attrName>style.visibility</p:attrName>
                                        </p:attrNameLst>
                                      </p:cBhvr>
                                      <p:to>
                                        <p:strVal val="hidden"/>
                                      </p:to>
                                    </p:set>
                                  </p:childTnLst>
                                </p:cTn>
                              </p:par>
                              <p:par>
                                <p:cTn id="46" presetID="29" presetClass="entr" presetSubtype="0" fill="hold" nodeType="withEffect">
                                  <p:stCondLst>
                                    <p:cond delay="0"/>
                                  </p:stCondLst>
                                  <p:childTnLst>
                                    <p:set>
                                      <p:cBhvr>
                                        <p:cTn id="47" dur="1" fill="hold">
                                          <p:stCondLst>
                                            <p:cond delay="0"/>
                                          </p:stCondLst>
                                        </p:cTn>
                                        <p:tgtEl>
                                          <p:spTgt spid="13324"/>
                                        </p:tgtEl>
                                        <p:attrNameLst>
                                          <p:attrName>style.visibility</p:attrName>
                                        </p:attrNameLst>
                                      </p:cBhvr>
                                      <p:to>
                                        <p:strVal val="visible"/>
                                      </p:to>
                                    </p:set>
                                    <p:anim calcmode="lin" valueType="num">
                                      <p:cBhvr>
                                        <p:cTn id="48" dur="1000" fill="hold"/>
                                        <p:tgtEl>
                                          <p:spTgt spid="13324"/>
                                        </p:tgtEl>
                                        <p:attrNameLst>
                                          <p:attrName>ppt_x</p:attrName>
                                        </p:attrNameLst>
                                      </p:cBhvr>
                                      <p:tavLst>
                                        <p:tav tm="0">
                                          <p:val>
                                            <p:strVal val="#ppt_x-.2"/>
                                          </p:val>
                                        </p:tav>
                                        <p:tav tm="100000">
                                          <p:val>
                                            <p:strVal val="#ppt_x"/>
                                          </p:val>
                                        </p:tav>
                                      </p:tavLst>
                                    </p:anim>
                                    <p:anim calcmode="lin" valueType="num">
                                      <p:cBhvr>
                                        <p:cTn id="49"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38150"/>
            <a:ext cx="8839200" cy="2246769"/>
          </a:xfrm>
          <a:prstGeom prst="rect">
            <a:avLst/>
          </a:prstGeom>
          <a:noFill/>
        </p:spPr>
        <p:txBody>
          <a:bodyPr wrap="square" rtlCol="0">
            <a:spAutoFit/>
          </a:bodyPr>
          <a:lstStyle/>
          <a:p>
            <a:pPr marL="342900" indent="-342900">
              <a:buAutoNum type="arabicPeriod"/>
            </a:pPr>
            <a:r>
              <a:rPr lang="en-US" sz="2800" dirty="0" err="1" smtClean="0"/>
              <a:t>Tại</a:t>
            </a:r>
            <a:r>
              <a:rPr lang="en-US" sz="2800" dirty="0" smtClean="0"/>
              <a:t> </a:t>
            </a:r>
            <a:r>
              <a:rPr lang="en-US" sz="2800" dirty="0" err="1" smtClean="0"/>
              <a:t>sao</a:t>
            </a:r>
            <a:r>
              <a:rPr lang="en-US" sz="2800" dirty="0" smtClean="0"/>
              <a:t> </a:t>
            </a:r>
            <a:r>
              <a:rPr lang="en-US" sz="2800" dirty="0" err="1" smtClean="0"/>
              <a:t>có</a:t>
            </a:r>
            <a:r>
              <a:rPr lang="en-US" sz="2800" dirty="0" smtClean="0"/>
              <a:t> </a:t>
            </a:r>
            <a:r>
              <a:rPr lang="en-US" sz="2800" dirty="0" err="1" smtClean="0"/>
              <a:t>lực</a:t>
            </a:r>
            <a:r>
              <a:rPr lang="en-US" sz="2800" dirty="0" smtClean="0"/>
              <a:t> </a:t>
            </a:r>
            <a:r>
              <a:rPr lang="en-US" sz="2800" dirty="0" err="1" smtClean="0"/>
              <a:t>tác</a:t>
            </a:r>
            <a:r>
              <a:rPr lang="en-US" sz="2800" dirty="0" smtClean="0"/>
              <a:t> </a:t>
            </a:r>
            <a:r>
              <a:rPr lang="en-US" sz="2800" dirty="0" err="1" smtClean="0"/>
              <a:t>dụng</a:t>
            </a:r>
            <a:r>
              <a:rPr lang="en-US" sz="2800" dirty="0" smtClean="0"/>
              <a:t> </a:t>
            </a:r>
            <a:r>
              <a:rPr lang="en-US" sz="2800" dirty="0" err="1" smtClean="0"/>
              <a:t>vào</a:t>
            </a:r>
            <a:r>
              <a:rPr lang="en-US" sz="2800" dirty="0" smtClean="0"/>
              <a:t> </a:t>
            </a:r>
            <a:r>
              <a:rPr lang="en-US" sz="2800" dirty="0" err="1" smtClean="0"/>
              <a:t>chiếc</a:t>
            </a:r>
            <a:r>
              <a:rPr lang="en-US" sz="2800" dirty="0" smtClean="0"/>
              <a:t> </a:t>
            </a:r>
            <a:r>
              <a:rPr lang="en-US" sz="2800" dirty="0" err="1" smtClean="0"/>
              <a:t>điện</a:t>
            </a:r>
            <a:r>
              <a:rPr lang="en-US" sz="2800" dirty="0" smtClean="0"/>
              <a:t> </a:t>
            </a:r>
            <a:r>
              <a:rPr lang="en-US" sz="2800" dirty="0" err="1" smtClean="0"/>
              <a:t>thoại</a:t>
            </a:r>
            <a:r>
              <a:rPr lang="en-US" sz="2800" dirty="0" smtClean="0"/>
              <a:t> </a:t>
            </a:r>
            <a:r>
              <a:rPr lang="en-US" sz="2800" dirty="0" err="1" smtClean="0"/>
              <a:t>mà</a:t>
            </a:r>
            <a:r>
              <a:rPr lang="en-US" sz="2800" dirty="0" smtClean="0"/>
              <a:t> </a:t>
            </a:r>
            <a:r>
              <a:rPr lang="en-US" sz="2800" dirty="0" err="1" smtClean="0"/>
              <a:t>nó</a:t>
            </a:r>
            <a:r>
              <a:rPr lang="en-US" sz="2800" dirty="0" smtClean="0"/>
              <a:t> </a:t>
            </a:r>
            <a:r>
              <a:rPr lang="en-US" sz="2800" dirty="0" err="1" smtClean="0"/>
              <a:t>vẫn</a:t>
            </a:r>
            <a:r>
              <a:rPr lang="en-US" sz="2800" dirty="0" smtClean="0"/>
              <a:t> </a:t>
            </a:r>
            <a:r>
              <a:rPr lang="en-US" sz="2800" dirty="0" err="1" smtClean="0"/>
              <a:t>đứng</a:t>
            </a:r>
            <a:r>
              <a:rPr lang="en-US" sz="2800" dirty="0" smtClean="0"/>
              <a:t> </a:t>
            </a:r>
            <a:r>
              <a:rPr lang="en-US" sz="2800" dirty="0" err="1" smtClean="0"/>
              <a:t>yên</a:t>
            </a:r>
            <a:r>
              <a:rPr lang="en-US" sz="2800" dirty="0" smtClean="0"/>
              <a:t>?</a:t>
            </a:r>
          </a:p>
          <a:p>
            <a:pPr marL="342900" indent="-342900">
              <a:buAutoNum type="arabicPeriod"/>
            </a:pPr>
            <a:r>
              <a:rPr lang="en-US" sz="2800" dirty="0" err="1" smtClean="0"/>
              <a:t>Tại</a:t>
            </a:r>
            <a:r>
              <a:rPr lang="en-US" sz="2800" dirty="0" smtClean="0"/>
              <a:t> </a:t>
            </a:r>
            <a:r>
              <a:rPr lang="en-US" sz="2800" dirty="0" err="1" smtClean="0"/>
              <a:t>sao</a:t>
            </a:r>
            <a:r>
              <a:rPr lang="en-US" sz="2800" dirty="0" smtClean="0"/>
              <a:t> </a:t>
            </a:r>
            <a:r>
              <a:rPr lang="en-US" sz="2800" dirty="0" err="1" smtClean="0"/>
              <a:t>khi</a:t>
            </a:r>
            <a:r>
              <a:rPr lang="en-US" sz="2800" dirty="0" smtClean="0"/>
              <a:t> </a:t>
            </a:r>
            <a:r>
              <a:rPr lang="en-US" sz="2800" dirty="0" err="1" smtClean="0"/>
              <a:t>đẩy</a:t>
            </a:r>
            <a:r>
              <a:rPr lang="en-US" sz="2800" dirty="0" smtClean="0"/>
              <a:t> </a:t>
            </a:r>
            <a:r>
              <a:rPr lang="en-US" sz="2800" dirty="0" err="1" smtClean="0"/>
              <a:t>điện</a:t>
            </a:r>
            <a:r>
              <a:rPr lang="en-US" sz="2800" dirty="0" smtClean="0"/>
              <a:t> </a:t>
            </a:r>
            <a:r>
              <a:rPr lang="en-US" sz="2800" dirty="0" err="1" smtClean="0"/>
              <a:t>thoại</a:t>
            </a:r>
            <a:r>
              <a:rPr lang="en-US" sz="2800" dirty="0" smtClean="0"/>
              <a:t> </a:t>
            </a:r>
            <a:r>
              <a:rPr lang="en-US" sz="2800" dirty="0" err="1" smtClean="0"/>
              <a:t>trượt</a:t>
            </a:r>
            <a:r>
              <a:rPr lang="en-US" sz="2800" dirty="0" smtClean="0"/>
              <a:t> </a:t>
            </a:r>
            <a:r>
              <a:rPr lang="en-US" sz="2800" dirty="0" err="1" smtClean="0"/>
              <a:t>trên</a:t>
            </a:r>
            <a:r>
              <a:rPr lang="en-US" sz="2800" dirty="0" smtClean="0"/>
              <a:t> </a:t>
            </a:r>
            <a:r>
              <a:rPr lang="en-US" sz="2800" dirty="0" err="1" smtClean="0"/>
              <a:t>mặt</a:t>
            </a:r>
            <a:r>
              <a:rPr lang="en-US" sz="2800" dirty="0" smtClean="0"/>
              <a:t> </a:t>
            </a:r>
            <a:r>
              <a:rPr lang="en-US" sz="2800" dirty="0" err="1" smtClean="0"/>
              <a:t>bàn</a:t>
            </a:r>
            <a:r>
              <a:rPr lang="en-US" sz="2800" dirty="0" smtClean="0"/>
              <a:t>, </a:t>
            </a:r>
            <a:r>
              <a:rPr lang="en-US" sz="2800" dirty="0" err="1" smtClean="0"/>
              <a:t>điện</a:t>
            </a:r>
            <a:r>
              <a:rPr lang="en-US" sz="2800" dirty="0" smtClean="0"/>
              <a:t> </a:t>
            </a:r>
            <a:r>
              <a:rPr lang="en-US" sz="2800" dirty="0" err="1" smtClean="0"/>
              <a:t>thoại</a:t>
            </a:r>
            <a:r>
              <a:rPr lang="en-US" sz="2800" dirty="0" smtClean="0"/>
              <a:t> </a:t>
            </a:r>
            <a:r>
              <a:rPr lang="en-US" sz="2800" dirty="0" err="1" smtClean="0"/>
              <a:t>không</a:t>
            </a:r>
            <a:r>
              <a:rPr lang="en-US" sz="2800" dirty="0" smtClean="0"/>
              <a:t> </a:t>
            </a:r>
            <a:r>
              <a:rPr lang="en-US" sz="2800" dirty="0" err="1" smtClean="0"/>
              <a:t>trượt</a:t>
            </a:r>
            <a:r>
              <a:rPr lang="en-US" sz="2800" dirty="0" smtClean="0"/>
              <a:t> </a:t>
            </a:r>
            <a:r>
              <a:rPr lang="en-US" sz="2800" dirty="0" err="1" smtClean="0"/>
              <a:t>tiếp</a:t>
            </a:r>
            <a:r>
              <a:rPr lang="en-US" sz="2800" dirty="0" smtClean="0"/>
              <a:t> </a:t>
            </a:r>
            <a:r>
              <a:rPr lang="en-US" sz="2800" dirty="0" err="1" smtClean="0"/>
              <a:t>mà</a:t>
            </a:r>
            <a:r>
              <a:rPr lang="en-US" sz="2800" dirty="0" smtClean="0"/>
              <a:t> </a:t>
            </a:r>
            <a:r>
              <a:rPr lang="en-US" sz="2800" dirty="0" err="1" smtClean="0"/>
              <a:t>dừng</a:t>
            </a:r>
            <a:r>
              <a:rPr lang="en-US" sz="2800" dirty="0" smtClean="0"/>
              <a:t> </a:t>
            </a:r>
            <a:r>
              <a:rPr lang="en-US" sz="2800" dirty="0" err="1" smtClean="0"/>
              <a:t>lại</a:t>
            </a:r>
            <a:r>
              <a:rPr lang="en-US" sz="2800" dirty="0" smtClean="0"/>
              <a:t>?</a:t>
            </a:r>
          </a:p>
          <a:p>
            <a:pPr marL="342900" indent="-342900">
              <a:buAutoNum type="arabicPeriod"/>
            </a:pPr>
            <a:r>
              <a:rPr lang="en-US" sz="2800" dirty="0" err="1" smtClean="0"/>
              <a:t>Tại</a:t>
            </a:r>
            <a:r>
              <a:rPr lang="en-US" sz="2800" dirty="0" smtClean="0"/>
              <a:t> </a:t>
            </a:r>
            <a:r>
              <a:rPr lang="en-US" sz="2800" dirty="0" err="1" smtClean="0"/>
              <a:t>sao</a:t>
            </a:r>
            <a:r>
              <a:rPr lang="en-US" sz="2800" dirty="0" smtClean="0"/>
              <a:t> </a:t>
            </a:r>
            <a:r>
              <a:rPr lang="en-US" sz="2800" dirty="0" err="1" smtClean="0"/>
              <a:t>quyển</a:t>
            </a:r>
            <a:r>
              <a:rPr lang="en-US" sz="2800" dirty="0" smtClean="0"/>
              <a:t> </a:t>
            </a:r>
            <a:r>
              <a:rPr lang="en-US" sz="2800" dirty="0" err="1" smtClean="0"/>
              <a:t>sách</a:t>
            </a:r>
            <a:r>
              <a:rPr lang="en-US" sz="2800" dirty="0" smtClean="0"/>
              <a:t> </a:t>
            </a:r>
            <a:r>
              <a:rPr lang="en-US" sz="2800" dirty="0" err="1" smtClean="0"/>
              <a:t>không</a:t>
            </a:r>
            <a:r>
              <a:rPr lang="en-US" sz="2800" dirty="0" smtClean="0"/>
              <a:t> </a:t>
            </a:r>
            <a:r>
              <a:rPr lang="en-US" sz="2800" dirty="0" err="1" smtClean="0"/>
              <a:t>rơi</a:t>
            </a:r>
            <a:r>
              <a:rPr lang="en-US" sz="2800" dirty="0" smtClean="0"/>
              <a:t>?</a:t>
            </a:r>
            <a:endParaRPr lang="en-US" sz="2800" dirty="0"/>
          </a:p>
        </p:txBody>
      </p:sp>
    </p:spTree>
    <p:extLst>
      <p:ext uri="{BB962C8B-B14F-4D97-AF65-F5344CB8AC3E}">
        <p14:creationId xmlns:p14="http://schemas.microsoft.com/office/powerpoint/2010/main" val="202770170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6C1C41-253A-43C0-BE1F-8ACC8B2B36E6}"/>
              </a:ext>
            </a:extLst>
          </p:cNvPr>
          <p:cNvSpPr txBox="1"/>
          <p:nvPr/>
        </p:nvSpPr>
        <p:spPr>
          <a:xfrm>
            <a:off x="37630" y="57150"/>
            <a:ext cx="9040089" cy="946413"/>
          </a:xfrm>
          <a:prstGeom prst="rect">
            <a:avLst/>
          </a:prstGeom>
          <a:noFill/>
        </p:spPr>
        <p:txBody>
          <a:bodyPr wrap="square" lIns="68580" tIns="34290" rIns="68580" bIns="34290">
            <a:spAutoFit/>
          </a:bodyPr>
          <a:lstStyle/>
          <a:p>
            <a:pPr algn="just"/>
            <a:r>
              <a:rPr lang="en-US" altLang="en-US" sz="2400" b="1"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333333"/>
                </a:solidFill>
                <a:latin typeface="Times New Roman" panose="02020603050405020304" pitchFamily="18" charset="0"/>
                <a:cs typeface="Times New Roman" panose="02020603050405020304" pitchFamily="18" charset="0"/>
              </a:rPr>
              <a:t>Bề mặt một tắm kim loại rất nhẵn khi nhìn bằng mắt thường nhưng qua kính hiển vi có thể thấy gồ ghề với các chỗ lồi lõm đan xen nhau</a:t>
            </a:r>
            <a:r>
              <a:rPr lang="vi-VN" sz="3300" dirty="0">
                <a:solidFill>
                  <a:srgbClr val="333333"/>
                </a:solidFill>
                <a:latin typeface="Times New Roman" panose="02020603050405020304" pitchFamily="18" charset="0"/>
                <a:cs typeface="Times New Roman" panose="02020603050405020304" pitchFamily="18" charset="0"/>
              </a:rPr>
              <a:t>.</a:t>
            </a:r>
          </a:p>
        </p:txBody>
      </p:sp>
      <p:pic>
        <p:nvPicPr>
          <p:cNvPr id="6146" name="Picture 2">
            <a:extLst>
              <a:ext uri="{FF2B5EF4-FFF2-40B4-BE49-F238E27FC236}">
                <a16:creationId xmlns:a16="http://schemas.microsoft.com/office/drawing/2014/main" xmlns="" id="{DFFF5920-DB72-466E-8C20-C4458C8C0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03563"/>
            <a:ext cx="7848600" cy="2361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D43952F-629D-418A-8241-5E207E95F928}"/>
              </a:ext>
            </a:extLst>
          </p:cNvPr>
          <p:cNvSpPr txBox="1"/>
          <p:nvPr/>
        </p:nvSpPr>
        <p:spPr>
          <a:xfrm>
            <a:off x="76201" y="4019550"/>
            <a:ext cx="9001518" cy="900246"/>
          </a:xfrm>
          <a:prstGeom prst="rect">
            <a:avLst/>
          </a:prstGeom>
          <a:noFill/>
        </p:spPr>
        <p:txBody>
          <a:bodyPr wrap="square" lIns="68580" tIns="34290" rIns="68580" bIns="34290">
            <a:spAutoFit/>
          </a:bodyPr>
          <a:lstStyle/>
          <a:p>
            <a:pPr algn="just"/>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333333"/>
                </a:solidFill>
                <a:latin typeface="Times New Roman" panose="02020603050405020304" pitchFamily="18" charset="0"/>
                <a:cs typeface="Times New Roman" panose="02020603050405020304" pitchFamily="18" charset="0"/>
              </a:rPr>
              <a:t>Khi hai bề mặt áp sát vào nhau, chúng cũng gây ra lực ma sát. Nói cách khác, tương tác giữa hai bề mặt tiếp xúc tạo nên ma sát giữa chúng</a:t>
            </a:r>
            <a:r>
              <a:rPr lang="vi-VN" sz="3000" dirty="0">
                <a:solidFill>
                  <a:srgbClr val="333333"/>
                </a:solidFill>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3365405"/>
            <a:ext cx="3352800" cy="430887"/>
          </a:xfrm>
          <a:prstGeom prst="rect">
            <a:avLst/>
          </a:prstGeom>
          <a:noFill/>
        </p:spPr>
        <p:txBody>
          <a:bodyPr wrap="square" rtlCol="0">
            <a:spAutoFit/>
          </a:bodyPr>
          <a:lstStyle/>
          <a:p>
            <a:r>
              <a:rPr lang="en-US" sz="2200" dirty="0" err="1" smtClean="0">
                <a:solidFill>
                  <a:srgbClr val="FF0000"/>
                </a:solidFill>
              </a:rPr>
              <a:t>Nhìn</a:t>
            </a:r>
            <a:r>
              <a:rPr lang="en-US" sz="2200" dirty="0" smtClean="0">
                <a:solidFill>
                  <a:srgbClr val="FF0000"/>
                </a:solidFill>
              </a:rPr>
              <a:t> </a:t>
            </a:r>
            <a:r>
              <a:rPr lang="en-US" sz="2200" dirty="0" err="1" smtClean="0">
                <a:solidFill>
                  <a:srgbClr val="FF0000"/>
                </a:solidFill>
              </a:rPr>
              <a:t>bằng</a:t>
            </a:r>
            <a:r>
              <a:rPr lang="en-US" sz="2200" dirty="0" smtClean="0">
                <a:solidFill>
                  <a:srgbClr val="FF0000"/>
                </a:solidFill>
              </a:rPr>
              <a:t> </a:t>
            </a:r>
            <a:r>
              <a:rPr lang="en-US" sz="2200" dirty="0" err="1" smtClean="0">
                <a:solidFill>
                  <a:srgbClr val="FF0000"/>
                </a:solidFill>
              </a:rPr>
              <a:t>mắt</a:t>
            </a:r>
            <a:r>
              <a:rPr lang="en-US" sz="2200" dirty="0" smtClean="0">
                <a:solidFill>
                  <a:srgbClr val="FF0000"/>
                </a:solidFill>
              </a:rPr>
              <a:t> </a:t>
            </a:r>
            <a:r>
              <a:rPr lang="en-US" sz="2200" dirty="0" err="1" smtClean="0">
                <a:solidFill>
                  <a:srgbClr val="FF0000"/>
                </a:solidFill>
              </a:rPr>
              <a:t>thường</a:t>
            </a:r>
            <a:endParaRPr lang="en-US" sz="2200" dirty="0">
              <a:solidFill>
                <a:srgbClr val="FF0000"/>
              </a:solidFill>
            </a:endParaRPr>
          </a:p>
        </p:txBody>
      </p:sp>
      <p:sp>
        <p:nvSpPr>
          <p:cNvPr id="7" name="TextBox 6"/>
          <p:cNvSpPr txBox="1"/>
          <p:nvPr/>
        </p:nvSpPr>
        <p:spPr>
          <a:xfrm>
            <a:off x="4648200" y="3347758"/>
            <a:ext cx="3352800" cy="430887"/>
          </a:xfrm>
          <a:prstGeom prst="rect">
            <a:avLst/>
          </a:prstGeom>
          <a:noFill/>
        </p:spPr>
        <p:txBody>
          <a:bodyPr wrap="square" rtlCol="0">
            <a:spAutoFit/>
          </a:bodyPr>
          <a:lstStyle/>
          <a:p>
            <a:r>
              <a:rPr lang="en-US" sz="2200" dirty="0" err="1" smtClean="0">
                <a:solidFill>
                  <a:srgbClr val="FF0000"/>
                </a:solidFill>
              </a:rPr>
              <a:t>Nhìn</a:t>
            </a:r>
            <a:r>
              <a:rPr lang="en-US" sz="2200" dirty="0" smtClean="0">
                <a:solidFill>
                  <a:srgbClr val="FF0000"/>
                </a:solidFill>
              </a:rPr>
              <a:t> </a:t>
            </a:r>
            <a:r>
              <a:rPr lang="en-US" sz="2200" dirty="0" err="1" smtClean="0">
                <a:solidFill>
                  <a:srgbClr val="FF0000"/>
                </a:solidFill>
              </a:rPr>
              <a:t>bằng</a:t>
            </a:r>
            <a:r>
              <a:rPr lang="en-US" sz="2200" dirty="0" smtClean="0">
                <a:solidFill>
                  <a:srgbClr val="FF0000"/>
                </a:solidFill>
              </a:rPr>
              <a:t> </a:t>
            </a:r>
            <a:r>
              <a:rPr lang="en-US" sz="2200" dirty="0" err="1" smtClean="0">
                <a:solidFill>
                  <a:srgbClr val="FF0000"/>
                </a:solidFill>
              </a:rPr>
              <a:t>kính</a:t>
            </a:r>
            <a:r>
              <a:rPr lang="en-US" sz="2200" dirty="0" smtClean="0">
                <a:solidFill>
                  <a:srgbClr val="FF0000"/>
                </a:solidFill>
              </a:rPr>
              <a:t> </a:t>
            </a:r>
            <a:r>
              <a:rPr lang="en-US" sz="2200" dirty="0" err="1" smtClean="0">
                <a:solidFill>
                  <a:srgbClr val="FF0000"/>
                </a:solidFill>
              </a:rPr>
              <a:t>hiển</a:t>
            </a:r>
            <a:r>
              <a:rPr lang="en-US" sz="2200" dirty="0" smtClean="0">
                <a:solidFill>
                  <a:srgbClr val="FF0000"/>
                </a:solidFill>
              </a:rPr>
              <a:t> vi</a:t>
            </a:r>
            <a:endParaRPr lang="en-US" sz="2200" dirty="0">
              <a:solidFill>
                <a:srgbClr val="FF0000"/>
              </a:solidFill>
            </a:endParaRPr>
          </a:p>
        </p:txBody>
      </p:sp>
    </p:spTree>
    <p:extLst>
      <p:ext uri="{BB962C8B-B14F-4D97-AF65-F5344CB8AC3E}">
        <p14:creationId xmlns:p14="http://schemas.microsoft.com/office/powerpoint/2010/main" val="416280759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30037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1216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71500"/>
            <a:ext cx="3962400" cy="170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743201"/>
            <a:ext cx="4552950" cy="217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4648200" y="558404"/>
            <a:ext cx="4191000" cy="1384697"/>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ma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13" name="Right Arrow 12"/>
          <p:cNvSpPr/>
          <p:nvPr/>
        </p:nvSpPr>
        <p:spPr>
          <a:xfrm>
            <a:off x="4724400" y="2914650"/>
            <a:ext cx="3956050" cy="1498997"/>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cs typeface="Times New Roman" panose="02020603050405020304" pitchFamily="18" charset="0"/>
              </a:rPr>
              <a:t> ma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a:t>
            </a:r>
          </a:p>
        </p:txBody>
      </p:sp>
      <p:cxnSp>
        <p:nvCxnSpPr>
          <p:cNvPr id="4" name="Straight Arrow Connector 3"/>
          <p:cNvCxnSpPr/>
          <p:nvPr/>
        </p:nvCxnSpPr>
        <p:spPr>
          <a:xfrm flipH="1">
            <a:off x="1962150" y="1962150"/>
            <a:ext cx="67437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10562" y="4608576"/>
            <a:ext cx="67437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10909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1)">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mph" presetSubtype="0" repeatCount="indefinite" fill="hold" nodeType="clickEffect">
                                  <p:stCondLst>
                                    <p:cond delay="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221"/>
                                        </p:tgtEl>
                                        <p:attrNameLst>
                                          <p:attrName>style.visibility</p:attrName>
                                        </p:attrNameLst>
                                      </p:cBhvr>
                                      <p:to>
                                        <p:strVal val="visible"/>
                                      </p:to>
                                    </p:set>
                                    <p:animEffect transition="in" filter="randombar(horizontal)">
                                      <p:cBhvr>
                                        <p:cTn id="26" dur="500"/>
                                        <p:tgtEl>
                                          <p:spTgt spid="92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repeatCount="indefinite" fill="hold" nodeType="clickEffect">
                                  <p:stCondLst>
                                    <p:cond delay="0"/>
                                  </p:stCondLst>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146" y="460677"/>
            <a:ext cx="2514600" cy="369332"/>
          </a:xfrm>
          <a:prstGeom prst="rect">
            <a:avLst/>
          </a:prstGeom>
          <a:noFill/>
        </p:spPr>
        <p:txBody>
          <a:bodyPr wrap="square" rtlCol="0">
            <a:spAutoFit/>
          </a:bodyPr>
          <a:lstStyle/>
          <a:p>
            <a:r>
              <a:rPr lang="en-US" b="1" u="sng" dirty="0" smtClean="0"/>
              <a:t>PHIẾU HỌC TẬP</a:t>
            </a:r>
            <a:endParaRPr lang="en-US" b="1" u="sng" dirty="0"/>
          </a:p>
        </p:txBody>
      </p:sp>
      <p:sp>
        <p:nvSpPr>
          <p:cNvPr id="3" name="TextBox 2"/>
          <p:cNvSpPr txBox="1"/>
          <p:nvPr/>
        </p:nvSpPr>
        <p:spPr>
          <a:xfrm>
            <a:off x="762000" y="101084"/>
            <a:ext cx="7086600" cy="369332"/>
          </a:xfrm>
          <a:prstGeom prst="rect">
            <a:avLst/>
          </a:prstGeom>
          <a:noFill/>
        </p:spPr>
        <p:txBody>
          <a:bodyPr wrap="square" rtlCol="0">
            <a:spAutoFit/>
          </a:bodyPr>
          <a:lstStyle/>
          <a:p>
            <a:r>
              <a:rPr lang="en-US" b="1" dirty="0" err="1" smtClean="0"/>
              <a:t>Quan</a:t>
            </a:r>
            <a:r>
              <a:rPr lang="en-US" b="1" dirty="0" smtClean="0"/>
              <a:t> </a:t>
            </a:r>
            <a:r>
              <a:rPr lang="en-US" b="1" dirty="0" err="1" smtClean="0"/>
              <a:t>sát</a:t>
            </a:r>
            <a:r>
              <a:rPr lang="en-US" b="1" dirty="0"/>
              <a:t> </a:t>
            </a:r>
            <a:r>
              <a:rPr lang="en-US" b="1" dirty="0" err="1" smtClean="0"/>
              <a:t>các</a:t>
            </a:r>
            <a:r>
              <a:rPr lang="en-US" b="1" dirty="0" smtClean="0"/>
              <a:t> </a:t>
            </a:r>
            <a:r>
              <a:rPr lang="en-US" b="1" dirty="0" err="1" smtClean="0"/>
              <a:t>hình</a:t>
            </a:r>
            <a:r>
              <a:rPr lang="en-US" b="1" dirty="0" smtClean="0"/>
              <a:t> </a:t>
            </a:r>
            <a:r>
              <a:rPr lang="en-US" b="1" dirty="0" err="1" smtClean="0"/>
              <a:t>ảnh</a:t>
            </a:r>
            <a:r>
              <a:rPr lang="en-US" b="1" dirty="0" smtClean="0"/>
              <a:t> </a:t>
            </a:r>
            <a:r>
              <a:rPr lang="en-US" b="1" dirty="0" err="1" smtClean="0"/>
              <a:t>sau</a:t>
            </a:r>
            <a:r>
              <a:rPr lang="en-US" b="1" dirty="0" smtClean="0"/>
              <a:t>, </a:t>
            </a:r>
            <a:r>
              <a:rPr lang="en-US" b="1" dirty="0" err="1" smtClean="0"/>
              <a:t>thảo</a:t>
            </a:r>
            <a:r>
              <a:rPr lang="en-US" b="1" dirty="0" smtClean="0"/>
              <a:t> </a:t>
            </a:r>
            <a:r>
              <a:rPr lang="en-US" b="1" dirty="0" err="1" smtClean="0"/>
              <a:t>luận</a:t>
            </a:r>
            <a:r>
              <a:rPr lang="en-US" b="1" dirty="0" smtClean="0"/>
              <a:t> </a:t>
            </a:r>
            <a:r>
              <a:rPr lang="en-US" b="1" dirty="0" err="1" smtClean="0"/>
              <a:t>nhóm</a:t>
            </a:r>
            <a:r>
              <a:rPr lang="en-US" b="1" dirty="0" smtClean="0"/>
              <a:t>, </a:t>
            </a:r>
            <a:r>
              <a:rPr lang="en-US" b="1" dirty="0" err="1" smtClean="0"/>
              <a:t>hoàn</a:t>
            </a:r>
            <a:r>
              <a:rPr lang="en-US" b="1" dirty="0" smtClean="0"/>
              <a:t> </a:t>
            </a:r>
            <a:r>
              <a:rPr lang="en-US" b="1" dirty="0" err="1" smtClean="0"/>
              <a:t>thành</a:t>
            </a:r>
            <a:r>
              <a:rPr lang="en-US" b="1" dirty="0" smtClean="0"/>
              <a:t> </a:t>
            </a:r>
            <a:r>
              <a:rPr lang="en-US" b="1" dirty="0" err="1" smtClean="0"/>
              <a:t>Phiếu</a:t>
            </a:r>
            <a:r>
              <a:rPr lang="en-US" b="1" dirty="0" smtClean="0"/>
              <a:t> </a:t>
            </a:r>
            <a:r>
              <a:rPr lang="en-US" b="1" dirty="0" err="1" smtClean="0"/>
              <a:t>học</a:t>
            </a:r>
            <a:r>
              <a:rPr lang="en-US" b="1" dirty="0" smtClean="0"/>
              <a:t> </a:t>
            </a:r>
            <a:r>
              <a:rPr lang="en-US" b="1" dirty="0" err="1" smtClean="0"/>
              <a:t>tập</a:t>
            </a:r>
            <a:endParaRPr lang="en-US" b="1" dirty="0"/>
          </a:p>
        </p:txBody>
      </p:sp>
      <p:sp>
        <p:nvSpPr>
          <p:cNvPr id="4" name="Isosceles Triangle 3"/>
          <p:cNvSpPr/>
          <p:nvPr/>
        </p:nvSpPr>
        <p:spPr>
          <a:xfrm rot="10800000">
            <a:off x="342900" y="200435"/>
            <a:ext cx="419100" cy="260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24482081"/>
              </p:ext>
            </p:extLst>
          </p:nvPr>
        </p:nvGraphicFramePr>
        <p:xfrm>
          <a:off x="152400" y="971550"/>
          <a:ext cx="8839200" cy="3613820"/>
        </p:xfrm>
        <a:graphic>
          <a:graphicData uri="http://schemas.openxmlformats.org/drawingml/2006/table">
            <a:tbl>
              <a:tblPr firstRow="1" bandRow="1">
                <a:tableStyleId>{8EC20E35-A176-4012-BC5E-935CFFF8708E}</a:tableStyleId>
              </a:tblPr>
              <a:tblGrid>
                <a:gridCol w="838199"/>
                <a:gridCol w="533400"/>
                <a:gridCol w="838201"/>
                <a:gridCol w="4953000"/>
                <a:gridCol w="838200"/>
                <a:gridCol w="838200"/>
              </a:tblGrid>
              <a:tr h="334845">
                <a:tc rowSpan="2">
                  <a:txBody>
                    <a:bodyPr/>
                    <a:lstStyle/>
                    <a:p>
                      <a:pPr algn="ctr"/>
                      <a:r>
                        <a:rPr lang="en-US" sz="1600" b="1" dirty="0" err="1" smtClean="0">
                          <a:solidFill>
                            <a:schemeClr val="tx1"/>
                          </a:solidFill>
                        </a:rPr>
                        <a:t>Trường</a:t>
                      </a:r>
                      <a:r>
                        <a:rPr lang="en-US" sz="1600" b="1" baseline="0" dirty="0" smtClean="0">
                          <a:solidFill>
                            <a:schemeClr val="tx1"/>
                          </a:solidFill>
                        </a:rPr>
                        <a:t> </a:t>
                      </a:r>
                      <a:r>
                        <a:rPr lang="en-US" sz="1600" b="1" baseline="0" dirty="0" err="1" smtClean="0">
                          <a:solidFill>
                            <a:schemeClr val="tx1"/>
                          </a:solidFill>
                        </a:rPr>
                        <a:t>hợp</a:t>
                      </a:r>
                      <a:r>
                        <a:rPr lang="en-US" sz="1600" b="1" baseline="0" dirty="0" smtClean="0">
                          <a:solidFill>
                            <a:schemeClr val="tx1"/>
                          </a:solidFill>
                        </a:rPr>
                        <a:t> </a:t>
                      </a:r>
                      <a:r>
                        <a:rPr lang="en-US" sz="1600" b="1" baseline="0" dirty="0" err="1" smtClean="0">
                          <a:solidFill>
                            <a:schemeClr val="tx1"/>
                          </a:solidFill>
                        </a:rPr>
                        <a:t>số</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b="1" dirty="0" err="1" smtClean="0">
                          <a:solidFill>
                            <a:schemeClr val="tx1"/>
                          </a:solidFill>
                        </a:rPr>
                        <a:t>Lực</a:t>
                      </a:r>
                      <a:r>
                        <a:rPr lang="en-US" b="1" baseline="0" dirty="0" smtClean="0">
                          <a:solidFill>
                            <a:schemeClr val="tx1"/>
                          </a:solidFill>
                        </a:rPr>
                        <a:t> ma </a:t>
                      </a:r>
                      <a:r>
                        <a:rPr lang="en-US" b="1" baseline="0" dirty="0" err="1" smtClean="0">
                          <a:solidFill>
                            <a:schemeClr val="tx1"/>
                          </a:solidFill>
                        </a:rPr>
                        <a:t>sát</a:t>
                      </a:r>
                      <a:r>
                        <a:rPr lang="en-US" b="1" baseline="0" dirty="0" smtClean="0">
                          <a:solidFill>
                            <a:schemeClr val="tx1"/>
                          </a:solidFill>
                        </a:rPr>
                        <a:t> </a:t>
                      </a:r>
                      <a:r>
                        <a:rPr lang="en-US" b="1" baseline="0" dirty="0" err="1" smtClean="0">
                          <a:solidFill>
                            <a:schemeClr val="tx1"/>
                          </a:solidFill>
                        </a:rPr>
                        <a:t>tạo</a:t>
                      </a:r>
                      <a:r>
                        <a:rPr lang="en-US" b="1" baseline="0" dirty="0" smtClean="0">
                          <a:solidFill>
                            <a:schemeClr val="tx1"/>
                          </a:solidFill>
                        </a:rPr>
                        <a:t> </a:t>
                      </a:r>
                      <a:r>
                        <a:rPr lang="en-US" b="1" baseline="0" dirty="0" err="1" smtClean="0">
                          <a:solidFill>
                            <a:schemeClr val="tx1"/>
                          </a:solidFill>
                        </a:rPr>
                        <a:t>ra</a:t>
                      </a:r>
                      <a:r>
                        <a:rPr lang="en-US" b="1" baseline="0" dirty="0" smtClean="0">
                          <a:solidFill>
                            <a:schemeClr val="tx1"/>
                          </a:solidFill>
                        </a:rPr>
                        <a:t> do </a:t>
                      </a:r>
                      <a:r>
                        <a:rPr lang="en-US" b="1" baseline="0" dirty="0" err="1" smtClean="0">
                          <a:solidFill>
                            <a:schemeClr val="tx1"/>
                          </a:solidFill>
                        </a:rPr>
                        <a:t>sự</a:t>
                      </a:r>
                      <a:r>
                        <a:rPr lang="en-US" b="1" baseline="0" dirty="0" smtClean="0">
                          <a:solidFill>
                            <a:schemeClr val="tx1"/>
                          </a:solidFill>
                        </a:rPr>
                        <a:t> </a:t>
                      </a:r>
                      <a:r>
                        <a:rPr lang="en-US" b="1" baseline="0" dirty="0" err="1" smtClean="0">
                          <a:solidFill>
                            <a:schemeClr val="tx1"/>
                          </a:solidFill>
                        </a:rPr>
                        <a:t>tiếp</a:t>
                      </a:r>
                      <a:r>
                        <a:rPr lang="en-US" b="1" baseline="0" dirty="0" smtClean="0">
                          <a:solidFill>
                            <a:schemeClr val="tx1"/>
                          </a:solidFill>
                        </a:rPr>
                        <a:t> </a:t>
                      </a:r>
                      <a:r>
                        <a:rPr lang="en-US" b="1" baseline="0" dirty="0" err="1" smtClean="0">
                          <a:solidFill>
                            <a:schemeClr val="tx1"/>
                          </a:solidFill>
                        </a:rPr>
                        <a:t>xúc</a:t>
                      </a:r>
                      <a:r>
                        <a:rPr lang="en-US" b="1" baseline="0" dirty="0" smtClean="0">
                          <a:solidFill>
                            <a:schemeClr val="tx1"/>
                          </a:solidFill>
                        </a:rPr>
                        <a:t> </a:t>
                      </a:r>
                      <a:r>
                        <a:rPr lang="en-US" b="1" baseline="0" dirty="0" err="1" smtClean="0">
                          <a:solidFill>
                            <a:schemeClr val="tx1"/>
                          </a:solidFill>
                        </a:rPr>
                        <a:t>của</a:t>
                      </a:r>
                      <a:r>
                        <a:rPr lang="en-US" b="1" baseline="0"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err="1" smtClean="0">
                          <a:solidFill>
                            <a:schemeClr val="tx1"/>
                          </a:solidFill>
                        </a:rPr>
                        <a:t>Loại</a:t>
                      </a:r>
                      <a:r>
                        <a:rPr lang="en-US" baseline="0" dirty="0" smtClean="0">
                          <a:solidFill>
                            <a:schemeClr val="tx1"/>
                          </a:solidFill>
                        </a:rPr>
                        <a:t> </a:t>
                      </a:r>
                      <a:r>
                        <a:rPr lang="en-US" baseline="0" dirty="0" err="1" smtClean="0">
                          <a:solidFill>
                            <a:schemeClr val="tx1"/>
                          </a:solidFill>
                        </a:rPr>
                        <a:t>lực</a:t>
                      </a:r>
                      <a:r>
                        <a:rPr lang="en-US" baseline="0" dirty="0" smtClean="0">
                          <a:solidFill>
                            <a:schemeClr val="tx1"/>
                          </a:solidFill>
                        </a:rPr>
                        <a:t> ma </a:t>
                      </a:r>
                      <a:r>
                        <a:rPr lang="en-US" baseline="0" dirty="0" err="1" smtClean="0">
                          <a:solidFill>
                            <a:schemeClr val="tx1"/>
                          </a:solidFill>
                        </a:rPr>
                        <a:t>sát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39">
                <a:tc vMerge="1">
                  <a:txBody>
                    <a:bodyPr/>
                    <a:lstStyle/>
                    <a:p>
                      <a:endParaRPr lang="en-US"/>
                    </a:p>
                  </a:txBody>
                  <a:tcPr/>
                </a:tc>
                <a:tc>
                  <a:txBody>
                    <a:bodyPr/>
                    <a:lstStyle/>
                    <a:p>
                      <a:pPr algn="ctr"/>
                      <a:r>
                        <a:rPr lang="en-US" b="1" dirty="0" err="1" smtClean="0">
                          <a:solidFill>
                            <a:schemeClr val="tx1"/>
                          </a:solidFill>
                        </a:rPr>
                        <a:t>Có</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err="1" smtClean="0">
                          <a:solidFill>
                            <a:schemeClr val="tx1"/>
                          </a:solidFill>
                        </a:rPr>
                        <a:t>Không</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a:r>
                        <a:rPr lang="en-US" b="1" dirty="0" err="1" smtClean="0">
                          <a:solidFill>
                            <a:schemeClr val="tx1"/>
                          </a:solidFill>
                        </a:rPr>
                        <a:t>Trượt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1" dirty="0" err="1" smtClean="0">
                          <a:solidFill>
                            <a:schemeClr val="tx1"/>
                          </a:solidFill>
                        </a:rPr>
                        <a:t>Nghỉ</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1</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t>
                      </a:r>
                      <a:r>
                        <a:rPr lang="en-US" sz="1600" b="1" dirty="0" err="1" smtClean="0">
                          <a:solidFill>
                            <a:schemeClr val="tx1"/>
                          </a:solidFill>
                        </a:rPr>
                        <a:t>anh</a:t>
                      </a:r>
                      <a:r>
                        <a:rPr lang="en-US" sz="1600" b="1" baseline="0" dirty="0" smtClean="0">
                          <a:solidFill>
                            <a:schemeClr val="tx1"/>
                          </a:solidFill>
                        </a:rPr>
                        <a:t> </a:t>
                      </a:r>
                      <a:r>
                        <a:rPr lang="en-US" sz="1600" b="1" baseline="0" dirty="0" err="1" smtClean="0">
                          <a:solidFill>
                            <a:schemeClr val="tx1"/>
                          </a:solidFill>
                        </a:rPr>
                        <a:t>với</a:t>
                      </a:r>
                      <a:r>
                        <a:rPr lang="en-US" sz="1600" b="1" baseline="0" dirty="0" smtClean="0">
                          <a:solidFill>
                            <a:schemeClr val="tx1"/>
                          </a:solidFill>
                        </a:rPr>
                        <a:t> </a:t>
                      </a:r>
                      <a:r>
                        <a:rPr lang="en-US" sz="1600" b="1" baseline="0" dirty="0" err="1" smtClean="0">
                          <a:solidFill>
                            <a:schemeClr val="tx1"/>
                          </a:solidFill>
                        </a:rPr>
                        <a:t>vành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đang</a:t>
                      </a:r>
                      <a:r>
                        <a:rPr lang="en-US" sz="1600" b="1" baseline="0" dirty="0" smtClean="0">
                          <a:solidFill>
                            <a:schemeClr val="tx1"/>
                          </a:solidFill>
                        </a:rPr>
                        <a:t> </a:t>
                      </a:r>
                      <a:r>
                        <a:rPr lang="en-US" sz="1600" b="1" baseline="0" dirty="0" err="1" smtClean="0">
                          <a:solidFill>
                            <a:schemeClr val="tx1"/>
                          </a:solidFill>
                        </a:rPr>
                        <a:t>chuyển</a:t>
                      </a:r>
                      <a:r>
                        <a:rPr lang="en-US" sz="1600" b="1" baseline="0" dirty="0" smtClean="0">
                          <a:solidFill>
                            <a:schemeClr val="tx1"/>
                          </a:solidFill>
                        </a:rPr>
                        <a:t> </a:t>
                      </a:r>
                      <a:r>
                        <a:rPr lang="en-US" sz="1600" b="1" baseline="0" dirty="0" err="1" smtClean="0">
                          <a:solidFill>
                            <a:schemeClr val="tx1"/>
                          </a:solidFill>
                        </a:rPr>
                        <a:t>động</a:t>
                      </a:r>
                      <a:r>
                        <a:rPr lang="en-US" sz="1600" b="1" baseline="0" dirty="0" smtClean="0">
                          <a:solidFill>
                            <a:schemeClr val="tx1"/>
                          </a:solidFill>
                        </a:rPr>
                        <a:t>, </a:t>
                      </a:r>
                      <a:r>
                        <a:rPr lang="en-US" sz="1600" b="1" baseline="0" dirty="0" err="1" smtClean="0">
                          <a:solidFill>
                            <a:schemeClr val="tx1"/>
                          </a:solidFill>
                        </a:rPr>
                        <a:t>khi</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má</a:t>
                      </a:r>
                      <a:r>
                        <a:rPr lang="en-US" sz="1600" b="1" baseline="0" dirty="0" smtClean="0">
                          <a:solidFill>
                            <a:schemeClr val="tx1"/>
                          </a:solidFill>
                        </a:rPr>
                        <a:t> </a:t>
                      </a:r>
                      <a:r>
                        <a:rPr lang="en-US" sz="1600" b="1" baseline="0" dirty="0" err="1" smtClean="0">
                          <a:solidFill>
                            <a:schemeClr val="tx1"/>
                          </a:solidFill>
                        </a:rPr>
                        <a:t>phanh</a:t>
                      </a:r>
                      <a:r>
                        <a:rPr lang="en-US" sz="1600" b="1" baseline="0" dirty="0" smtClean="0">
                          <a:solidFill>
                            <a:schemeClr val="tx1"/>
                          </a:solidFill>
                        </a:rPr>
                        <a:t> </a:t>
                      </a:r>
                      <a:r>
                        <a:rPr lang="en-US" sz="1600" b="1" baseline="0" dirty="0" err="1" smtClean="0">
                          <a:solidFill>
                            <a:schemeClr val="tx1"/>
                          </a:solidFill>
                        </a:rPr>
                        <a:t>giữ</a:t>
                      </a:r>
                      <a:r>
                        <a:rPr lang="en-US" sz="1600" b="1" baseline="0" dirty="0" smtClean="0">
                          <a:solidFill>
                            <a:schemeClr val="tx1"/>
                          </a:solidFill>
                        </a:rPr>
                        <a:t> </a:t>
                      </a:r>
                      <a:r>
                        <a:rPr lang="en-US" sz="1600" b="1" baseline="0" dirty="0" err="1" smtClean="0">
                          <a:solidFill>
                            <a:schemeClr val="tx1"/>
                          </a:solidFill>
                        </a:rPr>
                        <a:t>bánh</a:t>
                      </a:r>
                      <a:r>
                        <a:rPr lang="en-US" sz="1600" b="1" baseline="0" dirty="0" smtClean="0">
                          <a:solidFill>
                            <a:schemeClr val="tx1"/>
                          </a:solidFill>
                        </a:rPr>
                        <a:t> </a:t>
                      </a:r>
                      <a:r>
                        <a:rPr lang="en-US" sz="1600" b="1" baseline="0" dirty="0" err="1" smtClean="0">
                          <a:solidFill>
                            <a:schemeClr val="tx1"/>
                          </a:solidFill>
                        </a:rPr>
                        <a:t>xe</a:t>
                      </a:r>
                      <a:r>
                        <a:rPr lang="en-US" sz="1600" b="1" baseline="0" dirty="0" smtClean="0">
                          <a:solidFill>
                            <a:schemeClr val="tx1"/>
                          </a:solidFill>
                        </a:rPr>
                        <a:t> </a:t>
                      </a:r>
                      <a:r>
                        <a:rPr lang="en-US" sz="1600" b="1" baseline="0" dirty="0" err="1" smtClean="0">
                          <a:solidFill>
                            <a:schemeClr val="tx1"/>
                          </a:solidFill>
                        </a:rPr>
                        <a:t>không</a:t>
                      </a:r>
                      <a:r>
                        <a:rPr lang="en-US" sz="1600" b="1" baseline="0" dirty="0" smtClean="0">
                          <a:solidFill>
                            <a:schemeClr val="tx1"/>
                          </a:solidFill>
                        </a:rPr>
                        <a:t> quay </a:t>
                      </a:r>
                      <a:r>
                        <a:rPr lang="en-US" sz="1600" b="1" baseline="0" dirty="0" err="1" smtClean="0">
                          <a:solidFill>
                            <a:schemeClr val="tx1"/>
                          </a:solidFill>
                        </a:rPr>
                        <a:t>được</a:t>
                      </a:r>
                      <a:r>
                        <a:rPr lang="en-US" sz="1600" b="1" baseline="0" dirty="0" smtClean="0">
                          <a:solidFill>
                            <a:schemeClr val="tx1"/>
                          </a:solidFill>
                        </a:rPr>
                        <a:t> </a:t>
                      </a:r>
                      <a:r>
                        <a:rPr lang="en-US" sz="1600" b="1" baseline="0" dirty="0" err="1" smtClean="0">
                          <a:solidFill>
                            <a:schemeClr val="tx1"/>
                          </a:solidFill>
                        </a:rPr>
                        <a:t>nữa</a:t>
                      </a:r>
                      <a:r>
                        <a:rPr lang="en-US" sz="1600" b="1" baseline="0" dirty="0" smtClean="0">
                          <a:solidFill>
                            <a:schemeClr val="tx1"/>
                          </a:solidFill>
                        </a:rPr>
                        <a: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844">
                <a:tc>
                  <a:txBody>
                    <a:bodyPr/>
                    <a:lstStyle/>
                    <a:p>
                      <a:pPr algn="ctr"/>
                      <a:r>
                        <a:rPr lang="en-US" b="1" dirty="0" smtClean="0">
                          <a:solidFill>
                            <a:schemeClr val="tx1"/>
                          </a:solidFill>
                        </a:rPr>
                        <a:t>2</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4</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5</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6</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69196">
                <a:tc>
                  <a:txBody>
                    <a:bodyPr/>
                    <a:lstStyle/>
                    <a:p>
                      <a:pPr algn="ctr"/>
                      <a:r>
                        <a:rPr lang="en-US" b="1" dirty="0" smtClean="0">
                          <a:solidFill>
                            <a:schemeClr val="tx1"/>
                          </a:solidFill>
                        </a:rPr>
                        <a:t>7</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01192619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4" y="32515"/>
            <a:ext cx="7058025" cy="436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4552950"/>
            <a:ext cx="3276600" cy="369332"/>
          </a:xfrm>
          <a:prstGeom prst="rect">
            <a:avLst/>
          </a:prstGeom>
          <a:noFill/>
        </p:spPr>
        <p:txBody>
          <a:bodyPr wrap="square" rtlCol="0">
            <a:spAutoFit/>
          </a:bodyPr>
          <a:lstStyle/>
          <a:p>
            <a:r>
              <a:rPr lang="en-US" b="1" dirty="0" smtClean="0"/>
              <a:t>TRƯỜNG HỢP 1</a:t>
            </a:r>
            <a:endParaRPr lang="en-US" b="1" dirty="0"/>
          </a:p>
        </p:txBody>
      </p:sp>
    </p:spTree>
    <p:extLst>
      <p:ext uri="{BB962C8B-B14F-4D97-AF65-F5344CB8AC3E}">
        <p14:creationId xmlns:p14="http://schemas.microsoft.com/office/powerpoint/2010/main" val="3109068951"/>
      </p:ext>
    </p:extLst>
  </p:cSld>
  <p:clrMapOvr>
    <a:masterClrMapping/>
  </p:clrMapOvr>
  <mc:AlternateContent xmlns:mc="http://schemas.openxmlformats.org/markup-compatibility/2006" xmlns:p14="http://schemas.microsoft.com/office/powerpoint/2010/main">
    <mc:Choice Requires="p14">
      <p:transition spd="slow" p14:dur="1250" advClick="0" advTm="75000"/>
    </mc:Choice>
    <mc:Fallback xmlns="">
      <p:transition spd="slow" advClick="0" advTm="7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static.net/418/1000070418/10/2016/4-1/carpenter_lathe_carving_h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7150"/>
            <a:ext cx="7543800"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2600" y="4552950"/>
            <a:ext cx="3276600" cy="369332"/>
          </a:xfrm>
          <a:prstGeom prst="rect">
            <a:avLst/>
          </a:prstGeom>
          <a:noFill/>
        </p:spPr>
        <p:txBody>
          <a:bodyPr wrap="square" rtlCol="0">
            <a:spAutoFit/>
          </a:bodyPr>
          <a:lstStyle/>
          <a:p>
            <a:r>
              <a:rPr lang="en-US" b="1" dirty="0" smtClean="0"/>
              <a:t>TRƯỜNG HỢP 2</a:t>
            </a:r>
            <a:endParaRPr lang="en-US" b="1" dirty="0"/>
          </a:p>
        </p:txBody>
      </p:sp>
    </p:spTree>
    <p:extLst>
      <p:ext uri="{BB962C8B-B14F-4D97-AF65-F5344CB8AC3E}">
        <p14:creationId xmlns:p14="http://schemas.microsoft.com/office/powerpoint/2010/main" val="166572789"/>
      </p:ext>
    </p:extLst>
  </p:cSld>
  <p:clrMapOvr>
    <a:masterClrMapping/>
  </p:clrMapOvr>
  <mc:AlternateContent xmlns:mc="http://schemas.openxmlformats.org/markup-compatibility/2006" xmlns:p14="http://schemas.microsoft.com/office/powerpoint/2010/main">
    <mc:Choice Requires="p14">
      <p:transition spd="slow" p14:dur="1250" advClick="0" advTm="80000"/>
    </mc:Choice>
    <mc:Fallback xmlns="">
      <p:transition spd="slow" advClick="0" advTm="8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Lý thuyết lực đàn hồi lý 6"/>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Lý thuyết lực đàn hồi lý 6"/>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752600" y="4552950"/>
            <a:ext cx="3276600" cy="369332"/>
          </a:xfrm>
          <a:prstGeom prst="rect">
            <a:avLst/>
          </a:prstGeom>
          <a:noFill/>
        </p:spPr>
        <p:txBody>
          <a:bodyPr wrap="square" rtlCol="0">
            <a:spAutoFit/>
          </a:bodyPr>
          <a:lstStyle/>
          <a:p>
            <a:r>
              <a:rPr lang="en-US" b="1" dirty="0" smtClean="0"/>
              <a:t>TRƯỜNG HỢP 3</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
            <a:ext cx="7620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373255"/>
      </p:ext>
    </p:extLst>
  </p:cSld>
  <p:clrMapOvr>
    <a:masterClrMapping/>
  </p:clrMapOvr>
  <mc:AlternateContent xmlns:mc="http://schemas.openxmlformats.org/markup-compatibility/2006" xmlns:p14="http://schemas.microsoft.com/office/powerpoint/2010/main">
    <mc:Choice Requires="p14">
      <p:transition spd="slow" p14:dur="1250" advClick="0" advTm="75000"/>
    </mc:Choice>
    <mc:Fallback xmlns="">
      <p:transition spd="slow" advClick="0" advTm="7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715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52600" y="4552950"/>
            <a:ext cx="3276600" cy="369332"/>
          </a:xfrm>
          <a:prstGeom prst="rect">
            <a:avLst/>
          </a:prstGeom>
          <a:noFill/>
        </p:spPr>
        <p:txBody>
          <a:bodyPr wrap="square" rtlCol="0">
            <a:spAutoFit/>
          </a:bodyPr>
          <a:lstStyle/>
          <a:p>
            <a:r>
              <a:rPr lang="en-US" b="1" dirty="0" smtClean="0"/>
              <a:t>TRƯỜNG HỢP 4</a:t>
            </a:r>
            <a:endParaRPr lang="en-US" b="1" dirty="0"/>
          </a:p>
        </p:txBody>
      </p:sp>
    </p:spTree>
    <p:extLst>
      <p:ext uri="{BB962C8B-B14F-4D97-AF65-F5344CB8AC3E}">
        <p14:creationId xmlns:p14="http://schemas.microsoft.com/office/powerpoint/2010/main" val="166572789"/>
      </p:ext>
    </p:extLst>
  </p:cSld>
  <p:clrMapOvr>
    <a:masterClrMapping/>
  </p:clrMapOvr>
  <mc:AlternateContent xmlns:mc="http://schemas.openxmlformats.org/markup-compatibility/2006" xmlns:p14="http://schemas.microsoft.com/office/powerpoint/2010/main">
    <mc:Choice Requires="p14">
      <p:transition spd="slow" p14:dur="1250" advClick="0" advTm="75000"/>
    </mc:Choice>
    <mc:Fallback xmlns="">
      <p:transition spd="slow" advClick="0" advTm="7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09550"/>
            <a:ext cx="7696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4533900"/>
            <a:ext cx="3276600" cy="369332"/>
          </a:xfrm>
          <a:prstGeom prst="rect">
            <a:avLst/>
          </a:prstGeom>
          <a:noFill/>
        </p:spPr>
        <p:txBody>
          <a:bodyPr wrap="square" rtlCol="0">
            <a:spAutoFit/>
          </a:bodyPr>
          <a:lstStyle/>
          <a:p>
            <a:r>
              <a:rPr lang="en-US" b="1" dirty="0" smtClean="0"/>
              <a:t>TRƯỜNG HỢP 5</a:t>
            </a:r>
            <a:endParaRPr lang="en-US" b="1" dirty="0"/>
          </a:p>
        </p:txBody>
      </p:sp>
    </p:spTree>
    <p:extLst>
      <p:ext uri="{BB962C8B-B14F-4D97-AF65-F5344CB8AC3E}">
        <p14:creationId xmlns:p14="http://schemas.microsoft.com/office/powerpoint/2010/main" val="22432759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869</Words>
  <Application>Microsoft Office PowerPoint</Application>
  <PresentationFormat>On-screen Show (16:9)</PresentationFormat>
  <Paragraphs>182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hpo</dc:creator>
  <cp:lastModifiedBy>hpo</cp:lastModifiedBy>
  <cp:revision>57</cp:revision>
  <dcterms:created xsi:type="dcterms:W3CDTF">2023-03-19T13:19:27Z</dcterms:created>
  <dcterms:modified xsi:type="dcterms:W3CDTF">2023-03-22T08:54:30Z</dcterms:modified>
</cp:coreProperties>
</file>