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01" r:id="rId2"/>
    <p:sldId id="299" r:id="rId3"/>
    <p:sldId id="285" r:id="rId4"/>
    <p:sldId id="292" r:id="rId5"/>
    <p:sldId id="291" r:id="rId6"/>
    <p:sldId id="271" r:id="rId7"/>
    <p:sldId id="300" r:id="rId8"/>
    <p:sldId id="274" r:id="rId9"/>
    <p:sldId id="261" r:id="rId10"/>
    <p:sldId id="264" r:id="rId11"/>
    <p:sldId id="278" r:id="rId12"/>
    <p:sldId id="265" r:id="rId13"/>
    <p:sldId id="302" r:id="rId14"/>
    <p:sldId id="303" r:id="rId15"/>
    <p:sldId id="275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69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>
              <a:buNone/>
            </a:pPr>
            <a:endParaRPr lang="en-US" altLang="en-US" sz="12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 algn="r">
              <a:buNone/>
            </a:pPr>
            <a:endParaRPr lang="en-US" altLang="en-US" sz="1200" dirty="0"/>
          </a:p>
        </p:txBody>
      </p:sp>
      <p:sp>
        <p:nvSpPr>
          <p:cNvPr id="205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>
              <a:buNone/>
            </a:pPr>
            <a:endParaRPr lang="en-US" altLang="en-US" sz="1200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>
              <a:buNone/>
            </a:pPr>
            <a:fld id="{9A0DB2DC-4C9A-4742-B13C-FB6460FD3503}" type="slidenum">
              <a:rPr lang="en-US" altLang="en-US" sz="1200" dirty="0"/>
              <a:t>‹#›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47828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50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2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/>
          <p:nvPr/>
        </p:nvSpPr>
        <p:spPr>
          <a:xfrm>
            <a:off x="2362200" y="664428"/>
            <a:ext cx="4025900" cy="460375"/>
          </a:xfrm>
          <a:prstGeom prst="rect">
            <a:avLst/>
          </a:prstGeom>
          <a:solidFill>
            <a:srgbClr val="C6E2B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ĐẠI SỐ 7 - </a:t>
            </a:r>
          </a:p>
        </p:txBody>
      </p:sp>
      <p:sp>
        <p:nvSpPr>
          <p:cNvPr id="3075" name="Text Box 3"/>
          <p:cNvSpPr txBox="1"/>
          <p:nvPr/>
        </p:nvSpPr>
        <p:spPr>
          <a:xfrm>
            <a:off x="1332475" y="2362200"/>
            <a:ext cx="6629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LUYỆN TẬP HÀM SỐ</a:t>
            </a:r>
          </a:p>
        </p:txBody>
      </p:sp>
      <p:grpSp>
        <p:nvGrpSpPr>
          <p:cNvPr id="3078" name="Group 9"/>
          <p:cNvGrpSpPr/>
          <p:nvPr/>
        </p:nvGrpSpPr>
        <p:grpSpPr>
          <a:xfrm>
            <a:off x="0" y="-20637"/>
            <a:ext cx="9153525" cy="6878637"/>
            <a:chOff x="0" y="-13"/>
            <a:chExt cx="5766" cy="4333"/>
          </a:xfrm>
        </p:grpSpPr>
        <p:sp>
          <p:nvSpPr>
            <p:cNvPr id="3643" name="Line 100"/>
            <p:cNvSpPr/>
            <p:nvPr/>
          </p:nvSpPr>
          <p:spPr>
            <a:xfrm>
              <a:off x="6" y="-13"/>
              <a:ext cx="0" cy="4320"/>
            </a:xfrm>
            <a:prstGeom prst="line">
              <a:avLst/>
            </a:prstGeom>
            <a:ln w="762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3644" name="Group 11"/>
            <p:cNvGrpSpPr/>
            <p:nvPr/>
          </p:nvGrpSpPr>
          <p:grpSpPr>
            <a:xfrm>
              <a:off x="0" y="0"/>
              <a:ext cx="5766" cy="4320"/>
              <a:chOff x="0" y="0"/>
              <a:chExt cx="5766" cy="4320"/>
            </a:xfrm>
          </p:grpSpPr>
          <p:sp>
            <p:nvSpPr>
              <p:cNvPr id="3645" name="Line 98"/>
              <p:cNvSpPr/>
              <p:nvPr/>
            </p:nvSpPr>
            <p:spPr>
              <a:xfrm>
                <a:off x="6" y="4320"/>
                <a:ext cx="5760" cy="0"/>
              </a:xfrm>
              <a:prstGeom prst="line">
                <a:avLst/>
              </a:prstGeom>
              <a:ln w="762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46" name="Line 99"/>
              <p:cNvSpPr/>
              <p:nvPr/>
            </p:nvSpPr>
            <p:spPr>
              <a:xfrm>
                <a:off x="0" y="0"/>
                <a:ext cx="5760" cy="0"/>
              </a:xfrm>
              <a:prstGeom prst="line">
                <a:avLst/>
              </a:prstGeom>
              <a:ln w="762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47" name="Line 97"/>
              <p:cNvSpPr/>
              <p:nvPr/>
            </p:nvSpPr>
            <p:spPr>
              <a:xfrm>
                <a:off x="5760" y="0"/>
                <a:ext cx="0" cy="4320"/>
              </a:xfrm>
              <a:prstGeom prst="line">
                <a:avLst/>
              </a:prstGeom>
              <a:ln w="762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3079" name="Group 15"/>
          <p:cNvGrpSpPr/>
          <p:nvPr/>
        </p:nvGrpSpPr>
        <p:grpSpPr>
          <a:xfrm rot="-5400000" flipH="1">
            <a:off x="7850188" y="222250"/>
            <a:ext cx="1173162" cy="1074738"/>
            <a:chOff x="2794" y="2160"/>
            <a:chExt cx="1154" cy="1279"/>
          </a:xfrm>
        </p:grpSpPr>
        <p:sp>
          <p:nvSpPr>
            <p:cNvPr id="3503" name="AutoShape 16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4" name="Freeform 17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5" name="Freeform 18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6" name="Freeform 19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7" name="Freeform 20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8" name="Freeform 21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9" name="Freeform 22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0" name="Freeform 23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1" name="Freeform 24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2" name="Freeform 25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3" name="Freeform 26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4" name="Freeform 27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5" name="Freeform 28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6" name="Freeform 29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7" name="Freeform 30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8" name="Freeform 31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9" name="Freeform 32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0" name="Freeform 33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1" name="Freeform 34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2" name="Freeform 35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3" name="Freeform 36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4" name="Freeform 37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5" name="Freeform 38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6" name="Freeform 39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7" name="Freeform 40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8" name="Freeform 41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9" name="Freeform 42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0" name="Freeform 43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1" name="Freeform 44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2" name="Freeform 45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3" name="Freeform 46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4" name="Freeform 47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5" name="Freeform 48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6" name="Freeform 49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7" name="Freeform 50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8" name="Freeform 51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9" name="Freeform 52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0" name="Freeform 53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1" name="Freeform 54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" name="Freeform 55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" name="Freeform 56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" name="Freeform 57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5" name="Freeform 58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6" name="Freeform 59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7" name="Freeform 60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8" name="Freeform 61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9" name="Freeform 62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0" name="Freeform 63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1" name="Freeform 64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2" name="Freeform 65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3" name="Freeform 66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4" name="Freeform 67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5" name="Freeform 68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6" name="Freeform 69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7" name="Freeform 70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8" name="Freeform 71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9" name="Freeform 72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0" name="Freeform 73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1" name="Freeform 74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2" name="Freeform 75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3" name="Freeform 76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4" name="Freeform 77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5" name="Freeform 78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6" name="Freeform 79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7" name="Freeform 80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8" name="Freeform 81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9" name="Freeform 82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0" name="Freeform 83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1" name="Freeform 84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2" name="Freeform 85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3" name="Freeform 86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4" name="Freeform 87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5" name="Freeform 88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6" name="Freeform 89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7" name="Freeform 90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8" name="Freeform 91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9" name="Freeform 92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" name="Freeform 93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" name="Freeform 94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" name="Freeform 95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" name="Freeform 96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" name="Freeform 97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" name="Freeform 98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" name="Freeform 99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" name="Freeform 100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" name="Freeform 101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" name="Freeform 102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" name="Freeform 103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" name="Freeform 104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" name="Freeform 105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" name="Freeform 106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" name="Freeform 107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" name="Freeform 108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" name="Freeform 109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" name="Freeform 110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" name="Freeform 111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" name="Freeform 112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" name="Freeform 113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" name="Freeform 114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" name="Freeform 115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" name="Freeform 116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" name="Freeform 117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" name="Freeform 118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" name="Freeform 119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" name="Freeform 120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" name="Freeform 121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" name="Freeform 122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" name="Freeform 123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1" name="Freeform 124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" name="Freeform 125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" name="Freeform 126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" name="Freeform 127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" name="Freeform 128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" name="Freeform 129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" name="Freeform 130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" name="Freeform 131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" name="Freeform 132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" name="Freeform 133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" name="Freeform 134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" name="Freeform 135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" name="Freeform 136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4" name="Freeform 137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" name="Freeform 138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" name="Freeform 139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" name="Freeform 140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" name="Freeform 141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" name="Freeform 142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" name="Freeform 143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" name="Freeform 144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" name="Freeform 145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" name="Freeform 146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" name="Freeform 147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" name="Freeform 148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6" name="Freeform 149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" name="Freeform 150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" name="Freeform 151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" name="Freeform 152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" name="Freeform 153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" name="Freeform 154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" name="Freeform 155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0" name="Group 156"/>
          <p:cNvGrpSpPr/>
          <p:nvPr/>
        </p:nvGrpSpPr>
        <p:grpSpPr>
          <a:xfrm flipH="1">
            <a:off x="7793038" y="5641975"/>
            <a:ext cx="1173162" cy="1074738"/>
            <a:chOff x="2794" y="2160"/>
            <a:chExt cx="1154" cy="1279"/>
          </a:xfrm>
        </p:grpSpPr>
        <p:sp>
          <p:nvSpPr>
            <p:cNvPr id="3363" name="AutoShape 157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4" name="Freeform 158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5" name="Freeform 159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6" name="Freeform 160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7" name="Freeform 161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8" name="Freeform 162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9" name="Freeform 163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0" name="Freeform 164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1" name="Freeform 165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2" name="Freeform 166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3" name="Freeform 167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4" name="Freeform 168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5" name="Freeform 169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6" name="Freeform 170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7" name="Freeform 171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8" name="Freeform 172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" name="Freeform 173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" name="Freeform 174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" name="Freeform 175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" name="Freeform 176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" name="Freeform 177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" name="Freeform 178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" name="Freeform 179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" name="Freeform 180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" name="Freeform 181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" name="Freeform 182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" name="Freeform 183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" name="Freeform 184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" name="Freeform 185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" name="Freeform 186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" name="Freeform 187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" name="Freeform 188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" name="Freeform 189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" name="Freeform 190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" name="Freeform 191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" name="Freeform 192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" name="Freeform 193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" name="Freeform 194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" name="Freeform 195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2" name="Freeform 196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3" name="Freeform 197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" name="Freeform 198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5" name="Freeform 199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6" name="Freeform 200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" name="Freeform 201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8" name="Freeform 202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9" name="Freeform 203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" name="Freeform 204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1" name="Freeform 205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2" name="Freeform 206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3" name="Freeform 207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4" name="Freeform 208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5" name="Freeform 209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6" name="Freeform 210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7" name="Freeform 211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8" name="Freeform 212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9" name="Freeform 213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0" name="Freeform 214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1" name="Freeform 215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2" name="Freeform 216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3" name="Freeform 217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4" name="Freeform 218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5" name="Freeform 219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6" name="Freeform 220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7" name="Freeform 221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8" name="Freeform 222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9" name="Freeform 223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0" name="Freeform 224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1" name="Freeform 225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2" name="Freeform 226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3" name="Freeform 227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4" name="Freeform 228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5" name="Freeform 229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6" name="Freeform 230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7" name="Freeform 231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8" name="Freeform 232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9" name="Freeform 233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0" name="Freeform 234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1" name="Freeform 235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2" name="Freeform 236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3" name="Freeform 237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4" name="Freeform 238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5" name="Freeform 239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6" name="Freeform 240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7" name="Freeform 241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8" name="Freeform 242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9" name="Freeform 243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0" name="Freeform 244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1" name="Freeform 245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2" name="Freeform 246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3" name="Freeform 247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4" name="Freeform 248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5" name="Freeform 249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6" name="Freeform 250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7" name="Freeform 251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8" name="Freeform 252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9" name="Freeform 253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0" name="Freeform 254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1" name="Freeform 255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2" name="Freeform 256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3" name="Freeform 257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4" name="Freeform 258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5" name="Freeform 259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6" name="Freeform 260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7" name="Freeform 261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8" name="Freeform 262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9" name="Freeform 263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0" name="Freeform 264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1" name="Freeform 265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2" name="Freeform 266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3" name="Freeform 267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4" name="Freeform 268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5" name="Freeform 269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6" name="Freeform 270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7" name="Freeform 271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8" name="Freeform 272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9" name="Freeform 273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0" name="Freeform 274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1" name="Freeform 275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" name="Freeform 276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" name="Freeform 277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" name="Freeform 278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" name="Freeform 279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" name="Freeform 280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" name="Freeform 281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" name="Freeform 282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" name="Freeform 283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" name="Freeform 284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" name="Freeform 285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2" name="Freeform 286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3" name="Freeform 287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4" name="Freeform 288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5" name="Freeform 289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6" name="Freeform 290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7" name="Freeform 291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8" name="Freeform 292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9" name="Freeform 293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0" name="Freeform 294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1" name="Freeform 295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2" name="Freeform 296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1" name="Group 297"/>
          <p:cNvGrpSpPr/>
          <p:nvPr/>
        </p:nvGrpSpPr>
        <p:grpSpPr>
          <a:xfrm rot="-10800000" flipH="1">
            <a:off x="153988" y="188913"/>
            <a:ext cx="1173162" cy="1074737"/>
            <a:chOff x="2794" y="2160"/>
            <a:chExt cx="1154" cy="1279"/>
          </a:xfrm>
        </p:grpSpPr>
        <p:sp>
          <p:nvSpPr>
            <p:cNvPr id="3223" name="AutoShape 298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Freeform 299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300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301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302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303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304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305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306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307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308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309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310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311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312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313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314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315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316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317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318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319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320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321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322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323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324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325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1" name="Freeform 326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327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3" name="Freeform 328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Freeform 329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Freeform 330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Freeform 331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Freeform 332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Freeform 333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Freeform 334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Freeform 335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Freeform 336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2" name="Freeform 337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3" name="Freeform 338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4" name="Freeform 339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340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Freeform 341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Freeform 342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Freeform 343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Freeform 344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Freeform 345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1" name="Freeform 346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347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348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4" name="Freeform 349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5" name="Freeform 350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351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352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353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354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355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356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357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358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359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360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361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362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363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364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365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366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367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368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369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370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371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372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373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374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375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376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377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378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379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380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381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382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383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384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385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386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387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388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389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390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391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Freeform 392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393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9" name="Freeform 394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0" name="Freeform 395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1" name="Freeform 396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2" name="Freeform 397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3" name="Freeform 398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4" name="Freeform 399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400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6" name="Freeform 401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7" name="Freeform 402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8" name="Freeform 403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9" name="Freeform 404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" name="Freeform 405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1" name="Freeform 406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Freeform 407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3" name="Freeform 408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Freeform 409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5" name="Freeform 410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6" name="Freeform 411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7" name="Freeform 412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8" name="Freeform 413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9" name="Freeform 414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0" name="Freeform 415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1" name="Freeform 416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417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418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419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420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421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422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423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Freeform 424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0" name="Freeform 425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Freeform 426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Freeform 427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3" name="Freeform 428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4" name="Freeform 429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5" name="Freeform 430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Freeform 431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Freeform 432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" name="Freeform 433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Freeform 434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" name="Freeform 435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1" name="Freeform 436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2" name="Freeform 437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2" name="Group 438"/>
          <p:cNvGrpSpPr/>
          <p:nvPr/>
        </p:nvGrpSpPr>
        <p:grpSpPr>
          <a:xfrm rot="5400000" flipH="1">
            <a:off x="115888" y="5607050"/>
            <a:ext cx="1173162" cy="1074738"/>
            <a:chOff x="2794" y="2160"/>
            <a:chExt cx="1154" cy="1279"/>
          </a:xfrm>
        </p:grpSpPr>
        <p:sp>
          <p:nvSpPr>
            <p:cNvPr id="3083" name="AutoShape 439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440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441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442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443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444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445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446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447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448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449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450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451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452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453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454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455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456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457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458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459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460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461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462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463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64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465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466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467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68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69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70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71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72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473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474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475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476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477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478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479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480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481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482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483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484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485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486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487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488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489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490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491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492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493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494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495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496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497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498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499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500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501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502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503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504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505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506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507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508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509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510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511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Freeform 512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Freeform 513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Freeform 514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Freeform 515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Freeform 516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Freeform 517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Freeform 518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Freeform 519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Freeform 520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Freeform 521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Freeform 522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Freeform 523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Freeform 524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Freeform 525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Freeform 526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Freeform 527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Freeform 528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Freeform 529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Freeform 530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Freeform 531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Freeform 532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Freeform 533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534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535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536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537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Freeform 538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" name="Freeform 539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Freeform 540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541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542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543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544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545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546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547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548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549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550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Freeform 551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Freeform 552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553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554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555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556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557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" name="Freeform 558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559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Freeform 560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561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" name="Freeform 562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563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564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565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566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567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568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569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570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571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572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573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574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575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576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577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578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Table 16385"/>
          <p:cNvGraphicFramePr/>
          <p:nvPr>
            <p:extLst>
              <p:ext uri="{D42A27DB-BD31-4B8C-83A1-F6EECF244321}">
                <p14:modId xmlns:p14="http://schemas.microsoft.com/office/powerpoint/2010/main" val="3904465734"/>
              </p:ext>
            </p:extLst>
          </p:nvPr>
        </p:nvGraphicFramePr>
        <p:xfrm>
          <a:off x="914400" y="841375"/>
          <a:ext cx="6172200" cy="1300163"/>
        </p:xfrm>
        <a:graphic>
          <a:graphicData uri="http://schemas.openxmlformats.org/drawingml/2006/table">
            <a:tbl>
              <a:tblPr/>
              <a:tblGrid>
                <a:gridCol w="882650"/>
                <a:gridCol w="881063"/>
                <a:gridCol w="882650"/>
                <a:gridCol w="903287"/>
                <a:gridCol w="858838"/>
                <a:gridCol w="881062"/>
                <a:gridCol w="882650"/>
              </a:tblGrid>
              <a:tr h="6826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- 3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75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solidFill>
                            <a:srgbClr val="FF0066"/>
                          </a:solidFill>
                          <a:latin typeface="Arial" panose="020B0604020202020204" pitchFamily="34" charset="0"/>
                        </a:rPr>
                        <a:t>- 5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172" name="Group 28"/>
          <p:cNvGrpSpPr/>
          <p:nvPr/>
        </p:nvGrpSpPr>
        <p:grpSpPr>
          <a:xfrm>
            <a:off x="4648200" y="762001"/>
            <a:ext cx="354013" cy="865188"/>
            <a:chOff x="2736" y="1344"/>
            <a:chExt cx="223" cy="545"/>
          </a:xfrm>
        </p:grpSpPr>
        <p:sp>
          <p:nvSpPr>
            <p:cNvPr id="16427" name="Text Box 29"/>
            <p:cNvSpPr txBox="1"/>
            <p:nvPr/>
          </p:nvSpPr>
          <p:spPr>
            <a:xfrm>
              <a:off x="2736" y="1344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428" name="Text Box 30"/>
            <p:cNvSpPr txBox="1"/>
            <p:nvPr/>
          </p:nvSpPr>
          <p:spPr>
            <a:xfrm>
              <a:off x="2736" y="1598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429" name="Line 31"/>
            <p:cNvSpPr/>
            <p:nvPr/>
          </p:nvSpPr>
          <p:spPr>
            <a:xfrm flipV="1">
              <a:off x="2757" y="1593"/>
              <a:ext cx="202" cy="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6413" name="Text Box 32"/>
          <p:cNvSpPr txBox="1"/>
          <p:nvPr/>
        </p:nvSpPr>
        <p:spPr>
          <a:xfrm>
            <a:off x="1219200" y="26670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4" name="Text Box 33"/>
          <p:cNvSpPr txBox="1"/>
          <p:nvPr/>
        </p:nvSpPr>
        <p:spPr>
          <a:xfrm>
            <a:off x="1905000" y="36576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5" name="Text Box 34"/>
          <p:cNvSpPr txBox="1"/>
          <p:nvPr/>
        </p:nvSpPr>
        <p:spPr>
          <a:xfrm>
            <a:off x="1905000" y="434340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9" name="Text Box 35"/>
          <p:cNvSpPr txBox="1"/>
          <p:nvPr/>
        </p:nvSpPr>
        <p:spPr>
          <a:xfrm>
            <a:off x="381000" y="2301875"/>
            <a:ext cx="8382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Cho thêm cặp giá trị x = 3, y = - 5 vào bảng trên thì đại lượng y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 là hàm số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của đại lượng x không? Vì sao?</a:t>
            </a:r>
          </a:p>
        </p:txBody>
      </p:sp>
      <p:sp>
        <p:nvSpPr>
          <p:cNvPr id="6180" name="Text Box 36"/>
          <p:cNvSpPr txBox="1"/>
          <p:nvPr/>
        </p:nvSpPr>
        <p:spPr>
          <a:xfrm>
            <a:off x="228600" y="3292475"/>
            <a:ext cx="8915400" cy="142192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Trả lời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 Đại lượng y vẫn là hàm số của đại lượng x vì: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- Đại lượng y phụ thuộc vào đại lượng thay đổi x.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- Ứng với mỗi giá trị của x luôn có một giá trị tương ứng của y.</a:t>
            </a:r>
          </a:p>
        </p:txBody>
      </p:sp>
      <p:graphicFrame>
        <p:nvGraphicFramePr>
          <p:cNvPr id="6181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518991"/>
              </p:ext>
            </p:extLst>
          </p:nvPr>
        </p:nvGraphicFramePr>
        <p:xfrm>
          <a:off x="7086600" y="838200"/>
          <a:ext cx="882650" cy="1295400"/>
        </p:xfrm>
        <a:graphic>
          <a:graphicData uri="http://schemas.openxmlformats.org/drawingml/2006/table">
            <a:tbl>
              <a:tblPr/>
              <a:tblGrid>
                <a:gridCol w="882650"/>
              </a:tblGrid>
              <a:tr h="690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90" name="Text Box 46"/>
          <p:cNvSpPr txBox="1"/>
          <p:nvPr/>
        </p:nvSpPr>
        <p:spPr>
          <a:xfrm>
            <a:off x="609600" y="152400"/>
            <a:ext cx="7696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Bài tập 2: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Hàm số y = f(x) được cho bởi bảng 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9" grpId="0"/>
      <p:bldP spid="6180" grpId="0"/>
      <p:bldP spid="61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Table 17409"/>
          <p:cNvGraphicFramePr/>
          <p:nvPr>
            <p:extLst>
              <p:ext uri="{D42A27DB-BD31-4B8C-83A1-F6EECF244321}">
                <p14:modId xmlns:p14="http://schemas.microsoft.com/office/powerpoint/2010/main" val="3493883573"/>
              </p:ext>
            </p:extLst>
          </p:nvPr>
        </p:nvGraphicFramePr>
        <p:xfrm>
          <a:off x="1784350" y="228600"/>
          <a:ext cx="6172200" cy="1300163"/>
        </p:xfrm>
        <a:graphic>
          <a:graphicData uri="http://schemas.openxmlformats.org/drawingml/2006/table">
            <a:tbl>
              <a:tblPr/>
              <a:tblGrid>
                <a:gridCol w="882650"/>
                <a:gridCol w="881063"/>
                <a:gridCol w="882650"/>
                <a:gridCol w="903287"/>
                <a:gridCol w="858838"/>
                <a:gridCol w="881062"/>
                <a:gridCol w="882650"/>
              </a:tblGrid>
              <a:tr h="6826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- 3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75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7436" name="Group 28"/>
          <p:cNvGrpSpPr/>
          <p:nvPr/>
        </p:nvGrpSpPr>
        <p:grpSpPr>
          <a:xfrm>
            <a:off x="5513388" y="152401"/>
            <a:ext cx="354012" cy="865188"/>
            <a:chOff x="2736" y="1344"/>
            <a:chExt cx="223" cy="545"/>
          </a:xfrm>
        </p:grpSpPr>
        <p:sp>
          <p:nvSpPr>
            <p:cNvPr id="17491" name="Text Box 29"/>
            <p:cNvSpPr txBox="1"/>
            <p:nvPr/>
          </p:nvSpPr>
          <p:spPr>
            <a:xfrm>
              <a:off x="2736" y="1344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7492" name="Text Box 30"/>
            <p:cNvSpPr txBox="1"/>
            <p:nvPr/>
          </p:nvSpPr>
          <p:spPr>
            <a:xfrm>
              <a:off x="2736" y="1598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493" name="Line 31"/>
            <p:cNvSpPr/>
            <p:nvPr/>
          </p:nvSpPr>
          <p:spPr>
            <a:xfrm flipV="1">
              <a:off x="2757" y="1593"/>
              <a:ext cx="202" cy="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437" name="Text Box 33"/>
          <p:cNvSpPr txBox="1"/>
          <p:nvPr/>
        </p:nvSpPr>
        <p:spPr>
          <a:xfrm>
            <a:off x="1219200" y="26670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38" name="Text Box 34"/>
          <p:cNvSpPr txBox="1"/>
          <p:nvPr/>
        </p:nvSpPr>
        <p:spPr>
          <a:xfrm>
            <a:off x="1905000" y="36576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39" name="Text Box 35"/>
          <p:cNvSpPr txBox="1"/>
          <p:nvPr/>
        </p:nvSpPr>
        <p:spPr>
          <a:xfrm>
            <a:off x="1905000" y="434340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615474"/>
              </p:ext>
            </p:extLst>
          </p:nvPr>
        </p:nvGraphicFramePr>
        <p:xfrm>
          <a:off x="7956550" y="233363"/>
          <a:ext cx="882650" cy="1295400"/>
        </p:xfrm>
        <a:graphic>
          <a:graphicData uri="http://schemas.openxmlformats.org/drawingml/2006/table">
            <a:tbl>
              <a:tblPr/>
              <a:tblGrid>
                <a:gridCol w="882650"/>
              </a:tblGrid>
              <a:tr h="690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48" name="Table 17447"/>
          <p:cNvGraphicFramePr/>
          <p:nvPr>
            <p:extLst>
              <p:ext uri="{D42A27DB-BD31-4B8C-83A1-F6EECF244321}">
                <p14:modId xmlns:p14="http://schemas.microsoft.com/office/powerpoint/2010/main" val="511802241"/>
              </p:ext>
            </p:extLst>
          </p:nvPr>
        </p:nvGraphicFramePr>
        <p:xfrm>
          <a:off x="1784350" y="2136775"/>
          <a:ext cx="6172200" cy="1300163"/>
        </p:xfrm>
        <a:graphic>
          <a:graphicData uri="http://schemas.openxmlformats.org/drawingml/2006/table">
            <a:tbl>
              <a:tblPr/>
              <a:tblGrid>
                <a:gridCol w="882650"/>
                <a:gridCol w="881063"/>
                <a:gridCol w="882650"/>
                <a:gridCol w="903287"/>
                <a:gridCol w="858838"/>
                <a:gridCol w="881062"/>
                <a:gridCol w="882650"/>
              </a:tblGrid>
              <a:tr h="6826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</a:rPr>
                        <a:t>- 3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75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solidFill>
                            <a:srgbClr val="FF0066"/>
                          </a:solidFill>
                          <a:latin typeface="Arial" panose="020B0604020202020204" pitchFamily="34" charset="0"/>
                        </a:rPr>
                        <a:t>- 5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7474" name="Group 72"/>
          <p:cNvGrpSpPr/>
          <p:nvPr/>
        </p:nvGrpSpPr>
        <p:grpSpPr>
          <a:xfrm>
            <a:off x="5513388" y="2057401"/>
            <a:ext cx="354012" cy="865188"/>
            <a:chOff x="2736" y="1344"/>
            <a:chExt cx="223" cy="545"/>
          </a:xfrm>
        </p:grpSpPr>
        <p:sp>
          <p:nvSpPr>
            <p:cNvPr id="17488" name="Text Box 73"/>
            <p:cNvSpPr txBox="1"/>
            <p:nvPr/>
          </p:nvSpPr>
          <p:spPr>
            <a:xfrm>
              <a:off x="2736" y="1344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7489" name="Text Box 74"/>
            <p:cNvSpPr txBox="1"/>
            <p:nvPr/>
          </p:nvSpPr>
          <p:spPr>
            <a:xfrm>
              <a:off x="2736" y="1598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490" name="Line 75"/>
            <p:cNvSpPr/>
            <p:nvPr/>
          </p:nvSpPr>
          <p:spPr>
            <a:xfrm flipV="1">
              <a:off x="2757" y="1593"/>
              <a:ext cx="202" cy="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aphicFrame>
        <p:nvGraphicFramePr>
          <p:cNvPr id="17484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064604"/>
              </p:ext>
            </p:extLst>
          </p:nvPr>
        </p:nvGraphicFramePr>
        <p:xfrm>
          <a:off x="7956550" y="2133600"/>
          <a:ext cx="882650" cy="1295400"/>
        </p:xfrm>
        <a:graphic>
          <a:graphicData uri="http://schemas.openxmlformats.org/drawingml/2006/table">
            <a:tbl>
              <a:tblPr/>
              <a:tblGrid>
                <a:gridCol w="882650"/>
              </a:tblGrid>
              <a:tr h="690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 Box 84"/>
          <p:cNvSpPr txBox="1"/>
          <p:nvPr/>
        </p:nvSpPr>
        <p:spPr>
          <a:xfrm>
            <a:off x="381000" y="4191000"/>
            <a:ext cx="8305800" cy="186512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Chú ý</a:t>
            </a: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Khi đại lượng y là hàm số của đại lượng x thì: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Có thể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có hai hay nhiều giá trị khác nhau của x tương ứng với cùng một giá trị của y, nhưng ngược lại 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không thể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có một giá trị của x tương ứng với hai giá trị khác nhau của y. </a:t>
            </a:r>
          </a:p>
        </p:txBody>
      </p:sp>
      <p:sp>
        <p:nvSpPr>
          <p:cNvPr id="3" name="Text Box 85"/>
          <p:cNvSpPr txBox="1"/>
          <p:nvPr/>
        </p:nvSpPr>
        <p:spPr>
          <a:xfrm>
            <a:off x="3505200" y="1600200"/>
            <a:ext cx="441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không là hàm số của x</a:t>
            </a:r>
          </a:p>
        </p:txBody>
      </p:sp>
      <p:sp>
        <p:nvSpPr>
          <p:cNvPr id="17485" name="Text Box 86"/>
          <p:cNvSpPr txBox="1"/>
          <p:nvPr/>
        </p:nvSpPr>
        <p:spPr>
          <a:xfrm>
            <a:off x="3581400" y="3581400"/>
            <a:ext cx="3200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là hàm số của x</a:t>
            </a:r>
          </a:p>
        </p:txBody>
      </p:sp>
      <p:sp>
        <p:nvSpPr>
          <p:cNvPr id="17486" name="Text Box 87"/>
          <p:cNvSpPr txBox="1"/>
          <p:nvPr/>
        </p:nvSpPr>
        <p:spPr>
          <a:xfrm>
            <a:off x="152400" y="1524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Bài tập 1</a:t>
            </a:r>
          </a:p>
        </p:txBody>
      </p:sp>
      <p:sp>
        <p:nvSpPr>
          <p:cNvPr id="17487" name="Text Box 88"/>
          <p:cNvSpPr txBox="1"/>
          <p:nvPr/>
        </p:nvSpPr>
        <p:spPr>
          <a:xfrm>
            <a:off x="76200" y="17526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Bài tập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Table 18433"/>
          <p:cNvGraphicFramePr/>
          <p:nvPr>
            <p:extLst>
              <p:ext uri="{D42A27DB-BD31-4B8C-83A1-F6EECF244321}">
                <p14:modId xmlns:p14="http://schemas.microsoft.com/office/powerpoint/2010/main" val="2686922773"/>
              </p:ext>
            </p:extLst>
          </p:nvPr>
        </p:nvGraphicFramePr>
        <p:xfrm>
          <a:off x="1447800" y="990600"/>
          <a:ext cx="6172200" cy="1300163"/>
        </p:xfrm>
        <a:graphic>
          <a:graphicData uri="http://schemas.openxmlformats.org/drawingml/2006/table">
            <a:tbl>
              <a:tblPr/>
              <a:tblGrid>
                <a:gridCol w="882650"/>
                <a:gridCol w="881063"/>
                <a:gridCol w="882650"/>
                <a:gridCol w="903287"/>
                <a:gridCol w="858838"/>
                <a:gridCol w="881062"/>
                <a:gridCol w="882650"/>
              </a:tblGrid>
              <a:tr h="6826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- 3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75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196" name="Group 28"/>
          <p:cNvGrpSpPr/>
          <p:nvPr/>
        </p:nvGrpSpPr>
        <p:grpSpPr>
          <a:xfrm>
            <a:off x="5208588" y="914401"/>
            <a:ext cx="354012" cy="865188"/>
            <a:chOff x="2736" y="1344"/>
            <a:chExt cx="223" cy="545"/>
          </a:xfrm>
        </p:grpSpPr>
        <p:sp>
          <p:nvSpPr>
            <p:cNvPr id="18468" name="Text Box 29"/>
            <p:cNvSpPr txBox="1"/>
            <p:nvPr/>
          </p:nvSpPr>
          <p:spPr>
            <a:xfrm>
              <a:off x="2736" y="1344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8469" name="Text Box 30"/>
            <p:cNvSpPr txBox="1"/>
            <p:nvPr/>
          </p:nvSpPr>
          <p:spPr>
            <a:xfrm>
              <a:off x="2736" y="1598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470" name="Line 31"/>
            <p:cNvSpPr/>
            <p:nvPr/>
          </p:nvSpPr>
          <p:spPr>
            <a:xfrm flipV="1">
              <a:off x="2757" y="1593"/>
              <a:ext cx="202" cy="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200" name="Text Box 32"/>
          <p:cNvSpPr txBox="1"/>
          <p:nvPr/>
        </p:nvSpPr>
        <p:spPr>
          <a:xfrm>
            <a:off x="1219200" y="2514600"/>
            <a:ext cx="678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Viết hàm số trên dưới dạng công thức? </a:t>
            </a:r>
          </a:p>
        </p:txBody>
      </p:sp>
      <p:sp>
        <p:nvSpPr>
          <p:cNvPr id="7201" name="Text Box 33"/>
          <p:cNvSpPr txBox="1"/>
          <p:nvPr/>
        </p:nvSpPr>
        <p:spPr>
          <a:xfrm>
            <a:off x="838200" y="2971800"/>
            <a:ext cx="7239000" cy="142192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marL="0" lvl="0" indent="0" algn="ctr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Theo bảng giá trị trên ta có công thức: </a:t>
            </a:r>
          </a:p>
          <a:p>
            <a:pPr marL="0" lvl="0" indent="0" algn="ctr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x.y = 15 =&gt; 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</a:p>
        </p:txBody>
      </p:sp>
      <p:grpSp>
        <p:nvGrpSpPr>
          <p:cNvPr id="7202" name="Group 34"/>
          <p:cNvGrpSpPr/>
          <p:nvPr/>
        </p:nvGrpSpPr>
        <p:grpSpPr>
          <a:xfrm>
            <a:off x="5562600" y="3733802"/>
            <a:ext cx="541338" cy="842963"/>
            <a:chOff x="4224" y="2064"/>
            <a:chExt cx="341" cy="531"/>
          </a:xfrm>
        </p:grpSpPr>
        <p:sp>
          <p:nvSpPr>
            <p:cNvPr id="18465" name="Text Box 35"/>
            <p:cNvSpPr txBox="1"/>
            <p:nvPr/>
          </p:nvSpPr>
          <p:spPr>
            <a:xfrm>
              <a:off x="4224" y="2064"/>
              <a:ext cx="31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18466" name="Text Box 36"/>
            <p:cNvSpPr txBox="1"/>
            <p:nvPr/>
          </p:nvSpPr>
          <p:spPr>
            <a:xfrm>
              <a:off x="4303" y="2304"/>
              <a:ext cx="262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8467" name="Line 37"/>
            <p:cNvSpPr/>
            <p:nvPr/>
          </p:nvSpPr>
          <p:spPr>
            <a:xfrm flipV="1">
              <a:off x="4245" y="2304"/>
              <a:ext cx="298" cy="13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206" name="Text Box 38"/>
          <p:cNvSpPr txBox="1"/>
          <p:nvPr/>
        </p:nvSpPr>
        <p:spPr>
          <a:xfrm>
            <a:off x="609600" y="228600"/>
            <a:ext cx="815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Bài tập 3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Hàm số y = f(x) được cho bởi bảng 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  <p:bldP spid="7201" grpId="0"/>
      <p:bldP spid="72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807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8001000" cy="86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93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34" y="304800"/>
            <a:ext cx="821125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075217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5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/>
          <p:nvPr/>
        </p:nvSpPr>
        <p:spPr>
          <a:xfrm>
            <a:off x="304800" y="228600"/>
            <a:ext cx="8763000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u="sng" dirty="0">
                <a:latin typeface="Times New Roman" pitchFamily="18" charset="0"/>
                <a:cs typeface="Times New Roman" pitchFamily="18" charset="0"/>
              </a:rPr>
              <a:t>43 (SBT 49)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Cho hàm số y = - 6 x. Tìm các giá trị của x sao cho: </a:t>
            </a: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y nhận giá trị dương. </a:t>
            </a: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y nhận giá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95177" y="1981200"/>
            <a:ext cx="8763000" cy="21236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Để y &gt; 0 =&gt;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- 6.x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&gt; 0 </a:t>
            </a: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   mà -6 &lt; 0 nên -6x &gt; 0 khi x &lt; 0. </a:t>
            </a: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Vậy y nhận giá trị dương khi x &lt; 0.</a:t>
            </a:r>
          </a:p>
        </p:txBody>
      </p:sp>
      <p:sp>
        <p:nvSpPr>
          <p:cNvPr id="4" name="Text Box 2"/>
          <p:cNvSpPr txBox="1"/>
          <p:nvPr/>
        </p:nvSpPr>
        <p:spPr>
          <a:xfrm>
            <a:off x="381000" y="4124742"/>
            <a:ext cx="8763000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0 =&gt;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- 6.x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   mà -6 &lt; 0 nên -6x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0 khi x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0. </a:t>
            </a: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Vậy y nhận giá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khi x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/>
          <p:nvPr/>
        </p:nvSpPr>
        <p:spPr>
          <a:xfrm>
            <a:off x="1066800" y="304800"/>
            <a:ext cx="6934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3600" b="1" dirty="0"/>
              <a:t>Tiết 31. LUYỆN TẬP</a:t>
            </a:r>
          </a:p>
        </p:txBody>
      </p:sp>
      <p:sp>
        <p:nvSpPr>
          <p:cNvPr id="8195" name="AutoShape 7"/>
          <p:cNvSpPr/>
          <p:nvPr/>
        </p:nvSpPr>
        <p:spPr>
          <a:xfrm>
            <a:off x="2019300" y="1220788"/>
            <a:ext cx="5105400" cy="685800"/>
          </a:xfrm>
          <a:prstGeom prst="flowChartAlternateProcess">
            <a:avLst/>
          </a:prstGeom>
          <a:solidFill>
            <a:srgbClr val="CCFFFF"/>
          </a:solidFill>
          <a:ln w="222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b="1" dirty="0">
                <a:latin typeface=".VnTimeH" pitchFamily="34" charset="0"/>
              </a:rPr>
              <a:t> 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2. Tính giá trị </a:t>
            </a:r>
            <a:endParaRPr lang="en-US" altLang="en-US" sz="3600" b="1" dirty="0">
              <a:latin typeface=".VnTimeH" pitchFamily="34" charset="0"/>
            </a:endParaRPr>
          </a:p>
        </p:txBody>
      </p:sp>
      <p:sp>
        <p:nvSpPr>
          <p:cNvPr id="8196" name="AutoShape 7"/>
          <p:cNvSpPr/>
          <p:nvPr/>
        </p:nvSpPr>
        <p:spPr>
          <a:xfrm>
            <a:off x="0" y="2182813"/>
            <a:ext cx="8915400" cy="3379787"/>
          </a:xfrm>
          <a:prstGeom prst="flowChartAlternateProcess">
            <a:avLst/>
          </a:prstGeom>
          <a:solidFill>
            <a:srgbClr val="CCFFFF"/>
          </a:solidFill>
          <a:ln w="222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b="1" dirty="0">
                <a:latin typeface=".VnTimeH" pitchFamily="34" charset="0"/>
              </a:rPr>
              <a:t> 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2.1)Thay giá trị của 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biến v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công thức để tính giá trị của h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2.2)Thay giá trị của 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v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công thức để tính giá trị của biến.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600" b="1" dirty="0">
              <a:latin typeface=".VnTim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/>
          <p:nvPr/>
        </p:nvSpPr>
        <p:spPr>
          <a:xfrm>
            <a:off x="0" y="76200"/>
            <a:ext cx="6248400" cy="58578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marL="914400" lvl="1" indent="-457200" eaLnBrk="1" hangingPunct="1">
              <a:lnSpc>
                <a:spcPct val="135000"/>
              </a:lnSpc>
            </a:pPr>
            <a:r>
              <a:rPr lang="en-US" altLang="en-US" b="1" u="sng" dirty="0">
                <a:latin typeface=".VnSouthern" pitchFamily="34" charset="0"/>
              </a:rPr>
              <a:t>B</a:t>
            </a:r>
            <a:r>
              <a:rPr lang="en-US" altLang="en-US" b="1" u="sng" dirty="0">
                <a:latin typeface="Arial" panose="020B0604020202020204" pitchFamily="34" charset="0"/>
              </a:rPr>
              <a:t>ài 28(SGK 64)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y = f(x) = </a:t>
            </a:r>
          </a:p>
        </p:txBody>
      </p:sp>
      <p:sp>
        <p:nvSpPr>
          <p:cNvPr id="27651" name="Text Box 3"/>
          <p:cNvSpPr txBox="1"/>
          <p:nvPr/>
        </p:nvSpPr>
        <p:spPr>
          <a:xfrm>
            <a:off x="0" y="498475"/>
            <a:ext cx="9144000" cy="1034129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marL="914400" lvl="1" indent="-457200" eaLnBrk="1" hangingPunct="1">
              <a:lnSpc>
                <a:spcPct val="120000"/>
              </a:lnSpc>
              <a:buAutoNum type="alphaLcParenR"/>
            </a:pPr>
            <a:r>
              <a:rPr lang="en-US" altLang="en-US" sz="25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ính </a:t>
            </a:r>
            <a:r>
              <a:rPr lang="en-US" altLang="en-US" sz="2500" b="1" dirty="0">
                <a:latin typeface="Times New Roman" pitchFamily="18" charset="0"/>
                <a:cs typeface="Times New Roman" pitchFamily="18" charset="0"/>
              </a:rPr>
              <a:t>f(5) = ? ;     f(-3) = ?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457200" eaLnBrk="1" hangingPunct="1">
              <a:lnSpc>
                <a:spcPct val="120000"/>
              </a:lnSpc>
              <a:buAutoNum type="alphaLcParenR"/>
            </a:pP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>
                <a:latin typeface="Times New Roman" pitchFamily="18" charset="0"/>
                <a:cs typeface="Times New Roman" pitchFamily="18" charset="0"/>
              </a:rPr>
              <a:t>sau:</a:t>
            </a:r>
          </a:p>
        </p:txBody>
      </p:sp>
      <p:graphicFrame>
        <p:nvGraphicFramePr>
          <p:cNvPr id="9220" name="Table 9219"/>
          <p:cNvGraphicFramePr/>
          <p:nvPr>
            <p:extLst>
              <p:ext uri="{D42A27DB-BD31-4B8C-83A1-F6EECF244321}">
                <p14:modId xmlns:p14="http://schemas.microsoft.com/office/powerpoint/2010/main" val="1083174184"/>
              </p:ext>
            </p:extLst>
          </p:nvPr>
        </p:nvGraphicFramePr>
        <p:xfrm>
          <a:off x="609600" y="1600200"/>
          <a:ext cx="8031163" cy="1524000"/>
        </p:xfrm>
        <a:graphic>
          <a:graphicData uri="http://schemas.openxmlformats.org/drawingml/2006/table">
            <a:tbl>
              <a:tblPr/>
              <a:tblGrid>
                <a:gridCol w="1485900"/>
                <a:gridCol w="935038"/>
                <a:gridCol w="935037"/>
                <a:gridCol w="935038"/>
                <a:gridCol w="935037"/>
                <a:gridCol w="935038"/>
                <a:gridCol w="935037"/>
                <a:gridCol w="935038"/>
              </a:tblGrid>
              <a:tr h="7620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dirty="0"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 smtClean="0">
                          <a:latin typeface="Arial" panose="020B0604020202020204" pitchFamily="34" charset="0"/>
                        </a:rPr>
                        <a:t>- 6</a:t>
                      </a:r>
                      <a:endParaRPr lang="en-US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 smtClean="0">
                          <a:latin typeface="Arial" panose="020B0604020202020204" pitchFamily="34" charset="0"/>
                        </a:rPr>
                        <a:t>- 4</a:t>
                      </a:r>
                      <a:endParaRPr lang="en-US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 smtClean="0">
                          <a:latin typeface="Arial" panose="020B0604020202020204" pitchFamily="34" charset="0"/>
                        </a:rPr>
                        <a:t>- 3</a:t>
                      </a:r>
                      <a:endParaRPr lang="en-US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20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en-US" sz="2800" dirty="0">
                          <a:latin typeface="Arial" panose="020B0604020202020204" pitchFamily="34" charset="0"/>
                        </a:rPr>
                        <a:t>f(</a:t>
                      </a:r>
                      <a:r>
                        <a:rPr lang="en-US" altLang="en-US" dirty="0">
                          <a:latin typeface="Arial" panose="020B0604020202020204" pitchFamily="34" charset="0"/>
                        </a:rPr>
                        <a:t>x</a:t>
                      </a:r>
                      <a:r>
                        <a:rPr lang="en-US" altLang="en-US" sz="2800" dirty="0">
                          <a:latin typeface="Arial" panose="020B0604020202020204" pitchFamily="34" charset="0"/>
                        </a:rPr>
                        <a:t>)=</a:t>
                      </a: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     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691" name="Text Box 43"/>
          <p:cNvSpPr txBox="1"/>
          <p:nvPr/>
        </p:nvSpPr>
        <p:spPr>
          <a:xfrm>
            <a:off x="533400" y="32004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27703" name="Text Box 55"/>
          <p:cNvSpPr txBox="1"/>
          <p:nvPr/>
        </p:nvSpPr>
        <p:spPr>
          <a:xfrm>
            <a:off x="4262230" y="3517300"/>
            <a:ext cx="14527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64" name="Table 9263"/>
          <p:cNvGraphicFramePr/>
          <p:nvPr>
            <p:extLst>
              <p:ext uri="{D42A27DB-BD31-4B8C-83A1-F6EECF244321}">
                <p14:modId xmlns:p14="http://schemas.microsoft.com/office/powerpoint/2010/main" val="2145024628"/>
              </p:ext>
            </p:extLst>
          </p:nvPr>
        </p:nvGraphicFramePr>
        <p:xfrm>
          <a:off x="579438" y="5029200"/>
          <a:ext cx="8031163" cy="1524000"/>
        </p:xfrm>
        <a:graphic>
          <a:graphicData uri="http://schemas.openxmlformats.org/drawingml/2006/table">
            <a:tbl>
              <a:tblPr/>
              <a:tblGrid>
                <a:gridCol w="1485900"/>
                <a:gridCol w="935038"/>
                <a:gridCol w="935037"/>
                <a:gridCol w="935038"/>
                <a:gridCol w="935037"/>
                <a:gridCol w="935038"/>
                <a:gridCol w="935037"/>
                <a:gridCol w="935038"/>
              </a:tblGrid>
              <a:tr h="7620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dirty="0"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 smtClean="0">
                          <a:latin typeface="Arial" panose="020B0604020202020204" pitchFamily="34" charset="0"/>
                        </a:rPr>
                        <a:t>- 6</a:t>
                      </a:r>
                      <a:endParaRPr lang="en-US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 smtClean="0">
                          <a:latin typeface="Arial" panose="020B0604020202020204" pitchFamily="34" charset="0"/>
                        </a:rPr>
                        <a:t>- 4</a:t>
                      </a:r>
                      <a:endParaRPr lang="en-US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 smtClean="0">
                          <a:latin typeface="Arial" panose="020B0604020202020204" pitchFamily="34" charset="0"/>
                        </a:rPr>
                        <a:t>- 3</a:t>
                      </a:r>
                      <a:endParaRPr lang="en-US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20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en-US" sz="2800" dirty="0">
                          <a:latin typeface="Times New Roman" pitchFamily="18" charset="0"/>
                          <a:cs typeface="Times New Roman" pitchFamily="18" charset="0"/>
                        </a:rPr>
                        <a:t>f(</a:t>
                      </a:r>
                      <a:r>
                        <a:rPr lang="en-US" altLang="en-US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altLang="en-US" sz="2800" dirty="0">
                          <a:latin typeface="Times New Roman" pitchFamily="18" charset="0"/>
                          <a:cs typeface="Times New Roman" pitchFamily="18" charset="0"/>
                        </a:rPr>
                        <a:t>)=</a:t>
                      </a:r>
                      <a:r>
                        <a:rPr lang="en-US" alt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746" name="Text Box 98"/>
          <p:cNvSpPr txBox="1"/>
          <p:nvPr/>
        </p:nvSpPr>
        <p:spPr>
          <a:xfrm>
            <a:off x="533400" y="44958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27751" name="Text Box 103"/>
          <p:cNvSpPr txBox="1"/>
          <p:nvPr/>
        </p:nvSpPr>
        <p:spPr>
          <a:xfrm>
            <a:off x="2209800" y="5867400"/>
            <a:ext cx="6096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- 2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7752" name="Text Box 104"/>
          <p:cNvSpPr txBox="1"/>
          <p:nvPr/>
        </p:nvSpPr>
        <p:spPr>
          <a:xfrm>
            <a:off x="3200400" y="5867400"/>
            <a:ext cx="6096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- 3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7753" name="Text Box 105"/>
          <p:cNvSpPr txBox="1"/>
          <p:nvPr/>
        </p:nvSpPr>
        <p:spPr>
          <a:xfrm>
            <a:off x="4038600" y="5867400"/>
            <a:ext cx="6858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- 4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7754" name="Text Box 106"/>
          <p:cNvSpPr txBox="1"/>
          <p:nvPr/>
        </p:nvSpPr>
        <p:spPr>
          <a:xfrm>
            <a:off x="5029200" y="586740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7755" name="Text Box 107"/>
          <p:cNvSpPr txBox="1"/>
          <p:nvPr/>
        </p:nvSpPr>
        <p:spPr>
          <a:xfrm>
            <a:off x="5867400" y="5867400"/>
            <a:ext cx="685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2,4</a:t>
            </a:r>
          </a:p>
        </p:txBody>
      </p:sp>
      <p:sp>
        <p:nvSpPr>
          <p:cNvPr id="27756" name="Text Box 108"/>
          <p:cNvSpPr txBox="1"/>
          <p:nvPr/>
        </p:nvSpPr>
        <p:spPr>
          <a:xfrm>
            <a:off x="6858000" y="5867400"/>
            <a:ext cx="685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757" name="Text Box 109"/>
          <p:cNvSpPr txBox="1"/>
          <p:nvPr/>
        </p:nvSpPr>
        <p:spPr>
          <a:xfrm>
            <a:off x="7772400" y="5867400"/>
            <a:ext cx="685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223537"/>
              </p:ext>
            </p:extLst>
          </p:nvPr>
        </p:nvGraphicFramePr>
        <p:xfrm>
          <a:off x="1385887" y="2336800"/>
          <a:ext cx="40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5887" y="2336800"/>
                        <a:ext cx="406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704190"/>
              </p:ext>
            </p:extLst>
          </p:nvPr>
        </p:nvGraphicFramePr>
        <p:xfrm>
          <a:off x="5664200" y="6626"/>
          <a:ext cx="40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5" imgW="203040" imgH="393480" progId="Equation.DSMT4">
                  <p:embed/>
                </p:oleObj>
              </mc:Choice>
              <mc:Fallback>
                <p:oleObj name="Equation" r:id="rId5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64200" y="6626"/>
                        <a:ext cx="406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646453"/>
              </p:ext>
            </p:extLst>
          </p:nvPr>
        </p:nvGraphicFramePr>
        <p:xfrm>
          <a:off x="5569226" y="3352800"/>
          <a:ext cx="2006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7" imgW="1002960" imgH="393480" progId="Equation.DSMT4">
                  <p:embed/>
                </p:oleObj>
              </mc:Choice>
              <mc:Fallback>
                <p:oleObj name="Equation" r:id="rId7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69226" y="3352800"/>
                        <a:ext cx="20066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26291"/>
              </p:ext>
            </p:extLst>
          </p:nvPr>
        </p:nvGraphicFramePr>
        <p:xfrm>
          <a:off x="5295900" y="4129157"/>
          <a:ext cx="2108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9" imgW="1054080" imgH="393480" progId="Equation.DSMT4">
                  <p:embed/>
                </p:oleObj>
              </mc:Choice>
              <mc:Fallback>
                <p:oleObj name="Equation" r:id="rId9" imgW="1054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95900" y="4129157"/>
                        <a:ext cx="21082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223537"/>
              </p:ext>
            </p:extLst>
          </p:nvPr>
        </p:nvGraphicFramePr>
        <p:xfrm>
          <a:off x="1382643" y="5733256"/>
          <a:ext cx="40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11" imgW="203040" imgH="393480" progId="Equation.DSMT4">
                  <p:embed/>
                </p:oleObj>
              </mc:Choice>
              <mc:Fallback>
                <p:oleObj name="Equation" r:id="rId11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2643" y="5733256"/>
                        <a:ext cx="406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2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2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2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2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91" grpId="0"/>
      <p:bldP spid="27703" grpId="0"/>
      <p:bldP spid="27746" grpId="0"/>
      <p:bldP spid="27756" grpId="0"/>
      <p:bldP spid="27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/>
          <p:nvPr/>
        </p:nvSpPr>
        <p:spPr>
          <a:xfrm>
            <a:off x="228600" y="279400"/>
            <a:ext cx="87630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29/SGK: Cho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 số y = f(x)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altLang="en-US" sz="28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            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tính: f(2); f(1); f(0); f(-1); f(-2).</a:t>
            </a:r>
          </a:p>
        </p:txBody>
      </p:sp>
      <p:sp>
        <p:nvSpPr>
          <p:cNvPr id="34824" name="Text Box 8"/>
          <p:cNvSpPr txBox="1"/>
          <p:nvPr/>
        </p:nvSpPr>
        <p:spPr>
          <a:xfrm>
            <a:off x="400050" y="2196307"/>
            <a:ext cx="48387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f(2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altLang="en-US" sz="2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 = 4 – 2 = 2   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8"/>
          <p:cNvSpPr txBox="1"/>
          <p:nvPr/>
        </p:nvSpPr>
        <p:spPr>
          <a:xfrm>
            <a:off x="3249267" y="1669774"/>
            <a:ext cx="10668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8"/>
          <p:cNvSpPr txBox="1"/>
          <p:nvPr/>
        </p:nvSpPr>
        <p:spPr>
          <a:xfrm>
            <a:off x="1252332" y="2693023"/>
            <a:ext cx="405765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f(1) = 1</a:t>
            </a:r>
            <a:r>
              <a:rPr lang="en-US" altLang="en-US" sz="2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 = 1 – 2 = -1  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8"/>
          <p:cNvSpPr txBox="1"/>
          <p:nvPr/>
        </p:nvSpPr>
        <p:spPr>
          <a:xfrm>
            <a:off x="1220442" y="3238712"/>
            <a:ext cx="405765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f(0) =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 = 0 – 2 = -2  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8"/>
          <p:cNvSpPr txBox="1"/>
          <p:nvPr/>
        </p:nvSpPr>
        <p:spPr>
          <a:xfrm>
            <a:off x="1193938" y="3761932"/>
            <a:ext cx="5206862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f(-1) = (-1)</a:t>
            </a:r>
            <a:r>
              <a:rPr lang="en-US" altLang="en-US" sz="2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 = 1 – 2 = - 1 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8"/>
          <p:cNvSpPr txBox="1"/>
          <p:nvPr/>
        </p:nvSpPr>
        <p:spPr>
          <a:xfrm>
            <a:off x="1245706" y="4285152"/>
            <a:ext cx="5206862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f(-2) = (-2)</a:t>
            </a:r>
            <a:r>
              <a:rPr lang="en-US" altLang="en-US" sz="2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 = 4 – 2 = 2 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4" grpId="0"/>
      <p:bldP spid="17" grpId="0"/>
      <p:bldP spid="19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/>
          <p:nvPr/>
        </p:nvSpPr>
        <p:spPr>
          <a:xfrm>
            <a:off x="87796" y="228600"/>
            <a:ext cx="2209800" cy="1079500"/>
          </a:xfrm>
          <a:prstGeom prst="flowChartDecision">
            <a:avLst/>
          </a:prstGeom>
          <a:solidFill>
            <a:schemeClr val="accent1"/>
          </a:solidFill>
          <a:ln w="76200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30sgk</a:t>
            </a:r>
          </a:p>
        </p:txBody>
      </p:sp>
      <p:sp>
        <p:nvSpPr>
          <p:cNvPr id="33795" name="Text Box 3"/>
          <p:cNvSpPr txBox="1"/>
          <p:nvPr/>
        </p:nvSpPr>
        <p:spPr>
          <a:xfrm>
            <a:off x="228600" y="1447800"/>
            <a:ext cx="8686800" cy="310854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hàm số y = f(x) = 1 -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8x, </a:t>
            </a: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nào sau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đúng: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	f(-1) = 9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	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	f(3) = 25</a:t>
            </a:r>
          </a:p>
        </p:txBody>
      </p:sp>
      <p:sp>
        <p:nvSpPr>
          <p:cNvPr id="33797" name="Oval 5"/>
          <p:cNvSpPr/>
          <p:nvPr/>
        </p:nvSpPr>
        <p:spPr>
          <a:xfrm>
            <a:off x="4876800" y="3962400"/>
            <a:ext cx="25908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</a:p>
        </p:txBody>
      </p:sp>
      <p:sp>
        <p:nvSpPr>
          <p:cNvPr id="33798" name="Oval 6"/>
          <p:cNvSpPr/>
          <p:nvPr/>
        </p:nvSpPr>
        <p:spPr>
          <a:xfrm>
            <a:off x="4876800" y="3386138"/>
            <a:ext cx="25908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</a:p>
        </p:txBody>
      </p:sp>
      <p:sp>
        <p:nvSpPr>
          <p:cNvPr id="33799" name="Oval 7"/>
          <p:cNvSpPr/>
          <p:nvPr/>
        </p:nvSpPr>
        <p:spPr>
          <a:xfrm>
            <a:off x="4876800" y="2743200"/>
            <a:ext cx="25908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</a:p>
        </p:txBody>
      </p:sp>
      <p:sp>
        <p:nvSpPr>
          <p:cNvPr id="33800" name="Oval 8"/>
          <p:cNvSpPr/>
          <p:nvPr/>
        </p:nvSpPr>
        <p:spPr>
          <a:xfrm>
            <a:off x="15240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801" name="Oval 9"/>
          <p:cNvSpPr/>
          <p:nvPr/>
        </p:nvSpPr>
        <p:spPr>
          <a:xfrm>
            <a:off x="1524000" y="27432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802" name="Oval 10"/>
          <p:cNvSpPr/>
          <p:nvPr/>
        </p:nvSpPr>
        <p:spPr>
          <a:xfrm>
            <a:off x="1524000" y="40386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564243"/>
              </p:ext>
            </p:extLst>
          </p:nvPr>
        </p:nvGraphicFramePr>
        <p:xfrm>
          <a:off x="2087217" y="3157538"/>
          <a:ext cx="16607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723600" imgH="431640" progId="Equation.DSMT4">
                  <p:embed/>
                </p:oleObj>
              </mc:Choice>
              <mc:Fallback>
                <p:oleObj name="Equation" r:id="rId3" imgW="723600" imgH="43164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217" y="3157538"/>
                        <a:ext cx="16607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3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3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2"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Table 12290"/>
          <p:cNvGraphicFramePr/>
          <p:nvPr>
            <p:extLst>
              <p:ext uri="{D42A27DB-BD31-4B8C-83A1-F6EECF244321}">
                <p14:modId xmlns:p14="http://schemas.microsoft.com/office/powerpoint/2010/main" val="3720545694"/>
              </p:ext>
            </p:extLst>
          </p:nvPr>
        </p:nvGraphicFramePr>
        <p:xfrm>
          <a:off x="1054100" y="1828800"/>
          <a:ext cx="7131050" cy="1825625"/>
        </p:xfrm>
        <a:graphic>
          <a:graphicData uri="http://schemas.openxmlformats.org/drawingml/2006/table">
            <a:tbl>
              <a:tblPr/>
              <a:tblGrid>
                <a:gridCol w="1189038"/>
                <a:gridCol w="1187450"/>
                <a:gridCol w="1189037"/>
                <a:gridCol w="1187450"/>
                <a:gridCol w="1189038"/>
                <a:gridCol w="1189037"/>
              </a:tblGrid>
              <a:tr h="9540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3200" b="1" dirty="0"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3200" b="1" dirty="0" smtClean="0">
                          <a:latin typeface="Arial" panose="020B0604020202020204" pitchFamily="34" charset="0"/>
                        </a:rPr>
                        <a:t>- 0,5</a:t>
                      </a:r>
                      <a:endParaRPr lang="en-US" altLang="en-US" sz="32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32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32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3200" b="1" dirty="0"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3200" b="1" dirty="0"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15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3200" b="1" dirty="0"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32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3200" b="1" dirty="0"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3200" b="1" dirty="0"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32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3200" b="1" dirty="0">
                        <a:solidFill>
                          <a:srgbClr val="000066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278" name="Group 38"/>
          <p:cNvGrpSpPr/>
          <p:nvPr/>
        </p:nvGrpSpPr>
        <p:grpSpPr>
          <a:xfrm>
            <a:off x="2514600" y="2747963"/>
            <a:ext cx="685800" cy="985837"/>
            <a:chOff x="1632" y="1296"/>
            <a:chExt cx="316" cy="621"/>
          </a:xfrm>
        </p:grpSpPr>
        <p:sp>
          <p:nvSpPr>
            <p:cNvPr id="12320" name="Text Box 31"/>
            <p:cNvSpPr txBox="1"/>
            <p:nvPr/>
          </p:nvSpPr>
          <p:spPr>
            <a:xfrm>
              <a:off x="1632" y="1296"/>
              <a:ext cx="3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800" b="1" dirty="0" smtClean="0">
                  <a:solidFill>
                    <a:srgbClr val="FF3300"/>
                  </a:solidFill>
                </a:rPr>
                <a:t>- 1</a:t>
              </a:r>
              <a:endParaRPr lang="en-US" altLang="en-US" sz="2800" b="1" dirty="0">
                <a:solidFill>
                  <a:srgbClr val="FF3300"/>
                </a:solidFill>
              </a:endParaRPr>
            </a:p>
          </p:txBody>
        </p:sp>
        <p:sp>
          <p:nvSpPr>
            <p:cNvPr id="12321" name="Text Box 32"/>
            <p:cNvSpPr txBox="1"/>
            <p:nvPr/>
          </p:nvSpPr>
          <p:spPr>
            <a:xfrm>
              <a:off x="1679" y="1590"/>
              <a:ext cx="24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r" eaLnBrk="1" hangingPunct="1">
                <a:spcBef>
                  <a:spcPct val="0"/>
                </a:spcBef>
                <a:buNone/>
              </a:pPr>
              <a:r>
                <a:rPr lang="en-US" altLang="en-US" sz="2800" b="1" dirty="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2322" name="Line 33"/>
            <p:cNvSpPr/>
            <p:nvPr/>
          </p:nvSpPr>
          <p:spPr>
            <a:xfrm>
              <a:off x="1703" y="1584"/>
              <a:ext cx="217" cy="0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0274" name="Text Box 34"/>
          <p:cNvSpPr txBox="1"/>
          <p:nvPr/>
        </p:nvSpPr>
        <p:spPr>
          <a:xfrm>
            <a:off x="3733800" y="1981200"/>
            <a:ext cx="723275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rgbClr val="FF3300"/>
                </a:solidFill>
              </a:rPr>
              <a:t>- 3</a:t>
            </a:r>
            <a:endParaRPr lang="en-US" altLang="en-US" sz="3600" b="1" dirty="0">
              <a:solidFill>
                <a:srgbClr val="FF3300"/>
              </a:solidFill>
            </a:endParaRPr>
          </a:p>
        </p:txBody>
      </p:sp>
      <p:sp>
        <p:nvSpPr>
          <p:cNvPr id="10275" name="Text Box 35"/>
          <p:cNvSpPr txBox="1"/>
          <p:nvPr/>
        </p:nvSpPr>
        <p:spPr>
          <a:xfrm>
            <a:off x="5000625" y="1981200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0276" name="Text Box 36"/>
          <p:cNvSpPr txBox="1"/>
          <p:nvPr/>
        </p:nvSpPr>
        <p:spPr>
          <a:xfrm>
            <a:off x="6172200" y="2895600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0277" name="Text Box 37"/>
          <p:cNvSpPr txBox="1"/>
          <p:nvPr/>
        </p:nvSpPr>
        <p:spPr>
          <a:xfrm>
            <a:off x="7375525" y="2895600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FF3300"/>
                </a:solidFill>
              </a:rPr>
              <a:t>6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068" y="132520"/>
            <a:ext cx="8763000" cy="1170885"/>
            <a:chOff x="43068" y="132520"/>
            <a:chExt cx="8763000" cy="1170885"/>
          </a:xfrm>
        </p:grpSpPr>
        <p:sp>
          <p:nvSpPr>
            <p:cNvPr id="10242" name="Text Box 2"/>
            <p:cNvSpPr txBox="1"/>
            <p:nvPr/>
          </p:nvSpPr>
          <p:spPr>
            <a:xfrm>
              <a:off x="43068" y="324676"/>
              <a:ext cx="8763000" cy="978729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 marL="914400" lvl="1" indent="-457200" eaLnBrk="1" hangingPunct="1">
                <a:lnSpc>
                  <a:spcPct val="120000"/>
                </a:lnSpc>
              </a:pPr>
              <a:r>
                <a:rPr lang="en-US" altLang="en-US" b="1" u="sng" dirty="0">
                  <a:latin typeface="Times New Roman" pitchFamily="18" charset="0"/>
                  <a:cs typeface="Times New Roman" pitchFamily="18" charset="0"/>
                </a:rPr>
                <a:t>Bài 31(SGK 65</a:t>
              </a:r>
              <a:r>
                <a:rPr lang="en-US" altLang="en-US" b="1" u="sng" dirty="0" smtClean="0">
                  <a:latin typeface="Times New Roman" pitchFamily="18" charset="0"/>
                  <a:cs typeface="Times New Roman" pitchFamily="18" charset="0"/>
                </a:rPr>
                <a:t>):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hàm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              .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Điền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ô</a:t>
              </a:r>
            </a:p>
            <a:p>
              <a:pPr marL="914400" lvl="1" indent="-457200" eaLnBrk="1" hangingPunct="1">
                <a:lnSpc>
                  <a:spcPct val="120000"/>
                </a:lnSpc>
              </a:pPr>
              <a:r>
                <a:rPr lang="en-US" altLang="en-US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                          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trống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  <a:cs typeface="Times New Roman" pitchFamily="18" charset="0"/>
                </a:rPr>
                <a:t>bảng</a:t>
              </a:r>
              <a:r>
                <a:rPr lang="en-US" alt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b="1" dirty="0">
                  <a:latin typeface="Times New Roman" pitchFamily="18" charset="0"/>
                  <a:cs typeface="Times New Roman" pitchFamily="18" charset="0"/>
                </a:rPr>
                <a:t>sau: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906740"/>
                </p:ext>
              </p:extLst>
            </p:nvPr>
          </p:nvGraphicFramePr>
          <p:xfrm>
            <a:off x="4406482" y="132520"/>
            <a:ext cx="1111250" cy="906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8" name="Equation" r:id="rId3" imgW="482400" imgH="393480" progId="Equation.DSMT4">
                    <p:embed/>
                  </p:oleObj>
                </mc:Choice>
                <mc:Fallback>
                  <p:oleObj name="Equation" r:id="rId3" imgW="482400" imgH="39348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6482" y="132520"/>
                          <a:ext cx="1111250" cy="906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4" grpId="0"/>
      <p:bldP spid="10275" grpId="0"/>
      <p:bldP spid="10276" grpId="0"/>
      <p:bldP spid="102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7"/>
          <p:cNvSpPr/>
          <p:nvPr/>
        </p:nvSpPr>
        <p:spPr>
          <a:xfrm>
            <a:off x="2019300" y="1220788"/>
            <a:ext cx="5105400" cy="685800"/>
          </a:xfrm>
          <a:prstGeom prst="flowChartAlternateProcess">
            <a:avLst/>
          </a:prstGeom>
          <a:solidFill>
            <a:srgbClr val="CCFFFF"/>
          </a:solidFill>
          <a:ln w="222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bổ sung </a:t>
            </a:r>
            <a:endParaRPr lang="en-US" altLang="en-US" sz="3600" b="1" dirty="0">
              <a:latin typeface=".VnTimeH" pitchFamily="34" charset="0"/>
            </a:endParaRPr>
          </a:p>
        </p:txBody>
      </p:sp>
      <p:sp>
        <p:nvSpPr>
          <p:cNvPr id="13316" name="Rectangle 1"/>
          <p:cNvSpPr/>
          <p:nvPr/>
        </p:nvSpPr>
        <p:spPr>
          <a:xfrm>
            <a:off x="609600" y="2644775"/>
            <a:ext cx="7086600" cy="24612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tập 42 SBT trang 73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Cho hàm số y = f(x) =  5 – 2x. 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a)Tính: f(-2); f(-1); f(0); f(3)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b) Tính các giá trị của x ứng với y = 5; 3;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/>
          <p:nvPr/>
        </p:nvSpPr>
        <p:spPr>
          <a:xfrm>
            <a:off x="304800" y="228600"/>
            <a:ext cx="8610600" cy="41544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b="1" u="sng" dirty="0">
                <a:latin typeface="Times New Roman" pitchFamily="18" charset="0"/>
                <a:cs typeface="Times New Roman" pitchFamily="18" charset="0"/>
              </a:rPr>
              <a:t>Củng cố: </a:t>
            </a:r>
          </a:p>
          <a:p>
            <a:pPr marL="342900" indent="-342900" eaLnBrk="1" hangingPunct="1">
              <a:spcBef>
                <a:spcPct val="50000"/>
              </a:spcBef>
              <a:buAutoNum type="arabicParenR"/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Nhận biết hàm số. </a:t>
            </a: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● </a:t>
            </a:r>
            <a:r>
              <a:rPr lang="en-US" altLang="en-US" b="1" u="sng" dirty="0">
                <a:latin typeface="Times New Roman" pitchFamily="18" charset="0"/>
                <a:cs typeface="Times New Roman" pitchFamily="18" charset="0"/>
              </a:rPr>
              <a:t>Chú ý 1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: đại lượng y là hàm số của đại lượng x thì:</a:t>
            </a:r>
          </a:p>
          <a:p>
            <a:pPr marL="342900" indent="-342900" eaLnBrk="1" hangingPunct="1">
              <a:spcBef>
                <a:spcPct val="50000"/>
              </a:spcBef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- Mỗi giá trị của x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 buộc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phải được tương ứng với một giá trị của y. Nhưng ngược lại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có thể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có những giá trị của y không tương ứng với một giá trị của x. </a:t>
            </a:r>
          </a:p>
          <a:p>
            <a:pPr marL="342900" indent="-342900" eaLnBrk="1" hangingPunct="1">
              <a:spcBef>
                <a:spcPct val="50000"/>
              </a:spcBef>
              <a:buChar char="-"/>
            </a:pP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thể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có hai hay nhiều giá trị khác nhau của x tương ứng với cùng một giá trị của y. Nhưng ngược lại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thể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có một giá trị của x tương ứng với hai giá trị khác nhau của y.</a:t>
            </a:r>
          </a:p>
        </p:txBody>
      </p:sp>
      <p:sp>
        <p:nvSpPr>
          <p:cNvPr id="13315" name="Text Box 3"/>
          <p:cNvSpPr txBox="1"/>
          <p:nvPr/>
        </p:nvSpPr>
        <p:spPr>
          <a:xfrm>
            <a:off x="609600" y="4156075"/>
            <a:ext cx="8686800" cy="140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Chú ý 2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Khi x thay đổi mà y luôn nhận một giá trị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(a là hằng số)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là hàm hằng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và có công thức là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f(x)= 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(a là hằng số)</a:t>
            </a:r>
          </a:p>
        </p:txBody>
      </p:sp>
      <p:sp>
        <p:nvSpPr>
          <p:cNvPr id="13316" name="Text Box 4"/>
          <p:cNvSpPr txBox="1"/>
          <p:nvPr/>
        </p:nvSpPr>
        <p:spPr>
          <a:xfrm>
            <a:off x="533400" y="5654675"/>
            <a:ext cx="8001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- Biết tính giá trị của hàm khi biết giá trị của biến.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- Biết tính giá trị của biến khi biết giá trị của hàm.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Table 15361"/>
          <p:cNvGraphicFramePr/>
          <p:nvPr>
            <p:extLst>
              <p:ext uri="{D42A27DB-BD31-4B8C-83A1-F6EECF244321}">
                <p14:modId xmlns:p14="http://schemas.microsoft.com/office/powerpoint/2010/main" val="4257654177"/>
              </p:ext>
            </p:extLst>
          </p:nvPr>
        </p:nvGraphicFramePr>
        <p:xfrm>
          <a:off x="914400" y="838200"/>
          <a:ext cx="6172200" cy="1300163"/>
        </p:xfrm>
        <a:graphic>
          <a:graphicData uri="http://schemas.openxmlformats.org/drawingml/2006/table">
            <a:tbl>
              <a:tblPr/>
              <a:tblGrid>
                <a:gridCol w="882650"/>
                <a:gridCol w="881063"/>
                <a:gridCol w="882650"/>
                <a:gridCol w="903287"/>
                <a:gridCol w="858838"/>
                <a:gridCol w="881062"/>
                <a:gridCol w="882650"/>
              </a:tblGrid>
              <a:tr h="6826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- 3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vi-VN" altLang="en-US" sz="2800" b="1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solidFill>
                            <a:srgbClr val="FF0066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75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- 5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-15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800" b="1" dirty="0"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148" name="Group 28"/>
          <p:cNvGrpSpPr/>
          <p:nvPr/>
        </p:nvGrpSpPr>
        <p:grpSpPr>
          <a:xfrm>
            <a:off x="4648200" y="762001"/>
            <a:ext cx="354013" cy="865188"/>
            <a:chOff x="2736" y="1344"/>
            <a:chExt cx="223" cy="545"/>
          </a:xfrm>
        </p:grpSpPr>
        <p:sp>
          <p:nvSpPr>
            <p:cNvPr id="15403" name="Text Box 29"/>
            <p:cNvSpPr txBox="1"/>
            <p:nvPr/>
          </p:nvSpPr>
          <p:spPr>
            <a:xfrm>
              <a:off x="2736" y="1344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5404" name="Text Box 30"/>
            <p:cNvSpPr txBox="1"/>
            <p:nvPr/>
          </p:nvSpPr>
          <p:spPr>
            <a:xfrm>
              <a:off x="2736" y="1598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5405" name="Line 31"/>
            <p:cNvSpPr/>
            <p:nvPr/>
          </p:nvSpPr>
          <p:spPr>
            <a:xfrm flipV="1">
              <a:off x="2757" y="1593"/>
              <a:ext cx="202" cy="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152" name="Text Box 32"/>
          <p:cNvSpPr txBox="1"/>
          <p:nvPr/>
        </p:nvSpPr>
        <p:spPr>
          <a:xfrm>
            <a:off x="609600" y="152400"/>
            <a:ext cx="822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Bài tập 1: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Hàm số y = f(x) được cho bởi bảng sau:</a:t>
            </a:r>
          </a:p>
        </p:txBody>
      </p:sp>
      <p:sp>
        <p:nvSpPr>
          <p:cNvPr id="15390" name="Text Box 33"/>
          <p:cNvSpPr txBox="1"/>
          <p:nvPr/>
        </p:nvSpPr>
        <p:spPr>
          <a:xfrm>
            <a:off x="1219200" y="26670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91" name="Text Box 34"/>
          <p:cNvSpPr txBox="1"/>
          <p:nvPr/>
        </p:nvSpPr>
        <p:spPr>
          <a:xfrm>
            <a:off x="1905000" y="36576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92" name="Text Box 35"/>
          <p:cNvSpPr txBox="1"/>
          <p:nvPr/>
        </p:nvSpPr>
        <p:spPr>
          <a:xfrm>
            <a:off x="1905000" y="434340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Text Box 36"/>
          <p:cNvSpPr txBox="1"/>
          <p:nvPr/>
        </p:nvSpPr>
        <p:spPr>
          <a:xfrm>
            <a:off x="381000" y="2301875"/>
            <a:ext cx="8382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Cho thêm cặp giá trị x = 2, y = 6 vào bảng trên thì đại lượng y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 là hàm số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của đại lượng x không? Vì sao?</a:t>
            </a:r>
          </a:p>
        </p:txBody>
      </p:sp>
      <p:sp>
        <p:nvSpPr>
          <p:cNvPr id="5157" name="Text Box 37"/>
          <p:cNvSpPr txBox="1"/>
          <p:nvPr/>
        </p:nvSpPr>
        <p:spPr>
          <a:xfrm>
            <a:off x="457200" y="3292475"/>
            <a:ext cx="82296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Trả lời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 Đại lượng y không còn là hàm số của đại lượng x. Vì ứng với x = 2 có hai giá trị tương ứng của y là 7,5 và 6.</a:t>
            </a:r>
          </a:p>
        </p:txBody>
      </p:sp>
      <p:graphicFrame>
        <p:nvGraphicFramePr>
          <p:cNvPr id="5158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97027"/>
              </p:ext>
            </p:extLst>
          </p:nvPr>
        </p:nvGraphicFramePr>
        <p:xfrm>
          <a:off x="7086600" y="838200"/>
          <a:ext cx="882650" cy="1295400"/>
        </p:xfrm>
        <a:graphic>
          <a:graphicData uri="http://schemas.openxmlformats.org/drawingml/2006/table">
            <a:tbl>
              <a:tblPr/>
              <a:tblGrid>
                <a:gridCol w="882650"/>
              </a:tblGrid>
              <a:tr h="690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2" grpId="0"/>
      <p:bldP spid="5156" grpId="0"/>
      <p:bldP spid="515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1091</Words>
  <Application>Microsoft Office PowerPoint</Application>
  <PresentationFormat>On-screen Show (4:3)</PresentationFormat>
  <Paragraphs>203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 Tung Hiep</dc:creator>
  <cp:lastModifiedBy>DELL</cp:lastModifiedBy>
  <cp:revision>168</cp:revision>
  <dcterms:created xsi:type="dcterms:W3CDTF">2008-12-04T10:16:22Z</dcterms:created>
  <dcterms:modified xsi:type="dcterms:W3CDTF">2022-05-03T23:16:07Z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1DB091E625BC41E180FBF1EA4D1D3EE9</vt:lpwstr>
  </property>
  <property fmtid="{D5CDD505-2E9C-101B-9397-08002B2CF9AE}" pid="3" name="KSOProductBuildVer">
    <vt:lpwstr>1033-11.2.0.10382</vt:lpwstr>
  </property>
</Properties>
</file>