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301" r:id="rId2"/>
    <p:sldId id="299" r:id="rId3"/>
    <p:sldId id="285" r:id="rId4"/>
    <p:sldId id="292" r:id="rId5"/>
    <p:sldId id="291" r:id="rId6"/>
    <p:sldId id="271" r:id="rId7"/>
    <p:sldId id="300" r:id="rId8"/>
    <p:sldId id="274" r:id="rId9"/>
    <p:sldId id="261" r:id="rId10"/>
    <p:sldId id="264" r:id="rId11"/>
    <p:sldId id="278" r:id="rId12"/>
    <p:sldId id="265" r:id="rId13"/>
    <p:sldId id="302" r:id="rId14"/>
    <p:sldId id="303" r:id="rId15"/>
    <p:sldId id="275" r:id="rId16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CC00"/>
    <a:srgbClr val="FF0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90" d="100"/>
          <a:sy n="90" d="100"/>
        </p:scale>
        <p:origin x="-696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>
              <a:buNone/>
            </a:pPr>
            <a:endParaRPr lang="en-US" altLang="en-US" sz="1200" dirty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 algn="r">
              <a:buNone/>
            </a:pPr>
            <a:endParaRPr lang="en-US" altLang="en-US" sz="1200" dirty="0"/>
          </a:p>
        </p:txBody>
      </p:sp>
      <p:sp>
        <p:nvSpPr>
          <p:cNvPr id="2052" name="Rectangle 4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Click to edit Master text styles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Second level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Third level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Fourth level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Fifth level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/>
          <a:p>
            <a:pPr lvl="0">
              <a:buNone/>
            </a:pPr>
            <a:endParaRPr lang="en-US" altLang="en-US" sz="1200" dirty="0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/>
          <a:p>
            <a:pPr lvl="0" algn="r">
              <a:buNone/>
            </a:pPr>
            <a:fld id="{9A0DB2DC-4C9A-4742-B13C-FB6460FD3503}" type="slidenum">
              <a:rPr lang="en-US" altLang="en-US" sz="1200" dirty="0"/>
              <a:t>‹#›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54782849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7506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827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>
              <a:buNone/>
            </a:pP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>
              <a:buNone/>
            </a:pP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  <a:t>‹#›</a:t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>
              <a:buNone/>
            </a:pP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>
              <a:buNone/>
            </a:pP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  <a:t>‹#›</a:t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>
              <a:buNone/>
            </a:pP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>
              <a:buNone/>
            </a:pP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  <a:t>‹#›</a:t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>
              <a:buNone/>
            </a:pP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>
              <a:buNone/>
            </a:pP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  <a:t>‹#›</a:t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>
              <a:buNone/>
            </a:pP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>
              <a:buNone/>
            </a:pP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  <a:t>‹#›</a:t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>
              <a:buNone/>
            </a:pP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>
              <a:buNone/>
            </a:pP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  <a:t>‹#›</a:t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>
              <a:buNone/>
            </a:pP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>
              <a:buNone/>
            </a:pP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  <a:t>‹#›</a:t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>
              <a:buNone/>
            </a:pP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>
              <a:buNone/>
            </a:pP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  <a:t>‹#›</a:t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>
              <a:buNone/>
            </a:pP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>
              <a:buNone/>
            </a:pP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  <a:t>‹#›</a:t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>
              <a:buNone/>
            </a:pP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>
              <a:buNone/>
            </a:pP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  <a:t>‹#›</a:t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>
              <a:buNone/>
            </a:pP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>
              <a:buNone/>
            </a:pP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  <a:t>‹#›</a:t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>
              <a:buNone/>
            </a:pP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>
              <a:buNone/>
            </a:pP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  <a:t>‹#›</a:t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>
              <a:buNone/>
            </a:pP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>
              <a:buNone/>
            </a:pP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  <a:t>‹#›</a:t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>
              <a:buNone/>
            </a:pP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>
              <a:buNone/>
            </a:pP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  <a:t>‹#›</a:t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pPr lvl="0" eaLnBrk="1" hangingPunct="1">
              <a:buNone/>
            </a:pP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 lvl="0" eaLnBrk="1" hangingPunct="1">
              <a:buNone/>
            </a:pP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hangingPunct="1">
              <a:buNone/>
            </a:pPr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  <a:t>‹#›</a:t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/>
          <p:nvPr/>
        </p:nvSpPr>
        <p:spPr>
          <a:xfrm>
            <a:off x="2362200" y="664428"/>
            <a:ext cx="4025900" cy="460375"/>
          </a:xfrm>
          <a:prstGeom prst="rect">
            <a:avLst/>
          </a:prstGeom>
          <a:solidFill>
            <a:srgbClr val="C6E2BC"/>
          </a:solidFill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ĐẠI SỐ 7 - </a:t>
            </a:r>
          </a:p>
        </p:txBody>
      </p:sp>
      <p:sp>
        <p:nvSpPr>
          <p:cNvPr id="3075" name="Text Box 3"/>
          <p:cNvSpPr txBox="1"/>
          <p:nvPr/>
        </p:nvSpPr>
        <p:spPr>
          <a:xfrm>
            <a:off x="1332475" y="2362200"/>
            <a:ext cx="662940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LUYỆN TẬP HÀM SỐ</a:t>
            </a:r>
          </a:p>
        </p:txBody>
      </p:sp>
      <p:grpSp>
        <p:nvGrpSpPr>
          <p:cNvPr id="3078" name="Group 9"/>
          <p:cNvGrpSpPr/>
          <p:nvPr/>
        </p:nvGrpSpPr>
        <p:grpSpPr>
          <a:xfrm>
            <a:off x="0" y="-20637"/>
            <a:ext cx="9153525" cy="6878637"/>
            <a:chOff x="0" y="-13"/>
            <a:chExt cx="5766" cy="4333"/>
          </a:xfrm>
        </p:grpSpPr>
        <p:sp>
          <p:nvSpPr>
            <p:cNvPr id="3643" name="Line 100"/>
            <p:cNvSpPr/>
            <p:nvPr/>
          </p:nvSpPr>
          <p:spPr>
            <a:xfrm>
              <a:off x="6" y="-13"/>
              <a:ext cx="0" cy="4320"/>
            </a:xfrm>
            <a:prstGeom prst="line">
              <a:avLst/>
            </a:prstGeom>
            <a:ln w="76200" cap="flat" cmpd="sng">
              <a:solidFill>
                <a:schemeClr val="accent2"/>
              </a:solidFill>
              <a:prstDash val="solid"/>
              <a:headEnd type="none" w="med" len="med"/>
              <a:tailEnd type="none" w="med" len="med"/>
            </a:ln>
          </p:spPr>
        </p:sp>
        <p:grpSp>
          <p:nvGrpSpPr>
            <p:cNvPr id="3644" name="Group 11"/>
            <p:cNvGrpSpPr/>
            <p:nvPr/>
          </p:nvGrpSpPr>
          <p:grpSpPr>
            <a:xfrm>
              <a:off x="0" y="0"/>
              <a:ext cx="5766" cy="4320"/>
              <a:chOff x="0" y="0"/>
              <a:chExt cx="5766" cy="4320"/>
            </a:xfrm>
          </p:grpSpPr>
          <p:sp>
            <p:nvSpPr>
              <p:cNvPr id="3645" name="Line 98"/>
              <p:cNvSpPr/>
              <p:nvPr/>
            </p:nvSpPr>
            <p:spPr>
              <a:xfrm>
                <a:off x="6" y="4320"/>
                <a:ext cx="5760" cy="0"/>
              </a:xfrm>
              <a:prstGeom prst="line">
                <a:avLst/>
              </a:prstGeom>
              <a:ln w="76200" cap="flat" cmpd="sng">
                <a:solidFill>
                  <a:schemeClr val="accent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646" name="Line 99"/>
              <p:cNvSpPr/>
              <p:nvPr/>
            </p:nvSpPr>
            <p:spPr>
              <a:xfrm>
                <a:off x="0" y="0"/>
                <a:ext cx="5760" cy="0"/>
              </a:xfrm>
              <a:prstGeom prst="line">
                <a:avLst/>
              </a:prstGeom>
              <a:ln w="76200" cap="flat" cmpd="sng">
                <a:solidFill>
                  <a:schemeClr val="accent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647" name="Line 97"/>
              <p:cNvSpPr/>
              <p:nvPr/>
            </p:nvSpPr>
            <p:spPr>
              <a:xfrm>
                <a:off x="5760" y="0"/>
                <a:ext cx="0" cy="4320"/>
              </a:xfrm>
              <a:prstGeom prst="line">
                <a:avLst/>
              </a:prstGeom>
              <a:ln w="76200" cap="flat" cmpd="sng">
                <a:solidFill>
                  <a:schemeClr val="accent2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</p:grpSp>
      <p:grpSp>
        <p:nvGrpSpPr>
          <p:cNvPr id="3079" name="Group 15"/>
          <p:cNvGrpSpPr/>
          <p:nvPr/>
        </p:nvGrpSpPr>
        <p:grpSpPr>
          <a:xfrm rot="-5400000" flipH="1">
            <a:off x="7850188" y="222250"/>
            <a:ext cx="1173162" cy="1074738"/>
            <a:chOff x="2794" y="2160"/>
            <a:chExt cx="1154" cy="1279"/>
          </a:xfrm>
        </p:grpSpPr>
        <p:sp>
          <p:nvSpPr>
            <p:cNvPr id="3503" name="AutoShape 16"/>
            <p:cNvSpPr>
              <a:spLocks noChangeAspect="1" noTextEdit="1"/>
            </p:cNvSpPr>
            <p:nvPr/>
          </p:nvSpPr>
          <p:spPr>
            <a:xfrm>
              <a:off x="2832" y="2160"/>
              <a:ext cx="1116" cy="1237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04" name="Freeform 17"/>
            <p:cNvSpPr/>
            <p:nvPr/>
          </p:nvSpPr>
          <p:spPr>
            <a:xfrm>
              <a:off x="2912" y="2780"/>
              <a:ext cx="30" cy="30"/>
            </a:xfrm>
            <a:custGeom>
              <a:avLst/>
              <a:gdLst>
                <a:gd name="txL" fmla="*/ 0 w 61"/>
                <a:gd name="txT" fmla="*/ 0 h 60"/>
                <a:gd name="txR" fmla="*/ 61 w 61"/>
                <a:gd name="txB" fmla="*/ 60 h 60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61" h="60">
                  <a:moveTo>
                    <a:pt x="31" y="60"/>
                  </a:moveTo>
                  <a:lnTo>
                    <a:pt x="18" y="57"/>
                  </a:lnTo>
                  <a:lnTo>
                    <a:pt x="9" y="50"/>
                  </a:lnTo>
                  <a:lnTo>
                    <a:pt x="2" y="41"/>
                  </a:lnTo>
                  <a:lnTo>
                    <a:pt x="0" y="30"/>
                  </a:lnTo>
                  <a:lnTo>
                    <a:pt x="2" y="18"/>
                  </a:lnTo>
                  <a:lnTo>
                    <a:pt x="9" y="8"/>
                  </a:lnTo>
                  <a:lnTo>
                    <a:pt x="18" y="2"/>
                  </a:lnTo>
                  <a:lnTo>
                    <a:pt x="31" y="0"/>
                  </a:lnTo>
                  <a:lnTo>
                    <a:pt x="42" y="2"/>
                  </a:lnTo>
                  <a:lnTo>
                    <a:pt x="52" y="8"/>
                  </a:lnTo>
                  <a:lnTo>
                    <a:pt x="58" y="18"/>
                  </a:lnTo>
                  <a:lnTo>
                    <a:pt x="61" y="30"/>
                  </a:lnTo>
                  <a:lnTo>
                    <a:pt x="58" y="41"/>
                  </a:lnTo>
                  <a:lnTo>
                    <a:pt x="52" y="50"/>
                  </a:lnTo>
                  <a:lnTo>
                    <a:pt x="42" y="57"/>
                  </a:lnTo>
                  <a:lnTo>
                    <a:pt x="31" y="6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05" name="Freeform 18"/>
            <p:cNvSpPr/>
            <p:nvPr/>
          </p:nvSpPr>
          <p:spPr>
            <a:xfrm>
              <a:off x="2893" y="2680"/>
              <a:ext cx="67" cy="91"/>
            </a:xfrm>
            <a:custGeom>
              <a:avLst/>
              <a:gdLst>
                <a:gd name="txL" fmla="*/ 0 w 132"/>
                <a:gd name="txT" fmla="*/ 0 h 182"/>
                <a:gd name="txR" fmla="*/ 132 w 132"/>
                <a:gd name="txB" fmla="*/ 182 h 182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32" h="182">
                  <a:moveTo>
                    <a:pt x="50" y="182"/>
                  </a:moveTo>
                  <a:lnTo>
                    <a:pt x="80" y="182"/>
                  </a:lnTo>
                  <a:lnTo>
                    <a:pt x="85" y="174"/>
                  </a:lnTo>
                  <a:lnTo>
                    <a:pt x="98" y="154"/>
                  </a:lnTo>
                  <a:lnTo>
                    <a:pt x="113" y="125"/>
                  </a:lnTo>
                  <a:lnTo>
                    <a:pt x="125" y="91"/>
                  </a:lnTo>
                  <a:lnTo>
                    <a:pt x="132" y="58"/>
                  </a:lnTo>
                  <a:lnTo>
                    <a:pt x="128" y="29"/>
                  </a:lnTo>
                  <a:lnTo>
                    <a:pt x="107" y="9"/>
                  </a:lnTo>
                  <a:lnTo>
                    <a:pt x="67" y="0"/>
                  </a:lnTo>
                  <a:lnTo>
                    <a:pt x="25" y="9"/>
                  </a:lnTo>
                  <a:lnTo>
                    <a:pt x="4" y="29"/>
                  </a:lnTo>
                  <a:lnTo>
                    <a:pt x="0" y="58"/>
                  </a:lnTo>
                  <a:lnTo>
                    <a:pt x="6" y="91"/>
                  </a:lnTo>
                  <a:lnTo>
                    <a:pt x="18" y="125"/>
                  </a:lnTo>
                  <a:lnTo>
                    <a:pt x="33" y="154"/>
                  </a:lnTo>
                  <a:lnTo>
                    <a:pt x="46" y="174"/>
                  </a:lnTo>
                  <a:lnTo>
                    <a:pt x="50" y="182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06" name="Freeform 19"/>
            <p:cNvSpPr/>
            <p:nvPr/>
          </p:nvSpPr>
          <p:spPr>
            <a:xfrm>
              <a:off x="2893" y="2680"/>
              <a:ext cx="67" cy="91"/>
            </a:xfrm>
            <a:custGeom>
              <a:avLst/>
              <a:gdLst>
                <a:gd name="txL" fmla="*/ 0 w 132"/>
                <a:gd name="txT" fmla="*/ 0 h 182"/>
                <a:gd name="txR" fmla="*/ 132 w 132"/>
                <a:gd name="txB" fmla="*/ 182 h 182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32" h="182">
                  <a:moveTo>
                    <a:pt x="50" y="182"/>
                  </a:moveTo>
                  <a:lnTo>
                    <a:pt x="80" y="182"/>
                  </a:lnTo>
                  <a:lnTo>
                    <a:pt x="85" y="174"/>
                  </a:lnTo>
                  <a:lnTo>
                    <a:pt x="98" y="154"/>
                  </a:lnTo>
                  <a:lnTo>
                    <a:pt x="113" y="125"/>
                  </a:lnTo>
                  <a:lnTo>
                    <a:pt x="125" y="91"/>
                  </a:lnTo>
                  <a:lnTo>
                    <a:pt x="132" y="58"/>
                  </a:lnTo>
                  <a:lnTo>
                    <a:pt x="128" y="29"/>
                  </a:lnTo>
                  <a:lnTo>
                    <a:pt x="107" y="9"/>
                  </a:lnTo>
                  <a:lnTo>
                    <a:pt x="67" y="0"/>
                  </a:lnTo>
                  <a:lnTo>
                    <a:pt x="25" y="9"/>
                  </a:lnTo>
                  <a:lnTo>
                    <a:pt x="4" y="29"/>
                  </a:lnTo>
                  <a:lnTo>
                    <a:pt x="0" y="58"/>
                  </a:lnTo>
                  <a:lnTo>
                    <a:pt x="6" y="91"/>
                  </a:lnTo>
                  <a:lnTo>
                    <a:pt x="18" y="125"/>
                  </a:lnTo>
                  <a:lnTo>
                    <a:pt x="33" y="154"/>
                  </a:lnTo>
                  <a:lnTo>
                    <a:pt x="46" y="174"/>
                  </a:lnTo>
                  <a:lnTo>
                    <a:pt x="50" y="182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07" name="Freeform 20"/>
            <p:cNvSpPr/>
            <p:nvPr/>
          </p:nvSpPr>
          <p:spPr>
            <a:xfrm>
              <a:off x="2821" y="2718"/>
              <a:ext cx="89" cy="73"/>
            </a:xfrm>
            <a:custGeom>
              <a:avLst/>
              <a:gdLst>
                <a:gd name="txL" fmla="*/ 0 w 177"/>
                <a:gd name="txT" fmla="*/ 0 h 146"/>
                <a:gd name="txR" fmla="*/ 177 w 177"/>
                <a:gd name="txB" fmla="*/ 146 h 146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77" h="146">
                  <a:moveTo>
                    <a:pt x="163" y="144"/>
                  </a:moveTo>
                  <a:lnTo>
                    <a:pt x="177" y="118"/>
                  </a:lnTo>
                  <a:lnTo>
                    <a:pt x="172" y="110"/>
                  </a:lnTo>
                  <a:lnTo>
                    <a:pt x="161" y="89"/>
                  </a:lnTo>
                  <a:lnTo>
                    <a:pt x="144" y="62"/>
                  </a:lnTo>
                  <a:lnTo>
                    <a:pt x="122" y="33"/>
                  </a:lnTo>
                  <a:lnTo>
                    <a:pt x="95" y="11"/>
                  </a:lnTo>
                  <a:lnTo>
                    <a:pt x="69" y="0"/>
                  </a:lnTo>
                  <a:lnTo>
                    <a:pt x="40" y="7"/>
                  </a:lnTo>
                  <a:lnTo>
                    <a:pt x="14" y="38"/>
                  </a:lnTo>
                  <a:lnTo>
                    <a:pt x="3" y="60"/>
                  </a:lnTo>
                  <a:lnTo>
                    <a:pt x="0" y="78"/>
                  </a:lnTo>
                  <a:lnTo>
                    <a:pt x="1" y="94"/>
                  </a:lnTo>
                  <a:lnTo>
                    <a:pt x="8" y="106"/>
                  </a:lnTo>
                  <a:lnTo>
                    <a:pt x="17" y="117"/>
                  </a:lnTo>
                  <a:lnTo>
                    <a:pt x="30" y="126"/>
                  </a:lnTo>
                  <a:lnTo>
                    <a:pt x="46" y="132"/>
                  </a:lnTo>
                  <a:lnTo>
                    <a:pt x="62" y="138"/>
                  </a:lnTo>
                  <a:lnTo>
                    <a:pt x="79" y="141"/>
                  </a:lnTo>
                  <a:lnTo>
                    <a:pt x="98" y="143"/>
                  </a:lnTo>
                  <a:lnTo>
                    <a:pt x="115" y="144"/>
                  </a:lnTo>
                  <a:lnTo>
                    <a:pt x="130" y="146"/>
                  </a:lnTo>
                  <a:lnTo>
                    <a:pt x="144" y="146"/>
                  </a:lnTo>
                  <a:lnTo>
                    <a:pt x="154" y="144"/>
                  </a:lnTo>
                  <a:lnTo>
                    <a:pt x="161" y="144"/>
                  </a:lnTo>
                  <a:lnTo>
                    <a:pt x="163" y="144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08" name="Freeform 21"/>
            <p:cNvSpPr/>
            <p:nvPr/>
          </p:nvSpPr>
          <p:spPr>
            <a:xfrm>
              <a:off x="2821" y="2800"/>
              <a:ext cx="89" cy="71"/>
            </a:xfrm>
            <a:custGeom>
              <a:avLst/>
              <a:gdLst>
                <a:gd name="txL" fmla="*/ 0 w 178"/>
                <a:gd name="txT" fmla="*/ 0 h 143"/>
                <a:gd name="txR" fmla="*/ 178 w 178"/>
                <a:gd name="txB" fmla="*/ 143 h 143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178" h="143">
                  <a:moveTo>
                    <a:pt x="178" y="27"/>
                  </a:moveTo>
                  <a:lnTo>
                    <a:pt x="164" y="1"/>
                  </a:lnTo>
                  <a:lnTo>
                    <a:pt x="162" y="1"/>
                  </a:lnTo>
                  <a:lnTo>
                    <a:pt x="155" y="1"/>
                  </a:lnTo>
                  <a:lnTo>
                    <a:pt x="145" y="0"/>
                  </a:lnTo>
                  <a:lnTo>
                    <a:pt x="131" y="0"/>
                  </a:lnTo>
                  <a:lnTo>
                    <a:pt x="116" y="1"/>
                  </a:lnTo>
                  <a:lnTo>
                    <a:pt x="99" y="2"/>
                  </a:lnTo>
                  <a:lnTo>
                    <a:pt x="80" y="5"/>
                  </a:lnTo>
                  <a:lnTo>
                    <a:pt x="63" y="7"/>
                  </a:lnTo>
                  <a:lnTo>
                    <a:pt x="46" y="13"/>
                  </a:lnTo>
                  <a:lnTo>
                    <a:pt x="31" y="18"/>
                  </a:lnTo>
                  <a:lnTo>
                    <a:pt x="18" y="27"/>
                  </a:lnTo>
                  <a:lnTo>
                    <a:pt x="8" y="37"/>
                  </a:lnTo>
                  <a:lnTo>
                    <a:pt x="2" y="50"/>
                  </a:lnTo>
                  <a:lnTo>
                    <a:pt x="0" y="65"/>
                  </a:lnTo>
                  <a:lnTo>
                    <a:pt x="4" y="83"/>
                  </a:lnTo>
                  <a:lnTo>
                    <a:pt x="14" y="104"/>
                  </a:lnTo>
                  <a:lnTo>
                    <a:pt x="41" y="135"/>
                  </a:lnTo>
                  <a:lnTo>
                    <a:pt x="69" y="143"/>
                  </a:lnTo>
                  <a:lnTo>
                    <a:pt x="96" y="132"/>
                  </a:lnTo>
                  <a:lnTo>
                    <a:pt x="122" y="111"/>
                  </a:lnTo>
                  <a:lnTo>
                    <a:pt x="145" y="83"/>
                  </a:lnTo>
                  <a:lnTo>
                    <a:pt x="162" y="55"/>
                  </a:lnTo>
                  <a:lnTo>
                    <a:pt x="174" y="35"/>
                  </a:lnTo>
                  <a:lnTo>
                    <a:pt x="178" y="27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09" name="Freeform 22"/>
            <p:cNvSpPr/>
            <p:nvPr/>
          </p:nvSpPr>
          <p:spPr>
            <a:xfrm>
              <a:off x="2894" y="2818"/>
              <a:ext cx="66" cy="90"/>
            </a:xfrm>
            <a:custGeom>
              <a:avLst/>
              <a:gdLst>
                <a:gd name="txL" fmla="*/ 0 w 132"/>
                <a:gd name="txT" fmla="*/ 0 h 181"/>
                <a:gd name="txR" fmla="*/ 132 w 132"/>
                <a:gd name="txB" fmla="*/ 181 h 181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132" h="181">
                  <a:moveTo>
                    <a:pt x="82" y="0"/>
                  </a:moveTo>
                  <a:lnTo>
                    <a:pt x="52" y="0"/>
                  </a:lnTo>
                  <a:lnTo>
                    <a:pt x="47" y="8"/>
                  </a:lnTo>
                  <a:lnTo>
                    <a:pt x="35" y="29"/>
                  </a:lnTo>
                  <a:lnTo>
                    <a:pt x="20" y="57"/>
                  </a:lnTo>
                  <a:lnTo>
                    <a:pt x="7" y="90"/>
                  </a:lnTo>
                  <a:lnTo>
                    <a:pt x="0" y="123"/>
                  </a:lnTo>
                  <a:lnTo>
                    <a:pt x="5" y="152"/>
                  </a:lnTo>
                  <a:lnTo>
                    <a:pt x="24" y="172"/>
                  </a:lnTo>
                  <a:lnTo>
                    <a:pt x="64" y="181"/>
                  </a:lnTo>
                  <a:lnTo>
                    <a:pt x="106" y="172"/>
                  </a:lnTo>
                  <a:lnTo>
                    <a:pt x="127" y="152"/>
                  </a:lnTo>
                  <a:lnTo>
                    <a:pt x="132" y="123"/>
                  </a:lnTo>
                  <a:lnTo>
                    <a:pt x="127" y="90"/>
                  </a:lnTo>
                  <a:lnTo>
                    <a:pt x="114" y="57"/>
                  </a:lnTo>
                  <a:lnTo>
                    <a:pt x="99" y="29"/>
                  </a:lnTo>
                  <a:lnTo>
                    <a:pt x="86" y="8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10" name="Freeform 23"/>
            <p:cNvSpPr/>
            <p:nvPr/>
          </p:nvSpPr>
          <p:spPr>
            <a:xfrm>
              <a:off x="2944" y="2799"/>
              <a:ext cx="88" cy="72"/>
            </a:xfrm>
            <a:custGeom>
              <a:avLst/>
              <a:gdLst>
                <a:gd name="txL" fmla="*/ 0 w 177"/>
                <a:gd name="txT" fmla="*/ 0 h 144"/>
                <a:gd name="txR" fmla="*/ 177 w 177"/>
                <a:gd name="txB" fmla="*/ 144 h 144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177" h="144">
                  <a:moveTo>
                    <a:pt x="15" y="1"/>
                  </a:moveTo>
                  <a:lnTo>
                    <a:pt x="0" y="26"/>
                  </a:lnTo>
                  <a:lnTo>
                    <a:pt x="5" y="34"/>
                  </a:lnTo>
                  <a:lnTo>
                    <a:pt x="16" y="55"/>
                  </a:lnTo>
                  <a:lnTo>
                    <a:pt x="33" y="83"/>
                  </a:lnTo>
                  <a:lnTo>
                    <a:pt x="56" y="110"/>
                  </a:lnTo>
                  <a:lnTo>
                    <a:pt x="82" y="132"/>
                  </a:lnTo>
                  <a:lnTo>
                    <a:pt x="109" y="144"/>
                  </a:lnTo>
                  <a:lnTo>
                    <a:pt x="137" y="137"/>
                  </a:lnTo>
                  <a:lnTo>
                    <a:pt x="164" y="106"/>
                  </a:lnTo>
                  <a:lnTo>
                    <a:pt x="174" y="85"/>
                  </a:lnTo>
                  <a:lnTo>
                    <a:pt x="177" y="67"/>
                  </a:lnTo>
                  <a:lnTo>
                    <a:pt x="176" y="50"/>
                  </a:lnTo>
                  <a:lnTo>
                    <a:pt x="170" y="38"/>
                  </a:lnTo>
                  <a:lnTo>
                    <a:pt x="161" y="27"/>
                  </a:lnTo>
                  <a:lnTo>
                    <a:pt x="147" y="19"/>
                  </a:lnTo>
                  <a:lnTo>
                    <a:pt x="132" y="12"/>
                  </a:lnTo>
                  <a:lnTo>
                    <a:pt x="116" y="8"/>
                  </a:lnTo>
                  <a:lnTo>
                    <a:pt x="98" y="4"/>
                  </a:lnTo>
                  <a:lnTo>
                    <a:pt x="81" y="2"/>
                  </a:lnTo>
                  <a:lnTo>
                    <a:pt x="63" y="1"/>
                  </a:lnTo>
                  <a:lnTo>
                    <a:pt x="48" y="0"/>
                  </a:lnTo>
                  <a:lnTo>
                    <a:pt x="35" y="0"/>
                  </a:lnTo>
                  <a:lnTo>
                    <a:pt x="24" y="1"/>
                  </a:lnTo>
                  <a:lnTo>
                    <a:pt x="17" y="1"/>
                  </a:lnTo>
                  <a:lnTo>
                    <a:pt x="15" y="1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11" name="Freeform 24"/>
            <p:cNvSpPr/>
            <p:nvPr/>
          </p:nvSpPr>
          <p:spPr>
            <a:xfrm>
              <a:off x="2943" y="2718"/>
              <a:ext cx="90" cy="72"/>
            </a:xfrm>
            <a:custGeom>
              <a:avLst/>
              <a:gdLst>
                <a:gd name="txL" fmla="*/ 0 w 180"/>
                <a:gd name="txT" fmla="*/ 0 h 143"/>
                <a:gd name="txR" fmla="*/ 180 w 180"/>
                <a:gd name="txB" fmla="*/ 143 h 143"/>
              </a:gdLst>
              <a:ahLst/>
              <a:cxnLst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</a:cxnLst>
              <a:rect l="txL" t="txT" r="txR" b="txB"/>
              <a:pathLst>
                <a:path w="180" h="143">
                  <a:moveTo>
                    <a:pt x="0" y="116"/>
                  </a:moveTo>
                  <a:lnTo>
                    <a:pt x="15" y="142"/>
                  </a:lnTo>
                  <a:lnTo>
                    <a:pt x="17" y="142"/>
                  </a:lnTo>
                  <a:lnTo>
                    <a:pt x="24" y="142"/>
                  </a:lnTo>
                  <a:lnTo>
                    <a:pt x="34" y="143"/>
                  </a:lnTo>
                  <a:lnTo>
                    <a:pt x="48" y="143"/>
                  </a:lnTo>
                  <a:lnTo>
                    <a:pt x="63" y="142"/>
                  </a:lnTo>
                  <a:lnTo>
                    <a:pt x="80" y="141"/>
                  </a:lnTo>
                  <a:lnTo>
                    <a:pt x="99" y="139"/>
                  </a:lnTo>
                  <a:lnTo>
                    <a:pt x="116" y="135"/>
                  </a:lnTo>
                  <a:lnTo>
                    <a:pt x="133" y="131"/>
                  </a:lnTo>
                  <a:lnTo>
                    <a:pt x="148" y="125"/>
                  </a:lnTo>
                  <a:lnTo>
                    <a:pt x="161" y="117"/>
                  </a:lnTo>
                  <a:lnTo>
                    <a:pt x="171" y="106"/>
                  </a:lnTo>
                  <a:lnTo>
                    <a:pt x="177" y="94"/>
                  </a:lnTo>
                  <a:lnTo>
                    <a:pt x="180" y="79"/>
                  </a:lnTo>
                  <a:lnTo>
                    <a:pt x="175" y="60"/>
                  </a:lnTo>
                  <a:lnTo>
                    <a:pt x="166" y="40"/>
                  </a:lnTo>
                  <a:lnTo>
                    <a:pt x="138" y="7"/>
                  </a:lnTo>
                  <a:lnTo>
                    <a:pt x="109" y="0"/>
                  </a:lnTo>
                  <a:lnTo>
                    <a:pt x="82" y="10"/>
                  </a:lnTo>
                  <a:lnTo>
                    <a:pt x="56" y="32"/>
                  </a:lnTo>
                  <a:lnTo>
                    <a:pt x="33" y="59"/>
                  </a:lnTo>
                  <a:lnTo>
                    <a:pt x="16" y="87"/>
                  </a:lnTo>
                  <a:lnTo>
                    <a:pt x="4" y="108"/>
                  </a:lnTo>
                  <a:lnTo>
                    <a:pt x="0" y="116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12" name="Freeform 25"/>
            <p:cNvSpPr/>
            <p:nvPr/>
          </p:nvSpPr>
          <p:spPr>
            <a:xfrm>
              <a:off x="3116" y="2261"/>
              <a:ext cx="12" cy="12"/>
            </a:xfrm>
            <a:custGeom>
              <a:avLst/>
              <a:gdLst>
                <a:gd name="txL" fmla="*/ 0 w 24"/>
                <a:gd name="txT" fmla="*/ 0 h 24"/>
                <a:gd name="txR" fmla="*/ 24 w 24"/>
                <a:gd name="txB" fmla="*/ 24 h 24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24" h="24">
                  <a:moveTo>
                    <a:pt x="12" y="24"/>
                  </a:moveTo>
                  <a:lnTo>
                    <a:pt x="8" y="23"/>
                  </a:lnTo>
                  <a:lnTo>
                    <a:pt x="3" y="21"/>
                  </a:lnTo>
                  <a:lnTo>
                    <a:pt x="1" y="16"/>
                  </a:lnTo>
                  <a:lnTo>
                    <a:pt x="0" y="11"/>
                  </a:lnTo>
                  <a:lnTo>
                    <a:pt x="1" y="7"/>
                  </a:lnTo>
                  <a:lnTo>
                    <a:pt x="3" y="3"/>
                  </a:lnTo>
                  <a:lnTo>
                    <a:pt x="8" y="1"/>
                  </a:lnTo>
                  <a:lnTo>
                    <a:pt x="12" y="0"/>
                  </a:lnTo>
                  <a:lnTo>
                    <a:pt x="17" y="1"/>
                  </a:lnTo>
                  <a:lnTo>
                    <a:pt x="20" y="3"/>
                  </a:lnTo>
                  <a:lnTo>
                    <a:pt x="23" y="7"/>
                  </a:lnTo>
                  <a:lnTo>
                    <a:pt x="24" y="11"/>
                  </a:lnTo>
                  <a:lnTo>
                    <a:pt x="23" y="16"/>
                  </a:lnTo>
                  <a:lnTo>
                    <a:pt x="20" y="21"/>
                  </a:lnTo>
                  <a:lnTo>
                    <a:pt x="17" y="23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13" name="Freeform 26"/>
            <p:cNvSpPr/>
            <p:nvPr/>
          </p:nvSpPr>
          <p:spPr>
            <a:xfrm>
              <a:off x="3109" y="2221"/>
              <a:ext cx="26" cy="37"/>
            </a:xfrm>
            <a:custGeom>
              <a:avLst/>
              <a:gdLst>
                <a:gd name="txL" fmla="*/ 0 w 52"/>
                <a:gd name="txT" fmla="*/ 0 h 73"/>
                <a:gd name="txR" fmla="*/ 52 w 52"/>
                <a:gd name="txB" fmla="*/ 73 h 73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2" h="73">
                  <a:moveTo>
                    <a:pt x="19" y="73"/>
                  </a:moveTo>
                  <a:lnTo>
                    <a:pt x="31" y="73"/>
                  </a:lnTo>
                  <a:lnTo>
                    <a:pt x="33" y="70"/>
                  </a:lnTo>
                  <a:lnTo>
                    <a:pt x="38" y="62"/>
                  </a:lnTo>
                  <a:lnTo>
                    <a:pt x="43" y="50"/>
                  </a:lnTo>
                  <a:lnTo>
                    <a:pt x="49" y="36"/>
                  </a:lnTo>
                  <a:lnTo>
                    <a:pt x="52" y="24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2"/>
                  </a:lnTo>
                  <a:lnTo>
                    <a:pt x="17" y="70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14" name="Freeform 27"/>
            <p:cNvSpPr/>
            <p:nvPr/>
          </p:nvSpPr>
          <p:spPr>
            <a:xfrm>
              <a:off x="3109" y="2221"/>
              <a:ext cx="26" cy="37"/>
            </a:xfrm>
            <a:custGeom>
              <a:avLst/>
              <a:gdLst>
                <a:gd name="txL" fmla="*/ 0 w 52"/>
                <a:gd name="txT" fmla="*/ 0 h 73"/>
                <a:gd name="txR" fmla="*/ 52 w 52"/>
                <a:gd name="txB" fmla="*/ 73 h 73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2" h="73">
                  <a:moveTo>
                    <a:pt x="19" y="73"/>
                  </a:moveTo>
                  <a:lnTo>
                    <a:pt x="31" y="73"/>
                  </a:lnTo>
                  <a:lnTo>
                    <a:pt x="33" y="70"/>
                  </a:lnTo>
                  <a:lnTo>
                    <a:pt x="38" y="62"/>
                  </a:lnTo>
                  <a:lnTo>
                    <a:pt x="43" y="50"/>
                  </a:lnTo>
                  <a:lnTo>
                    <a:pt x="49" y="36"/>
                  </a:lnTo>
                  <a:lnTo>
                    <a:pt x="52" y="24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2"/>
                  </a:lnTo>
                  <a:lnTo>
                    <a:pt x="17" y="70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15" name="Freeform 28"/>
            <p:cNvSpPr/>
            <p:nvPr/>
          </p:nvSpPr>
          <p:spPr>
            <a:xfrm>
              <a:off x="3080" y="2236"/>
              <a:ext cx="36" cy="29"/>
            </a:xfrm>
            <a:custGeom>
              <a:avLst/>
              <a:gdLst>
                <a:gd name="txL" fmla="*/ 0 w 71"/>
                <a:gd name="txT" fmla="*/ 0 h 58"/>
                <a:gd name="txR" fmla="*/ 71 w 71"/>
                <a:gd name="txB" fmla="*/ 58 h 58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71" h="58">
                  <a:moveTo>
                    <a:pt x="66" y="58"/>
                  </a:moveTo>
                  <a:lnTo>
                    <a:pt x="71" y="48"/>
                  </a:lnTo>
                  <a:lnTo>
                    <a:pt x="70" y="44"/>
                  </a:lnTo>
                  <a:lnTo>
                    <a:pt x="64" y="36"/>
                  </a:lnTo>
                  <a:lnTo>
                    <a:pt x="58" y="25"/>
                  </a:lnTo>
                  <a:lnTo>
                    <a:pt x="49" y="14"/>
                  </a:lnTo>
                  <a:lnTo>
                    <a:pt x="39" y="5"/>
                  </a:lnTo>
                  <a:lnTo>
                    <a:pt x="28" y="0"/>
                  </a:lnTo>
                  <a:lnTo>
                    <a:pt x="16" y="4"/>
                  </a:lnTo>
                  <a:lnTo>
                    <a:pt x="6" y="17"/>
                  </a:lnTo>
                  <a:lnTo>
                    <a:pt x="0" y="33"/>
                  </a:lnTo>
                  <a:lnTo>
                    <a:pt x="3" y="43"/>
                  </a:lnTo>
                  <a:lnTo>
                    <a:pt x="11" y="51"/>
                  </a:lnTo>
                  <a:lnTo>
                    <a:pt x="25" y="56"/>
                  </a:lnTo>
                  <a:lnTo>
                    <a:pt x="39" y="58"/>
                  </a:lnTo>
                  <a:lnTo>
                    <a:pt x="52" y="58"/>
                  </a:lnTo>
                  <a:lnTo>
                    <a:pt x="62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16" name="Freeform 29"/>
            <p:cNvSpPr/>
            <p:nvPr/>
          </p:nvSpPr>
          <p:spPr>
            <a:xfrm>
              <a:off x="3080" y="2269"/>
              <a:ext cx="36" cy="28"/>
            </a:xfrm>
            <a:custGeom>
              <a:avLst/>
              <a:gdLst>
                <a:gd name="txL" fmla="*/ 0 w 71"/>
                <a:gd name="txT" fmla="*/ 0 h 57"/>
                <a:gd name="txR" fmla="*/ 71 w 71"/>
                <a:gd name="txB" fmla="*/ 57 h 57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71" h="57">
                  <a:moveTo>
                    <a:pt x="71" y="10"/>
                  </a:moveTo>
                  <a:lnTo>
                    <a:pt x="66" y="0"/>
                  </a:lnTo>
                  <a:lnTo>
                    <a:pt x="62" y="0"/>
                  </a:lnTo>
                  <a:lnTo>
                    <a:pt x="53" y="0"/>
                  </a:lnTo>
                  <a:lnTo>
                    <a:pt x="39" y="0"/>
                  </a:lnTo>
                  <a:lnTo>
                    <a:pt x="25" y="2"/>
                  </a:lnTo>
                  <a:lnTo>
                    <a:pt x="13" y="7"/>
                  </a:lnTo>
                  <a:lnTo>
                    <a:pt x="3" y="15"/>
                  </a:lnTo>
                  <a:lnTo>
                    <a:pt x="0" y="25"/>
                  </a:lnTo>
                  <a:lnTo>
                    <a:pt x="6" y="42"/>
                  </a:lnTo>
                  <a:lnTo>
                    <a:pt x="16" y="54"/>
                  </a:lnTo>
                  <a:lnTo>
                    <a:pt x="28" y="57"/>
                  </a:lnTo>
                  <a:lnTo>
                    <a:pt x="39" y="53"/>
                  </a:lnTo>
                  <a:lnTo>
                    <a:pt x="49" y="44"/>
                  </a:lnTo>
                  <a:lnTo>
                    <a:pt x="58" y="33"/>
                  </a:lnTo>
                  <a:lnTo>
                    <a:pt x="64" y="22"/>
                  </a:lnTo>
                  <a:lnTo>
                    <a:pt x="70" y="14"/>
                  </a:lnTo>
                  <a:lnTo>
                    <a:pt x="71" y="1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17" name="Freeform 30"/>
            <p:cNvSpPr/>
            <p:nvPr/>
          </p:nvSpPr>
          <p:spPr>
            <a:xfrm>
              <a:off x="3109" y="2277"/>
              <a:ext cx="26" cy="36"/>
            </a:xfrm>
            <a:custGeom>
              <a:avLst/>
              <a:gdLst>
                <a:gd name="txL" fmla="*/ 0 w 52"/>
                <a:gd name="txT" fmla="*/ 0 h 73"/>
                <a:gd name="txR" fmla="*/ 52 w 52"/>
                <a:gd name="txB" fmla="*/ 73 h 73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52" h="73">
                  <a:moveTo>
                    <a:pt x="32" y="0"/>
                  </a:moveTo>
                  <a:lnTo>
                    <a:pt x="20" y="0"/>
                  </a:lnTo>
                  <a:lnTo>
                    <a:pt x="18" y="4"/>
                  </a:lnTo>
                  <a:lnTo>
                    <a:pt x="14" y="12"/>
                  </a:lnTo>
                  <a:lnTo>
                    <a:pt x="8" y="23"/>
                  </a:lnTo>
                  <a:lnTo>
                    <a:pt x="2" y="36"/>
                  </a:lnTo>
                  <a:lnTo>
                    <a:pt x="0" y="50"/>
                  </a:lnTo>
                  <a:lnTo>
                    <a:pt x="1" y="61"/>
                  </a:lnTo>
                  <a:lnTo>
                    <a:pt x="9" y="69"/>
                  </a:lnTo>
                  <a:lnTo>
                    <a:pt x="25" y="73"/>
                  </a:lnTo>
                  <a:lnTo>
                    <a:pt x="41" y="69"/>
                  </a:lnTo>
                  <a:lnTo>
                    <a:pt x="50" y="61"/>
                  </a:lnTo>
                  <a:lnTo>
                    <a:pt x="52" y="50"/>
                  </a:lnTo>
                  <a:lnTo>
                    <a:pt x="49" y="36"/>
                  </a:lnTo>
                  <a:lnTo>
                    <a:pt x="45" y="23"/>
                  </a:lnTo>
                  <a:lnTo>
                    <a:pt x="39" y="12"/>
                  </a:lnTo>
                  <a:lnTo>
                    <a:pt x="34" y="4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18" name="Freeform 31"/>
            <p:cNvSpPr/>
            <p:nvPr/>
          </p:nvSpPr>
          <p:spPr>
            <a:xfrm>
              <a:off x="3129" y="2269"/>
              <a:ext cx="36" cy="28"/>
            </a:xfrm>
            <a:custGeom>
              <a:avLst/>
              <a:gdLst>
                <a:gd name="txL" fmla="*/ 0 w 71"/>
                <a:gd name="txT" fmla="*/ 0 h 57"/>
                <a:gd name="txR" fmla="*/ 71 w 71"/>
                <a:gd name="txB" fmla="*/ 57 h 57"/>
              </a:gdLst>
              <a:ahLst/>
              <a:cxnLst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71" h="57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4"/>
                  </a:lnTo>
                  <a:lnTo>
                    <a:pt x="32" y="53"/>
                  </a:lnTo>
                  <a:lnTo>
                    <a:pt x="44" y="57"/>
                  </a:lnTo>
                  <a:lnTo>
                    <a:pt x="55" y="54"/>
                  </a:lnTo>
                  <a:lnTo>
                    <a:pt x="66" y="42"/>
                  </a:lnTo>
                  <a:lnTo>
                    <a:pt x="71" y="25"/>
                  </a:lnTo>
                  <a:lnTo>
                    <a:pt x="68" y="15"/>
                  </a:lnTo>
                  <a:lnTo>
                    <a:pt x="60" y="7"/>
                  </a:lnTo>
                  <a:lnTo>
                    <a:pt x="46" y="2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19" name="Freeform 32"/>
            <p:cNvSpPr/>
            <p:nvPr/>
          </p:nvSpPr>
          <p:spPr>
            <a:xfrm>
              <a:off x="3129" y="2236"/>
              <a:ext cx="36" cy="28"/>
            </a:xfrm>
            <a:custGeom>
              <a:avLst/>
              <a:gdLst>
                <a:gd name="txL" fmla="*/ 0 w 71"/>
                <a:gd name="txT" fmla="*/ 0 h 57"/>
                <a:gd name="txR" fmla="*/ 71 w 71"/>
                <a:gd name="txB" fmla="*/ 57 h 57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71" h="57">
                  <a:moveTo>
                    <a:pt x="0" y="47"/>
                  </a:moveTo>
                  <a:lnTo>
                    <a:pt x="6" y="57"/>
                  </a:lnTo>
                  <a:lnTo>
                    <a:pt x="9" y="57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46" y="55"/>
                  </a:lnTo>
                  <a:lnTo>
                    <a:pt x="59" y="50"/>
                  </a:lnTo>
                  <a:lnTo>
                    <a:pt x="68" y="43"/>
                  </a:lnTo>
                  <a:lnTo>
                    <a:pt x="71" y="32"/>
                  </a:lnTo>
                  <a:lnTo>
                    <a:pt x="66" y="17"/>
                  </a:lnTo>
                  <a:lnTo>
                    <a:pt x="55" y="4"/>
                  </a:lnTo>
                  <a:lnTo>
                    <a:pt x="44" y="0"/>
                  </a:lnTo>
                  <a:lnTo>
                    <a:pt x="32" y="4"/>
                  </a:lnTo>
                  <a:lnTo>
                    <a:pt x="23" y="13"/>
                  </a:lnTo>
                  <a:lnTo>
                    <a:pt x="14" y="23"/>
                  </a:lnTo>
                  <a:lnTo>
                    <a:pt x="7" y="35"/>
                  </a:lnTo>
                  <a:lnTo>
                    <a:pt x="1" y="43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20" name="Freeform 33"/>
            <p:cNvSpPr/>
            <p:nvPr/>
          </p:nvSpPr>
          <p:spPr>
            <a:xfrm>
              <a:off x="3830" y="3106"/>
              <a:ext cx="12" cy="12"/>
            </a:xfrm>
            <a:custGeom>
              <a:avLst/>
              <a:gdLst>
                <a:gd name="txL" fmla="*/ 0 w 24"/>
                <a:gd name="txT" fmla="*/ 0 h 24"/>
                <a:gd name="txR" fmla="*/ 24 w 24"/>
                <a:gd name="txB" fmla="*/ 24 h 24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24" h="24">
                  <a:moveTo>
                    <a:pt x="11" y="24"/>
                  </a:moveTo>
                  <a:lnTo>
                    <a:pt x="7" y="23"/>
                  </a:lnTo>
                  <a:lnTo>
                    <a:pt x="3" y="20"/>
                  </a:lnTo>
                  <a:lnTo>
                    <a:pt x="1" y="16"/>
                  </a:lnTo>
                  <a:lnTo>
                    <a:pt x="0" y="11"/>
                  </a:lnTo>
                  <a:lnTo>
                    <a:pt x="1" y="7"/>
                  </a:lnTo>
                  <a:lnTo>
                    <a:pt x="3" y="3"/>
                  </a:lnTo>
                  <a:lnTo>
                    <a:pt x="7" y="1"/>
                  </a:lnTo>
                  <a:lnTo>
                    <a:pt x="11" y="0"/>
                  </a:lnTo>
                  <a:lnTo>
                    <a:pt x="16" y="1"/>
                  </a:lnTo>
                  <a:lnTo>
                    <a:pt x="20" y="3"/>
                  </a:lnTo>
                  <a:lnTo>
                    <a:pt x="23" y="7"/>
                  </a:lnTo>
                  <a:lnTo>
                    <a:pt x="24" y="11"/>
                  </a:lnTo>
                  <a:lnTo>
                    <a:pt x="23" y="16"/>
                  </a:lnTo>
                  <a:lnTo>
                    <a:pt x="20" y="20"/>
                  </a:lnTo>
                  <a:lnTo>
                    <a:pt x="16" y="23"/>
                  </a:lnTo>
                  <a:lnTo>
                    <a:pt x="11" y="24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21" name="Freeform 34"/>
            <p:cNvSpPr/>
            <p:nvPr/>
          </p:nvSpPr>
          <p:spPr>
            <a:xfrm>
              <a:off x="3823" y="3066"/>
              <a:ext cx="26" cy="36"/>
            </a:xfrm>
            <a:custGeom>
              <a:avLst/>
              <a:gdLst>
                <a:gd name="txL" fmla="*/ 0 w 53"/>
                <a:gd name="txT" fmla="*/ 0 h 73"/>
                <a:gd name="txR" fmla="*/ 53 w 53"/>
                <a:gd name="txB" fmla="*/ 73 h 73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53" h="73">
                  <a:moveTo>
                    <a:pt x="19" y="73"/>
                  </a:moveTo>
                  <a:lnTo>
                    <a:pt x="32" y="73"/>
                  </a:lnTo>
                  <a:lnTo>
                    <a:pt x="34" y="69"/>
                  </a:lnTo>
                  <a:lnTo>
                    <a:pt x="39" y="61"/>
                  </a:lnTo>
                  <a:lnTo>
                    <a:pt x="45" y="50"/>
                  </a:lnTo>
                  <a:lnTo>
                    <a:pt x="50" y="36"/>
                  </a:lnTo>
                  <a:lnTo>
                    <a:pt x="53" y="23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1"/>
                  </a:lnTo>
                  <a:lnTo>
                    <a:pt x="17" y="69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22" name="Freeform 35"/>
            <p:cNvSpPr/>
            <p:nvPr/>
          </p:nvSpPr>
          <p:spPr>
            <a:xfrm>
              <a:off x="3823" y="3066"/>
              <a:ext cx="26" cy="36"/>
            </a:xfrm>
            <a:custGeom>
              <a:avLst/>
              <a:gdLst>
                <a:gd name="txL" fmla="*/ 0 w 53"/>
                <a:gd name="txT" fmla="*/ 0 h 73"/>
                <a:gd name="txR" fmla="*/ 53 w 53"/>
                <a:gd name="txB" fmla="*/ 73 h 73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53" h="73">
                  <a:moveTo>
                    <a:pt x="19" y="73"/>
                  </a:moveTo>
                  <a:lnTo>
                    <a:pt x="32" y="73"/>
                  </a:lnTo>
                  <a:lnTo>
                    <a:pt x="34" y="69"/>
                  </a:lnTo>
                  <a:lnTo>
                    <a:pt x="39" y="61"/>
                  </a:lnTo>
                  <a:lnTo>
                    <a:pt x="45" y="50"/>
                  </a:lnTo>
                  <a:lnTo>
                    <a:pt x="50" y="36"/>
                  </a:lnTo>
                  <a:lnTo>
                    <a:pt x="53" y="23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1"/>
                  </a:lnTo>
                  <a:lnTo>
                    <a:pt x="17" y="69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23" name="Freeform 36"/>
            <p:cNvSpPr/>
            <p:nvPr/>
          </p:nvSpPr>
          <p:spPr>
            <a:xfrm>
              <a:off x="3793" y="3081"/>
              <a:ext cx="36" cy="29"/>
            </a:xfrm>
            <a:custGeom>
              <a:avLst/>
              <a:gdLst>
                <a:gd name="txL" fmla="*/ 0 w 71"/>
                <a:gd name="txT" fmla="*/ 0 h 58"/>
                <a:gd name="txR" fmla="*/ 71 w 71"/>
                <a:gd name="txB" fmla="*/ 58 h 58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71" h="58">
                  <a:moveTo>
                    <a:pt x="66" y="58"/>
                  </a:moveTo>
                  <a:lnTo>
                    <a:pt x="71" y="47"/>
                  </a:lnTo>
                  <a:lnTo>
                    <a:pt x="70" y="44"/>
                  </a:lnTo>
                  <a:lnTo>
                    <a:pt x="64" y="36"/>
                  </a:lnTo>
                  <a:lnTo>
                    <a:pt x="58" y="24"/>
                  </a:lnTo>
                  <a:lnTo>
                    <a:pt x="49" y="14"/>
                  </a:lnTo>
                  <a:lnTo>
                    <a:pt x="39" y="5"/>
                  </a:lnTo>
                  <a:lnTo>
                    <a:pt x="28" y="0"/>
                  </a:lnTo>
                  <a:lnTo>
                    <a:pt x="16" y="4"/>
                  </a:lnTo>
                  <a:lnTo>
                    <a:pt x="6" y="16"/>
                  </a:lnTo>
                  <a:lnTo>
                    <a:pt x="0" y="32"/>
                  </a:lnTo>
                  <a:lnTo>
                    <a:pt x="3" y="43"/>
                  </a:lnTo>
                  <a:lnTo>
                    <a:pt x="13" y="51"/>
                  </a:lnTo>
                  <a:lnTo>
                    <a:pt x="25" y="55"/>
                  </a:lnTo>
                  <a:lnTo>
                    <a:pt x="39" y="58"/>
                  </a:lnTo>
                  <a:lnTo>
                    <a:pt x="53" y="58"/>
                  </a:lnTo>
                  <a:lnTo>
                    <a:pt x="62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24" name="Freeform 37"/>
            <p:cNvSpPr/>
            <p:nvPr/>
          </p:nvSpPr>
          <p:spPr>
            <a:xfrm>
              <a:off x="3793" y="3114"/>
              <a:ext cx="37" cy="28"/>
            </a:xfrm>
            <a:custGeom>
              <a:avLst/>
              <a:gdLst>
                <a:gd name="txL" fmla="*/ 0 w 72"/>
                <a:gd name="txT" fmla="*/ 0 h 56"/>
                <a:gd name="txR" fmla="*/ 72 w 72"/>
                <a:gd name="txB" fmla="*/ 56 h 56"/>
              </a:gdLst>
              <a:ahLst/>
              <a:cxnLst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72" h="56">
                  <a:moveTo>
                    <a:pt x="72" y="10"/>
                  </a:moveTo>
                  <a:lnTo>
                    <a:pt x="67" y="0"/>
                  </a:lnTo>
                  <a:lnTo>
                    <a:pt x="63" y="0"/>
                  </a:lnTo>
                  <a:lnTo>
                    <a:pt x="53" y="0"/>
                  </a:lnTo>
                  <a:lnTo>
                    <a:pt x="40" y="0"/>
                  </a:lnTo>
                  <a:lnTo>
                    <a:pt x="26" y="2"/>
                  </a:lnTo>
                  <a:lnTo>
                    <a:pt x="13" y="7"/>
                  </a:lnTo>
                  <a:lnTo>
                    <a:pt x="3" y="15"/>
                  </a:lnTo>
                  <a:lnTo>
                    <a:pt x="0" y="25"/>
                  </a:lnTo>
                  <a:lnTo>
                    <a:pt x="6" y="41"/>
                  </a:lnTo>
                  <a:lnTo>
                    <a:pt x="17" y="54"/>
                  </a:lnTo>
                  <a:lnTo>
                    <a:pt x="29" y="56"/>
                  </a:lnTo>
                  <a:lnTo>
                    <a:pt x="39" y="53"/>
                  </a:lnTo>
                  <a:lnTo>
                    <a:pt x="49" y="44"/>
                  </a:lnTo>
                  <a:lnTo>
                    <a:pt x="59" y="33"/>
                  </a:lnTo>
                  <a:lnTo>
                    <a:pt x="66" y="22"/>
                  </a:lnTo>
                  <a:lnTo>
                    <a:pt x="71" y="14"/>
                  </a:lnTo>
                  <a:lnTo>
                    <a:pt x="72" y="1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25" name="Freeform 38"/>
            <p:cNvSpPr/>
            <p:nvPr/>
          </p:nvSpPr>
          <p:spPr>
            <a:xfrm>
              <a:off x="3823" y="3121"/>
              <a:ext cx="26" cy="37"/>
            </a:xfrm>
            <a:custGeom>
              <a:avLst/>
              <a:gdLst>
                <a:gd name="txL" fmla="*/ 0 w 53"/>
                <a:gd name="txT" fmla="*/ 0 h 72"/>
                <a:gd name="txR" fmla="*/ 53 w 53"/>
                <a:gd name="txB" fmla="*/ 72 h 72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</a:cxnLst>
              <a:rect l="txL" t="txT" r="txR" b="txB"/>
              <a:pathLst>
                <a:path w="53" h="72">
                  <a:moveTo>
                    <a:pt x="33" y="0"/>
                  </a:moveTo>
                  <a:lnTo>
                    <a:pt x="20" y="0"/>
                  </a:lnTo>
                  <a:lnTo>
                    <a:pt x="18" y="3"/>
                  </a:lnTo>
                  <a:lnTo>
                    <a:pt x="13" y="11"/>
                  </a:lnTo>
                  <a:lnTo>
                    <a:pt x="8" y="23"/>
                  </a:lnTo>
                  <a:lnTo>
                    <a:pt x="3" y="35"/>
                  </a:lnTo>
                  <a:lnTo>
                    <a:pt x="0" y="49"/>
                  </a:lnTo>
                  <a:lnTo>
                    <a:pt x="2" y="61"/>
                  </a:lnTo>
                  <a:lnTo>
                    <a:pt x="10" y="69"/>
                  </a:lnTo>
                  <a:lnTo>
                    <a:pt x="26" y="72"/>
                  </a:lnTo>
                  <a:lnTo>
                    <a:pt x="42" y="69"/>
                  </a:lnTo>
                  <a:lnTo>
                    <a:pt x="51" y="61"/>
                  </a:lnTo>
                  <a:lnTo>
                    <a:pt x="53" y="49"/>
                  </a:lnTo>
                  <a:lnTo>
                    <a:pt x="50" y="35"/>
                  </a:lnTo>
                  <a:lnTo>
                    <a:pt x="46" y="23"/>
                  </a:lnTo>
                  <a:lnTo>
                    <a:pt x="40" y="11"/>
                  </a:lnTo>
                  <a:lnTo>
                    <a:pt x="35" y="3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26" name="Freeform 39"/>
            <p:cNvSpPr/>
            <p:nvPr/>
          </p:nvSpPr>
          <p:spPr>
            <a:xfrm>
              <a:off x="3843" y="3114"/>
              <a:ext cx="36" cy="28"/>
            </a:xfrm>
            <a:custGeom>
              <a:avLst/>
              <a:gdLst>
                <a:gd name="txL" fmla="*/ 0 w 71"/>
                <a:gd name="txT" fmla="*/ 0 h 56"/>
                <a:gd name="txR" fmla="*/ 71 w 71"/>
                <a:gd name="txB" fmla="*/ 56 h 56"/>
              </a:gdLst>
              <a:ahLst/>
              <a:cxnLst>
                <a:cxn ang="0">
                  <a:pos x="1" y="0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71" h="56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4"/>
                  </a:lnTo>
                  <a:lnTo>
                    <a:pt x="32" y="53"/>
                  </a:lnTo>
                  <a:lnTo>
                    <a:pt x="44" y="56"/>
                  </a:lnTo>
                  <a:lnTo>
                    <a:pt x="55" y="54"/>
                  </a:lnTo>
                  <a:lnTo>
                    <a:pt x="66" y="41"/>
                  </a:lnTo>
                  <a:lnTo>
                    <a:pt x="71" y="25"/>
                  </a:lnTo>
                  <a:lnTo>
                    <a:pt x="68" y="15"/>
                  </a:lnTo>
                  <a:lnTo>
                    <a:pt x="59" y="7"/>
                  </a:lnTo>
                  <a:lnTo>
                    <a:pt x="46" y="2"/>
                  </a:lnTo>
                  <a:lnTo>
                    <a:pt x="32" y="0"/>
                  </a:lnTo>
                  <a:lnTo>
                    <a:pt x="20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27" name="Freeform 40"/>
            <p:cNvSpPr/>
            <p:nvPr/>
          </p:nvSpPr>
          <p:spPr>
            <a:xfrm>
              <a:off x="3842" y="3081"/>
              <a:ext cx="37" cy="28"/>
            </a:xfrm>
            <a:custGeom>
              <a:avLst/>
              <a:gdLst>
                <a:gd name="txL" fmla="*/ 0 w 72"/>
                <a:gd name="txT" fmla="*/ 0 h 57"/>
                <a:gd name="txR" fmla="*/ 72 w 72"/>
                <a:gd name="txB" fmla="*/ 57 h 57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72" h="57">
                  <a:moveTo>
                    <a:pt x="0" y="46"/>
                  </a:moveTo>
                  <a:lnTo>
                    <a:pt x="6" y="57"/>
                  </a:lnTo>
                  <a:lnTo>
                    <a:pt x="9" y="57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47" y="54"/>
                  </a:lnTo>
                  <a:lnTo>
                    <a:pt x="60" y="50"/>
                  </a:lnTo>
                  <a:lnTo>
                    <a:pt x="69" y="43"/>
                  </a:lnTo>
                  <a:lnTo>
                    <a:pt x="72" y="31"/>
                  </a:lnTo>
                  <a:lnTo>
                    <a:pt x="67" y="16"/>
                  </a:lnTo>
                  <a:lnTo>
                    <a:pt x="55" y="4"/>
                  </a:lnTo>
                  <a:lnTo>
                    <a:pt x="44" y="0"/>
                  </a:lnTo>
                  <a:lnTo>
                    <a:pt x="33" y="4"/>
                  </a:lnTo>
                  <a:lnTo>
                    <a:pt x="23" y="13"/>
                  </a:lnTo>
                  <a:lnTo>
                    <a:pt x="14" y="23"/>
                  </a:lnTo>
                  <a:lnTo>
                    <a:pt x="7" y="35"/>
                  </a:lnTo>
                  <a:lnTo>
                    <a:pt x="1" y="43"/>
                  </a:lnTo>
                  <a:lnTo>
                    <a:pt x="0" y="46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28" name="Freeform 41"/>
            <p:cNvSpPr/>
            <p:nvPr/>
          </p:nvSpPr>
          <p:spPr>
            <a:xfrm>
              <a:off x="3134" y="3087"/>
              <a:ext cx="11" cy="12"/>
            </a:xfrm>
            <a:custGeom>
              <a:avLst/>
              <a:gdLst>
                <a:gd name="txL" fmla="*/ 0 w 23"/>
                <a:gd name="txT" fmla="*/ 0 h 24"/>
                <a:gd name="txR" fmla="*/ 23 w 23"/>
                <a:gd name="txB" fmla="*/ 24 h 24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23" h="24">
                  <a:moveTo>
                    <a:pt x="12" y="24"/>
                  </a:moveTo>
                  <a:lnTo>
                    <a:pt x="7" y="23"/>
                  </a:lnTo>
                  <a:lnTo>
                    <a:pt x="4" y="20"/>
                  </a:lnTo>
                  <a:lnTo>
                    <a:pt x="1" y="17"/>
                  </a:lnTo>
                  <a:lnTo>
                    <a:pt x="0" y="12"/>
                  </a:lnTo>
                  <a:lnTo>
                    <a:pt x="1" y="8"/>
                  </a:lnTo>
                  <a:lnTo>
                    <a:pt x="4" y="3"/>
                  </a:lnTo>
                  <a:lnTo>
                    <a:pt x="7" y="1"/>
                  </a:lnTo>
                  <a:lnTo>
                    <a:pt x="12" y="0"/>
                  </a:lnTo>
                  <a:lnTo>
                    <a:pt x="16" y="1"/>
                  </a:lnTo>
                  <a:lnTo>
                    <a:pt x="20" y="3"/>
                  </a:lnTo>
                  <a:lnTo>
                    <a:pt x="22" y="8"/>
                  </a:lnTo>
                  <a:lnTo>
                    <a:pt x="23" y="12"/>
                  </a:lnTo>
                  <a:lnTo>
                    <a:pt x="22" y="17"/>
                  </a:lnTo>
                  <a:lnTo>
                    <a:pt x="20" y="20"/>
                  </a:lnTo>
                  <a:lnTo>
                    <a:pt x="16" y="23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29" name="Freeform 42"/>
            <p:cNvSpPr/>
            <p:nvPr/>
          </p:nvSpPr>
          <p:spPr>
            <a:xfrm>
              <a:off x="3126" y="3048"/>
              <a:ext cx="26" cy="36"/>
            </a:xfrm>
            <a:custGeom>
              <a:avLst/>
              <a:gdLst>
                <a:gd name="txL" fmla="*/ 0 w 52"/>
                <a:gd name="txT" fmla="*/ 0 h 73"/>
                <a:gd name="txR" fmla="*/ 52 w 52"/>
                <a:gd name="txB" fmla="*/ 73 h 73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52" h="73">
                  <a:moveTo>
                    <a:pt x="20" y="73"/>
                  </a:moveTo>
                  <a:lnTo>
                    <a:pt x="31" y="73"/>
                  </a:lnTo>
                  <a:lnTo>
                    <a:pt x="34" y="69"/>
                  </a:lnTo>
                  <a:lnTo>
                    <a:pt x="38" y="61"/>
                  </a:lnTo>
                  <a:lnTo>
                    <a:pt x="44" y="50"/>
                  </a:lnTo>
                  <a:lnTo>
                    <a:pt x="50" y="36"/>
                  </a:lnTo>
                  <a:lnTo>
                    <a:pt x="52" y="23"/>
                  </a:lnTo>
                  <a:lnTo>
                    <a:pt x="51" y="12"/>
                  </a:lnTo>
                  <a:lnTo>
                    <a:pt x="43" y="4"/>
                  </a:lnTo>
                  <a:lnTo>
                    <a:pt x="27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3" y="61"/>
                  </a:lnTo>
                  <a:lnTo>
                    <a:pt x="17" y="69"/>
                  </a:lnTo>
                  <a:lnTo>
                    <a:pt x="20" y="7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30" name="Freeform 43"/>
            <p:cNvSpPr/>
            <p:nvPr/>
          </p:nvSpPr>
          <p:spPr>
            <a:xfrm>
              <a:off x="3126" y="3048"/>
              <a:ext cx="26" cy="36"/>
            </a:xfrm>
            <a:custGeom>
              <a:avLst/>
              <a:gdLst>
                <a:gd name="txL" fmla="*/ 0 w 52"/>
                <a:gd name="txT" fmla="*/ 0 h 73"/>
                <a:gd name="txR" fmla="*/ 52 w 52"/>
                <a:gd name="txB" fmla="*/ 73 h 73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52" h="73">
                  <a:moveTo>
                    <a:pt x="20" y="73"/>
                  </a:moveTo>
                  <a:lnTo>
                    <a:pt x="31" y="73"/>
                  </a:lnTo>
                  <a:lnTo>
                    <a:pt x="34" y="69"/>
                  </a:lnTo>
                  <a:lnTo>
                    <a:pt x="38" y="61"/>
                  </a:lnTo>
                  <a:lnTo>
                    <a:pt x="44" y="50"/>
                  </a:lnTo>
                  <a:lnTo>
                    <a:pt x="50" y="36"/>
                  </a:lnTo>
                  <a:lnTo>
                    <a:pt x="52" y="23"/>
                  </a:lnTo>
                  <a:lnTo>
                    <a:pt x="51" y="12"/>
                  </a:lnTo>
                  <a:lnTo>
                    <a:pt x="43" y="4"/>
                  </a:lnTo>
                  <a:lnTo>
                    <a:pt x="27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3" y="61"/>
                  </a:lnTo>
                  <a:lnTo>
                    <a:pt x="17" y="69"/>
                  </a:lnTo>
                  <a:lnTo>
                    <a:pt x="20" y="7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31" name="Freeform 44"/>
            <p:cNvSpPr/>
            <p:nvPr/>
          </p:nvSpPr>
          <p:spPr>
            <a:xfrm>
              <a:off x="3097" y="3063"/>
              <a:ext cx="35" cy="28"/>
            </a:xfrm>
            <a:custGeom>
              <a:avLst/>
              <a:gdLst>
                <a:gd name="txL" fmla="*/ 0 w 72"/>
                <a:gd name="txT" fmla="*/ 0 h 58"/>
                <a:gd name="txR" fmla="*/ 72 w 72"/>
                <a:gd name="txB" fmla="*/ 58 h 58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72" h="58">
                  <a:moveTo>
                    <a:pt x="66" y="58"/>
                  </a:moveTo>
                  <a:lnTo>
                    <a:pt x="72" y="47"/>
                  </a:lnTo>
                  <a:lnTo>
                    <a:pt x="71" y="44"/>
                  </a:lnTo>
                  <a:lnTo>
                    <a:pt x="65" y="36"/>
                  </a:lnTo>
                  <a:lnTo>
                    <a:pt x="58" y="24"/>
                  </a:lnTo>
                  <a:lnTo>
                    <a:pt x="50" y="14"/>
                  </a:lnTo>
                  <a:lnTo>
                    <a:pt x="40" y="5"/>
                  </a:lnTo>
                  <a:lnTo>
                    <a:pt x="28" y="0"/>
                  </a:lnTo>
                  <a:lnTo>
                    <a:pt x="16" y="3"/>
                  </a:lnTo>
                  <a:lnTo>
                    <a:pt x="6" y="15"/>
                  </a:lnTo>
                  <a:lnTo>
                    <a:pt x="0" y="31"/>
                  </a:lnTo>
                  <a:lnTo>
                    <a:pt x="4" y="43"/>
                  </a:lnTo>
                  <a:lnTo>
                    <a:pt x="12" y="51"/>
                  </a:lnTo>
                  <a:lnTo>
                    <a:pt x="26" y="56"/>
                  </a:lnTo>
                  <a:lnTo>
                    <a:pt x="40" y="58"/>
                  </a:lnTo>
                  <a:lnTo>
                    <a:pt x="52" y="58"/>
                  </a:lnTo>
                  <a:lnTo>
                    <a:pt x="63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32" name="Freeform 45"/>
            <p:cNvSpPr/>
            <p:nvPr/>
          </p:nvSpPr>
          <p:spPr>
            <a:xfrm>
              <a:off x="3097" y="3095"/>
              <a:ext cx="35" cy="29"/>
            </a:xfrm>
            <a:custGeom>
              <a:avLst/>
              <a:gdLst>
                <a:gd name="txL" fmla="*/ 0 w 72"/>
                <a:gd name="txT" fmla="*/ 0 h 56"/>
                <a:gd name="txR" fmla="*/ 72 w 72"/>
                <a:gd name="txB" fmla="*/ 56 h 56"/>
              </a:gdLst>
              <a:ahLst/>
              <a:cxnLst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72" h="56">
                  <a:moveTo>
                    <a:pt x="72" y="10"/>
                  </a:moveTo>
                  <a:lnTo>
                    <a:pt x="66" y="0"/>
                  </a:lnTo>
                  <a:lnTo>
                    <a:pt x="63" y="0"/>
                  </a:lnTo>
                  <a:lnTo>
                    <a:pt x="53" y="0"/>
                  </a:lnTo>
                  <a:lnTo>
                    <a:pt x="40" y="0"/>
                  </a:lnTo>
                  <a:lnTo>
                    <a:pt x="26" y="2"/>
                  </a:lnTo>
                  <a:lnTo>
                    <a:pt x="13" y="7"/>
                  </a:lnTo>
                  <a:lnTo>
                    <a:pt x="4" y="14"/>
                  </a:lnTo>
                  <a:lnTo>
                    <a:pt x="0" y="25"/>
                  </a:lnTo>
                  <a:lnTo>
                    <a:pt x="6" y="40"/>
                  </a:lnTo>
                  <a:lnTo>
                    <a:pt x="16" y="53"/>
                  </a:lnTo>
                  <a:lnTo>
                    <a:pt x="28" y="56"/>
                  </a:lnTo>
                  <a:lnTo>
                    <a:pt x="40" y="53"/>
                  </a:lnTo>
                  <a:lnTo>
                    <a:pt x="50" y="44"/>
                  </a:lnTo>
                  <a:lnTo>
                    <a:pt x="58" y="33"/>
                  </a:lnTo>
                  <a:lnTo>
                    <a:pt x="65" y="22"/>
                  </a:lnTo>
                  <a:lnTo>
                    <a:pt x="71" y="14"/>
                  </a:lnTo>
                  <a:lnTo>
                    <a:pt x="72" y="1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33" name="Freeform 46"/>
            <p:cNvSpPr/>
            <p:nvPr/>
          </p:nvSpPr>
          <p:spPr>
            <a:xfrm>
              <a:off x="3126" y="3102"/>
              <a:ext cx="27" cy="37"/>
            </a:xfrm>
            <a:custGeom>
              <a:avLst/>
              <a:gdLst>
                <a:gd name="txL" fmla="*/ 0 w 53"/>
                <a:gd name="txT" fmla="*/ 0 h 72"/>
                <a:gd name="txR" fmla="*/ 53 w 53"/>
                <a:gd name="txB" fmla="*/ 72 h 72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</a:cxnLst>
              <a:rect l="txL" t="txT" r="txR" b="txB"/>
              <a:pathLst>
                <a:path w="53" h="72">
                  <a:moveTo>
                    <a:pt x="32" y="0"/>
                  </a:moveTo>
                  <a:lnTo>
                    <a:pt x="21" y="0"/>
                  </a:lnTo>
                  <a:lnTo>
                    <a:pt x="19" y="3"/>
                  </a:lnTo>
                  <a:lnTo>
                    <a:pt x="14" y="11"/>
                  </a:lnTo>
                  <a:lnTo>
                    <a:pt x="8" y="23"/>
                  </a:lnTo>
                  <a:lnTo>
                    <a:pt x="2" y="35"/>
                  </a:lnTo>
                  <a:lnTo>
                    <a:pt x="0" y="49"/>
                  </a:lnTo>
                  <a:lnTo>
                    <a:pt x="2" y="61"/>
                  </a:lnTo>
                  <a:lnTo>
                    <a:pt x="10" y="69"/>
                  </a:lnTo>
                  <a:lnTo>
                    <a:pt x="27" y="72"/>
                  </a:lnTo>
                  <a:lnTo>
                    <a:pt x="43" y="69"/>
                  </a:lnTo>
                  <a:lnTo>
                    <a:pt x="51" y="61"/>
                  </a:lnTo>
                  <a:lnTo>
                    <a:pt x="53" y="49"/>
                  </a:lnTo>
                  <a:lnTo>
                    <a:pt x="51" y="35"/>
                  </a:lnTo>
                  <a:lnTo>
                    <a:pt x="45" y="23"/>
                  </a:lnTo>
                  <a:lnTo>
                    <a:pt x="39" y="11"/>
                  </a:lnTo>
                  <a:lnTo>
                    <a:pt x="35" y="3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34" name="Freeform 47"/>
            <p:cNvSpPr/>
            <p:nvPr/>
          </p:nvSpPr>
          <p:spPr>
            <a:xfrm>
              <a:off x="3146" y="3095"/>
              <a:ext cx="35" cy="29"/>
            </a:xfrm>
            <a:custGeom>
              <a:avLst/>
              <a:gdLst>
                <a:gd name="txL" fmla="*/ 0 w 72"/>
                <a:gd name="txT" fmla="*/ 0 h 57"/>
                <a:gd name="txR" fmla="*/ 72 w 72"/>
                <a:gd name="txB" fmla="*/ 57 h 57"/>
              </a:gdLst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72" h="57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3"/>
                  </a:lnTo>
                  <a:lnTo>
                    <a:pt x="33" y="53"/>
                  </a:lnTo>
                  <a:lnTo>
                    <a:pt x="44" y="57"/>
                  </a:lnTo>
                  <a:lnTo>
                    <a:pt x="56" y="55"/>
                  </a:lnTo>
                  <a:lnTo>
                    <a:pt x="66" y="42"/>
                  </a:lnTo>
                  <a:lnTo>
                    <a:pt x="72" y="26"/>
                  </a:lnTo>
                  <a:lnTo>
                    <a:pt x="68" y="15"/>
                  </a:lnTo>
                  <a:lnTo>
                    <a:pt x="60" y="7"/>
                  </a:lnTo>
                  <a:lnTo>
                    <a:pt x="46" y="2"/>
                  </a:lnTo>
                  <a:lnTo>
                    <a:pt x="33" y="0"/>
                  </a:lnTo>
                  <a:lnTo>
                    <a:pt x="20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35" name="Freeform 48"/>
            <p:cNvSpPr/>
            <p:nvPr/>
          </p:nvSpPr>
          <p:spPr>
            <a:xfrm>
              <a:off x="3146" y="3062"/>
              <a:ext cx="35" cy="29"/>
            </a:xfrm>
            <a:custGeom>
              <a:avLst/>
              <a:gdLst>
                <a:gd name="txL" fmla="*/ 0 w 72"/>
                <a:gd name="txT" fmla="*/ 0 h 58"/>
                <a:gd name="txR" fmla="*/ 72 w 72"/>
                <a:gd name="txB" fmla="*/ 58 h 58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72" h="58">
                  <a:moveTo>
                    <a:pt x="0" y="47"/>
                  </a:moveTo>
                  <a:lnTo>
                    <a:pt x="6" y="58"/>
                  </a:lnTo>
                  <a:lnTo>
                    <a:pt x="9" y="58"/>
                  </a:lnTo>
                  <a:lnTo>
                    <a:pt x="20" y="58"/>
                  </a:lnTo>
                  <a:lnTo>
                    <a:pt x="33" y="58"/>
                  </a:lnTo>
                  <a:lnTo>
                    <a:pt x="46" y="55"/>
                  </a:lnTo>
                  <a:lnTo>
                    <a:pt x="59" y="51"/>
                  </a:lnTo>
                  <a:lnTo>
                    <a:pt x="68" y="43"/>
                  </a:lnTo>
                  <a:lnTo>
                    <a:pt x="72" y="32"/>
                  </a:lnTo>
                  <a:lnTo>
                    <a:pt x="66" y="16"/>
                  </a:lnTo>
                  <a:lnTo>
                    <a:pt x="56" y="4"/>
                  </a:lnTo>
                  <a:lnTo>
                    <a:pt x="44" y="0"/>
                  </a:lnTo>
                  <a:lnTo>
                    <a:pt x="33" y="5"/>
                  </a:lnTo>
                  <a:lnTo>
                    <a:pt x="23" y="14"/>
                  </a:lnTo>
                  <a:lnTo>
                    <a:pt x="14" y="24"/>
                  </a:lnTo>
                  <a:lnTo>
                    <a:pt x="7" y="36"/>
                  </a:lnTo>
                  <a:lnTo>
                    <a:pt x="1" y="44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36" name="Freeform 49"/>
            <p:cNvSpPr/>
            <p:nvPr/>
          </p:nvSpPr>
          <p:spPr>
            <a:xfrm>
              <a:off x="2933" y="2482"/>
              <a:ext cx="72" cy="84"/>
            </a:xfrm>
            <a:custGeom>
              <a:avLst/>
              <a:gdLst>
                <a:gd name="txL" fmla="*/ 0 w 144"/>
                <a:gd name="txT" fmla="*/ 0 h 167"/>
                <a:gd name="txR" fmla="*/ 144 w 144"/>
                <a:gd name="txB" fmla="*/ 167 h 167"/>
              </a:gdLst>
              <a:ahLst/>
              <a:cxnLst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</a:cxnLst>
              <a:rect l="txL" t="txT" r="txR" b="txB"/>
              <a:pathLst>
                <a:path w="144" h="167">
                  <a:moveTo>
                    <a:pt x="144" y="0"/>
                  </a:moveTo>
                  <a:lnTo>
                    <a:pt x="143" y="28"/>
                  </a:lnTo>
                  <a:lnTo>
                    <a:pt x="138" y="57"/>
                  </a:lnTo>
                  <a:lnTo>
                    <a:pt x="129" y="84"/>
                  </a:lnTo>
                  <a:lnTo>
                    <a:pt x="116" y="111"/>
                  </a:lnTo>
                  <a:lnTo>
                    <a:pt x="100" y="135"/>
                  </a:lnTo>
                  <a:lnTo>
                    <a:pt x="82" y="152"/>
                  </a:lnTo>
                  <a:lnTo>
                    <a:pt x="60" y="164"/>
                  </a:lnTo>
                  <a:lnTo>
                    <a:pt x="36" y="167"/>
                  </a:lnTo>
                  <a:lnTo>
                    <a:pt x="16" y="163"/>
                  </a:lnTo>
                  <a:lnTo>
                    <a:pt x="5" y="152"/>
                  </a:lnTo>
                  <a:lnTo>
                    <a:pt x="0" y="140"/>
                  </a:lnTo>
                  <a:lnTo>
                    <a:pt x="2" y="123"/>
                  </a:lnTo>
                  <a:lnTo>
                    <a:pt x="12" y="109"/>
                  </a:lnTo>
                  <a:lnTo>
                    <a:pt x="24" y="96"/>
                  </a:lnTo>
                  <a:lnTo>
                    <a:pt x="42" y="85"/>
                  </a:lnTo>
                  <a:lnTo>
                    <a:pt x="62" y="82"/>
                  </a:lnTo>
                  <a:lnTo>
                    <a:pt x="80" y="79"/>
                  </a:lnTo>
                  <a:lnTo>
                    <a:pt x="95" y="69"/>
                  </a:lnTo>
                  <a:lnTo>
                    <a:pt x="108" y="57"/>
                  </a:lnTo>
                  <a:lnTo>
                    <a:pt x="121" y="41"/>
                  </a:lnTo>
                  <a:lnTo>
                    <a:pt x="130" y="26"/>
                  </a:lnTo>
                  <a:lnTo>
                    <a:pt x="138" y="13"/>
                  </a:lnTo>
                  <a:lnTo>
                    <a:pt x="143" y="4"/>
                  </a:lnTo>
                  <a:lnTo>
                    <a:pt x="144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37" name="Freeform 50"/>
            <p:cNvSpPr/>
            <p:nvPr/>
          </p:nvSpPr>
          <p:spPr>
            <a:xfrm>
              <a:off x="2898" y="2478"/>
              <a:ext cx="102" cy="40"/>
            </a:xfrm>
            <a:custGeom>
              <a:avLst/>
              <a:gdLst>
                <a:gd name="txL" fmla="*/ 0 w 204"/>
                <a:gd name="txT" fmla="*/ 0 h 82"/>
                <a:gd name="txR" fmla="*/ 204 w 204"/>
                <a:gd name="txB" fmla="*/ 82 h 82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204" h="82">
                  <a:moveTo>
                    <a:pt x="204" y="0"/>
                  </a:moveTo>
                  <a:lnTo>
                    <a:pt x="196" y="10"/>
                  </a:lnTo>
                  <a:lnTo>
                    <a:pt x="187" y="21"/>
                  </a:lnTo>
                  <a:lnTo>
                    <a:pt x="175" y="31"/>
                  </a:lnTo>
                  <a:lnTo>
                    <a:pt x="165" y="40"/>
                  </a:lnTo>
                  <a:lnTo>
                    <a:pt x="152" y="50"/>
                  </a:lnTo>
                  <a:lnTo>
                    <a:pt x="139" y="58"/>
                  </a:lnTo>
                  <a:lnTo>
                    <a:pt x="127" y="65"/>
                  </a:lnTo>
                  <a:lnTo>
                    <a:pt x="114" y="70"/>
                  </a:lnTo>
                  <a:lnTo>
                    <a:pt x="100" y="76"/>
                  </a:lnTo>
                  <a:lnTo>
                    <a:pt x="88" y="80"/>
                  </a:lnTo>
                  <a:lnTo>
                    <a:pt x="74" y="81"/>
                  </a:lnTo>
                  <a:lnTo>
                    <a:pt x="61" y="82"/>
                  </a:lnTo>
                  <a:lnTo>
                    <a:pt x="48" y="81"/>
                  </a:lnTo>
                  <a:lnTo>
                    <a:pt x="37" y="77"/>
                  </a:lnTo>
                  <a:lnTo>
                    <a:pt x="25" y="71"/>
                  </a:lnTo>
                  <a:lnTo>
                    <a:pt x="15" y="65"/>
                  </a:lnTo>
                  <a:lnTo>
                    <a:pt x="2" y="48"/>
                  </a:lnTo>
                  <a:lnTo>
                    <a:pt x="0" y="33"/>
                  </a:lnTo>
                  <a:lnTo>
                    <a:pt x="6" y="21"/>
                  </a:lnTo>
                  <a:lnTo>
                    <a:pt x="17" y="10"/>
                  </a:lnTo>
                  <a:lnTo>
                    <a:pt x="33" y="3"/>
                  </a:lnTo>
                  <a:lnTo>
                    <a:pt x="52" y="1"/>
                  </a:lnTo>
                  <a:lnTo>
                    <a:pt x="71" y="5"/>
                  </a:lnTo>
                  <a:lnTo>
                    <a:pt x="90" y="15"/>
                  </a:lnTo>
                  <a:lnTo>
                    <a:pt x="105" y="22"/>
                  </a:lnTo>
                  <a:lnTo>
                    <a:pt x="123" y="24"/>
                  </a:lnTo>
                  <a:lnTo>
                    <a:pt x="142" y="22"/>
                  </a:lnTo>
                  <a:lnTo>
                    <a:pt x="160" y="17"/>
                  </a:lnTo>
                  <a:lnTo>
                    <a:pt x="177" y="12"/>
                  </a:lnTo>
                  <a:lnTo>
                    <a:pt x="191" y="6"/>
                  </a:lnTo>
                  <a:lnTo>
                    <a:pt x="200" y="2"/>
                  </a:lnTo>
                  <a:lnTo>
                    <a:pt x="204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38" name="Freeform 51"/>
            <p:cNvSpPr/>
            <p:nvPr/>
          </p:nvSpPr>
          <p:spPr>
            <a:xfrm>
              <a:off x="2996" y="2482"/>
              <a:ext cx="42" cy="104"/>
            </a:xfrm>
            <a:custGeom>
              <a:avLst/>
              <a:gdLst>
                <a:gd name="txL" fmla="*/ 0 w 84"/>
                <a:gd name="txT" fmla="*/ 0 h 208"/>
                <a:gd name="txR" fmla="*/ 84 w 84"/>
                <a:gd name="txB" fmla="*/ 208 h 208"/>
              </a:gdLst>
              <a:ahLst/>
              <a:cxnLst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</a:cxnLst>
              <a:rect l="txL" t="txT" r="txR" b="txB"/>
              <a:pathLst>
                <a:path w="84" h="208">
                  <a:moveTo>
                    <a:pt x="24" y="0"/>
                  </a:moveTo>
                  <a:lnTo>
                    <a:pt x="42" y="21"/>
                  </a:lnTo>
                  <a:lnTo>
                    <a:pt x="59" y="45"/>
                  </a:lnTo>
                  <a:lnTo>
                    <a:pt x="71" y="73"/>
                  </a:lnTo>
                  <a:lnTo>
                    <a:pt x="79" y="100"/>
                  </a:lnTo>
                  <a:lnTo>
                    <a:pt x="84" y="128"/>
                  </a:lnTo>
                  <a:lnTo>
                    <a:pt x="82" y="155"/>
                  </a:lnTo>
                  <a:lnTo>
                    <a:pt x="74" y="178"/>
                  </a:lnTo>
                  <a:lnTo>
                    <a:pt x="57" y="197"/>
                  </a:lnTo>
                  <a:lnTo>
                    <a:pt x="40" y="208"/>
                  </a:lnTo>
                  <a:lnTo>
                    <a:pt x="25" y="208"/>
                  </a:lnTo>
                  <a:lnTo>
                    <a:pt x="12" y="201"/>
                  </a:lnTo>
                  <a:lnTo>
                    <a:pt x="4" y="187"/>
                  </a:lnTo>
                  <a:lnTo>
                    <a:pt x="0" y="170"/>
                  </a:lnTo>
                  <a:lnTo>
                    <a:pt x="1" y="151"/>
                  </a:lnTo>
                  <a:lnTo>
                    <a:pt x="7" y="133"/>
                  </a:lnTo>
                  <a:lnTo>
                    <a:pt x="19" y="115"/>
                  </a:lnTo>
                  <a:lnTo>
                    <a:pt x="34" y="84"/>
                  </a:lnTo>
                  <a:lnTo>
                    <a:pt x="34" y="46"/>
                  </a:lnTo>
                  <a:lnTo>
                    <a:pt x="27" y="14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39" name="Freeform 52"/>
            <p:cNvSpPr/>
            <p:nvPr/>
          </p:nvSpPr>
          <p:spPr>
            <a:xfrm>
              <a:off x="3013" y="2479"/>
              <a:ext cx="72" cy="84"/>
            </a:xfrm>
            <a:custGeom>
              <a:avLst/>
              <a:gdLst>
                <a:gd name="txL" fmla="*/ 0 w 144"/>
                <a:gd name="txT" fmla="*/ 0 h 170"/>
                <a:gd name="txR" fmla="*/ 144 w 144"/>
                <a:gd name="txB" fmla="*/ 170 h 170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144" h="170">
                  <a:moveTo>
                    <a:pt x="0" y="0"/>
                  </a:moveTo>
                  <a:lnTo>
                    <a:pt x="27" y="7"/>
                  </a:lnTo>
                  <a:lnTo>
                    <a:pt x="54" y="18"/>
                  </a:lnTo>
                  <a:lnTo>
                    <a:pt x="81" y="33"/>
                  </a:lnTo>
                  <a:lnTo>
                    <a:pt x="104" y="50"/>
                  </a:lnTo>
                  <a:lnTo>
                    <a:pt x="123" y="71"/>
                  </a:lnTo>
                  <a:lnTo>
                    <a:pt x="137" y="92"/>
                  </a:lnTo>
                  <a:lnTo>
                    <a:pt x="144" y="117"/>
                  </a:lnTo>
                  <a:lnTo>
                    <a:pt x="142" y="141"/>
                  </a:lnTo>
                  <a:lnTo>
                    <a:pt x="134" y="159"/>
                  </a:lnTo>
                  <a:lnTo>
                    <a:pt x="121" y="168"/>
                  </a:lnTo>
                  <a:lnTo>
                    <a:pt x="107" y="170"/>
                  </a:lnTo>
                  <a:lnTo>
                    <a:pt x="94" y="164"/>
                  </a:lnTo>
                  <a:lnTo>
                    <a:pt x="80" y="152"/>
                  </a:lnTo>
                  <a:lnTo>
                    <a:pt x="69" y="136"/>
                  </a:lnTo>
                  <a:lnTo>
                    <a:pt x="64" y="118"/>
                  </a:lnTo>
                  <a:lnTo>
                    <a:pt x="65" y="97"/>
                  </a:lnTo>
                  <a:lnTo>
                    <a:pt x="65" y="80"/>
                  </a:lnTo>
                  <a:lnTo>
                    <a:pt x="59" y="63"/>
                  </a:lnTo>
                  <a:lnTo>
                    <a:pt x="49" y="46"/>
                  </a:lnTo>
                  <a:lnTo>
                    <a:pt x="36" y="31"/>
                  </a:lnTo>
                  <a:lnTo>
                    <a:pt x="23" y="19"/>
                  </a:lnTo>
                  <a:lnTo>
                    <a:pt x="12" y="10"/>
                  </a:lnTo>
                  <a:lnTo>
                    <a:pt x="4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40" name="Freeform 53"/>
            <p:cNvSpPr/>
            <p:nvPr/>
          </p:nvSpPr>
          <p:spPr>
            <a:xfrm>
              <a:off x="3020" y="2460"/>
              <a:ext cx="99" cy="51"/>
            </a:xfrm>
            <a:custGeom>
              <a:avLst/>
              <a:gdLst>
                <a:gd name="txL" fmla="*/ 0 w 199"/>
                <a:gd name="txT" fmla="*/ 0 h 103"/>
                <a:gd name="txR" fmla="*/ 199 w 199"/>
                <a:gd name="txB" fmla="*/ 103 h 103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199" h="103">
                  <a:moveTo>
                    <a:pt x="0" y="18"/>
                  </a:moveTo>
                  <a:lnTo>
                    <a:pt x="13" y="13"/>
                  </a:lnTo>
                  <a:lnTo>
                    <a:pt x="27" y="8"/>
                  </a:lnTo>
                  <a:lnTo>
                    <a:pt x="40" y="5"/>
                  </a:lnTo>
                  <a:lnTo>
                    <a:pt x="54" y="3"/>
                  </a:lnTo>
                  <a:lnTo>
                    <a:pt x="69" y="0"/>
                  </a:lnTo>
                  <a:lnTo>
                    <a:pt x="84" y="0"/>
                  </a:lnTo>
                  <a:lnTo>
                    <a:pt x="99" y="0"/>
                  </a:lnTo>
                  <a:lnTo>
                    <a:pt x="114" y="1"/>
                  </a:lnTo>
                  <a:lnTo>
                    <a:pt x="128" y="4"/>
                  </a:lnTo>
                  <a:lnTo>
                    <a:pt x="141" y="8"/>
                  </a:lnTo>
                  <a:lnTo>
                    <a:pt x="153" y="13"/>
                  </a:lnTo>
                  <a:lnTo>
                    <a:pt x="165" y="19"/>
                  </a:lnTo>
                  <a:lnTo>
                    <a:pt x="175" y="27"/>
                  </a:lnTo>
                  <a:lnTo>
                    <a:pt x="183" y="35"/>
                  </a:lnTo>
                  <a:lnTo>
                    <a:pt x="190" y="45"/>
                  </a:lnTo>
                  <a:lnTo>
                    <a:pt x="196" y="57"/>
                  </a:lnTo>
                  <a:lnTo>
                    <a:pt x="199" y="76"/>
                  </a:lnTo>
                  <a:lnTo>
                    <a:pt x="194" y="91"/>
                  </a:lnTo>
                  <a:lnTo>
                    <a:pt x="182" y="99"/>
                  </a:lnTo>
                  <a:lnTo>
                    <a:pt x="167" y="103"/>
                  </a:lnTo>
                  <a:lnTo>
                    <a:pt x="150" y="101"/>
                  </a:lnTo>
                  <a:lnTo>
                    <a:pt x="132" y="92"/>
                  </a:lnTo>
                  <a:lnTo>
                    <a:pt x="118" y="80"/>
                  </a:lnTo>
                  <a:lnTo>
                    <a:pt x="106" y="63"/>
                  </a:lnTo>
                  <a:lnTo>
                    <a:pt x="97" y="49"/>
                  </a:lnTo>
                  <a:lnTo>
                    <a:pt x="82" y="37"/>
                  </a:lnTo>
                  <a:lnTo>
                    <a:pt x="65" y="29"/>
                  </a:lnTo>
                  <a:lnTo>
                    <a:pt x="46" y="25"/>
                  </a:lnTo>
                  <a:lnTo>
                    <a:pt x="29" y="21"/>
                  </a:lnTo>
                  <a:lnTo>
                    <a:pt x="14" y="19"/>
                  </a:lnTo>
                  <a:lnTo>
                    <a:pt x="4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41" name="Freeform 54"/>
            <p:cNvSpPr/>
            <p:nvPr/>
          </p:nvSpPr>
          <p:spPr>
            <a:xfrm>
              <a:off x="3093" y="3326"/>
              <a:ext cx="53" cy="98"/>
            </a:xfrm>
            <a:custGeom>
              <a:avLst/>
              <a:gdLst>
                <a:gd name="txL" fmla="*/ 0 w 107"/>
                <a:gd name="txT" fmla="*/ 0 h 195"/>
                <a:gd name="txR" fmla="*/ 107 w 107"/>
                <a:gd name="txB" fmla="*/ 195 h 195"/>
              </a:gdLst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</a:cxnLst>
              <a:rect l="txL" t="txT" r="txR" b="txB"/>
              <a:pathLst>
                <a:path w="107" h="195">
                  <a:moveTo>
                    <a:pt x="95" y="0"/>
                  </a:moveTo>
                  <a:lnTo>
                    <a:pt x="103" y="26"/>
                  </a:lnTo>
                  <a:lnTo>
                    <a:pt x="107" y="55"/>
                  </a:lnTo>
                  <a:lnTo>
                    <a:pt x="107" y="85"/>
                  </a:lnTo>
                  <a:lnTo>
                    <a:pt x="104" y="114"/>
                  </a:lnTo>
                  <a:lnTo>
                    <a:pt x="96" y="141"/>
                  </a:lnTo>
                  <a:lnTo>
                    <a:pt x="83" y="164"/>
                  </a:lnTo>
                  <a:lnTo>
                    <a:pt x="66" y="183"/>
                  </a:lnTo>
                  <a:lnTo>
                    <a:pt x="44" y="193"/>
                  </a:lnTo>
                  <a:lnTo>
                    <a:pt x="24" y="195"/>
                  </a:lnTo>
                  <a:lnTo>
                    <a:pt x="10" y="190"/>
                  </a:lnTo>
                  <a:lnTo>
                    <a:pt x="3" y="177"/>
                  </a:lnTo>
                  <a:lnTo>
                    <a:pt x="0" y="162"/>
                  </a:lnTo>
                  <a:lnTo>
                    <a:pt x="3" y="145"/>
                  </a:lnTo>
                  <a:lnTo>
                    <a:pt x="12" y="127"/>
                  </a:lnTo>
                  <a:lnTo>
                    <a:pt x="24" y="114"/>
                  </a:lnTo>
                  <a:lnTo>
                    <a:pt x="43" y="103"/>
                  </a:lnTo>
                  <a:lnTo>
                    <a:pt x="58" y="94"/>
                  </a:lnTo>
                  <a:lnTo>
                    <a:pt x="69" y="80"/>
                  </a:lnTo>
                  <a:lnTo>
                    <a:pt x="79" y="64"/>
                  </a:lnTo>
                  <a:lnTo>
                    <a:pt x="86" y="46"/>
                  </a:lnTo>
                  <a:lnTo>
                    <a:pt x="90" y="28"/>
                  </a:lnTo>
                  <a:lnTo>
                    <a:pt x="92" y="13"/>
                  </a:lnTo>
                  <a:lnTo>
                    <a:pt x="95" y="3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42" name="Freeform 55"/>
            <p:cNvSpPr/>
            <p:nvPr/>
          </p:nvSpPr>
          <p:spPr>
            <a:xfrm>
              <a:off x="3043" y="3323"/>
              <a:ext cx="91" cy="63"/>
            </a:xfrm>
            <a:custGeom>
              <a:avLst/>
              <a:gdLst>
                <a:gd name="txL" fmla="*/ 0 w 183"/>
                <a:gd name="txT" fmla="*/ 0 h 126"/>
                <a:gd name="txR" fmla="*/ 183 w 183"/>
                <a:gd name="txB" fmla="*/ 126 h 126"/>
              </a:gdLst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</a:cxnLst>
              <a:rect l="txL" t="txT" r="txR" b="txB"/>
              <a:pathLst>
                <a:path w="183" h="126">
                  <a:moveTo>
                    <a:pt x="183" y="0"/>
                  </a:moveTo>
                  <a:lnTo>
                    <a:pt x="173" y="25"/>
                  </a:lnTo>
                  <a:lnTo>
                    <a:pt x="159" y="51"/>
                  </a:lnTo>
                  <a:lnTo>
                    <a:pt x="141" y="74"/>
                  </a:lnTo>
                  <a:lnTo>
                    <a:pt x="120" y="94"/>
                  </a:lnTo>
                  <a:lnTo>
                    <a:pt x="97" y="111"/>
                  </a:lnTo>
                  <a:lnTo>
                    <a:pt x="73" y="122"/>
                  </a:lnTo>
                  <a:lnTo>
                    <a:pt x="48" y="126"/>
                  </a:lnTo>
                  <a:lnTo>
                    <a:pt x="24" y="120"/>
                  </a:lnTo>
                  <a:lnTo>
                    <a:pt x="7" y="109"/>
                  </a:lnTo>
                  <a:lnTo>
                    <a:pt x="0" y="96"/>
                  </a:lnTo>
                  <a:lnTo>
                    <a:pt x="1" y="82"/>
                  </a:lnTo>
                  <a:lnTo>
                    <a:pt x="8" y="69"/>
                  </a:lnTo>
                  <a:lnTo>
                    <a:pt x="22" y="58"/>
                  </a:lnTo>
                  <a:lnTo>
                    <a:pt x="39" y="50"/>
                  </a:lnTo>
                  <a:lnTo>
                    <a:pt x="58" y="46"/>
                  </a:lnTo>
                  <a:lnTo>
                    <a:pt x="78" y="50"/>
                  </a:lnTo>
                  <a:lnTo>
                    <a:pt x="96" y="52"/>
                  </a:lnTo>
                  <a:lnTo>
                    <a:pt x="113" y="48"/>
                  </a:lnTo>
                  <a:lnTo>
                    <a:pt x="130" y="40"/>
                  </a:lnTo>
                  <a:lnTo>
                    <a:pt x="148" y="30"/>
                  </a:lnTo>
                  <a:lnTo>
                    <a:pt x="161" y="20"/>
                  </a:lnTo>
                  <a:lnTo>
                    <a:pt x="173" y="10"/>
                  </a:lnTo>
                  <a:lnTo>
                    <a:pt x="181" y="2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43" name="Freeform 56"/>
            <p:cNvSpPr/>
            <p:nvPr/>
          </p:nvSpPr>
          <p:spPr>
            <a:xfrm>
              <a:off x="3143" y="3325"/>
              <a:ext cx="52" cy="98"/>
            </a:xfrm>
            <a:custGeom>
              <a:avLst/>
              <a:gdLst>
                <a:gd name="txL" fmla="*/ 0 w 102"/>
                <a:gd name="txT" fmla="*/ 0 h 197"/>
                <a:gd name="txR" fmla="*/ 102 w 102"/>
                <a:gd name="txB" fmla="*/ 197 h 197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102" h="197">
                  <a:moveTo>
                    <a:pt x="0" y="0"/>
                  </a:moveTo>
                  <a:lnTo>
                    <a:pt x="23" y="14"/>
                  </a:lnTo>
                  <a:lnTo>
                    <a:pt x="46" y="33"/>
                  </a:lnTo>
                  <a:lnTo>
                    <a:pt x="66" y="54"/>
                  </a:lnTo>
                  <a:lnTo>
                    <a:pt x="83" y="77"/>
                  </a:lnTo>
                  <a:lnTo>
                    <a:pt x="95" y="103"/>
                  </a:lnTo>
                  <a:lnTo>
                    <a:pt x="102" y="128"/>
                  </a:lnTo>
                  <a:lnTo>
                    <a:pt x="102" y="153"/>
                  </a:lnTo>
                  <a:lnTo>
                    <a:pt x="93" y="177"/>
                  </a:lnTo>
                  <a:lnTo>
                    <a:pt x="79" y="191"/>
                  </a:lnTo>
                  <a:lnTo>
                    <a:pt x="65" y="197"/>
                  </a:lnTo>
                  <a:lnTo>
                    <a:pt x="51" y="194"/>
                  </a:lnTo>
                  <a:lnTo>
                    <a:pt x="39" y="183"/>
                  </a:lnTo>
                  <a:lnTo>
                    <a:pt x="30" y="170"/>
                  </a:lnTo>
                  <a:lnTo>
                    <a:pt x="25" y="151"/>
                  </a:lnTo>
                  <a:lnTo>
                    <a:pt x="25" y="132"/>
                  </a:lnTo>
                  <a:lnTo>
                    <a:pt x="32" y="112"/>
                  </a:lnTo>
                  <a:lnTo>
                    <a:pt x="37" y="96"/>
                  </a:lnTo>
                  <a:lnTo>
                    <a:pt x="35" y="77"/>
                  </a:lnTo>
                  <a:lnTo>
                    <a:pt x="31" y="59"/>
                  </a:lnTo>
                  <a:lnTo>
                    <a:pt x="24" y="41"/>
                  </a:lnTo>
                  <a:lnTo>
                    <a:pt x="16" y="24"/>
                  </a:lnTo>
                  <a:lnTo>
                    <a:pt x="8" y="12"/>
                  </a:lnTo>
                  <a:lnTo>
                    <a:pt x="2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44" name="Freeform 57"/>
            <p:cNvSpPr/>
            <p:nvPr/>
          </p:nvSpPr>
          <p:spPr>
            <a:xfrm>
              <a:off x="3146" y="3319"/>
              <a:ext cx="90" cy="64"/>
            </a:xfrm>
            <a:custGeom>
              <a:avLst/>
              <a:gdLst>
                <a:gd name="txL" fmla="*/ 0 w 180"/>
                <a:gd name="txT" fmla="*/ 0 h 129"/>
                <a:gd name="txR" fmla="*/ 180 w 180"/>
                <a:gd name="txB" fmla="*/ 129 h 129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180" h="129">
                  <a:moveTo>
                    <a:pt x="0" y="2"/>
                  </a:moveTo>
                  <a:lnTo>
                    <a:pt x="28" y="0"/>
                  </a:lnTo>
                  <a:lnTo>
                    <a:pt x="57" y="1"/>
                  </a:lnTo>
                  <a:lnTo>
                    <a:pt x="87" y="7"/>
                  </a:lnTo>
                  <a:lnTo>
                    <a:pt x="114" y="16"/>
                  </a:lnTo>
                  <a:lnTo>
                    <a:pt x="140" y="30"/>
                  </a:lnTo>
                  <a:lnTo>
                    <a:pt x="159" y="46"/>
                  </a:lnTo>
                  <a:lnTo>
                    <a:pt x="173" y="67"/>
                  </a:lnTo>
                  <a:lnTo>
                    <a:pt x="180" y="91"/>
                  </a:lnTo>
                  <a:lnTo>
                    <a:pt x="178" y="110"/>
                  </a:lnTo>
                  <a:lnTo>
                    <a:pt x="170" y="123"/>
                  </a:lnTo>
                  <a:lnTo>
                    <a:pt x="156" y="129"/>
                  </a:lnTo>
                  <a:lnTo>
                    <a:pt x="141" y="128"/>
                  </a:lnTo>
                  <a:lnTo>
                    <a:pt x="125" y="121"/>
                  </a:lnTo>
                  <a:lnTo>
                    <a:pt x="110" y="109"/>
                  </a:lnTo>
                  <a:lnTo>
                    <a:pt x="98" y="93"/>
                  </a:lnTo>
                  <a:lnTo>
                    <a:pt x="93" y="73"/>
                  </a:lnTo>
                  <a:lnTo>
                    <a:pt x="87" y="57"/>
                  </a:lnTo>
                  <a:lnTo>
                    <a:pt x="75" y="44"/>
                  </a:lnTo>
                  <a:lnTo>
                    <a:pt x="60" y="31"/>
                  </a:lnTo>
                  <a:lnTo>
                    <a:pt x="44" y="20"/>
                  </a:lnTo>
                  <a:lnTo>
                    <a:pt x="28" y="12"/>
                  </a:lnTo>
                  <a:lnTo>
                    <a:pt x="14" y="7"/>
                  </a:lnTo>
                  <a:lnTo>
                    <a:pt x="4" y="3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45" name="Freeform 58"/>
            <p:cNvSpPr/>
            <p:nvPr/>
          </p:nvSpPr>
          <p:spPr>
            <a:xfrm>
              <a:off x="3150" y="3281"/>
              <a:ext cx="103" cy="42"/>
            </a:xfrm>
            <a:custGeom>
              <a:avLst/>
              <a:gdLst>
                <a:gd name="txL" fmla="*/ 0 w 206"/>
                <a:gd name="txT" fmla="*/ 0 h 85"/>
                <a:gd name="txR" fmla="*/ 206 w 206"/>
                <a:gd name="txB" fmla="*/ 85 h 85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206" h="85">
                  <a:moveTo>
                    <a:pt x="0" y="54"/>
                  </a:moveTo>
                  <a:lnTo>
                    <a:pt x="11" y="45"/>
                  </a:lnTo>
                  <a:lnTo>
                    <a:pt x="22" y="37"/>
                  </a:lnTo>
                  <a:lnTo>
                    <a:pt x="34" y="30"/>
                  </a:lnTo>
                  <a:lnTo>
                    <a:pt x="46" y="23"/>
                  </a:lnTo>
                  <a:lnTo>
                    <a:pt x="60" y="16"/>
                  </a:lnTo>
                  <a:lnTo>
                    <a:pt x="74" y="11"/>
                  </a:lnTo>
                  <a:lnTo>
                    <a:pt x="88" y="7"/>
                  </a:lnTo>
                  <a:lnTo>
                    <a:pt x="103" y="3"/>
                  </a:lnTo>
                  <a:lnTo>
                    <a:pt x="117" y="1"/>
                  </a:lnTo>
                  <a:lnTo>
                    <a:pt x="130" y="0"/>
                  </a:lnTo>
                  <a:lnTo>
                    <a:pt x="143" y="1"/>
                  </a:lnTo>
                  <a:lnTo>
                    <a:pt x="156" y="3"/>
                  </a:lnTo>
                  <a:lnTo>
                    <a:pt x="168" y="7"/>
                  </a:lnTo>
                  <a:lnTo>
                    <a:pt x="179" y="12"/>
                  </a:lnTo>
                  <a:lnTo>
                    <a:pt x="189" y="19"/>
                  </a:lnTo>
                  <a:lnTo>
                    <a:pt x="197" y="29"/>
                  </a:lnTo>
                  <a:lnTo>
                    <a:pt x="206" y="47"/>
                  </a:lnTo>
                  <a:lnTo>
                    <a:pt x="206" y="62"/>
                  </a:lnTo>
                  <a:lnTo>
                    <a:pt x="198" y="73"/>
                  </a:lnTo>
                  <a:lnTo>
                    <a:pt x="185" y="82"/>
                  </a:lnTo>
                  <a:lnTo>
                    <a:pt x="167" y="85"/>
                  </a:lnTo>
                  <a:lnTo>
                    <a:pt x="149" y="84"/>
                  </a:lnTo>
                  <a:lnTo>
                    <a:pt x="132" y="76"/>
                  </a:lnTo>
                  <a:lnTo>
                    <a:pt x="116" y="63"/>
                  </a:lnTo>
                  <a:lnTo>
                    <a:pt x="102" y="53"/>
                  </a:lnTo>
                  <a:lnTo>
                    <a:pt x="84" y="47"/>
                  </a:lnTo>
                  <a:lnTo>
                    <a:pt x="66" y="45"/>
                  </a:lnTo>
                  <a:lnTo>
                    <a:pt x="46" y="46"/>
                  </a:lnTo>
                  <a:lnTo>
                    <a:pt x="29" y="48"/>
                  </a:lnTo>
                  <a:lnTo>
                    <a:pt x="14" y="50"/>
                  </a:lnTo>
                  <a:lnTo>
                    <a:pt x="4" y="53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46" name="Freeform 59"/>
            <p:cNvSpPr/>
            <p:nvPr/>
          </p:nvSpPr>
          <p:spPr>
            <a:xfrm>
              <a:off x="2822" y="3075"/>
              <a:ext cx="74" cy="47"/>
            </a:xfrm>
            <a:custGeom>
              <a:avLst/>
              <a:gdLst>
                <a:gd name="txL" fmla="*/ 0 w 147"/>
                <a:gd name="txT" fmla="*/ 0 h 95"/>
                <a:gd name="txR" fmla="*/ 147 w 147"/>
                <a:gd name="txB" fmla="*/ 95 h 95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147" h="95">
                  <a:moveTo>
                    <a:pt x="0" y="5"/>
                  </a:moveTo>
                  <a:lnTo>
                    <a:pt x="22" y="2"/>
                  </a:lnTo>
                  <a:lnTo>
                    <a:pt x="45" y="0"/>
                  </a:lnTo>
                  <a:lnTo>
                    <a:pt x="68" y="3"/>
                  </a:lnTo>
                  <a:lnTo>
                    <a:pt x="91" y="8"/>
                  </a:lnTo>
                  <a:lnTo>
                    <a:pt x="111" y="17"/>
                  </a:lnTo>
                  <a:lnTo>
                    <a:pt x="128" y="29"/>
                  </a:lnTo>
                  <a:lnTo>
                    <a:pt x="141" y="44"/>
                  </a:lnTo>
                  <a:lnTo>
                    <a:pt x="147" y="63"/>
                  </a:lnTo>
                  <a:lnTo>
                    <a:pt x="146" y="79"/>
                  </a:lnTo>
                  <a:lnTo>
                    <a:pt x="141" y="89"/>
                  </a:lnTo>
                  <a:lnTo>
                    <a:pt x="130" y="94"/>
                  </a:lnTo>
                  <a:lnTo>
                    <a:pt x="119" y="95"/>
                  </a:lnTo>
                  <a:lnTo>
                    <a:pt x="105" y="90"/>
                  </a:lnTo>
                  <a:lnTo>
                    <a:pt x="93" y="82"/>
                  </a:lnTo>
                  <a:lnTo>
                    <a:pt x="83" y="70"/>
                  </a:lnTo>
                  <a:lnTo>
                    <a:pt x="77" y="55"/>
                  </a:lnTo>
                  <a:lnTo>
                    <a:pt x="71" y="43"/>
                  </a:lnTo>
                  <a:lnTo>
                    <a:pt x="62" y="33"/>
                  </a:lnTo>
                  <a:lnTo>
                    <a:pt x="50" y="23"/>
                  </a:lnTo>
                  <a:lnTo>
                    <a:pt x="36" y="17"/>
                  </a:lnTo>
                  <a:lnTo>
                    <a:pt x="22" y="12"/>
                  </a:lnTo>
                  <a:lnTo>
                    <a:pt x="10" y="7"/>
                  </a:lnTo>
                  <a:lnTo>
                    <a:pt x="3" y="6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47" name="Freeform 60"/>
            <p:cNvSpPr/>
            <p:nvPr/>
          </p:nvSpPr>
          <p:spPr>
            <a:xfrm>
              <a:off x="2819" y="3081"/>
              <a:ext cx="43" cy="77"/>
            </a:xfrm>
            <a:custGeom>
              <a:avLst/>
              <a:gdLst>
                <a:gd name="txL" fmla="*/ 0 w 87"/>
                <a:gd name="txT" fmla="*/ 0 h 154"/>
                <a:gd name="txR" fmla="*/ 87 w 87"/>
                <a:gd name="txB" fmla="*/ 154 h 154"/>
              </a:gdLst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</a:cxnLst>
              <a:rect l="txL" t="txT" r="txR" b="txB"/>
              <a:pathLst>
                <a:path w="87" h="154">
                  <a:moveTo>
                    <a:pt x="0" y="0"/>
                  </a:moveTo>
                  <a:lnTo>
                    <a:pt x="20" y="10"/>
                  </a:lnTo>
                  <a:lnTo>
                    <a:pt x="38" y="24"/>
                  </a:lnTo>
                  <a:lnTo>
                    <a:pt x="56" y="40"/>
                  </a:lnTo>
                  <a:lnTo>
                    <a:pt x="69" y="59"/>
                  </a:lnTo>
                  <a:lnTo>
                    <a:pt x="81" y="78"/>
                  </a:lnTo>
                  <a:lnTo>
                    <a:pt x="87" y="98"/>
                  </a:lnTo>
                  <a:lnTo>
                    <a:pt x="87" y="119"/>
                  </a:lnTo>
                  <a:lnTo>
                    <a:pt x="81" y="137"/>
                  </a:lnTo>
                  <a:lnTo>
                    <a:pt x="71" y="150"/>
                  </a:lnTo>
                  <a:lnTo>
                    <a:pt x="59" y="154"/>
                  </a:lnTo>
                  <a:lnTo>
                    <a:pt x="49" y="152"/>
                  </a:lnTo>
                  <a:lnTo>
                    <a:pt x="38" y="144"/>
                  </a:lnTo>
                  <a:lnTo>
                    <a:pt x="30" y="133"/>
                  </a:lnTo>
                  <a:lnTo>
                    <a:pt x="26" y="119"/>
                  </a:lnTo>
                  <a:lnTo>
                    <a:pt x="26" y="103"/>
                  </a:lnTo>
                  <a:lnTo>
                    <a:pt x="30" y="88"/>
                  </a:lnTo>
                  <a:lnTo>
                    <a:pt x="34" y="74"/>
                  </a:lnTo>
                  <a:lnTo>
                    <a:pt x="31" y="60"/>
                  </a:lnTo>
                  <a:lnTo>
                    <a:pt x="27" y="45"/>
                  </a:lnTo>
                  <a:lnTo>
                    <a:pt x="21" y="31"/>
                  </a:lnTo>
                  <a:lnTo>
                    <a:pt x="14" y="19"/>
                  </a:lnTo>
                  <a:lnTo>
                    <a:pt x="7" y="9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48" name="Freeform 61"/>
            <p:cNvSpPr/>
            <p:nvPr/>
          </p:nvSpPr>
          <p:spPr>
            <a:xfrm>
              <a:off x="2821" y="3040"/>
              <a:ext cx="81" cy="34"/>
            </a:xfrm>
            <a:custGeom>
              <a:avLst/>
              <a:gdLst>
                <a:gd name="txL" fmla="*/ 0 w 161"/>
                <a:gd name="txT" fmla="*/ 0 h 69"/>
                <a:gd name="txR" fmla="*/ 161 w 161"/>
                <a:gd name="txB" fmla="*/ 69 h 69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161" h="69">
                  <a:moveTo>
                    <a:pt x="0" y="69"/>
                  </a:moveTo>
                  <a:lnTo>
                    <a:pt x="14" y="52"/>
                  </a:lnTo>
                  <a:lnTo>
                    <a:pt x="30" y="36"/>
                  </a:lnTo>
                  <a:lnTo>
                    <a:pt x="49" y="22"/>
                  </a:lnTo>
                  <a:lnTo>
                    <a:pt x="69" y="11"/>
                  </a:lnTo>
                  <a:lnTo>
                    <a:pt x="90" y="4"/>
                  </a:lnTo>
                  <a:lnTo>
                    <a:pt x="110" y="0"/>
                  </a:lnTo>
                  <a:lnTo>
                    <a:pt x="130" y="4"/>
                  </a:lnTo>
                  <a:lnTo>
                    <a:pt x="147" y="13"/>
                  </a:lnTo>
                  <a:lnTo>
                    <a:pt x="158" y="25"/>
                  </a:lnTo>
                  <a:lnTo>
                    <a:pt x="161" y="37"/>
                  </a:lnTo>
                  <a:lnTo>
                    <a:pt x="156" y="47"/>
                  </a:lnTo>
                  <a:lnTo>
                    <a:pt x="148" y="55"/>
                  </a:lnTo>
                  <a:lnTo>
                    <a:pt x="136" y="61"/>
                  </a:lnTo>
                  <a:lnTo>
                    <a:pt x="121" y="64"/>
                  </a:lnTo>
                  <a:lnTo>
                    <a:pt x="105" y="61"/>
                  </a:lnTo>
                  <a:lnTo>
                    <a:pt x="90" y="54"/>
                  </a:lnTo>
                  <a:lnTo>
                    <a:pt x="77" y="49"/>
                  </a:lnTo>
                  <a:lnTo>
                    <a:pt x="63" y="47"/>
                  </a:lnTo>
                  <a:lnTo>
                    <a:pt x="48" y="50"/>
                  </a:lnTo>
                  <a:lnTo>
                    <a:pt x="34" y="54"/>
                  </a:lnTo>
                  <a:lnTo>
                    <a:pt x="21" y="59"/>
                  </a:lnTo>
                  <a:lnTo>
                    <a:pt x="10" y="64"/>
                  </a:lnTo>
                  <a:lnTo>
                    <a:pt x="2" y="68"/>
                  </a:lnTo>
                  <a:lnTo>
                    <a:pt x="0" y="69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49" name="Freeform 62"/>
            <p:cNvSpPr/>
            <p:nvPr/>
          </p:nvSpPr>
          <p:spPr>
            <a:xfrm>
              <a:off x="2818" y="3005"/>
              <a:ext cx="57" cy="66"/>
            </a:xfrm>
            <a:custGeom>
              <a:avLst/>
              <a:gdLst>
                <a:gd name="txL" fmla="*/ 0 w 114"/>
                <a:gd name="txT" fmla="*/ 0 h 133"/>
                <a:gd name="txR" fmla="*/ 114 w 114"/>
                <a:gd name="txB" fmla="*/ 133 h 133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114" h="133">
                  <a:moveTo>
                    <a:pt x="0" y="133"/>
                  </a:moveTo>
                  <a:lnTo>
                    <a:pt x="1" y="111"/>
                  </a:lnTo>
                  <a:lnTo>
                    <a:pt x="5" y="88"/>
                  </a:lnTo>
                  <a:lnTo>
                    <a:pt x="11" y="65"/>
                  </a:lnTo>
                  <a:lnTo>
                    <a:pt x="22" y="44"/>
                  </a:lnTo>
                  <a:lnTo>
                    <a:pt x="35" y="25"/>
                  </a:lnTo>
                  <a:lnTo>
                    <a:pt x="49" y="12"/>
                  </a:lnTo>
                  <a:lnTo>
                    <a:pt x="67" y="2"/>
                  </a:lnTo>
                  <a:lnTo>
                    <a:pt x="86" y="0"/>
                  </a:lnTo>
                  <a:lnTo>
                    <a:pt x="102" y="4"/>
                  </a:lnTo>
                  <a:lnTo>
                    <a:pt x="112" y="12"/>
                  </a:lnTo>
                  <a:lnTo>
                    <a:pt x="114" y="22"/>
                  </a:lnTo>
                  <a:lnTo>
                    <a:pt x="112" y="35"/>
                  </a:lnTo>
                  <a:lnTo>
                    <a:pt x="105" y="46"/>
                  </a:lnTo>
                  <a:lnTo>
                    <a:pt x="94" y="56"/>
                  </a:lnTo>
                  <a:lnTo>
                    <a:pt x="81" y="65"/>
                  </a:lnTo>
                  <a:lnTo>
                    <a:pt x="64" y="67"/>
                  </a:lnTo>
                  <a:lnTo>
                    <a:pt x="52" y="69"/>
                  </a:lnTo>
                  <a:lnTo>
                    <a:pt x="39" y="77"/>
                  </a:lnTo>
                  <a:lnTo>
                    <a:pt x="29" y="88"/>
                  </a:lnTo>
                  <a:lnTo>
                    <a:pt x="18" y="99"/>
                  </a:lnTo>
                  <a:lnTo>
                    <a:pt x="11" y="112"/>
                  </a:lnTo>
                  <a:lnTo>
                    <a:pt x="5" y="122"/>
                  </a:lnTo>
                  <a:lnTo>
                    <a:pt x="1" y="130"/>
                  </a:lnTo>
                  <a:lnTo>
                    <a:pt x="0" y="13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50" name="Freeform 63"/>
            <p:cNvSpPr/>
            <p:nvPr/>
          </p:nvSpPr>
          <p:spPr>
            <a:xfrm>
              <a:off x="2794" y="2985"/>
              <a:ext cx="35" cy="82"/>
            </a:xfrm>
            <a:custGeom>
              <a:avLst/>
              <a:gdLst>
                <a:gd name="txL" fmla="*/ 0 w 70"/>
                <a:gd name="txT" fmla="*/ 0 h 163"/>
                <a:gd name="txR" fmla="*/ 70 w 70"/>
                <a:gd name="txB" fmla="*/ 163 h 163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70" h="163">
                  <a:moveTo>
                    <a:pt x="30" y="163"/>
                  </a:moveTo>
                  <a:lnTo>
                    <a:pt x="18" y="145"/>
                  </a:lnTo>
                  <a:lnTo>
                    <a:pt x="9" y="124"/>
                  </a:lnTo>
                  <a:lnTo>
                    <a:pt x="3" y="101"/>
                  </a:lnTo>
                  <a:lnTo>
                    <a:pt x="0" y="78"/>
                  </a:lnTo>
                  <a:lnTo>
                    <a:pt x="0" y="56"/>
                  </a:lnTo>
                  <a:lnTo>
                    <a:pt x="4" y="36"/>
                  </a:lnTo>
                  <a:lnTo>
                    <a:pt x="13" y="18"/>
                  </a:lnTo>
                  <a:lnTo>
                    <a:pt x="28" y="6"/>
                  </a:lnTo>
                  <a:lnTo>
                    <a:pt x="43" y="0"/>
                  </a:lnTo>
                  <a:lnTo>
                    <a:pt x="56" y="2"/>
                  </a:lnTo>
                  <a:lnTo>
                    <a:pt x="64" y="9"/>
                  </a:lnTo>
                  <a:lnTo>
                    <a:pt x="70" y="21"/>
                  </a:lnTo>
                  <a:lnTo>
                    <a:pt x="70" y="34"/>
                  </a:lnTo>
                  <a:lnTo>
                    <a:pt x="68" y="48"/>
                  </a:lnTo>
                  <a:lnTo>
                    <a:pt x="59" y="62"/>
                  </a:lnTo>
                  <a:lnTo>
                    <a:pt x="48" y="74"/>
                  </a:lnTo>
                  <a:lnTo>
                    <a:pt x="33" y="97"/>
                  </a:lnTo>
                  <a:lnTo>
                    <a:pt x="27" y="127"/>
                  </a:lnTo>
                  <a:lnTo>
                    <a:pt x="28" y="152"/>
                  </a:lnTo>
                  <a:lnTo>
                    <a:pt x="30" y="16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51" name="Freeform 64"/>
            <p:cNvSpPr/>
            <p:nvPr/>
          </p:nvSpPr>
          <p:spPr>
            <a:xfrm>
              <a:off x="2838" y="2266"/>
              <a:ext cx="180" cy="174"/>
            </a:xfrm>
            <a:custGeom>
              <a:avLst/>
              <a:gdLst>
                <a:gd name="txL" fmla="*/ 0 w 361"/>
                <a:gd name="txT" fmla="*/ 0 h 348"/>
                <a:gd name="txR" fmla="*/ 361 w 361"/>
                <a:gd name="txB" fmla="*/ 348 h 348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361" h="348">
                  <a:moveTo>
                    <a:pt x="8" y="6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8" y="0"/>
                  </a:lnTo>
                  <a:lnTo>
                    <a:pt x="23" y="4"/>
                  </a:lnTo>
                  <a:lnTo>
                    <a:pt x="44" y="8"/>
                  </a:lnTo>
                  <a:lnTo>
                    <a:pt x="69" y="16"/>
                  </a:lnTo>
                  <a:lnTo>
                    <a:pt x="98" y="27"/>
                  </a:lnTo>
                  <a:lnTo>
                    <a:pt x="129" y="39"/>
                  </a:lnTo>
                  <a:lnTo>
                    <a:pt x="162" y="55"/>
                  </a:lnTo>
                  <a:lnTo>
                    <a:pt x="196" y="74"/>
                  </a:lnTo>
                  <a:lnTo>
                    <a:pt x="229" y="96"/>
                  </a:lnTo>
                  <a:lnTo>
                    <a:pt x="262" y="120"/>
                  </a:lnTo>
                  <a:lnTo>
                    <a:pt x="291" y="146"/>
                  </a:lnTo>
                  <a:lnTo>
                    <a:pt x="317" y="178"/>
                  </a:lnTo>
                  <a:lnTo>
                    <a:pt x="340" y="210"/>
                  </a:lnTo>
                  <a:lnTo>
                    <a:pt x="356" y="247"/>
                  </a:lnTo>
                  <a:lnTo>
                    <a:pt x="361" y="267"/>
                  </a:lnTo>
                  <a:lnTo>
                    <a:pt x="358" y="287"/>
                  </a:lnTo>
                  <a:lnTo>
                    <a:pt x="354" y="304"/>
                  </a:lnTo>
                  <a:lnTo>
                    <a:pt x="346" y="319"/>
                  </a:lnTo>
                  <a:lnTo>
                    <a:pt x="336" y="331"/>
                  </a:lnTo>
                  <a:lnTo>
                    <a:pt x="328" y="340"/>
                  </a:lnTo>
                  <a:lnTo>
                    <a:pt x="323" y="346"/>
                  </a:lnTo>
                  <a:lnTo>
                    <a:pt x="320" y="348"/>
                  </a:lnTo>
                  <a:lnTo>
                    <a:pt x="321" y="346"/>
                  </a:lnTo>
                  <a:lnTo>
                    <a:pt x="326" y="341"/>
                  </a:lnTo>
                  <a:lnTo>
                    <a:pt x="331" y="332"/>
                  </a:lnTo>
                  <a:lnTo>
                    <a:pt x="336" y="320"/>
                  </a:lnTo>
                  <a:lnTo>
                    <a:pt x="340" y="305"/>
                  </a:lnTo>
                  <a:lnTo>
                    <a:pt x="342" y="287"/>
                  </a:lnTo>
                  <a:lnTo>
                    <a:pt x="341" y="267"/>
                  </a:lnTo>
                  <a:lnTo>
                    <a:pt x="336" y="244"/>
                  </a:lnTo>
                  <a:lnTo>
                    <a:pt x="326" y="220"/>
                  </a:lnTo>
                  <a:lnTo>
                    <a:pt x="309" y="194"/>
                  </a:lnTo>
                  <a:lnTo>
                    <a:pt x="283" y="165"/>
                  </a:lnTo>
                  <a:lnTo>
                    <a:pt x="250" y="136"/>
                  </a:lnTo>
                  <a:lnTo>
                    <a:pt x="207" y="105"/>
                  </a:lnTo>
                  <a:lnTo>
                    <a:pt x="153" y="73"/>
                  </a:lnTo>
                  <a:lnTo>
                    <a:pt x="88" y="39"/>
                  </a:lnTo>
                  <a:lnTo>
                    <a:pt x="8" y="6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52" name="Freeform 65"/>
            <p:cNvSpPr/>
            <p:nvPr/>
          </p:nvSpPr>
          <p:spPr>
            <a:xfrm>
              <a:off x="2794" y="3106"/>
              <a:ext cx="63" cy="171"/>
            </a:xfrm>
            <a:custGeom>
              <a:avLst/>
              <a:gdLst>
                <a:gd name="txL" fmla="*/ 0 w 126"/>
                <a:gd name="txT" fmla="*/ 0 h 343"/>
                <a:gd name="txR" fmla="*/ 126 w 126"/>
                <a:gd name="txB" fmla="*/ 343 h 343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126" h="343">
                  <a:moveTo>
                    <a:pt x="25" y="0"/>
                  </a:moveTo>
                  <a:lnTo>
                    <a:pt x="10" y="30"/>
                  </a:lnTo>
                  <a:lnTo>
                    <a:pt x="2" y="71"/>
                  </a:lnTo>
                  <a:lnTo>
                    <a:pt x="0" y="121"/>
                  </a:lnTo>
                  <a:lnTo>
                    <a:pt x="5" y="175"/>
                  </a:lnTo>
                  <a:lnTo>
                    <a:pt x="19" y="228"/>
                  </a:lnTo>
                  <a:lnTo>
                    <a:pt x="43" y="276"/>
                  </a:lnTo>
                  <a:lnTo>
                    <a:pt x="79" y="316"/>
                  </a:lnTo>
                  <a:lnTo>
                    <a:pt x="126" y="343"/>
                  </a:lnTo>
                  <a:lnTo>
                    <a:pt x="123" y="341"/>
                  </a:lnTo>
                  <a:lnTo>
                    <a:pt x="115" y="332"/>
                  </a:lnTo>
                  <a:lnTo>
                    <a:pt x="102" y="321"/>
                  </a:lnTo>
                  <a:lnTo>
                    <a:pt x="87" y="306"/>
                  </a:lnTo>
                  <a:lnTo>
                    <a:pt x="71" y="288"/>
                  </a:lnTo>
                  <a:lnTo>
                    <a:pt x="55" y="267"/>
                  </a:lnTo>
                  <a:lnTo>
                    <a:pt x="41" y="245"/>
                  </a:lnTo>
                  <a:lnTo>
                    <a:pt x="30" y="221"/>
                  </a:lnTo>
                  <a:lnTo>
                    <a:pt x="19" y="183"/>
                  </a:lnTo>
                  <a:lnTo>
                    <a:pt x="13" y="145"/>
                  </a:lnTo>
                  <a:lnTo>
                    <a:pt x="12" y="108"/>
                  </a:lnTo>
                  <a:lnTo>
                    <a:pt x="13" y="73"/>
                  </a:lnTo>
                  <a:lnTo>
                    <a:pt x="17" y="43"/>
                  </a:lnTo>
                  <a:lnTo>
                    <a:pt x="20" y="20"/>
                  </a:lnTo>
                  <a:lnTo>
                    <a:pt x="24" y="5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53" name="Freeform 66"/>
            <p:cNvSpPr/>
            <p:nvPr/>
          </p:nvSpPr>
          <p:spPr>
            <a:xfrm>
              <a:off x="3146" y="3147"/>
              <a:ext cx="165" cy="80"/>
            </a:xfrm>
            <a:custGeom>
              <a:avLst/>
              <a:gdLst>
                <a:gd name="txL" fmla="*/ 0 w 332"/>
                <a:gd name="txT" fmla="*/ 0 h 160"/>
                <a:gd name="txR" fmla="*/ 332 w 332"/>
                <a:gd name="txB" fmla="*/ 160 h 160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332" h="160">
                  <a:moveTo>
                    <a:pt x="332" y="160"/>
                  </a:moveTo>
                  <a:lnTo>
                    <a:pt x="326" y="146"/>
                  </a:lnTo>
                  <a:lnTo>
                    <a:pt x="318" y="130"/>
                  </a:lnTo>
                  <a:lnTo>
                    <a:pt x="305" y="114"/>
                  </a:lnTo>
                  <a:lnTo>
                    <a:pt x="290" y="96"/>
                  </a:lnTo>
                  <a:lnTo>
                    <a:pt x="273" y="79"/>
                  </a:lnTo>
                  <a:lnTo>
                    <a:pt x="254" y="63"/>
                  </a:lnTo>
                  <a:lnTo>
                    <a:pt x="232" y="48"/>
                  </a:lnTo>
                  <a:lnTo>
                    <a:pt x="208" y="34"/>
                  </a:lnTo>
                  <a:lnTo>
                    <a:pt x="183" y="21"/>
                  </a:lnTo>
                  <a:lnTo>
                    <a:pt x="158" y="11"/>
                  </a:lnTo>
                  <a:lnTo>
                    <a:pt x="132" y="4"/>
                  </a:lnTo>
                  <a:lnTo>
                    <a:pt x="104" y="0"/>
                  </a:lnTo>
                  <a:lnTo>
                    <a:pt x="77" y="0"/>
                  </a:lnTo>
                  <a:lnTo>
                    <a:pt x="51" y="2"/>
                  </a:lnTo>
                  <a:lnTo>
                    <a:pt x="26" y="10"/>
                  </a:lnTo>
                  <a:lnTo>
                    <a:pt x="0" y="23"/>
                  </a:lnTo>
                  <a:lnTo>
                    <a:pt x="5" y="21"/>
                  </a:lnTo>
                  <a:lnTo>
                    <a:pt x="15" y="19"/>
                  </a:lnTo>
                  <a:lnTo>
                    <a:pt x="33" y="17"/>
                  </a:lnTo>
                  <a:lnTo>
                    <a:pt x="54" y="15"/>
                  </a:lnTo>
                  <a:lnTo>
                    <a:pt x="79" y="13"/>
                  </a:lnTo>
                  <a:lnTo>
                    <a:pt x="105" y="15"/>
                  </a:lnTo>
                  <a:lnTo>
                    <a:pt x="132" y="18"/>
                  </a:lnTo>
                  <a:lnTo>
                    <a:pt x="157" y="24"/>
                  </a:lnTo>
                  <a:lnTo>
                    <a:pt x="194" y="39"/>
                  </a:lnTo>
                  <a:lnTo>
                    <a:pt x="226" y="59"/>
                  </a:lnTo>
                  <a:lnTo>
                    <a:pt x="256" y="81"/>
                  </a:lnTo>
                  <a:lnTo>
                    <a:pt x="282" y="104"/>
                  </a:lnTo>
                  <a:lnTo>
                    <a:pt x="303" y="125"/>
                  </a:lnTo>
                  <a:lnTo>
                    <a:pt x="318" y="144"/>
                  </a:lnTo>
                  <a:lnTo>
                    <a:pt x="329" y="155"/>
                  </a:lnTo>
                  <a:lnTo>
                    <a:pt x="332" y="16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54" name="Freeform 67"/>
            <p:cNvSpPr/>
            <p:nvPr/>
          </p:nvSpPr>
          <p:spPr>
            <a:xfrm>
              <a:off x="2926" y="2651"/>
              <a:ext cx="186" cy="670"/>
            </a:xfrm>
            <a:custGeom>
              <a:avLst/>
              <a:gdLst>
                <a:gd name="txL" fmla="*/ 0 w 373"/>
                <a:gd name="txT" fmla="*/ 0 h 1340"/>
                <a:gd name="txR" fmla="*/ 373 w 373"/>
                <a:gd name="txB" fmla="*/ 1340 h 1340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373" h="1340">
                  <a:moveTo>
                    <a:pt x="373" y="1336"/>
                  </a:moveTo>
                  <a:lnTo>
                    <a:pt x="330" y="1333"/>
                  </a:lnTo>
                  <a:lnTo>
                    <a:pt x="286" y="1329"/>
                  </a:lnTo>
                  <a:lnTo>
                    <a:pt x="242" y="1323"/>
                  </a:lnTo>
                  <a:lnTo>
                    <a:pt x="201" y="1315"/>
                  </a:lnTo>
                  <a:lnTo>
                    <a:pt x="162" y="1304"/>
                  </a:lnTo>
                  <a:lnTo>
                    <a:pt x="127" y="1287"/>
                  </a:lnTo>
                  <a:lnTo>
                    <a:pt x="96" y="1268"/>
                  </a:lnTo>
                  <a:lnTo>
                    <a:pt x="72" y="1242"/>
                  </a:lnTo>
                  <a:lnTo>
                    <a:pt x="53" y="1211"/>
                  </a:lnTo>
                  <a:lnTo>
                    <a:pt x="43" y="1175"/>
                  </a:lnTo>
                  <a:lnTo>
                    <a:pt x="42" y="1130"/>
                  </a:lnTo>
                  <a:lnTo>
                    <a:pt x="50" y="1077"/>
                  </a:lnTo>
                  <a:lnTo>
                    <a:pt x="68" y="1017"/>
                  </a:lnTo>
                  <a:lnTo>
                    <a:pt x="99" y="946"/>
                  </a:lnTo>
                  <a:lnTo>
                    <a:pt x="142" y="867"/>
                  </a:lnTo>
                  <a:lnTo>
                    <a:pt x="200" y="777"/>
                  </a:lnTo>
                  <a:lnTo>
                    <a:pt x="248" y="700"/>
                  </a:lnTo>
                  <a:lnTo>
                    <a:pt x="287" y="626"/>
                  </a:lnTo>
                  <a:lnTo>
                    <a:pt x="318" y="556"/>
                  </a:lnTo>
                  <a:lnTo>
                    <a:pt x="341" y="489"/>
                  </a:lnTo>
                  <a:lnTo>
                    <a:pt x="357" y="426"/>
                  </a:lnTo>
                  <a:lnTo>
                    <a:pt x="365" y="366"/>
                  </a:lnTo>
                  <a:lnTo>
                    <a:pt x="368" y="310"/>
                  </a:lnTo>
                  <a:lnTo>
                    <a:pt x="364" y="258"/>
                  </a:lnTo>
                  <a:lnTo>
                    <a:pt x="355" y="210"/>
                  </a:lnTo>
                  <a:lnTo>
                    <a:pt x="341" y="167"/>
                  </a:lnTo>
                  <a:lnTo>
                    <a:pt x="323" y="129"/>
                  </a:lnTo>
                  <a:lnTo>
                    <a:pt x="301" y="94"/>
                  </a:lnTo>
                  <a:lnTo>
                    <a:pt x="276" y="65"/>
                  </a:lnTo>
                  <a:lnTo>
                    <a:pt x="248" y="41"/>
                  </a:lnTo>
                  <a:lnTo>
                    <a:pt x="218" y="22"/>
                  </a:lnTo>
                  <a:lnTo>
                    <a:pt x="186" y="8"/>
                  </a:lnTo>
                  <a:lnTo>
                    <a:pt x="162" y="2"/>
                  </a:lnTo>
                  <a:lnTo>
                    <a:pt x="140" y="0"/>
                  </a:lnTo>
                  <a:lnTo>
                    <a:pt x="119" y="2"/>
                  </a:lnTo>
                  <a:lnTo>
                    <a:pt x="101" y="7"/>
                  </a:lnTo>
                  <a:lnTo>
                    <a:pt x="84" y="15"/>
                  </a:lnTo>
                  <a:lnTo>
                    <a:pt x="69" y="25"/>
                  </a:lnTo>
                  <a:lnTo>
                    <a:pt x="56" y="35"/>
                  </a:lnTo>
                  <a:lnTo>
                    <a:pt x="43" y="48"/>
                  </a:lnTo>
                  <a:lnTo>
                    <a:pt x="33" y="62"/>
                  </a:lnTo>
                  <a:lnTo>
                    <a:pt x="25" y="75"/>
                  </a:lnTo>
                  <a:lnTo>
                    <a:pt x="16" y="87"/>
                  </a:lnTo>
                  <a:lnTo>
                    <a:pt x="11" y="99"/>
                  </a:lnTo>
                  <a:lnTo>
                    <a:pt x="6" y="108"/>
                  </a:lnTo>
                  <a:lnTo>
                    <a:pt x="3" y="116"/>
                  </a:lnTo>
                  <a:lnTo>
                    <a:pt x="1" y="121"/>
                  </a:lnTo>
                  <a:lnTo>
                    <a:pt x="0" y="123"/>
                  </a:lnTo>
                  <a:lnTo>
                    <a:pt x="1" y="122"/>
                  </a:lnTo>
                  <a:lnTo>
                    <a:pt x="4" y="117"/>
                  </a:lnTo>
                  <a:lnTo>
                    <a:pt x="8" y="111"/>
                  </a:lnTo>
                  <a:lnTo>
                    <a:pt x="15" y="103"/>
                  </a:lnTo>
                  <a:lnTo>
                    <a:pt x="23" y="94"/>
                  </a:lnTo>
                  <a:lnTo>
                    <a:pt x="33" y="85"/>
                  </a:lnTo>
                  <a:lnTo>
                    <a:pt x="44" y="75"/>
                  </a:lnTo>
                  <a:lnTo>
                    <a:pt x="56" y="64"/>
                  </a:lnTo>
                  <a:lnTo>
                    <a:pt x="69" y="54"/>
                  </a:lnTo>
                  <a:lnTo>
                    <a:pt x="84" y="45"/>
                  </a:lnTo>
                  <a:lnTo>
                    <a:pt x="99" y="37"/>
                  </a:lnTo>
                  <a:lnTo>
                    <a:pt x="115" y="31"/>
                  </a:lnTo>
                  <a:lnTo>
                    <a:pt x="133" y="27"/>
                  </a:lnTo>
                  <a:lnTo>
                    <a:pt x="151" y="26"/>
                  </a:lnTo>
                  <a:lnTo>
                    <a:pt x="170" y="27"/>
                  </a:lnTo>
                  <a:lnTo>
                    <a:pt x="189" y="33"/>
                  </a:lnTo>
                  <a:lnTo>
                    <a:pt x="210" y="42"/>
                  </a:lnTo>
                  <a:lnTo>
                    <a:pt x="232" y="55"/>
                  </a:lnTo>
                  <a:lnTo>
                    <a:pt x="253" y="72"/>
                  </a:lnTo>
                  <a:lnTo>
                    <a:pt x="273" y="92"/>
                  </a:lnTo>
                  <a:lnTo>
                    <a:pt x="293" y="114"/>
                  </a:lnTo>
                  <a:lnTo>
                    <a:pt x="311" y="140"/>
                  </a:lnTo>
                  <a:lnTo>
                    <a:pt x="327" y="169"/>
                  </a:lnTo>
                  <a:lnTo>
                    <a:pt x="340" y="200"/>
                  </a:lnTo>
                  <a:lnTo>
                    <a:pt x="350" y="236"/>
                  </a:lnTo>
                  <a:lnTo>
                    <a:pt x="357" y="273"/>
                  </a:lnTo>
                  <a:lnTo>
                    <a:pt x="361" y="313"/>
                  </a:lnTo>
                  <a:lnTo>
                    <a:pt x="360" y="357"/>
                  </a:lnTo>
                  <a:lnTo>
                    <a:pt x="353" y="402"/>
                  </a:lnTo>
                  <a:lnTo>
                    <a:pt x="340" y="450"/>
                  </a:lnTo>
                  <a:lnTo>
                    <a:pt x="322" y="501"/>
                  </a:lnTo>
                  <a:lnTo>
                    <a:pt x="297" y="554"/>
                  </a:lnTo>
                  <a:lnTo>
                    <a:pt x="268" y="610"/>
                  </a:lnTo>
                  <a:lnTo>
                    <a:pt x="236" y="663"/>
                  </a:lnTo>
                  <a:lnTo>
                    <a:pt x="205" y="715"/>
                  </a:lnTo>
                  <a:lnTo>
                    <a:pt x="175" y="764"/>
                  </a:lnTo>
                  <a:lnTo>
                    <a:pt x="145" y="813"/>
                  </a:lnTo>
                  <a:lnTo>
                    <a:pt x="118" y="858"/>
                  </a:lnTo>
                  <a:lnTo>
                    <a:pt x="92" y="902"/>
                  </a:lnTo>
                  <a:lnTo>
                    <a:pt x="68" y="944"/>
                  </a:lnTo>
                  <a:lnTo>
                    <a:pt x="49" y="984"/>
                  </a:lnTo>
                  <a:lnTo>
                    <a:pt x="31" y="1022"/>
                  </a:lnTo>
                  <a:lnTo>
                    <a:pt x="19" y="1060"/>
                  </a:lnTo>
                  <a:lnTo>
                    <a:pt x="11" y="1095"/>
                  </a:lnTo>
                  <a:lnTo>
                    <a:pt x="7" y="1130"/>
                  </a:lnTo>
                  <a:lnTo>
                    <a:pt x="11" y="1162"/>
                  </a:lnTo>
                  <a:lnTo>
                    <a:pt x="19" y="1193"/>
                  </a:lnTo>
                  <a:lnTo>
                    <a:pt x="35" y="1223"/>
                  </a:lnTo>
                  <a:lnTo>
                    <a:pt x="56" y="1249"/>
                  </a:lnTo>
                  <a:lnTo>
                    <a:pt x="79" y="1271"/>
                  </a:lnTo>
                  <a:lnTo>
                    <a:pt x="104" y="1290"/>
                  </a:lnTo>
                  <a:lnTo>
                    <a:pt x="130" y="1305"/>
                  </a:lnTo>
                  <a:lnTo>
                    <a:pt x="158" y="1317"/>
                  </a:lnTo>
                  <a:lnTo>
                    <a:pt x="187" y="1325"/>
                  </a:lnTo>
                  <a:lnTo>
                    <a:pt x="215" y="1332"/>
                  </a:lnTo>
                  <a:lnTo>
                    <a:pt x="242" y="1337"/>
                  </a:lnTo>
                  <a:lnTo>
                    <a:pt x="269" y="1339"/>
                  </a:lnTo>
                  <a:lnTo>
                    <a:pt x="293" y="1340"/>
                  </a:lnTo>
                  <a:lnTo>
                    <a:pt x="316" y="1340"/>
                  </a:lnTo>
                  <a:lnTo>
                    <a:pt x="334" y="1339"/>
                  </a:lnTo>
                  <a:lnTo>
                    <a:pt x="350" y="1338"/>
                  </a:lnTo>
                  <a:lnTo>
                    <a:pt x="363" y="1337"/>
                  </a:lnTo>
                  <a:lnTo>
                    <a:pt x="371" y="1336"/>
                  </a:lnTo>
                  <a:lnTo>
                    <a:pt x="373" y="1336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55" name="Freeform 68"/>
            <p:cNvSpPr/>
            <p:nvPr/>
          </p:nvSpPr>
          <p:spPr>
            <a:xfrm>
              <a:off x="3348" y="3352"/>
              <a:ext cx="55" cy="62"/>
            </a:xfrm>
            <a:custGeom>
              <a:avLst/>
              <a:gdLst>
                <a:gd name="txL" fmla="*/ 0 w 110"/>
                <a:gd name="txT" fmla="*/ 0 h 123"/>
                <a:gd name="txR" fmla="*/ 110 w 110"/>
                <a:gd name="txB" fmla="*/ 123 h 123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10" h="123">
                  <a:moveTo>
                    <a:pt x="99" y="62"/>
                  </a:moveTo>
                  <a:lnTo>
                    <a:pt x="105" y="56"/>
                  </a:lnTo>
                  <a:lnTo>
                    <a:pt x="110" y="48"/>
                  </a:lnTo>
                  <a:lnTo>
                    <a:pt x="110" y="39"/>
                  </a:lnTo>
                  <a:lnTo>
                    <a:pt x="108" y="31"/>
                  </a:lnTo>
                  <a:lnTo>
                    <a:pt x="102" y="25"/>
                  </a:lnTo>
                  <a:lnTo>
                    <a:pt x="94" y="21"/>
                  </a:lnTo>
                  <a:lnTo>
                    <a:pt x="86" y="20"/>
                  </a:lnTo>
                  <a:lnTo>
                    <a:pt x="77" y="23"/>
                  </a:lnTo>
                  <a:lnTo>
                    <a:pt x="74" y="13"/>
                  </a:lnTo>
                  <a:lnTo>
                    <a:pt x="70" y="6"/>
                  </a:lnTo>
                  <a:lnTo>
                    <a:pt x="63" y="2"/>
                  </a:lnTo>
                  <a:lnTo>
                    <a:pt x="55" y="0"/>
                  </a:lnTo>
                  <a:lnTo>
                    <a:pt x="48" y="2"/>
                  </a:lnTo>
                  <a:lnTo>
                    <a:pt x="41" y="6"/>
                  </a:lnTo>
                  <a:lnTo>
                    <a:pt x="36" y="13"/>
                  </a:lnTo>
                  <a:lnTo>
                    <a:pt x="34" y="23"/>
                  </a:lnTo>
                  <a:lnTo>
                    <a:pt x="25" y="20"/>
                  </a:lnTo>
                  <a:lnTo>
                    <a:pt x="17" y="20"/>
                  </a:lnTo>
                  <a:lnTo>
                    <a:pt x="9" y="24"/>
                  </a:lnTo>
                  <a:lnTo>
                    <a:pt x="3" y="31"/>
                  </a:lnTo>
                  <a:lnTo>
                    <a:pt x="1" y="39"/>
                  </a:lnTo>
                  <a:lnTo>
                    <a:pt x="1" y="47"/>
                  </a:lnTo>
                  <a:lnTo>
                    <a:pt x="4" y="55"/>
                  </a:lnTo>
                  <a:lnTo>
                    <a:pt x="11" y="61"/>
                  </a:lnTo>
                  <a:lnTo>
                    <a:pt x="4" y="66"/>
                  </a:lnTo>
                  <a:lnTo>
                    <a:pt x="0" y="74"/>
                  </a:lnTo>
                  <a:lnTo>
                    <a:pt x="0" y="84"/>
                  </a:lnTo>
                  <a:lnTo>
                    <a:pt x="2" y="92"/>
                  </a:lnTo>
                  <a:lnTo>
                    <a:pt x="8" y="97"/>
                  </a:lnTo>
                  <a:lnTo>
                    <a:pt x="16" y="101"/>
                  </a:lnTo>
                  <a:lnTo>
                    <a:pt x="24" y="102"/>
                  </a:lnTo>
                  <a:lnTo>
                    <a:pt x="33" y="100"/>
                  </a:lnTo>
                  <a:lnTo>
                    <a:pt x="35" y="109"/>
                  </a:lnTo>
                  <a:lnTo>
                    <a:pt x="40" y="116"/>
                  </a:lnTo>
                  <a:lnTo>
                    <a:pt x="46" y="121"/>
                  </a:lnTo>
                  <a:lnTo>
                    <a:pt x="54" y="123"/>
                  </a:lnTo>
                  <a:lnTo>
                    <a:pt x="62" y="121"/>
                  </a:lnTo>
                  <a:lnTo>
                    <a:pt x="69" y="116"/>
                  </a:lnTo>
                  <a:lnTo>
                    <a:pt x="73" y="109"/>
                  </a:lnTo>
                  <a:lnTo>
                    <a:pt x="76" y="101"/>
                  </a:lnTo>
                  <a:lnTo>
                    <a:pt x="85" y="103"/>
                  </a:lnTo>
                  <a:lnTo>
                    <a:pt x="93" y="102"/>
                  </a:lnTo>
                  <a:lnTo>
                    <a:pt x="101" y="99"/>
                  </a:lnTo>
                  <a:lnTo>
                    <a:pt x="107" y="93"/>
                  </a:lnTo>
                  <a:lnTo>
                    <a:pt x="109" y="85"/>
                  </a:lnTo>
                  <a:lnTo>
                    <a:pt x="109" y="77"/>
                  </a:lnTo>
                  <a:lnTo>
                    <a:pt x="105" y="69"/>
                  </a:lnTo>
                  <a:lnTo>
                    <a:pt x="99" y="62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56" name="Freeform 69"/>
            <p:cNvSpPr/>
            <p:nvPr/>
          </p:nvSpPr>
          <p:spPr>
            <a:xfrm>
              <a:off x="3367" y="3375"/>
              <a:ext cx="16" cy="16"/>
            </a:xfrm>
            <a:custGeom>
              <a:avLst/>
              <a:gdLst>
                <a:gd name="txL" fmla="*/ 0 w 31"/>
                <a:gd name="txT" fmla="*/ 0 h 33"/>
                <a:gd name="txR" fmla="*/ 31 w 31"/>
                <a:gd name="txB" fmla="*/ 33 h 33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31" h="33">
                  <a:moveTo>
                    <a:pt x="15" y="33"/>
                  </a:moveTo>
                  <a:lnTo>
                    <a:pt x="9" y="32"/>
                  </a:lnTo>
                  <a:lnTo>
                    <a:pt x="4" y="28"/>
                  </a:lnTo>
                  <a:lnTo>
                    <a:pt x="1" y="24"/>
                  </a:lnTo>
                  <a:lnTo>
                    <a:pt x="0" y="17"/>
                  </a:lnTo>
                  <a:lnTo>
                    <a:pt x="1" y="10"/>
                  </a:lnTo>
                  <a:lnTo>
                    <a:pt x="4" y="5"/>
                  </a:lnTo>
                  <a:lnTo>
                    <a:pt x="9" y="2"/>
                  </a:lnTo>
                  <a:lnTo>
                    <a:pt x="15" y="0"/>
                  </a:lnTo>
                  <a:lnTo>
                    <a:pt x="22" y="2"/>
                  </a:lnTo>
                  <a:lnTo>
                    <a:pt x="26" y="5"/>
                  </a:lnTo>
                  <a:lnTo>
                    <a:pt x="30" y="10"/>
                  </a:lnTo>
                  <a:lnTo>
                    <a:pt x="31" y="17"/>
                  </a:lnTo>
                  <a:lnTo>
                    <a:pt x="30" y="24"/>
                  </a:lnTo>
                  <a:lnTo>
                    <a:pt x="26" y="28"/>
                  </a:lnTo>
                  <a:lnTo>
                    <a:pt x="22" y="32"/>
                  </a:lnTo>
                  <a:lnTo>
                    <a:pt x="15" y="33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57" name="Freeform 70"/>
            <p:cNvSpPr/>
            <p:nvPr/>
          </p:nvSpPr>
          <p:spPr>
            <a:xfrm>
              <a:off x="2828" y="3366"/>
              <a:ext cx="56" cy="61"/>
            </a:xfrm>
            <a:custGeom>
              <a:avLst/>
              <a:gdLst>
                <a:gd name="txL" fmla="*/ 0 w 111"/>
                <a:gd name="txT" fmla="*/ 0 h 122"/>
                <a:gd name="txR" fmla="*/ 111 w 111"/>
                <a:gd name="txB" fmla="*/ 122 h 122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11" h="122">
                  <a:moveTo>
                    <a:pt x="101" y="61"/>
                  </a:moveTo>
                  <a:lnTo>
                    <a:pt x="108" y="55"/>
                  </a:lnTo>
                  <a:lnTo>
                    <a:pt x="111" y="47"/>
                  </a:lnTo>
                  <a:lnTo>
                    <a:pt x="111" y="39"/>
                  </a:lnTo>
                  <a:lnTo>
                    <a:pt x="109" y="31"/>
                  </a:lnTo>
                  <a:lnTo>
                    <a:pt x="103" y="24"/>
                  </a:lnTo>
                  <a:lnTo>
                    <a:pt x="96" y="21"/>
                  </a:lnTo>
                  <a:lnTo>
                    <a:pt x="88" y="20"/>
                  </a:lnTo>
                  <a:lnTo>
                    <a:pt x="79" y="22"/>
                  </a:lnTo>
                  <a:lnTo>
                    <a:pt x="77" y="13"/>
                  </a:lnTo>
                  <a:lnTo>
                    <a:pt x="71" y="6"/>
                  </a:lnTo>
                  <a:lnTo>
                    <a:pt x="64" y="1"/>
                  </a:lnTo>
                  <a:lnTo>
                    <a:pt x="56" y="0"/>
                  </a:lnTo>
                  <a:lnTo>
                    <a:pt x="48" y="1"/>
                  </a:lnTo>
                  <a:lnTo>
                    <a:pt x="41" y="6"/>
                  </a:lnTo>
                  <a:lnTo>
                    <a:pt x="36" y="13"/>
                  </a:lnTo>
                  <a:lnTo>
                    <a:pt x="34" y="22"/>
                  </a:lnTo>
                  <a:lnTo>
                    <a:pt x="25" y="20"/>
                  </a:lnTo>
                  <a:lnTo>
                    <a:pt x="17" y="20"/>
                  </a:lnTo>
                  <a:lnTo>
                    <a:pt x="9" y="23"/>
                  </a:lnTo>
                  <a:lnTo>
                    <a:pt x="3" y="30"/>
                  </a:lnTo>
                  <a:lnTo>
                    <a:pt x="1" y="38"/>
                  </a:lnTo>
                  <a:lnTo>
                    <a:pt x="1" y="46"/>
                  </a:lnTo>
                  <a:lnTo>
                    <a:pt x="4" y="54"/>
                  </a:lnTo>
                  <a:lnTo>
                    <a:pt x="11" y="60"/>
                  </a:lnTo>
                  <a:lnTo>
                    <a:pt x="4" y="66"/>
                  </a:lnTo>
                  <a:lnTo>
                    <a:pt x="1" y="74"/>
                  </a:lnTo>
                  <a:lnTo>
                    <a:pt x="0" y="83"/>
                  </a:lnTo>
                  <a:lnTo>
                    <a:pt x="2" y="91"/>
                  </a:lnTo>
                  <a:lnTo>
                    <a:pt x="8" y="98"/>
                  </a:lnTo>
                  <a:lnTo>
                    <a:pt x="16" y="102"/>
                  </a:lnTo>
                  <a:lnTo>
                    <a:pt x="24" y="102"/>
                  </a:lnTo>
                  <a:lnTo>
                    <a:pt x="33" y="99"/>
                  </a:lnTo>
                  <a:lnTo>
                    <a:pt x="35" y="108"/>
                  </a:lnTo>
                  <a:lnTo>
                    <a:pt x="40" y="115"/>
                  </a:lnTo>
                  <a:lnTo>
                    <a:pt x="47" y="120"/>
                  </a:lnTo>
                  <a:lnTo>
                    <a:pt x="55" y="122"/>
                  </a:lnTo>
                  <a:lnTo>
                    <a:pt x="63" y="120"/>
                  </a:lnTo>
                  <a:lnTo>
                    <a:pt x="70" y="115"/>
                  </a:lnTo>
                  <a:lnTo>
                    <a:pt x="76" y="108"/>
                  </a:lnTo>
                  <a:lnTo>
                    <a:pt x="78" y="100"/>
                  </a:lnTo>
                  <a:lnTo>
                    <a:pt x="87" y="103"/>
                  </a:lnTo>
                  <a:lnTo>
                    <a:pt x="95" y="102"/>
                  </a:lnTo>
                  <a:lnTo>
                    <a:pt x="103" y="98"/>
                  </a:lnTo>
                  <a:lnTo>
                    <a:pt x="109" y="92"/>
                  </a:lnTo>
                  <a:lnTo>
                    <a:pt x="111" y="84"/>
                  </a:lnTo>
                  <a:lnTo>
                    <a:pt x="110" y="76"/>
                  </a:lnTo>
                  <a:lnTo>
                    <a:pt x="107" y="68"/>
                  </a:lnTo>
                  <a:lnTo>
                    <a:pt x="101" y="61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58" name="Freeform 71"/>
            <p:cNvSpPr/>
            <p:nvPr/>
          </p:nvSpPr>
          <p:spPr>
            <a:xfrm>
              <a:off x="2847" y="3388"/>
              <a:ext cx="16" cy="16"/>
            </a:xfrm>
            <a:custGeom>
              <a:avLst/>
              <a:gdLst>
                <a:gd name="txL" fmla="*/ 0 w 32"/>
                <a:gd name="txT" fmla="*/ 0 h 32"/>
                <a:gd name="txR" fmla="*/ 32 w 32"/>
                <a:gd name="txB" fmla="*/ 32 h 32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2" h="32">
                  <a:moveTo>
                    <a:pt x="16" y="32"/>
                  </a:moveTo>
                  <a:lnTo>
                    <a:pt x="9" y="31"/>
                  </a:lnTo>
                  <a:lnTo>
                    <a:pt x="4" y="28"/>
                  </a:lnTo>
                  <a:lnTo>
                    <a:pt x="1" y="23"/>
                  </a:lnTo>
                  <a:lnTo>
                    <a:pt x="0" y="16"/>
                  </a:lnTo>
                  <a:lnTo>
                    <a:pt x="1" y="9"/>
                  </a:lnTo>
                  <a:lnTo>
                    <a:pt x="4" y="5"/>
                  </a:lnTo>
                  <a:lnTo>
                    <a:pt x="9" y="1"/>
                  </a:lnTo>
                  <a:lnTo>
                    <a:pt x="16" y="0"/>
                  </a:lnTo>
                  <a:lnTo>
                    <a:pt x="23" y="1"/>
                  </a:lnTo>
                  <a:lnTo>
                    <a:pt x="27" y="5"/>
                  </a:lnTo>
                  <a:lnTo>
                    <a:pt x="31" y="9"/>
                  </a:lnTo>
                  <a:lnTo>
                    <a:pt x="32" y="16"/>
                  </a:lnTo>
                  <a:lnTo>
                    <a:pt x="31" y="23"/>
                  </a:lnTo>
                  <a:lnTo>
                    <a:pt x="27" y="28"/>
                  </a:lnTo>
                  <a:lnTo>
                    <a:pt x="23" y="31"/>
                  </a:lnTo>
                  <a:lnTo>
                    <a:pt x="16" y="32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59" name="Freeform 72"/>
            <p:cNvSpPr/>
            <p:nvPr/>
          </p:nvSpPr>
          <p:spPr>
            <a:xfrm>
              <a:off x="2862" y="2353"/>
              <a:ext cx="68" cy="74"/>
            </a:xfrm>
            <a:custGeom>
              <a:avLst/>
              <a:gdLst>
                <a:gd name="txL" fmla="*/ 0 w 136"/>
                <a:gd name="txT" fmla="*/ 0 h 149"/>
                <a:gd name="txR" fmla="*/ 136 w 136"/>
                <a:gd name="txB" fmla="*/ 149 h 14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136" h="149">
                  <a:moveTo>
                    <a:pt x="123" y="75"/>
                  </a:moveTo>
                  <a:lnTo>
                    <a:pt x="131" y="67"/>
                  </a:lnTo>
                  <a:lnTo>
                    <a:pt x="135" y="58"/>
                  </a:lnTo>
                  <a:lnTo>
                    <a:pt x="136" y="47"/>
                  </a:lnTo>
                  <a:lnTo>
                    <a:pt x="133" y="38"/>
                  </a:lnTo>
                  <a:lnTo>
                    <a:pt x="129" y="34"/>
                  </a:lnTo>
                  <a:lnTo>
                    <a:pt x="126" y="30"/>
                  </a:lnTo>
                  <a:lnTo>
                    <a:pt x="121" y="28"/>
                  </a:lnTo>
                  <a:lnTo>
                    <a:pt x="117" y="26"/>
                  </a:lnTo>
                  <a:lnTo>
                    <a:pt x="112" y="26"/>
                  </a:lnTo>
                  <a:lnTo>
                    <a:pt x="106" y="26"/>
                  </a:lnTo>
                  <a:lnTo>
                    <a:pt x="102" y="26"/>
                  </a:lnTo>
                  <a:lnTo>
                    <a:pt x="96" y="28"/>
                  </a:lnTo>
                  <a:lnTo>
                    <a:pt x="94" y="18"/>
                  </a:lnTo>
                  <a:lnTo>
                    <a:pt x="88" y="8"/>
                  </a:lnTo>
                  <a:lnTo>
                    <a:pt x="79" y="3"/>
                  </a:lnTo>
                  <a:lnTo>
                    <a:pt x="68" y="0"/>
                  </a:lnTo>
                  <a:lnTo>
                    <a:pt x="58" y="3"/>
                  </a:lnTo>
                  <a:lnTo>
                    <a:pt x="50" y="8"/>
                  </a:lnTo>
                  <a:lnTo>
                    <a:pt x="44" y="16"/>
                  </a:lnTo>
                  <a:lnTo>
                    <a:pt x="42" y="27"/>
                  </a:lnTo>
                  <a:lnTo>
                    <a:pt x="36" y="24"/>
                  </a:lnTo>
                  <a:lnTo>
                    <a:pt x="30" y="24"/>
                  </a:lnTo>
                  <a:lnTo>
                    <a:pt x="25" y="24"/>
                  </a:lnTo>
                  <a:lnTo>
                    <a:pt x="20" y="24"/>
                  </a:lnTo>
                  <a:lnTo>
                    <a:pt x="15" y="27"/>
                  </a:lnTo>
                  <a:lnTo>
                    <a:pt x="11" y="29"/>
                  </a:lnTo>
                  <a:lnTo>
                    <a:pt x="7" y="32"/>
                  </a:lnTo>
                  <a:lnTo>
                    <a:pt x="4" y="37"/>
                  </a:lnTo>
                  <a:lnTo>
                    <a:pt x="0" y="46"/>
                  </a:lnTo>
                  <a:lnTo>
                    <a:pt x="2" y="57"/>
                  </a:lnTo>
                  <a:lnTo>
                    <a:pt x="6" y="66"/>
                  </a:lnTo>
                  <a:lnTo>
                    <a:pt x="13" y="74"/>
                  </a:lnTo>
                  <a:lnTo>
                    <a:pt x="5" y="81"/>
                  </a:lnTo>
                  <a:lnTo>
                    <a:pt x="0" y="90"/>
                  </a:lnTo>
                  <a:lnTo>
                    <a:pt x="0" y="100"/>
                  </a:lnTo>
                  <a:lnTo>
                    <a:pt x="4" y="111"/>
                  </a:lnTo>
                  <a:lnTo>
                    <a:pt x="7" y="115"/>
                  </a:lnTo>
                  <a:lnTo>
                    <a:pt x="11" y="119"/>
                  </a:lnTo>
                  <a:lnTo>
                    <a:pt x="14" y="121"/>
                  </a:lnTo>
                  <a:lnTo>
                    <a:pt x="19" y="122"/>
                  </a:lnTo>
                  <a:lnTo>
                    <a:pt x="25" y="123"/>
                  </a:lnTo>
                  <a:lnTo>
                    <a:pt x="29" y="123"/>
                  </a:lnTo>
                  <a:lnTo>
                    <a:pt x="34" y="122"/>
                  </a:lnTo>
                  <a:lnTo>
                    <a:pt x="40" y="121"/>
                  </a:lnTo>
                  <a:lnTo>
                    <a:pt x="42" y="132"/>
                  </a:lnTo>
                  <a:lnTo>
                    <a:pt x="49" y="141"/>
                  </a:lnTo>
                  <a:lnTo>
                    <a:pt x="57" y="147"/>
                  </a:lnTo>
                  <a:lnTo>
                    <a:pt x="67" y="149"/>
                  </a:lnTo>
                  <a:lnTo>
                    <a:pt x="78" y="147"/>
                  </a:lnTo>
                  <a:lnTo>
                    <a:pt x="86" y="141"/>
                  </a:lnTo>
                  <a:lnTo>
                    <a:pt x="91" y="133"/>
                  </a:lnTo>
                  <a:lnTo>
                    <a:pt x="94" y="122"/>
                  </a:lnTo>
                  <a:lnTo>
                    <a:pt x="100" y="123"/>
                  </a:lnTo>
                  <a:lnTo>
                    <a:pt x="105" y="125"/>
                  </a:lnTo>
                  <a:lnTo>
                    <a:pt x="111" y="125"/>
                  </a:lnTo>
                  <a:lnTo>
                    <a:pt x="116" y="123"/>
                  </a:lnTo>
                  <a:lnTo>
                    <a:pt x="120" y="122"/>
                  </a:lnTo>
                  <a:lnTo>
                    <a:pt x="125" y="120"/>
                  </a:lnTo>
                  <a:lnTo>
                    <a:pt x="128" y="117"/>
                  </a:lnTo>
                  <a:lnTo>
                    <a:pt x="132" y="112"/>
                  </a:lnTo>
                  <a:lnTo>
                    <a:pt x="135" y="103"/>
                  </a:lnTo>
                  <a:lnTo>
                    <a:pt x="134" y="92"/>
                  </a:lnTo>
                  <a:lnTo>
                    <a:pt x="129" y="83"/>
                  </a:lnTo>
                  <a:lnTo>
                    <a:pt x="123" y="75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60" name="Freeform 73"/>
            <p:cNvSpPr/>
            <p:nvPr/>
          </p:nvSpPr>
          <p:spPr>
            <a:xfrm>
              <a:off x="2885" y="2380"/>
              <a:ext cx="20" cy="20"/>
            </a:xfrm>
            <a:custGeom>
              <a:avLst/>
              <a:gdLst>
                <a:gd name="txL" fmla="*/ 0 w 39"/>
                <a:gd name="txT" fmla="*/ 0 h 40"/>
                <a:gd name="txR" fmla="*/ 39 w 39"/>
                <a:gd name="txB" fmla="*/ 40 h 4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9" h="40">
                  <a:moveTo>
                    <a:pt x="19" y="40"/>
                  </a:moveTo>
                  <a:lnTo>
                    <a:pt x="11" y="38"/>
                  </a:lnTo>
                  <a:lnTo>
                    <a:pt x="5" y="34"/>
                  </a:lnTo>
                  <a:lnTo>
                    <a:pt x="1" y="27"/>
                  </a:lnTo>
                  <a:lnTo>
                    <a:pt x="0" y="20"/>
                  </a:lnTo>
                  <a:lnTo>
                    <a:pt x="1" y="12"/>
                  </a:lnTo>
                  <a:lnTo>
                    <a:pt x="5" y="6"/>
                  </a:lnTo>
                  <a:lnTo>
                    <a:pt x="11" y="2"/>
                  </a:lnTo>
                  <a:lnTo>
                    <a:pt x="19" y="0"/>
                  </a:lnTo>
                  <a:lnTo>
                    <a:pt x="26" y="2"/>
                  </a:lnTo>
                  <a:lnTo>
                    <a:pt x="33" y="6"/>
                  </a:lnTo>
                  <a:lnTo>
                    <a:pt x="38" y="12"/>
                  </a:lnTo>
                  <a:lnTo>
                    <a:pt x="39" y="20"/>
                  </a:lnTo>
                  <a:lnTo>
                    <a:pt x="38" y="27"/>
                  </a:lnTo>
                  <a:lnTo>
                    <a:pt x="33" y="34"/>
                  </a:lnTo>
                  <a:lnTo>
                    <a:pt x="26" y="38"/>
                  </a:lnTo>
                  <a:lnTo>
                    <a:pt x="19" y="4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61" name="Freeform 74"/>
            <p:cNvSpPr/>
            <p:nvPr/>
          </p:nvSpPr>
          <p:spPr>
            <a:xfrm>
              <a:off x="3744" y="3196"/>
              <a:ext cx="64" cy="90"/>
            </a:xfrm>
            <a:custGeom>
              <a:avLst/>
              <a:gdLst>
                <a:gd name="txL" fmla="*/ 0 w 129"/>
                <a:gd name="txT" fmla="*/ 0 h 181"/>
                <a:gd name="txR" fmla="*/ 129 w 129"/>
                <a:gd name="txB" fmla="*/ 181 h 181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129" h="181">
                  <a:moveTo>
                    <a:pt x="0" y="181"/>
                  </a:moveTo>
                  <a:lnTo>
                    <a:pt x="25" y="172"/>
                  </a:lnTo>
                  <a:lnTo>
                    <a:pt x="52" y="158"/>
                  </a:lnTo>
                  <a:lnTo>
                    <a:pt x="76" y="141"/>
                  </a:lnTo>
                  <a:lnTo>
                    <a:pt x="97" y="120"/>
                  </a:lnTo>
                  <a:lnTo>
                    <a:pt x="114" y="98"/>
                  </a:lnTo>
                  <a:lnTo>
                    <a:pt x="124" y="74"/>
                  </a:lnTo>
                  <a:lnTo>
                    <a:pt x="129" y="50"/>
                  </a:lnTo>
                  <a:lnTo>
                    <a:pt x="124" y="26"/>
                  </a:lnTo>
                  <a:lnTo>
                    <a:pt x="114" y="8"/>
                  </a:lnTo>
                  <a:lnTo>
                    <a:pt x="100" y="0"/>
                  </a:lnTo>
                  <a:lnTo>
                    <a:pt x="86" y="1"/>
                  </a:lnTo>
                  <a:lnTo>
                    <a:pt x="72" y="8"/>
                  </a:lnTo>
                  <a:lnTo>
                    <a:pt x="61" y="21"/>
                  </a:lnTo>
                  <a:lnTo>
                    <a:pt x="53" y="38"/>
                  </a:lnTo>
                  <a:lnTo>
                    <a:pt x="49" y="58"/>
                  </a:lnTo>
                  <a:lnTo>
                    <a:pt x="52" y="79"/>
                  </a:lnTo>
                  <a:lnTo>
                    <a:pt x="54" y="95"/>
                  </a:lnTo>
                  <a:lnTo>
                    <a:pt x="49" y="113"/>
                  </a:lnTo>
                  <a:lnTo>
                    <a:pt x="41" y="129"/>
                  </a:lnTo>
                  <a:lnTo>
                    <a:pt x="31" y="145"/>
                  </a:lnTo>
                  <a:lnTo>
                    <a:pt x="19" y="160"/>
                  </a:lnTo>
                  <a:lnTo>
                    <a:pt x="10" y="171"/>
                  </a:lnTo>
                  <a:lnTo>
                    <a:pt x="2" y="179"/>
                  </a:lnTo>
                  <a:lnTo>
                    <a:pt x="0" y="181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62" name="Freeform 75"/>
            <p:cNvSpPr/>
            <p:nvPr/>
          </p:nvSpPr>
          <p:spPr>
            <a:xfrm>
              <a:off x="3713" y="3180"/>
              <a:ext cx="45" cy="103"/>
            </a:xfrm>
            <a:custGeom>
              <a:avLst/>
              <a:gdLst>
                <a:gd name="txL" fmla="*/ 0 w 90"/>
                <a:gd name="txT" fmla="*/ 0 h 206"/>
                <a:gd name="txR" fmla="*/ 90 w 90"/>
                <a:gd name="txB" fmla="*/ 206 h 206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90" h="206">
                  <a:moveTo>
                    <a:pt x="50" y="206"/>
                  </a:moveTo>
                  <a:lnTo>
                    <a:pt x="65" y="183"/>
                  </a:lnTo>
                  <a:lnTo>
                    <a:pt x="77" y="157"/>
                  </a:lnTo>
                  <a:lnTo>
                    <a:pt x="85" y="128"/>
                  </a:lnTo>
                  <a:lnTo>
                    <a:pt x="90" y="99"/>
                  </a:lnTo>
                  <a:lnTo>
                    <a:pt x="88" y="70"/>
                  </a:lnTo>
                  <a:lnTo>
                    <a:pt x="83" y="45"/>
                  </a:lnTo>
                  <a:lnTo>
                    <a:pt x="70" y="23"/>
                  </a:lnTo>
                  <a:lnTo>
                    <a:pt x="52" y="7"/>
                  </a:lnTo>
                  <a:lnTo>
                    <a:pt x="33" y="0"/>
                  </a:lnTo>
                  <a:lnTo>
                    <a:pt x="18" y="2"/>
                  </a:lnTo>
                  <a:lnTo>
                    <a:pt x="7" y="12"/>
                  </a:lnTo>
                  <a:lnTo>
                    <a:pt x="1" y="26"/>
                  </a:lnTo>
                  <a:lnTo>
                    <a:pt x="0" y="43"/>
                  </a:lnTo>
                  <a:lnTo>
                    <a:pt x="3" y="61"/>
                  </a:lnTo>
                  <a:lnTo>
                    <a:pt x="12" y="80"/>
                  </a:lnTo>
                  <a:lnTo>
                    <a:pt x="27" y="93"/>
                  </a:lnTo>
                  <a:lnTo>
                    <a:pt x="39" y="106"/>
                  </a:lnTo>
                  <a:lnTo>
                    <a:pt x="47" y="122"/>
                  </a:lnTo>
                  <a:lnTo>
                    <a:pt x="52" y="141"/>
                  </a:lnTo>
                  <a:lnTo>
                    <a:pt x="53" y="159"/>
                  </a:lnTo>
                  <a:lnTo>
                    <a:pt x="53" y="178"/>
                  </a:lnTo>
                  <a:lnTo>
                    <a:pt x="53" y="193"/>
                  </a:lnTo>
                  <a:lnTo>
                    <a:pt x="50" y="203"/>
                  </a:lnTo>
                  <a:lnTo>
                    <a:pt x="50" y="206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63" name="Freeform 76"/>
            <p:cNvSpPr/>
            <p:nvPr/>
          </p:nvSpPr>
          <p:spPr>
            <a:xfrm>
              <a:off x="3745" y="3250"/>
              <a:ext cx="100" cy="50"/>
            </a:xfrm>
            <a:custGeom>
              <a:avLst/>
              <a:gdLst>
                <a:gd name="txL" fmla="*/ 0 w 201"/>
                <a:gd name="txT" fmla="*/ 0 h 99"/>
                <a:gd name="txR" fmla="*/ 201 w 201"/>
                <a:gd name="txB" fmla="*/ 99 h 99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201" h="99">
                  <a:moveTo>
                    <a:pt x="0" y="78"/>
                  </a:moveTo>
                  <a:lnTo>
                    <a:pt x="13" y="84"/>
                  </a:lnTo>
                  <a:lnTo>
                    <a:pt x="26" y="88"/>
                  </a:lnTo>
                  <a:lnTo>
                    <a:pt x="39" y="92"/>
                  </a:lnTo>
                  <a:lnTo>
                    <a:pt x="53" y="95"/>
                  </a:lnTo>
                  <a:lnTo>
                    <a:pt x="68" y="98"/>
                  </a:lnTo>
                  <a:lnTo>
                    <a:pt x="83" y="99"/>
                  </a:lnTo>
                  <a:lnTo>
                    <a:pt x="98" y="99"/>
                  </a:lnTo>
                  <a:lnTo>
                    <a:pt x="113" y="99"/>
                  </a:lnTo>
                  <a:lnTo>
                    <a:pt x="127" y="96"/>
                  </a:lnTo>
                  <a:lnTo>
                    <a:pt x="140" y="93"/>
                  </a:lnTo>
                  <a:lnTo>
                    <a:pt x="152" y="90"/>
                  </a:lnTo>
                  <a:lnTo>
                    <a:pt x="165" y="84"/>
                  </a:lnTo>
                  <a:lnTo>
                    <a:pt x="175" y="77"/>
                  </a:lnTo>
                  <a:lnTo>
                    <a:pt x="184" y="68"/>
                  </a:lnTo>
                  <a:lnTo>
                    <a:pt x="191" y="58"/>
                  </a:lnTo>
                  <a:lnTo>
                    <a:pt x="197" y="47"/>
                  </a:lnTo>
                  <a:lnTo>
                    <a:pt x="201" y="27"/>
                  </a:lnTo>
                  <a:lnTo>
                    <a:pt x="196" y="12"/>
                  </a:lnTo>
                  <a:lnTo>
                    <a:pt x="186" y="3"/>
                  </a:lnTo>
                  <a:lnTo>
                    <a:pt x="171" y="0"/>
                  </a:lnTo>
                  <a:lnTo>
                    <a:pt x="153" y="2"/>
                  </a:lnTo>
                  <a:lnTo>
                    <a:pt x="136" y="9"/>
                  </a:lnTo>
                  <a:lnTo>
                    <a:pt x="120" y="20"/>
                  </a:lnTo>
                  <a:lnTo>
                    <a:pt x="108" y="38"/>
                  </a:lnTo>
                  <a:lnTo>
                    <a:pt x="98" y="52"/>
                  </a:lnTo>
                  <a:lnTo>
                    <a:pt x="83" y="62"/>
                  </a:lnTo>
                  <a:lnTo>
                    <a:pt x="66" y="69"/>
                  </a:lnTo>
                  <a:lnTo>
                    <a:pt x="47" y="73"/>
                  </a:lnTo>
                  <a:lnTo>
                    <a:pt x="29" y="76"/>
                  </a:lnTo>
                  <a:lnTo>
                    <a:pt x="14" y="78"/>
                  </a:lnTo>
                  <a:lnTo>
                    <a:pt x="4" y="78"/>
                  </a:lnTo>
                  <a:lnTo>
                    <a:pt x="0" y="78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64" name="Freeform 77"/>
            <p:cNvSpPr/>
            <p:nvPr/>
          </p:nvSpPr>
          <p:spPr>
            <a:xfrm>
              <a:off x="3743" y="3295"/>
              <a:ext cx="99" cy="50"/>
            </a:xfrm>
            <a:custGeom>
              <a:avLst/>
              <a:gdLst>
                <a:gd name="txL" fmla="*/ 0 w 198"/>
                <a:gd name="txT" fmla="*/ 0 h 100"/>
                <a:gd name="txR" fmla="*/ 198 w 198"/>
                <a:gd name="txB" fmla="*/ 100 h 100"/>
              </a:gdLst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0"/>
                </a:cxn>
              </a:cxnLst>
              <a:rect l="txL" t="txT" r="txR" b="txB"/>
              <a:pathLst>
                <a:path w="198" h="100">
                  <a:moveTo>
                    <a:pt x="0" y="0"/>
                  </a:moveTo>
                  <a:lnTo>
                    <a:pt x="15" y="23"/>
                  </a:lnTo>
                  <a:lnTo>
                    <a:pt x="33" y="44"/>
                  </a:lnTo>
                  <a:lnTo>
                    <a:pt x="55" y="65"/>
                  </a:lnTo>
                  <a:lnTo>
                    <a:pt x="79" y="81"/>
                  </a:lnTo>
                  <a:lnTo>
                    <a:pt x="105" y="94"/>
                  </a:lnTo>
                  <a:lnTo>
                    <a:pt x="130" y="100"/>
                  </a:lnTo>
                  <a:lnTo>
                    <a:pt x="154" y="99"/>
                  </a:lnTo>
                  <a:lnTo>
                    <a:pt x="177" y="89"/>
                  </a:lnTo>
                  <a:lnTo>
                    <a:pt x="192" y="76"/>
                  </a:lnTo>
                  <a:lnTo>
                    <a:pt x="198" y="61"/>
                  </a:lnTo>
                  <a:lnTo>
                    <a:pt x="194" y="47"/>
                  </a:lnTo>
                  <a:lnTo>
                    <a:pt x="184" y="35"/>
                  </a:lnTo>
                  <a:lnTo>
                    <a:pt x="169" y="26"/>
                  </a:lnTo>
                  <a:lnTo>
                    <a:pt x="151" y="21"/>
                  </a:lnTo>
                  <a:lnTo>
                    <a:pt x="131" y="23"/>
                  </a:lnTo>
                  <a:lnTo>
                    <a:pt x="111" y="29"/>
                  </a:lnTo>
                  <a:lnTo>
                    <a:pt x="95" y="34"/>
                  </a:lnTo>
                  <a:lnTo>
                    <a:pt x="78" y="34"/>
                  </a:lnTo>
                  <a:lnTo>
                    <a:pt x="58" y="29"/>
                  </a:lnTo>
                  <a:lnTo>
                    <a:pt x="41" y="23"/>
                  </a:lnTo>
                  <a:lnTo>
                    <a:pt x="25" y="15"/>
                  </a:lnTo>
                  <a:lnTo>
                    <a:pt x="11" y="8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65" name="Freeform 78"/>
            <p:cNvSpPr/>
            <p:nvPr/>
          </p:nvSpPr>
          <p:spPr>
            <a:xfrm>
              <a:off x="3735" y="3304"/>
              <a:ext cx="68" cy="87"/>
            </a:xfrm>
            <a:custGeom>
              <a:avLst/>
              <a:gdLst>
                <a:gd name="txL" fmla="*/ 0 w 136"/>
                <a:gd name="txT" fmla="*/ 0 h 174"/>
                <a:gd name="txR" fmla="*/ 136 w 136"/>
                <a:gd name="txB" fmla="*/ 174 h 174"/>
              </a:gdLst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0"/>
                </a:cxn>
              </a:cxnLst>
              <a:rect l="txL" t="txT" r="txR" b="txB"/>
              <a:pathLst>
                <a:path w="136" h="174">
                  <a:moveTo>
                    <a:pt x="0" y="0"/>
                  </a:moveTo>
                  <a:lnTo>
                    <a:pt x="0" y="28"/>
                  </a:lnTo>
                  <a:lnTo>
                    <a:pt x="2" y="56"/>
                  </a:lnTo>
                  <a:lnTo>
                    <a:pt x="10" y="85"/>
                  </a:lnTo>
                  <a:lnTo>
                    <a:pt x="20" y="113"/>
                  </a:lnTo>
                  <a:lnTo>
                    <a:pt x="35" y="137"/>
                  </a:lnTo>
                  <a:lnTo>
                    <a:pt x="53" y="157"/>
                  </a:lnTo>
                  <a:lnTo>
                    <a:pt x="74" y="169"/>
                  </a:lnTo>
                  <a:lnTo>
                    <a:pt x="99" y="174"/>
                  </a:lnTo>
                  <a:lnTo>
                    <a:pt x="118" y="170"/>
                  </a:lnTo>
                  <a:lnTo>
                    <a:pt x="131" y="161"/>
                  </a:lnTo>
                  <a:lnTo>
                    <a:pt x="136" y="147"/>
                  </a:lnTo>
                  <a:lnTo>
                    <a:pt x="133" y="132"/>
                  </a:lnTo>
                  <a:lnTo>
                    <a:pt x="126" y="116"/>
                  </a:lnTo>
                  <a:lnTo>
                    <a:pt x="114" y="102"/>
                  </a:lnTo>
                  <a:lnTo>
                    <a:pt x="96" y="92"/>
                  </a:lnTo>
                  <a:lnTo>
                    <a:pt x="77" y="88"/>
                  </a:lnTo>
                  <a:lnTo>
                    <a:pt x="61" y="83"/>
                  </a:lnTo>
                  <a:lnTo>
                    <a:pt x="46" y="73"/>
                  </a:lnTo>
                  <a:lnTo>
                    <a:pt x="32" y="59"/>
                  </a:lnTo>
                  <a:lnTo>
                    <a:pt x="21" y="43"/>
                  </a:lnTo>
                  <a:lnTo>
                    <a:pt x="12" y="26"/>
                  </a:lnTo>
                  <a:lnTo>
                    <a:pt x="5" y="13"/>
                  </a:lnTo>
                  <a:lnTo>
                    <a:pt x="1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66" name="Freeform 79"/>
            <p:cNvSpPr/>
            <p:nvPr/>
          </p:nvSpPr>
          <p:spPr>
            <a:xfrm>
              <a:off x="3490" y="3260"/>
              <a:ext cx="234" cy="81"/>
            </a:xfrm>
            <a:custGeom>
              <a:avLst/>
              <a:gdLst>
                <a:gd name="txL" fmla="*/ 0 w 469"/>
                <a:gd name="txT" fmla="*/ 0 h 163"/>
                <a:gd name="txR" fmla="*/ 469 w 469"/>
                <a:gd name="txB" fmla="*/ 163 h 163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469" h="163">
                  <a:moveTo>
                    <a:pt x="9" y="5"/>
                  </a:moveTo>
                  <a:lnTo>
                    <a:pt x="1" y="0"/>
                  </a:lnTo>
                  <a:lnTo>
                    <a:pt x="0" y="2"/>
                  </a:lnTo>
                  <a:lnTo>
                    <a:pt x="6" y="8"/>
                  </a:lnTo>
                  <a:lnTo>
                    <a:pt x="16" y="19"/>
                  </a:lnTo>
                  <a:lnTo>
                    <a:pt x="32" y="34"/>
                  </a:lnTo>
                  <a:lnTo>
                    <a:pt x="53" y="50"/>
                  </a:lnTo>
                  <a:lnTo>
                    <a:pt x="78" y="67"/>
                  </a:lnTo>
                  <a:lnTo>
                    <a:pt x="107" y="85"/>
                  </a:lnTo>
                  <a:lnTo>
                    <a:pt x="138" y="104"/>
                  </a:lnTo>
                  <a:lnTo>
                    <a:pt x="173" y="121"/>
                  </a:lnTo>
                  <a:lnTo>
                    <a:pt x="210" y="137"/>
                  </a:lnTo>
                  <a:lnTo>
                    <a:pt x="248" y="149"/>
                  </a:lnTo>
                  <a:lnTo>
                    <a:pt x="287" y="158"/>
                  </a:lnTo>
                  <a:lnTo>
                    <a:pt x="326" y="163"/>
                  </a:lnTo>
                  <a:lnTo>
                    <a:pt x="366" y="161"/>
                  </a:lnTo>
                  <a:lnTo>
                    <a:pt x="405" y="154"/>
                  </a:lnTo>
                  <a:lnTo>
                    <a:pt x="425" y="146"/>
                  </a:lnTo>
                  <a:lnTo>
                    <a:pt x="440" y="135"/>
                  </a:lnTo>
                  <a:lnTo>
                    <a:pt x="451" y="121"/>
                  </a:lnTo>
                  <a:lnTo>
                    <a:pt x="460" y="106"/>
                  </a:lnTo>
                  <a:lnTo>
                    <a:pt x="464" y="91"/>
                  </a:lnTo>
                  <a:lnTo>
                    <a:pt x="468" y="80"/>
                  </a:lnTo>
                  <a:lnTo>
                    <a:pt x="469" y="72"/>
                  </a:lnTo>
                  <a:lnTo>
                    <a:pt x="469" y="68"/>
                  </a:lnTo>
                  <a:lnTo>
                    <a:pt x="468" y="70"/>
                  </a:lnTo>
                  <a:lnTo>
                    <a:pt x="465" y="76"/>
                  </a:lnTo>
                  <a:lnTo>
                    <a:pt x="462" y="85"/>
                  </a:lnTo>
                  <a:lnTo>
                    <a:pt x="455" y="97"/>
                  </a:lnTo>
                  <a:lnTo>
                    <a:pt x="445" y="108"/>
                  </a:lnTo>
                  <a:lnTo>
                    <a:pt x="432" y="121"/>
                  </a:lnTo>
                  <a:lnTo>
                    <a:pt x="415" y="131"/>
                  </a:lnTo>
                  <a:lnTo>
                    <a:pt x="393" y="139"/>
                  </a:lnTo>
                  <a:lnTo>
                    <a:pt x="366" y="145"/>
                  </a:lnTo>
                  <a:lnTo>
                    <a:pt x="335" y="145"/>
                  </a:lnTo>
                  <a:lnTo>
                    <a:pt x="297" y="142"/>
                  </a:lnTo>
                  <a:lnTo>
                    <a:pt x="255" y="130"/>
                  </a:lnTo>
                  <a:lnTo>
                    <a:pt x="204" y="113"/>
                  </a:lnTo>
                  <a:lnTo>
                    <a:pt x="146" y="87"/>
                  </a:lnTo>
                  <a:lnTo>
                    <a:pt x="82" y="51"/>
                  </a:lnTo>
                  <a:lnTo>
                    <a:pt x="9" y="5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67" name="Freeform 80"/>
            <p:cNvSpPr/>
            <p:nvPr/>
          </p:nvSpPr>
          <p:spPr>
            <a:xfrm>
              <a:off x="3587" y="3175"/>
              <a:ext cx="71" cy="73"/>
            </a:xfrm>
            <a:custGeom>
              <a:avLst/>
              <a:gdLst>
                <a:gd name="txL" fmla="*/ 0 w 142"/>
                <a:gd name="txT" fmla="*/ 0 h 145"/>
                <a:gd name="txR" fmla="*/ 142 w 142"/>
                <a:gd name="txB" fmla="*/ 145 h 145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42" h="145">
                  <a:moveTo>
                    <a:pt x="89" y="123"/>
                  </a:moveTo>
                  <a:lnTo>
                    <a:pt x="85" y="134"/>
                  </a:lnTo>
                  <a:lnTo>
                    <a:pt x="76" y="140"/>
                  </a:lnTo>
                  <a:lnTo>
                    <a:pt x="67" y="145"/>
                  </a:lnTo>
                  <a:lnTo>
                    <a:pt x="57" y="145"/>
                  </a:lnTo>
                  <a:lnTo>
                    <a:pt x="48" y="140"/>
                  </a:lnTo>
                  <a:lnTo>
                    <a:pt x="41" y="134"/>
                  </a:lnTo>
                  <a:lnTo>
                    <a:pt x="37" y="124"/>
                  </a:lnTo>
                  <a:lnTo>
                    <a:pt x="36" y="113"/>
                  </a:lnTo>
                  <a:lnTo>
                    <a:pt x="30" y="114"/>
                  </a:lnTo>
                  <a:lnTo>
                    <a:pt x="25" y="114"/>
                  </a:lnTo>
                  <a:lnTo>
                    <a:pt x="20" y="113"/>
                  </a:lnTo>
                  <a:lnTo>
                    <a:pt x="15" y="112"/>
                  </a:lnTo>
                  <a:lnTo>
                    <a:pt x="11" y="108"/>
                  </a:lnTo>
                  <a:lnTo>
                    <a:pt x="7" y="105"/>
                  </a:lnTo>
                  <a:lnTo>
                    <a:pt x="4" y="101"/>
                  </a:lnTo>
                  <a:lnTo>
                    <a:pt x="2" y="97"/>
                  </a:lnTo>
                  <a:lnTo>
                    <a:pt x="0" y="86"/>
                  </a:lnTo>
                  <a:lnTo>
                    <a:pt x="3" y="76"/>
                  </a:lnTo>
                  <a:lnTo>
                    <a:pt x="9" y="68"/>
                  </a:lnTo>
                  <a:lnTo>
                    <a:pt x="18" y="62"/>
                  </a:lnTo>
                  <a:lnTo>
                    <a:pt x="12" y="53"/>
                  </a:lnTo>
                  <a:lnTo>
                    <a:pt x="10" y="43"/>
                  </a:lnTo>
                  <a:lnTo>
                    <a:pt x="11" y="32"/>
                  </a:lnTo>
                  <a:lnTo>
                    <a:pt x="15" y="23"/>
                  </a:lnTo>
                  <a:lnTo>
                    <a:pt x="19" y="20"/>
                  </a:lnTo>
                  <a:lnTo>
                    <a:pt x="24" y="17"/>
                  </a:lnTo>
                  <a:lnTo>
                    <a:pt x="28" y="16"/>
                  </a:lnTo>
                  <a:lnTo>
                    <a:pt x="33" y="15"/>
                  </a:lnTo>
                  <a:lnTo>
                    <a:pt x="38" y="15"/>
                  </a:lnTo>
                  <a:lnTo>
                    <a:pt x="43" y="16"/>
                  </a:lnTo>
                  <a:lnTo>
                    <a:pt x="49" y="18"/>
                  </a:lnTo>
                  <a:lnTo>
                    <a:pt x="53" y="21"/>
                  </a:lnTo>
                  <a:lnTo>
                    <a:pt x="58" y="10"/>
                  </a:lnTo>
                  <a:lnTo>
                    <a:pt x="66" y="3"/>
                  </a:lnTo>
                  <a:lnTo>
                    <a:pt x="75" y="0"/>
                  </a:lnTo>
                  <a:lnTo>
                    <a:pt x="86" y="0"/>
                  </a:lnTo>
                  <a:lnTo>
                    <a:pt x="95" y="3"/>
                  </a:lnTo>
                  <a:lnTo>
                    <a:pt x="102" y="10"/>
                  </a:lnTo>
                  <a:lnTo>
                    <a:pt x="106" y="21"/>
                  </a:lnTo>
                  <a:lnTo>
                    <a:pt x="106" y="31"/>
                  </a:lnTo>
                  <a:lnTo>
                    <a:pt x="112" y="30"/>
                  </a:lnTo>
                  <a:lnTo>
                    <a:pt x="118" y="30"/>
                  </a:lnTo>
                  <a:lnTo>
                    <a:pt x="123" y="31"/>
                  </a:lnTo>
                  <a:lnTo>
                    <a:pt x="128" y="33"/>
                  </a:lnTo>
                  <a:lnTo>
                    <a:pt x="133" y="36"/>
                  </a:lnTo>
                  <a:lnTo>
                    <a:pt x="136" y="39"/>
                  </a:lnTo>
                  <a:lnTo>
                    <a:pt x="139" y="44"/>
                  </a:lnTo>
                  <a:lnTo>
                    <a:pt x="141" y="48"/>
                  </a:lnTo>
                  <a:lnTo>
                    <a:pt x="142" y="58"/>
                  </a:lnTo>
                  <a:lnTo>
                    <a:pt x="140" y="68"/>
                  </a:lnTo>
                  <a:lnTo>
                    <a:pt x="134" y="76"/>
                  </a:lnTo>
                  <a:lnTo>
                    <a:pt x="125" y="83"/>
                  </a:lnTo>
                  <a:lnTo>
                    <a:pt x="131" y="92"/>
                  </a:lnTo>
                  <a:lnTo>
                    <a:pt x="133" y="101"/>
                  </a:lnTo>
                  <a:lnTo>
                    <a:pt x="132" y="112"/>
                  </a:lnTo>
                  <a:lnTo>
                    <a:pt x="127" y="121"/>
                  </a:lnTo>
                  <a:lnTo>
                    <a:pt x="124" y="124"/>
                  </a:lnTo>
                  <a:lnTo>
                    <a:pt x="119" y="127"/>
                  </a:lnTo>
                  <a:lnTo>
                    <a:pt x="114" y="129"/>
                  </a:lnTo>
                  <a:lnTo>
                    <a:pt x="110" y="129"/>
                  </a:lnTo>
                  <a:lnTo>
                    <a:pt x="104" y="129"/>
                  </a:lnTo>
                  <a:lnTo>
                    <a:pt x="100" y="128"/>
                  </a:lnTo>
                  <a:lnTo>
                    <a:pt x="94" y="127"/>
                  </a:lnTo>
                  <a:lnTo>
                    <a:pt x="89" y="12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68" name="Freeform 81"/>
            <p:cNvSpPr/>
            <p:nvPr/>
          </p:nvSpPr>
          <p:spPr>
            <a:xfrm>
              <a:off x="3611" y="3201"/>
              <a:ext cx="21" cy="20"/>
            </a:xfrm>
            <a:custGeom>
              <a:avLst/>
              <a:gdLst>
                <a:gd name="txL" fmla="*/ 0 w 40"/>
                <a:gd name="txT" fmla="*/ 0 h 39"/>
                <a:gd name="txR" fmla="*/ 40 w 40"/>
                <a:gd name="txB" fmla="*/ 39 h 3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40" h="39">
                  <a:moveTo>
                    <a:pt x="39" y="14"/>
                  </a:moveTo>
                  <a:lnTo>
                    <a:pt x="36" y="7"/>
                  </a:lnTo>
                  <a:lnTo>
                    <a:pt x="29" y="2"/>
                  </a:lnTo>
                  <a:lnTo>
                    <a:pt x="22" y="0"/>
                  </a:lnTo>
                  <a:lnTo>
                    <a:pt x="14" y="1"/>
                  </a:lnTo>
                  <a:lnTo>
                    <a:pt x="7" y="4"/>
                  </a:lnTo>
                  <a:lnTo>
                    <a:pt x="2" y="11"/>
                  </a:lnTo>
                  <a:lnTo>
                    <a:pt x="0" y="18"/>
                  </a:lnTo>
                  <a:lnTo>
                    <a:pt x="1" y="26"/>
                  </a:lnTo>
                  <a:lnTo>
                    <a:pt x="5" y="32"/>
                  </a:lnTo>
                  <a:lnTo>
                    <a:pt x="12" y="37"/>
                  </a:lnTo>
                  <a:lnTo>
                    <a:pt x="18" y="39"/>
                  </a:lnTo>
                  <a:lnTo>
                    <a:pt x="26" y="38"/>
                  </a:lnTo>
                  <a:lnTo>
                    <a:pt x="33" y="34"/>
                  </a:lnTo>
                  <a:lnTo>
                    <a:pt x="38" y="29"/>
                  </a:lnTo>
                  <a:lnTo>
                    <a:pt x="40" y="22"/>
                  </a:lnTo>
                  <a:lnTo>
                    <a:pt x="39" y="14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69" name="Freeform 82"/>
            <p:cNvSpPr/>
            <p:nvPr/>
          </p:nvSpPr>
          <p:spPr>
            <a:xfrm>
              <a:off x="3406" y="3166"/>
              <a:ext cx="26" cy="26"/>
            </a:xfrm>
            <a:custGeom>
              <a:avLst/>
              <a:gdLst>
                <a:gd name="txL" fmla="*/ 0 w 52"/>
                <a:gd name="txT" fmla="*/ 0 h 50"/>
                <a:gd name="txR" fmla="*/ 52 w 52"/>
                <a:gd name="txB" fmla="*/ 50 h 5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2" h="50">
                  <a:moveTo>
                    <a:pt x="26" y="50"/>
                  </a:moveTo>
                  <a:lnTo>
                    <a:pt x="37" y="48"/>
                  </a:lnTo>
                  <a:lnTo>
                    <a:pt x="45" y="42"/>
                  </a:lnTo>
                  <a:lnTo>
                    <a:pt x="49" y="34"/>
                  </a:lnTo>
                  <a:lnTo>
                    <a:pt x="52" y="25"/>
                  </a:lnTo>
                  <a:lnTo>
                    <a:pt x="49" y="15"/>
                  </a:lnTo>
                  <a:lnTo>
                    <a:pt x="45" y="6"/>
                  </a:lnTo>
                  <a:lnTo>
                    <a:pt x="37" y="2"/>
                  </a:lnTo>
                  <a:lnTo>
                    <a:pt x="26" y="0"/>
                  </a:lnTo>
                  <a:lnTo>
                    <a:pt x="16" y="2"/>
                  </a:lnTo>
                  <a:lnTo>
                    <a:pt x="8" y="6"/>
                  </a:lnTo>
                  <a:lnTo>
                    <a:pt x="2" y="15"/>
                  </a:lnTo>
                  <a:lnTo>
                    <a:pt x="0" y="25"/>
                  </a:lnTo>
                  <a:lnTo>
                    <a:pt x="2" y="34"/>
                  </a:lnTo>
                  <a:lnTo>
                    <a:pt x="8" y="42"/>
                  </a:lnTo>
                  <a:lnTo>
                    <a:pt x="16" y="48"/>
                  </a:lnTo>
                  <a:lnTo>
                    <a:pt x="26" y="5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70" name="Freeform 83"/>
            <p:cNvSpPr/>
            <p:nvPr/>
          </p:nvSpPr>
          <p:spPr>
            <a:xfrm>
              <a:off x="3392" y="3081"/>
              <a:ext cx="56" cy="78"/>
            </a:xfrm>
            <a:custGeom>
              <a:avLst/>
              <a:gdLst>
                <a:gd name="txL" fmla="*/ 0 w 113"/>
                <a:gd name="txT" fmla="*/ 0 h 156"/>
                <a:gd name="txR" fmla="*/ 113 w 113"/>
                <a:gd name="txB" fmla="*/ 156 h 156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113" h="156">
                  <a:moveTo>
                    <a:pt x="69" y="156"/>
                  </a:moveTo>
                  <a:lnTo>
                    <a:pt x="44" y="156"/>
                  </a:lnTo>
                  <a:lnTo>
                    <a:pt x="39" y="149"/>
                  </a:lnTo>
                  <a:lnTo>
                    <a:pt x="29" y="131"/>
                  </a:lnTo>
                  <a:lnTo>
                    <a:pt x="17" y="106"/>
                  </a:lnTo>
                  <a:lnTo>
                    <a:pt x="6" y="77"/>
                  </a:lnTo>
                  <a:lnTo>
                    <a:pt x="0" y="50"/>
                  </a:lnTo>
                  <a:lnTo>
                    <a:pt x="5" y="24"/>
                  </a:lnTo>
                  <a:lnTo>
                    <a:pt x="22" y="7"/>
                  </a:lnTo>
                  <a:lnTo>
                    <a:pt x="55" y="0"/>
                  </a:lnTo>
                  <a:lnTo>
                    <a:pt x="91" y="7"/>
                  </a:lnTo>
                  <a:lnTo>
                    <a:pt x="108" y="24"/>
                  </a:lnTo>
                  <a:lnTo>
                    <a:pt x="113" y="50"/>
                  </a:lnTo>
                  <a:lnTo>
                    <a:pt x="107" y="77"/>
                  </a:lnTo>
                  <a:lnTo>
                    <a:pt x="97" y="106"/>
                  </a:lnTo>
                  <a:lnTo>
                    <a:pt x="84" y="131"/>
                  </a:lnTo>
                  <a:lnTo>
                    <a:pt x="74" y="149"/>
                  </a:lnTo>
                  <a:lnTo>
                    <a:pt x="69" y="156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71" name="Freeform 84"/>
            <p:cNvSpPr/>
            <p:nvPr/>
          </p:nvSpPr>
          <p:spPr>
            <a:xfrm>
              <a:off x="3392" y="3081"/>
              <a:ext cx="56" cy="78"/>
            </a:xfrm>
            <a:custGeom>
              <a:avLst/>
              <a:gdLst>
                <a:gd name="txL" fmla="*/ 0 w 113"/>
                <a:gd name="txT" fmla="*/ 0 h 156"/>
                <a:gd name="txR" fmla="*/ 113 w 113"/>
                <a:gd name="txB" fmla="*/ 156 h 156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113" h="156">
                  <a:moveTo>
                    <a:pt x="69" y="156"/>
                  </a:moveTo>
                  <a:lnTo>
                    <a:pt x="44" y="156"/>
                  </a:lnTo>
                  <a:lnTo>
                    <a:pt x="39" y="149"/>
                  </a:lnTo>
                  <a:lnTo>
                    <a:pt x="29" y="131"/>
                  </a:lnTo>
                  <a:lnTo>
                    <a:pt x="17" y="106"/>
                  </a:lnTo>
                  <a:lnTo>
                    <a:pt x="6" y="77"/>
                  </a:lnTo>
                  <a:lnTo>
                    <a:pt x="0" y="50"/>
                  </a:lnTo>
                  <a:lnTo>
                    <a:pt x="5" y="24"/>
                  </a:lnTo>
                  <a:lnTo>
                    <a:pt x="22" y="7"/>
                  </a:lnTo>
                  <a:lnTo>
                    <a:pt x="55" y="0"/>
                  </a:lnTo>
                  <a:lnTo>
                    <a:pt x="91" y="7"/>
                  </a:lnTo>
                  <a:lnTo>
                    <a:pt x="108" y="24"/>
                  </a:lnTo>
                  <a:lnTo>
                    <a:pt x="113" y="50"/>
                  </a:lnTo>
                  <a:lnTo>
                    <a:pt x="107" y="77"/>
                  </a:lnTo>
                  <a:lnTo>
                    <a:pt x="97" y="106"/>
                  </a:lnTo>
                  <a:lnTo>
                    <a:pt x="84" y="131"/>
                  </a:lnTo>
                  <a:lnTo>
                    <a:pt x="74" y="149"/>
                  </a:lnTo>
                  <a:lnTo>
                    <a:pt x="69" y="156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72" name="Freeform 85"/>
            <p:cNvSpPr/>
            <p:nvPr/>
          </p:nvSpPr>
          <p:spPr>
            <a:xfrm>
              <a:off x="3434" y="3114"/>
              <a:ext cx="76" cy="61"/>
            </a:xfrm>
            <a:custGeom>
              <a:avLst/>
              <a:gdLst>
                <a:gd name="txL" fmla="*/ 0 w 152"/>
                <a:gd name="txT" fmla="*/ 0 h 123"/>
                <a:gd name="txR" fmla="*/ 152 w 152"/>
                <a:gd name="txB" fmla="*/ 123 h 123"/>
              </a:gdLst>
              <a:ahLst/>
              <a:cxnLst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152" h="123">
                  <a:moveTo>
                    <a:pt x="13" y="122"/>
                  </a:moveTo>
                  <a:lnTo>
                    <a:pt x="0" y="100"/>
                  </a:lnTo>
                  <a:lnTo>
                    <a:pt x="4" y="93"/>
                  </a:lnTo>
                  <a:lnTo>
                    <a:pt x="14" y="75"/>
                  </a:lnTo>
                  <a:lnTo>
                    <a:pt x="29" y="52"/>
                  </a:lnTo>
                  <a:lnTo>
                    <a:pt x="48" y="27"/>
                  </a:lnTo>
                  <a:lnTo>
                    <a:pt x="70" y="9"/>
                  </a:lnTo>
                  <a:lnTo>
                    <a:pt x="93" y="0"/>
                  </a:lnTo>
                  <a:lnTo>
                    <a:pt x="118" y="5"/>
                  </a:lnTo>
                  <a:lnTo>
                    <a:pt x="141" y="32"/>
                  </a:lnTo>
                  <a:lnTo>
                    <a:pt x="149" y="50"/>
                  </a:lnTo>
                  <a:lnTo>
                    <a:pt x="152" y="65"/>
                  </a:lnTo>
                  <a:lnTo>
                    <a:pt x="151" y="79"/>
                  </a:lnTo>
                  <a:lnTo>
                    <a:pt x="146" y="91"/>
                  </a:lnTo>
                  <a:lnTo>
                    <a:pt x="138" y="99"/>
                  </a:lnTo>
                  <a:lnTo>
                    <a:pt x="127" y="107"/>
                  </a:lnTo>
                  <a:lnTo>
                    <a:pt x="114" y="113"/>
                  </a:lnTo>
                  <a:lnTo>
                    <a:pt x="99" y="116"/>
                  </a:lnTo>
                  <a:lnTo>
                    <a:pt x="84" y="120"/>
                  </a:lnTo>
                  <a:lnTo>
                    <a:pt x="69" y="121"/>
                  </a:lnTo>
                  <a:lnTo>
                    <a:pt x="54" y="122"/>
                  </a:lnTo>
                  <a:lnTo>
                    <a:pt x="42" y="123"/>
                  </a:lnTo>
                  <a:lnTo>
                    <a:pt x="30" y="123"/>
                  </a:lnTo>
                  <a:lnTo>
                    <a:pt x="21" y="122"/>
                  </a:lnTo>
                  <a:lnTo>
                    <a:pt x="15" y="122"/>
                  </a:lnTo>
                  <a:lnTo>
                    <a:pt x="13" y="122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73" name="Freeform 86"/>
            <p:cNvSpPr/>
            <p:nvPr/>
          </p:nvSpPr>
          <p:spPr>
            <a:xfrm>
              <a:off x="3434" y="3184"/>
              <a:ext cx="76" cy="61"/>
            </a:xfrm>
            <a:custGeom>
              <a:avLst/>
              <a:gdLst>
                <a:gd name="txL" fmla="*/ 0 w 153"/>
                <a:gd name="txT" fmla="*/ 0 h 122"/>
                <a:gd name="txR" fmla="*/ 153 w 153"/>
                <a:gd name="txB" fmla="*/ 122 h 122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153" h="122">
                  <a:moveTo>
                    <a:pt x="0" y="23"/>
                  </a:moveTo>
                  <a:lnTo>
                    <a:pt x="13" y="1"/>
                  </a:lnTo>
                  <a:lnTo>
                    <a:pt x="15" y="1"/>
                  </a:lnTo>
                  <a:lnTo>
                    <a:pt x="21" y="1"/>
                  </a:lnTo>
                  <a:lnTo>
                    <a:pt x="30" y="0"/>
                  </a:lnTo>
                  <a:lnTo>
                    <a:pt x="42" y="0"/>
                  </a:lnTo>
                  <a:lnTo>
                    <a:pt x="54" y="1"/>
                  </a:lnTo>
                  <a:lnTo>
                    <a:pt x="69" y="2"/>
                  </a:lnTo>
                  <a:lnTo>
                    <a:pt x="84" y="4"/>
                  </a:lnTo>
                  <a:lnTo>
                    <a:pt x="99" y="7"/>
                  </a:lnTo>
                  <a:lnTo>
                    <a:pt x="114" y="10"/>
                  </a:lnTo>
                  <a:lnTo>
                    <a:pt x="127" y="16"/>
                  </a:lnTo>
                  <a:lnTo>
                    <a:pt x="138" y="23"/>
                  </a:lnTo>
                  <a:lnTo>
                    <a:pt x="146" y="32"/>
                  </a:lnTo>
                  <a:lnTo>
                    <a:pt x="152" y="43"/>
                  </a:lnTo>
                  <a:lnTo>
                    <a:pt x="153" y="55"/>
                  </a:lnTo>
                  <a:lnTo>
                    <a:pt x="150" y="70"/>
                  </a:lnTo>
                  <a:lnTo>
                    <a:pt x="142" y="89"/>
                  </a:lnTo>
                  <a:lnTo>
                    <a:pt x="118" y="115"/>
                  </a:lnTo>
                  <a:lnTo>
                    <a:pt x="93" y="122"/>
                  </a:lnTo>
                  <a:lnTo>
                    <a:pt x="70" y="114"/>
                  </a:lnTo>
                  <a:lnTo>
                    <a:pt x="48" y="95"/>
                  </a:lnTo>
                  <a:lnTo>
                    <a:pt x="29" y="72"/>
                  </a:lnTo>
                  <a:lnTo>
                    <a:pt x="14" y="48"/>
                  </a:lnTo>
                  <a:lnTo>
                    <a:pt x="4" y="30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74" name="Freeform 87"/>
            <p:cNvSpPr/>
            <p:nvPr/>
          </p:nvSpPr>
          <p:spPr>
            <a:xfrm>
              <a:off x="3392" y="3199"/>
              <a:ext cx="55" cy="78"/>
            </a:xfrm>
            <a:custGeom>
              <a:avLst/>
              <a:gdLst>
                <a:gd name="txL" fmla="*/ 0 w 112"/>
                <a:gd name="txT" fmla="*/ 0 h 156"/>
                <a:gd name="txR" fmla="*/ 112 w 112"/>
                <a:gd name="txB" fmla="*/ 156 h 156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</a:cxnLst>
              <a:rect l="txL" t="txT" r="txR" b="txB"/>
              <a:pathLst>
                <a:path w="112" h="156">
                  <a:moveTo>
                    <a:pt x="43" y="0"/>
                  </a:moveTo>
                  <a:lnTo>
                    <a:pt x="68" y="0"/>
                  </a:lnTo>
                  <a:lnTo>
                    <a:pt x="73" y="7"/>
                  </a:lnTo>
                  <a:lnTo>
                    <a:pt x="83" y="24"/>
                  </a:lnTo>
                  <a:lnTo>
                    <a:pt x="96" y="50"/>
                  </a:lnTo>
                  <a:lnTo>
                    <a:pt x="106" y="77"/>
                  </a:lnTo>
                  <a:lnTo>
                    <a:pt x="112" y="106"/>
                  </a:lnTo>
                  <a:lnTo>
                    <a:pt x="108" y="131"/>
                  </a:lnTo>
                  <a:lnTo>
                    <a:pt x="91" y="149"/>
                  </a:lnTo>
                  <a:lnTo>
                    <a:pt x="56" y="156"/>
                  </a:lnTo>
                  <a:lnTo>
                    <a:pt x="22" y="149"/>
                  </a:lnTo>
                  <a:lnTo>
                    <a:pt x="4" y="131"/>
                  </a:lnTo>
                  <a:lnTo>
                    <a:pt x="0" y="106"/>
                  </a:lnTo>
                  <a:lnTo>
                    <a:pt x="5" y="77"/>
                  </a:lnTo>
                  <a:lnTo>
                    <a:pt x="15" y="50"/>
                  </a:lnTo>
                  <a:lnTo>
                    <a:pt x="28" y="24"/>
                  </a:lnTo>
                  <a:lnTo>
                    <a:pt x="38" y="7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75" name="Freeform 88"/>
            <p:cNvSpPr/>
            <p:nvPr/>
          </p:nvSpPr>
          <p:spPr>
            <a:xfrm>
              <a:off x="3330" y="3182"/>
              <a:ext cx="75" cy="62"/>
            </a:xfrm>
            <a:custGeom>
              <a:avLst/>
              <a:gdLst>
                <a:gd name="txL" fmla="*/ 0 w 151"/>
                <a:gd name="txT" fmla="*/ 0 h 123"/>
                <a:gd name="txR" fmla="*/ 151 w 151"/>
                <a:gd name="txB" fmla="*/ 123 h 123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151" h="123">
                  <a:moveTo>
                    <a:pt x="138" y="1"/>
                  </a:moveTo>
                  <a:lnTo>
                    <a:pt x="151" y="23"/>
                  </a:lnTo>
                  <a:lnTo>
                    <a:pt x="147" y="30"/>
                  </a:lnTo>
                  <a:lnTo>
                    <a:pt x="137" y="48"/>
                  </a:lnTo>
                  <a:lnTo>
                    <a:pt x="122" y="71"/>
                  </a:lnTo>
                  <a:lnTo>
                    <a:pt x="103" y="95"/>
                  </a:lnTo>
                  <a:lnTo>
                    <a:pt x="82" y="114"/>
                  </a:lnTo>
                  <a:lnTo>
                    <a:pt x="57" y="123"/>
                  </a:lnTo>
                  <a:lnTo>
                    <a:pt x="34" y="117"/>
                  </a:lnTo>
                  <a:lnTo>
                    <a:pt x="11" y="91"/>
                  </a:lnTo>
                  <a:lnTo>
                    <a:pt x="3" y="72"/>
                  </a:lnTo>
                  <a:lnTo>
                    <a:pt x="0" y="57"/>
                  </a:lnTo>
                  <a:lnTo>
                    <a:pt x="0" y="44"/>
                  </a:lnTo>
                  <a:lnTo>
                    <a:pt x="6" y="32"/>
                  </a:lnTo>
                  <a:lnTo>
                    <a:pt x="14" y="24"/>
                  </a:lnTo>
                  <a:lnTo>
                    <a:pt x="25" y="16"/>
                  </a:lnTo>
                  <a:lnTo>
                    <a:pt x="38" y="10"/>
                  </a:lnTo>
                  <a:lnTo>
                    <a:pt x="52" y="7"/>
                  </a:lnTo>
                  <a:lnTo>
                    <a:pt x="67" y="3"/>
                  </a:lnTo>
                  <a:lnTo>
                    <a:pt x="82" y="2"/>
                  </a:lnTo>
                  <a:lnTo>
                    <a:pt x="97" y="1"/>
                  </a:lnTo>
                  <a:lnTo>
                    <a:pt x="109" y="0"/>
                  </a:lnTo>
                  <a:lnTo>
                    <a:pt x="121" y="0"/>
                  </a:lnTo>
                  <a:lnTo>
                    <a:pt x="130" y="1"/>
                  </a:lnTo>
                  <a:lnTo>
                    <a:pt x="136" y="1"/>
                  </a:lnTo>
                  <a:lnTo>
                    <a:pt x="138" y="1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76" name="Freeform 89"/>
            <p:cNvSpPr/>
            <p:nvPr/>
          </p:nvSpPr>
          <p:spPr>
            <a:xfrm>
              <a:off x="3329" y="3113"/>
              <a:ext cx="76" cy="62"/>
            </a:xfrm>
            <a:custGeom>
              <a:avLst/>
              <a:gdLst>
                <a:gd name="txL" fmla="*/ 0 w 152"/>
                <a:gd name="txT" fmla="*/ 0 h 123"/>
                <a:gd name="txR" fmla="*/ 152 w 152"/>
                <a:gd name="txB" fmla="*/ 123 h 123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52" h="123">
                  <a:moveTo>
                    <a:pt x="152" y="99"/>
                  </a:moveTo>
                  <a:lnTo>
                    <a:pt x="139" y="122"/>
                  </a:lnTo>
                  <a:lnTo>
                    <a:pt x="137" y="122"/>
                  </a:lnTo>
                  <a:lnTo>
                    <a:pt x="131" y="122"/>
                  </a:lnTo>
                  <a:lnTo>
                    <a:pt x="122" y="123"/>
                  </a:lnTo>
                  <a:lnTo>
                    <a:pt x="110" y="122"/>
                  </a:lnTo>
                  <a:lnTo>
                    <a:pt x="98" y="122"/>
                  </a:lnTo>
                  <a:lnTo>
                    <a:pt x="83" y="121"/>
                  </a:lnTo>
                  <a:lnTo>
                    <a:pt x="68" y="118"/>
                  </a:lnTo>
                  <a:lnTo>
                    <a:pt x="53" y="116"/>
                  </a:lnTo>
                  <a:lnTo>
                    <a:pt x="39" y="111"/>
                  </a:lnTo>
                  <a:lnTo>
                    <a:pt x="26" y="106"/>
                  </a:lnTo>
                  <a:lnTo>
                    <a:pt x="15" y="99"/>
                  </a:lnTo>
                  <a:lnTo>
                    <a:pt x="7" y="91"/>
                  </a:lnTo>
                  <a:lnTo>
                    <a:pt x="1" y="79"/>
                  </a:lnTo>
                  <a:lnTo>
                    <a:pt x="0" y="66"/>
                  </a:lnTo>
                  <a:lnTo>
                    <a:pt x="3" y="51"/>
                  </a:lnTo>
                  <a:lnTo>
                    <a:pt x="11" y="33"/>
                  </a:lnTo>
                  <a:lnTo>
                    <a:pt x="34" y="6"/>
                  </a:lnTo>
                  <a:lnTo>
                    <a:pt x="58" y="0"/>
                  </a:lnTo>
                  <a:lnTo>
                    <a:pt x="83" y="8"/>
                  </a:lnTo>
                  <a:lnTo>
                    <a:pt x="104" y="27"/>
                  </a:lnTo>
                  <a:lnTo>
                    <a:pt x="123" y="50"/>
                  </a:lnTo>
                  <a:lnTo>
                    <a:pt x="138" y="73"/>
                  </a:lnTo>
                  <a:lnTo>
                    <a:pt x="148" y="92"/>
                  </a:lnTo>
                  <a:lnTo>
                    <a:pt x="152" y="99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77" name="Freeform 90"/>
            <p:cNvSpPr/>
            <p:nvPr/>
          </p:nvSpPr>
          <p:spPr>
            <a:xfrm>
              <a:off x="3017" y="3114"/>
              <a:ext cx="68" cy="74"/>
            </a:xfrm>
            <a:custGeom>
              <a:avLst/>
              <a:gdLst>
                <a:gd name="txL" fmla="*/ 0 w 136"/>
                <a:gd name="txT" fmla="*/ 0 h 148"/>
                <a:gd name="txR" fmla="*/ 136 w 136"/>
                <a:gd name="txB" fmla="*/ 148 h 148"/>
              </a:gdLst>
              <a:ahLst/>
              <a:cxnLst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36" h="148">
                  <a:moveTo>
                    <a:pt x="14" y="75"/>
                  </a:moveTo>
                  <a:lnTo>
                    <a:pt x="6" y="67"/>
                  </a:lnTo>
                  <a:lnTo>
                    <a:pt x="1" y="57"/>
                  </a:lnTo>
                  <a:lnTo>
                    <a:pt x="0" y="47"/>
                  </a:lnTo>
                  <a:lnTo>
                    <a:pt x="4" y="38"/>
                  </a:lnTo>
                  <a:lnTo>
                    <a:pt x="7" y="33"/>
                  </a:lnTo>
                  <a:lnTo>
                    <a:pt x="11" y="30"/>
                  </a:lnTo>
                  <a:lnTo>
                    <a:pt x="15" y="27"/>
                  </a:lnTo>
                  <a:lnTo>
                    <a:pt x="20" y="25"/>
                  </a:lnTo>
                  <a:lnTo>
                    <a:pt x="24" y="25"/>
                  </a:lnTo>
                  <a:lnTo>
                    <a:pt x="30" y="25"/>
                  </a:lnTo>
                  <a:lnTo>
                    <a:pt x="35" y="25"/>
                  </a:lnTo>
                  <a:lnTo>
                    <a:pt x="41" y="27"/>
                  </a:lnTo>
                  <a:lnTo>
                    <a:pt x="43" y="16"/>
                  </a:lnTo>
                  <a:lnTo>
                    <a:pt x="50" y="8"/>
                  </a:lnTo>
                  <a:lnTo>
                    <a:pt x="58" y="2"/>
                  </a:lnTo>
                  <a:lnTo>
                    <a:pt x="68" y="0"/>
                  </a:lnTo>
                  <a:lnTo>
                    <a:pt x="79" y="2"/>
                  </a:lnTo>
                  <a:lnTo>
                    <a:pt x="87" y="8"/>
                  </a:lnTo>
                  <a:lnTo>
                    <a:pt x="92" y="16"/>
                  </a:lnTo>
                  <a:lnTo>
                    <a:pt x="95" y="26"/>
                  </a:lnTo>
                  <a:lnTo>
                    <a:pt x="100" y="24"/>
                  </a:lnTo>
                  <a:lnTo>
                    <a:pt x="105" y="23"/>
                  </a:lnTo>
                  <a:lnTo>
                    <a:pt x="111" y="23"/>
                  </a:lnTo>
                  <a:lnTo>
                    <a:pt x="117" y="24"/>
                  </a:lnTo>
                  <a:lnTo>
                    <a:pt x="121" y="26"/>
                  </a:lnTo>
                  <a:lnTo>
                    <a:pt x="126" y="29"/>
                  </a:lnTo>
                  <a:lnTo>
                    <a:pt x="129" y="32"/>
                  </a:lnTo>
                  <a:lnTo>
                    <a:pt x="133" y="37"/>
                  </a:lnTo>
                  <a:lnTo>
                    <a:pt x="136" y="46"/>
                  </a:lnTo>
                  <a:lnTo>
                    <a:pt x="135" y="56"/>
                  </a:lnTo>
                  <a:lnTo>
                    <a:pt x="130" y="65"/>
                  </a:lnTo>
                  <a:lnTo>
                    <a:pt x="122" y="73"/>
                  </a:lnTo>
                  <a:lnTo>
                    <a:pt x="130" y="80"/>
                  </a:lnTo>
                  <a:lnTo>
                    <a:pt x="135" y="90"/>
                  </a:lnTo>
                  <a:lnTo>
                    <a:pt x="136" y="100"/>
                  </a:lnTo>
                  <a:lnTo>
                    <a:pt x="133" y="110"/>
                  </a:lnTo>
                  <a:lnTo>
                    <a:pt x="129" y="115"/>
                  </a:lnTo>
                  <a:lnTo>
                    <a:pt x="126" y="118"/>
                  </a:lnTo>
                  <a:lnTo>
                    <a:pt x="121" y="121"/>
                  </a:lnTo>
                  <a:lnTo>
                    <a:pt x="117" y="122"/>
                  </a:lnTo>
                  <a:lnTo>
                    <a:pt x="112" y="123"/>
                  </a:lnTo>
                  <a:lnTo>
                    <a:pt x="106" y="123"/>
                  </a:lnTo>
                  <a:lnTo>
                    <a:pt x="102" y="122"/>
                  </a:lnTo>
                  <a:lnTo>
                    <a:pt x="96" y="121"/>
                  </a:lnTo>
                  <a:lnTo>
                    <a:pt x="94" y="131"/>
                  </a:lnTo>
                  <a:lnTo>
                    <a:pt x="88" y="140"/>
                  </a:lnTo>
                  <a:lnTo>
                    <a:pt x="80" y="146"/>
                  </a:lnTo>
                  <a:lnTo>
                    <a:pt x="69" y="148"/>
                  </a:lnTo>
                  <a:lnTo>
                    <a:pt x="59" y="146"/>
                  </a:lnTo>
                  <a:lnTo>
                    <a:pt x="51" y="140"/>
                  </a:lnTo>
                  <a:lnTo>
                    <a:pt x="45" y="131"/>
                  </a:lnTo>
                  <a:lnTo>
                    <a:pt x="42" y="121"/>
                  </a:lnTo>
                  <a:lnTo>
                    <a:pt x="36" y="123"/>
                  </a:lnTo>
                  <a:lnTo>
                    <a:pt x="31" y="124"/>
                  </a:lnTo>
                  <a:lnTo>
                    <a:pt x="26" y="124"/>
                  </a:lnTo>
                  <a:lnTo>
                    <a:pt x="21" y="123"/>
                  </a:lnTo>
                  <a:lnTo>
                    <a:pt x="16" y="122"/>
                  </a:lnTo>
                  <a:lnTo>
                    <a:pt x="12" y="120"/>
                  </a:lnTo>
                  <a:lnTo>
                    <a:pt x="8" y="116"/>
                  </a:lnTo>
                  <a:lnTo>
                    <a:pt x="5" y="111"/>
                  </a:lnTo>
                  <a:lnTo>
                    <a:pt x="1" y="101"/>
                  </a:lnTo>
                  <a:lnTo>
                    <a:pt x="3" y="92"/>
                  </a:lnTo>
                  <a:lnTo>
                    <a:pt x="7" y="83"/>
                  </a:lnTo>
                  <a:lnTo>
                    <a:pt x="14" y="75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78" name="Freeform 91"/>
            <p:cNvSpPr/>
            <p:nvPr/>
          </p:nvSpPr>
          <p:spPr>
            <a:xfrm>
              <a:off x="3041" y="3140"/>
              <a:ext cx="20" cy="21"/>
            </a:xfrm>
            <a:custGeom>
              <a:avLst/>
              <a:gdLst>
                <a:gd name="txL" fmla="*/ 0 w 39"/>
                <a:gd name="txT" fmla="*/ 0 h 40"/>
                <a:gd name="txR" fmla="*/ 39 w 39"/>
                <a:gd name="txB" fmla="*/ 40 h 4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9" h="40">
                  <a:moveTo>
                    <a:pt x="19" y="40"/>
                  </a:moveTo>
                  <a:lnTo>
                    <a:pt x="27" y="39"/>
                  </a:lnTo>
                  <a:lnTo>
                    <a:pt x="33" y="34"/>
                  </a:lnTo>
                  <a:lnTo>
                    <a:pt x="38" y="27"/>
                  </a:lnTo>
                  <a:lnTo>
                    <a:pt x="39" y="20"/>
                  </a:lnTo>
                  <a:lnTo>
                    <a:pt x="38" y="12"/>
                  </a:lnTo>
                  <a:lnTo>
                    <a:pt x="33" y="5"/>
                  </a:lnTo>
                  <a:lnTo>
                    <a:pt x="27" y="1"/>
                  </a:lnTo>
                  <a:lnTo>
                    <a:pt x="19" y="0"/>
                  </a:lnTo>
                  <a:lnTo>
                    <a:pt x="12" y="1"/>
                  </a:lnTo>
                  <a:lnTo>
                    <a:pt x="6" y="5"/>
                  </a:lnTo>
                  <a:lnTo>
                    <a:pt x="1" y="12"/>
                  </a:lnTo>
                  <a:lnTo>
                    <a:pt x="0" y="20"/>
                  </a:lnTo>
                  <a:lnTo>
                    <a:pt x="1" y="27"/>
                  </a:lnTo>
                  <a:lnTo>
                    <a:pt x="6" y="34"/>
                  </a:lnTo>
                  <a:lnTo>
                    <a:pt x="12" y="39"/>
                  </a:lnTo>
                  <a:lnTo>
                    <a:pt x="19" y="4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79" name="Freeform 92"/>
            <p:cNvSpPr/>
            <p:nvPr/>
          </p:nvSpPr>
          <p:spPr>
            <a:xfrm>
              <a:off x="3104" y="2590"/>
              <a:ext cx="68" cy="74"/>
            </a:xfrm>
            <a:custGeom>
              <a:avLst/>
              <a:gdLst>
                <a:gd name="txL" fmla="*/ 0 w 136"/>
                <a:gd name="txT" fmla="*/ 0 h 147"/>
                <a:gd name="txR" fmla="*/ 136 w 136"/>
                <a:gd name="txB" fmla="*/ 147 h 147"/>
              </a:gdLst>
              <a:ahLst/>
              <a:cxnLst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36" h="147">
                  <a:moveTo>
                    <a:pt x="14" y="74"/>
                  </a:moveTo>
                  <a:lnTo>
                    <a:pt x="6" y="66"/>
                  </a:lnTo>
                  <a:lnTo>
                    <a:pt x="1" y="57"/>
                  </a:lnTo>
                  <a:lnTo>
                    <a:pt x="0" y="47"/>
                  </a:lnTo>
                  <a:lnTo>
                    <a:pt x="4" y="36"/>
                  </a:lnTo>
                  <a:lnTo>
                    <a:pt x="7" y="33"/>
                  </a:lnTo>
                  <a:lnTo>
                    <a:pt x="11" y="30"/>
                  </a:lnTo>
                  <a:lnTo>
                    <a:pt x="15" y="26"/>
                  </a:lnTo>
                  <a:lnTo>
                    <a:pt x="20" y="25"/>
                  </a:lnTo>
                  <a:lnTo>
                    <a:pt x="25" y="24"/>
                  </a:lnTo>
                  <a:lnTo>
                    <a:pt x="30" y="24"/>
                  </a:lnTo>
                  <a:lnTo>
                    <a:pt x="35" y="25"/>
                  </a:lnTo>
                  <a:lnTo>
                    <a:pt x="41" y="27"/>
                  </a:lnTo>
                  <a:lnTo>
                    <a:pt x="43" y="16"/>
                  </a:lnTo>
                  <a:lnTo>
                    <a:pt x="50" y="8"/>
                  </a:lnTo>
                  <a:lnTo>
                    <a:pt x="58" y="2"/>
                  </a:lnTo>
                  <a:lnTo>
                    <a:pt x="68" y="0"/>
                  </a:lnTo>
                  <a:lnTo>
                    <a:pt x="79" y="2"/>
                  </a:lnTo>
                  <a:lnTo>
                    <a:pt x="87" y="8"/>
                  </a:lnTo>
                  <a:lnTo>
                    <a:pt x="92" y="16"/>
                  </a:lnTo>
                  <a:lnTo>
                    <a:pt x="95" y="26"/>
                  </a:lnTo>
                  <a:lnTo>
                    <a:pt x="101" y="24"/>
                  </a:lnTo>
                  <a:lnTo>
                    <a:pt x="105" y="23"/>
                  </a:lnTo>
                  <a:lnTo>
                    <a:pt x="111" y="23"/>
                  </a:lnTo>
                  <a:lnTo>
                    <a:pt x="116" y="24"/>
                  </a:lnTo>
                  <a:lnTo>
                    <a:pt x="121" y="25"/>
                  </a:lnTo>
                  <a:lnTo>
                    <a:pt x="126" y="28"/>
                  </a:lnTo>
                  <a:lnTo>
                    <a:pt x="129" y="32"/>
                  </a:lnTo>
                  <a:lnTo>
                    <a:pt x="133" y="35"/>
                  </a:lnTo>
                  <a:lnTo>
                    <a:pt x="136" y="46"/>
                  </a:lnTo>
                  <a:lnTo>
                    <a:pt x="135" y="55"/>
                  </a:lnTo>
                  <a:lnTo>
                    <a:pt x="130" y="65"/>
                  </a:lnTo>
                  <a:lnTo>
                    <a:pt x="122" y="72"/>
                  </a:lnTo>
                  <a:lnTo>
                    <a:pt x="130" y="80"/>
                  </a:lnTo>
                  <a:lnTo>
                    <a:pt x="135" y="89"/>
                  </a:lnTo>
                  <a:lnTo>
                    <a:pt x="136" y="100"/>
                  </a:lnTo>
                  <a:lnTo>
                    <a:pt x="133" y="110"/>
                  </a:lnTo>
                  <a:lnTo>
                    <a:pt x="129" y="114"/>
                  </a:lnTo>
                  <a:lnTo>
                    <a:pt x="126" y="117"/>
                  </a:lnTo>
                  <a:lnTo>
                    <a:pt x="121" y="121"/>
                  </a:lnTo>
                  <a:lnTo>
                    <a:pt x="117" y="122"/>
                  </a:lnTo>
                  <a:lnTo>
                    <a:pt x="112" y="123"/>
                  </a:lnTo>
                  <a:lnTo>
                    <a:pt x="106" y="123"/>
                  </a:lnTo>
                  <a:lnTo>
                    <a:pt x="102" y="122"/>
                  </a:lnTo>
                  <a:lnTo>
                    <a:pt x="96" y="121"/>
                  </a:lnTo>
                  <a:lnTo>
                    <a:pt x="94" y="131"/>
                  </a:lnTo>
                  <a:lnTo>
                    <a:pt x="88" y="139"/>
                  </a:lnTo>
                  <a:lnTo>
                    <a:pt x="80" y="145"/>
                  </a:lnTo>
                  <a:lnTo>
                    <a:pt x="69" y="147"/>
                  </a:lnTo>
                  <a:lnTo>
                    <a:pt x="59" y="145"/>
                  </a:lnTo>
                  <a:lnTo>
                    <a:pt x="51" y="139"/>
                  </a:lnTo>
                  <a:lnTo>
                    <a:pt x="45" y="131"/>
                  </a:lnTo>
                  <a:lnTo>
                    <a:pt x="42" y="121"/>
                  </a:lnTo>
                  <a:lnTo>
                    <a:pt x="36" y="123"/>
                  </a:lnTo>
                  <a:lnTo>
                    <a:pt x="31" y="124"/>
                  </a:lnTo>
                  <a:lnTo>
                    <a:pt x="26" y="124"/>
                  </a:lnTo>
                  <a:lnTo>
                    <a:pt x="21" y="123"/>
                  </a:lnTo>
                  <a:lnTo>
                    <a:pt x="16" y="122"/>
                  </a:lnTo>
                  <a:lnTo>
                    <a:pt x="12" y="119"/>
                  </a:lnTo>
                  <a:lnTo>
                    <a:pt x="8" y="116"/>
                  </a:lnTo>
                  <a:lnTo>
                    <a:pt x="5" y="111"/>
                  </a:lnTo>
                  <a:lnTo>
                    <a:pt x="1" y="101"/>
                  </a:lnTo>
                  <a:lnTo>
                    <a:pt x="3" y="92"/>
                  </a:lnTo>
                  <a:lnTo>
                    <a:pt x="7" y="83"/>
                  </a:lnTo>
                  <a:lnTo>
                    <a:pt x="14" y="74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0" name="Freeform 93"/>
            <p:cNvSpPr/>
            <p:nvPr/>
          </p:nvSpPr>
          <p:spPr>
            <a:xfrm>
              <a:off x="3129" y="2616"/>
              <a:ext cx="20" cy="20"/>
            </a:xfrm>
            <a:custGeom>
              <a:avLst/>
              <a:gdLst>
                <a:gd name="txL" fmla="*/ 0 w 39"/>
                <a:gd name="txT" fmla="*/ 0 h 39"/>
                <a:gd name="txR" fmla="*/ 39 w 39"/>
                <a:gd name="txB" fmla="*/ 39 h 3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9" h="39">
                  <a:moveTo>
                    <a:pt x="19" y="39"/>
                  </a:moveTo>
                  <a:lnTo>
                    <a:pt x="28" y="38"/>
                  </a:lnTo>
                  <a:lnTo>
                    <a:pt x="33" y="33"/>
                  </a:lnTo>
                  <a:lnTo>
                    <a:pt x="38" y="27"/>
                  </a:lnTo>
                  <a:lnTo>
                    <a:pt x="39" y="19"/>
                  </a:lnTo>
                  <a:lnTo>
                    <a:pt x="38" y="12"/>
                  </a:lnTo>
                  <a:lnTo>
                    <a:pt x="33" y="5"/>
                  </a:lnTo>
                  <a:lnTo>
                    <a:pt x="28" y="1"/>
                  </a:lnTo>
                  <a:lnTo>
                    <a:pt x="19" y="0"/>
                  </a:lnTo>
                  <a:lnTo>
                    <a:pt x="13" y="1"/>
                  </a:lnTo>
                  <a:lnTo>
                    <a:pt x="6" y="5"/>
                  </a:lnTo>
                  <a:lnTo>
                    <a:pt x="1" y="12"/>
                  </a:lnTo>
                  <a:lnTo>
                    <a:pt x="0" y="19"/>
                  </a:lnTo>
                  <a:lnTo>
                    <a:pt x="1" y="27"/>
                  </a:lnTo>
                  <a:lnTo>
                    <a:pt x="6" y="33"/>
                  </a:lnTo>
                  <a:lnTo>
                    <a:pt x="13" y="38"/>
                  </a:lnTo>
                  <a:lnTo>
                    <a:pt x="19" y="3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1" name="Freeform 94"/>
            <p:cNvSpPr/>
            <p:nvPr/>
          </p:nvSpPr>
          <p:spPr>
            <a:xfrm>
              <a:off x="3055" y="2362"/>
              <a:ext cx="30" cy="30"/>
            </a:xfrm>
            <a:custGeom>
              <a:avLst/>
              <a:gdLst>
                <a:gd name="txL" fmla="*/ 0 w 60"/>
                <a:gd name="txT" fmla="*/ 0 h 59"/>
                <a:gd name="txR" fmla="*/ 60 w 60"/>
                <a:gd name="txB" fmla="*/ 59 h 5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5" y="13"/>
                  </a:lnTo>
                  <a:lnTo>
                    <a:pt x="51" y="9"/>
                  </a:lnTo>
                  <a:lnTo>
                    <a:pt x="47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9"/>
                  </a:lnTo>
                  <a:lnTo>
                    <a:pt x="3" y="18"/>
                  </a:lnTo>
                  <a:lnTo>
                    <a:pt x="0" y="29"/>
                  </a:lnTo>
                  <a:lnTo>
                    <a:pt x="2" y="35"/>
                  </a:lnTo>
                  <a:lnTo>
                    <a:pt x="3" y="41"/>
                  </a:lnTo>
                  <a:lnTo>
                    <a:pt x="6" y="46"/>
                  </a:lnTo>
                  <a:lnTo>
                    <a:pt x="10" y="50"/>
                  </a:lnTo>
                  <a:lnTo>
                    <a:pt x="14" y="54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7" y="54"/>
                  </a:lnTo>
                  <a:lnTo>
                    <a:pt x="51" y="50"/>
                  </a:lnTo>
                  <a:lnTo>
                    <a:pt x="55" y="46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2" name="Freeform 95"/>
            <p:cNvSpPr/>
            <p:nvPr/>
          </p:nvSpPr>
          <p:spPr>
            <a:xfrm>
              <a:off x="3063" y="2369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1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4" y="24"/>
                  </a:lnTo>
                  <a:lnTo>
                    <a:pt x="2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2" y="10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1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3" name="Freeform 96"/>
            <p:cNvSpPr/>
            <p:nvPr/>
          </p:nvSpPr>
          <p:spPr>
            <a:xfrm>
              <a:off x="2814" y="2479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7" y="19"/>
                  </a:lnTo>
                  <a:lnTo>
                    <a:pt x="54" y="14"/>
                  </a:lnTo>
                  <a:lnTo>
                    <a:pt x="51" y="10"/>
                  </a:lnTo>
                  <a:lnTo>
                    <a:pt x="46" y="6"/>
                  </a:lnTo>
                  <a:lnTo>
                    <a:pt x="41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8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2" y="42"/>
                  </a:lnTo>
                  <a:lnTo>
                    <a:pt x="4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7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4" name="Freeform 97"/>
            <p:cNvSpPr/>
            <p:nvPr/>
          </p:nvSpPr>
          <p:spPr>
            <a:xfrm>
              <a:off x="2821" y="2486"/>
              <a:ext cx="15" cy="15"/>
            </a:xfrm>
            <a:custGeom>
              <a:avLst/>
              <a:gdLst>
                <a:gd name="txL" fmla="*/ 0 w 29"/>
                <a:gd name="txT" fmla="*/ 0 h 30"/>
                <a:gd name="txR" fmla="*/ 29 w 29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29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4" y="26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10"/>
                  </a:lnTo>
                  <a:lnTo>
                    <a:pt x="2" y="7"/>
                  </a:lnTo>
                  <a:lnTo>
                    <a:pt x="4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8" y="10"/>
                  </a:lnTo>
                  <a:lnTo>
                    <a:pt x="29" y="13"/>
                  </a:lnTo>
                  <a:lnTo>
                    <a:pt x="29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5" name="Freeform 98"/>
            <p:cNvSpPr/>
            <p:nvPr/>
          </p:nvSpPr>
          <p:spPr>
            <a:xfrm>
              <a:off x="2798" y="2274"/>
              <a:ext cx="30" cy="29"/>
            </a:xfrm>
            <a:custGeom>
              <a:avLst/>
              <a:gdLst>
                <a:gd name="txL" fmla="*/ 0 w 60"/>
                <a:gd name="txT" fmla="*/ 0 h 59"/>
                <a:gd name="txR" fmla="*/ 60 w 60"/>
                <a:gd name="txB" fmla="*/ 59 h 5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60" h="59">
                  <a:moveTo>
                    <a:pt x="60" y="30"/>
                  </a:moveTo>
                  <a:lnTo>
                    <a:pt x="58" y="24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5" y="46"/>
                  </a:lnTo>
                  <a:lnTo>
                    <a:pt x="9" y="51"/>
                  </a:lnTo>
                  <a:lnTo>
                    <a:pt x="13" y="54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7" y="41"/>
                  </a:lnTo>
                  <a:lnTo>
                    <a:pt x="58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6" name="Freeform 99"/>
            <p:cNvSpPr/>
            <p:nvPr/>
          </p:nvSpPr>
          <p:spPr>
            <a:xfrm>
              <a:off x="2805" y="2281"/>
              <a:ext cx="15" cy="15"/>
            </a:xfrm>
            <a:custGeom>
              <a:avLst/>
              <a:gdLst>
                <a:gd name="txL" fmla="*/ 0 w 30"/>
                <a:gd name="txT" fmla="*/ 0 h 29"/>
                <a:gd name="txR" fmla="*/ 30 w 30"/>
                <a:gd name="txB" fmla="*/ 29 h 2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29">
                  <a:moveTo>
                    <a:pt x="15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7" name="Freeform 100"/>
            <p:cNvSpPr/>
            <p:nvPr/>
          </p:nvSpPr>
          <p:spPr>
            <a:xfrm>
              <a:off x="2918" y="2596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5" y="13"/>
                  </a:lnTo>
                  <a:lnTo>
                    <a:pt x="52" y="8"/>
                  </a:lnTo>
                  <a:lnTo>
                    <a:pt x="47" y="5"/>
                  </a:lnTo>
                  <a:lnTo>
                    <a:pt x="42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7" y="54"/>
                  </a:lnTo>
                  <a:lnTo>
                    <a:pt x="52" y="51"/>
                  </a:lnTo>
                  <a:lnTo>
                    <a:pt x="55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8" name="Freeform 101"/>
            <p:cNvSpPr/>
            <p:nvPr/>
          </p:nvSpPr>
          <p:spPr>
            <a:xfrm>
              <a:off x="2925" y="2604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1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1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9" name="Freeform 102"/>
            <p:cNvSpPr/>
            <p:nvPr/>
          </p:nvSpPr>
          <p:spPr>
            <a:xfrm>
              <a:off x="2819" y="2655"/>
              <a:ext cx="30" cy="29"/>
            </a:xfrm>
            <a:custGeom>
              <a:avLst/>
              <a:gdLst>
                <a:gd name="txL" fmla="*/ 0 w 60"/>
                <a:gd name="txT" fmla="*/ 0 h 59"/>
                <a:gd name="txR" fmla="*/ 60 w 60"/>
                <a:gd name="txB" fmla="*/ 59 h 5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3" y="40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9" y="56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2" y="56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8" y="40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90" name="Freeform 103"/>
            <p:cNvSpPr/>
            <p:nvPr/>
          </p:nvSpPr>
          <p:spPr>
            <a:xfrm>
              <a:off x="2827" y="2662"/>
              <a:ext cx="15" cy="15"/>
            </a:xfrm>
            <a:custGeom>
              <a:avLst/>
              <a:gdLst>
                <a:gd name="txL" fmla="*/ 0 w 30"/>
                <a:gd name="txT" fmla="*/ 0 h 29"/>
                <a:gd name="txR" fmla="*/ 30 w 30"/>
                <a:gd name="txB" fmla="*/ 29 h 2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29">
                  <a:moveTo>
                    <a:pt x="15" y="29"/>
                  </a:moveTo>
                  <a:lnTo>
                    <a:pt x="13" y="29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3" y="6"/>
                  </a:lnTo>
                  <a:lnTo>
                    <a:pt x="5" y="3"/>
                  </a:lnTo>
                  <a:lnTo>
                    <a:pt x="7" y="2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3"/>
                  </a:lnTo>
                  <a:lnTo>
                    <a:pt x="27" y="6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6" y="25"/>
                  </a:lnTo>
                  <a:lnTo>
                    <a:pt x="21" y="27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91" name="Freeform 104"/>
            <p:cNvSpPr/>
            <p:nvPr/>
          </p:nvSpPr>
          <p:spPr>
            <a:xfrm>
              <a:off x="3120" y="2711"/>
              <a:ext cx="30" cy="30"/>
            </a:xfrm>
            <a:custGeom>
              <a:avLst/>
              <a:gdLst>
                <a:gd name="txL" fmla="*/ 0 w 59"/>
                <a:gd name="txT" fmla="*/ 0 h 60"/>
                <a:gd name="txR" fmla="*/ 59 w 59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9" h="60">
                  <a:moveTo>
                    <a:pt x="59" y="30"/>
                  </a:moveTo>
                  <a:lnTo>
                    <a:pt x="58" y="25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5" y="2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9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7"/>
                  </a:lnTo>
                  <a:lnTo>
                    <a:pt x="9" y="51"/>
                  </a:lnTo>
                  <a:lnTo>
                    <a:pt x="13" y="55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5" y="59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2"/>
                  </a:lnTo>
                  <a:lnTo>
                    <a:pt x="58" y="36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92" name="Freeform 105"/>
            <p:cNvSpPr/>
            <p:nvPr/>
          </p:nvSpPr>
          <p:spPr>
            <a:xfrm>
              <a:off x="3128" y="2718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6" y="27"/>
                  </a:lnTo>
                  <a:lnTo>
                    <a:pt x="4" y="26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4" y="5"/>
                  </a:lnTo>
                  <a:lnTo>
                    <a:pt x="6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0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8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0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93" name="Freeform 106"/>
            <p:cNvSpPr/>
            <p:nvPr/>
          </p:nvSpPr>
          <p:spPr>
            <a:xfrm>
              <a:off x="3136" y="2454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8" y="58"/>
                  </a:lnTo>
                  <a:lnTo>
                    <a:pt x="24" y="60"/>
                  </a:lnTo>
                  <a:lnTo>
                    <a:pt x="30" y="60"/>
                  </a:lnTo>
                  <a:lnTo>
                    <a:pt x="36" y="60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1" y="52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94" name="Freeform 107"/>
            <p:cNvSpPr/>
            <p:nvPr/>
          </p:nvSpPr>
          <p:spPr>
            <a:xfrm>
              <a:off x="3144" y="2462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8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9"/>
                  </a:lnTo>
                  <a:lnTo>
                    <a:pt x="2" y="7"/>
                  </a:lnTo>
                  <a:lnTo>
                    <a:pt x="4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3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95" name="Freeform 108"/>
            <p:cNvSpPr/>
            <p:nvPr/>
          </p:nvSpPr>
          <p:spPr>
            <a:xfrm>
              <a:off x="3139" y="2831"/>
              <a:ext cx="30" cy="29"/>
            </a:xfrm>
            <a:custGeom>
              <a:avLst/>
              <a:gdLst>
                <a:gd name="txL" fmla="*/ 0 w 58"/>
                <a:gd name="txT" fmla="*/ 0 h 60"/>
                <a:gd name="txR" fmla="*/ 58 w 58"/>
                <a:gd name="txB" fmla="*/ 60 h 60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58" h="60">
                  <a:moveTo>
                    <a:pt x="58" y="30"/>
                  </a:moveTo>
                  <a:lnTo>
                    <a:pt x="58" y="24"/>
                  </a:lnTo>
                  <a:lnTo>
                    <a:pt x="56" y="18"/>
                  </a:lnTo>
                  <a:lnTo>
                    <a:pt x="54" y="14"/>
                  </a:lnTo>
                  <a:lnTo>
                    <a:pt x="50" y="9"/>
                  </a:lnTo>
                  <a:lnTo>
                    <a:pt x="46" y="6"/>
                  </a:lnTo>
                  <a:lnTo>
                    <a:pt x="40" y="2"/>
                  </a:lnTo>
                  <a:lnTo>
                    <a:pt x="34" y="1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2" y="42"/>
                  </a:lnTo>
                  <a:lnTo>
                    <a:pt x="4" y="46"/>
                  </a:lnTo>
                  <a:lnTo>
                    <a:pt x="8" y="51"/>
                  </a:lnTo>
                  <a:lnTo>
                    <a:pt x="12" y="54"/>
                  </a:lnTo>
                  <a:lnTo>
                    <a:pt x="18" y="58"/>
                  </a:lnTo>
                  <a:lnTo>
                    <a:pt x="23" y="59"/>
                  </a:lnTo>
                  <a:lnTo>
                    <a:pt x="28" y="60"/>
                  </a:lnTo>
                  <a:lnTo>
                    <a:pt x="34" y="59"/>
                  </a:lnTo>
                  <a:lnTo>
                    <a:pt x="40" y="58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6" y="42"/>
                  </a:lnTo>
                  <a:lnTo>
                    <a:pt x="58" y="36"/>
                  </a:lnTo>
                  <a:lnTo>
                    <a:pt x="58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96" name="Freeform 109"/>
            <p:cNvSpPr/>
            <p:nvPr/>
          </p:nvSpPr>
          <p:spPr>
            <a:xfrm>
              <a:off x="3147" y="2838"/>
              <a:ext cx="14" cy="15"/>
            </a:xfrm>
            <a:custGeom>
              <a:avLst/>
              <a:gdLst>
                <a:gd name="txL" fmla="*/ 0 w 28"/>
                <a:gd name="txT" fmla="*/ 0 h 30"/>
                <a:gd name="txR" fmla="*/ 28 w 28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28" h="30">
                  <a:moveTo>
                    <a:pt x="13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5" y="28"/>
                  </a:lnTo>
                  <a:lnTo>
                    <a:pt x="3" y="25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9"/>
                  </a:lnTo>
                  <a:lnTo>
                    <a:pt x="2" y="7"/>
                  </a:lnTo>
                  <a:lnTo>
                    <a:pt x="3" y="5"/>
                  </a:lnTo>
                  <a:lnTo>
                    <a:pt x="5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9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7" y="9"/>
                  </a:lnTo>
                  <a:lnTo>
                    <a:pt x="28" y="13"/>
                  </a:lnTo>
                  <a:lnTo>
                    <a:pt x="28" y="15"/>
                  </a:lnTo>
                  <a:lnTo>
                    <a:pt x="27" y="21"/>
                  </a:lnTo>
                  <a:lnTo>
                    <a:pt x="25" y="25"/>
                  </a:lnTo>
                  <a:lnTo>
                    <a:pt x="19" y="29"/>
                  </a:lnTo>
                  <a:lnTo>
                    <a:pt x="13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97" name="Freeform 110"/>
            <p:cNvSpPr/>
            <p:nvPr/>
          </p:nvSpPr>
          <p:spPr>
            <a:xfrm>
              <a:off x="3001" y="2926"/>
              <a:ext cx="29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2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8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98" name="Freeform 111"/>
            <p:cNvSpPr/>
            <p:nvPr/>
          </p:nvSpPr>
          <p:spPr>
            <a:xfrm>
              <a:off x="3008" y="2934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99" name="Freeform 112"/>
            <p:cNvSpPr/>
            <p:nvPr/>
          </p:nvSpPr>
          <p:spPr>
            <a:xfrm>
              <a:off x="2878" y="2958"/>
              <a:ext cx="30" cy="30"/>
            </a:xfrm>
            <a:custGeom>
              <a:avLst/>
              <a:gdLst>
                <a:gd name="txL" fmla="*/ 0 w 60"/>
                <a:gd name="txT" fmla="*/ 0 h 59"/>
                <a:gd name="txR" fmla="*/ 60 w 60"/>
                <a:gd name="txB" fmla="*/ 59 h 5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59">
                  <a:moveTo>
                    <a:pt x="60" y="30"/>
                  </a:moveTo>
                  <a:lnTo>
                    <a:pt x="58" y="24"/>
                  </a:lnTo>
                  <a:lnTo>
                    <a:pt x="57" y="18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5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8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00" name="Freeform 113"/>
            <p:cNvSpPr/>
            <p:nvPr/>
          </p:nvSpPr>
          <p:spPr>
            <a:xfrm>
              <a:off x="2885" y="2965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0"/>
                  </a:lnTo>
                  <a:lnTo>
                    <a:pt x="25" y="25"/>
                  </a:lnTo>
                  <a:lnTo>
                    <a:pt x="20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01" name="Freeform 114"/>
            <p:cNvSpPr/>
            <p:nvPr/>
          </p:nvSpPr>
          <p:spPr>
            <a:xfrm>
              <a:off x="2806" y="2879"/>
              <a:ext cx="30" cy="29"/>
            </a:xfrm>
            <a:custGeom>
              <a:avLst/>
              <a:gdLst>
                <a:gd name="txL" fmla="*/ 0 w 60"/>
                <a:gd name="txT" fmla="*/ 0 h 57"/>
                <a:gd name="txR" fmla="*/ 60 w 60"/>
                <a:gd name="txB" fmla="*/ 57 h 57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57">
                  <a:moveTo>
                    <a:pt x="60" y="27"/>
                  </a:moveTo>
                  <a:lnTo>
                    <a:pt x="59" y="23"/>
                  </a:lnTo>
                  <a:lnTo>
                    <a:pt x="57" y="17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7"/>
                  </a:lnTo>
                  <a:lnTo>
                    <a:pt x="1" y="33"/>
                  </a:lnTo>
                  <a:lnTo>
                    <a:pt x="2" y="39"/>
                  </a:lnTo>
                  <a:lnTo>
                    <a:pt x="4" y="45"/>
                  </a:lnTo>
                  <a:lnTo>
                    <a:pt x="8" y="49"/>
                  </a:lnTo>
                  <a:lnTo>
                    <a:pt x="12" y="53"/>
                  </a:lnTo>
                  <a:lnTo>
                    <a:pt x="18" y="55"/>
                  </a:lnTo>
                  <a:lnTo>
                    <a:pt x="24" y="57"/>
                  </a:lnTo>
                  <a:lnTo>
                    <a:pt x="30" y="57"/>
                  </a:lnTo>
                  <a:lnTo>
                    <a:pt x="35" y="57"/>
                  </a:lnTo>
                  <a:lnTo>
                    <a:pt x="41" y="55"/>
                  </a:lnTo>
                  <a:lnTo>
                    <a:pt x="46" y="53"/>
                  </a:lnTo>
                  <a:lnTo>
                    <a:pt x="50" y="49"/>
                  </a:lnTo>
                  <a:lnTo>
                    <a:pt x="54" y="45"/>
                  </a:lnTo>
                  <a:lnTo>
                    <a:pt x="57" y="39"/>
                  </a:lnTo>
                  <a:lnTo>
                    <a:pt x="59" y="33"/>
                  </a:lnTo>
                  <a:lnTo>
                    <a:pt x="60" y="27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02" name="Freeform 115"/>
            <p:cNvSpPr/>
            <p:nvPr/>
          </p:nvSpPr>
          <p:spPr>
            <a:xfrm>
              <a:off x="2813" y="2886"/>
              <a:ext cx="15" cy="14"/>
            </a:xfrm>
            <a:custGeom>
              <a:avLst/>
              <a:gdLst>
                <a:gd name="txL" fmla="*/ 0 w 30"/>
                <a:gd name="txT" fmla="*/ 0 h 27"/>
                <a:gd name="txR" fmla="*/ 30 w 30"/>
                <a:gd name="txB" fmla="*/ 27 h 27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27">
                  <a:moveTo>
                    <a:pt x="15" y="27"/>
                  </a:moveTo>
                  <a:lnTo>
                    <a:pt x="11" y="27"/>
                  </a:lnTo>
                  <a:lnTo>
                    <a:pt x="9" y="26"/>
                  </a:lnTo>
                  <a:lnTo>
                    <a:pt x="7" y="25"/>
                  </a:lnTo>
                  <a:lnTo>
                    <a:pt x="4" y="23"/>
                  </a:lnTo>
                  <a:lnTo>
                    <a:pt x="2" y="21"/>
                  </a:lnTo>
                  <a:lnTo>
                    <a:pt x="1" y="18"/>
                  </a:lnTo>
                  <a:lnTo>
                    <a:pt x="0" y="16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1" y="7"/>
                  </a:lnTo>
                  <a:lnTo>
                    <a:pt x="2" y="4"/>
                  </a:lnTo>
                  <a:lnTo>
                    <a:pt x="4" y="2"/>
                  </a:lnTo>
                  <a:lnTo>
                    <a:pt x="7" y="1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0"/>
                  </a:lnTo>
                  <a:lnTo>
                    <a:pt x="23" y="1"/>
                  </a:lnTo>
                  <a:lnTo>
                    <a:pt x="25" y="2"/>
                  </a:lnTo>
                  <a:lnTo>
                    <a:pt x="26" y="4"/>
                  </a:lnTo>
                  <a:lnTo>
                    <a:pt x="29" y="7"/>
                  </a:lnTo>
                  <a:lnTo>
                    <a:pt x="30" y="10"/>
                  </a:lnTo>
                  <a:lnTo>
                    <a:pt x="30" y="12"/>
                  </a:lnTo>
                  <a:lnTo>
                    <a:pt x="29" y="18"/>
                  </a:lnTo>
                  <a:lnTo>
                    <a:pt x="25" y="23"/>
                  </a:lnTo>
                  <a:lnTo>
                    <a:pt x="20" y="26"/>
                  </a:lnTo>
                  <a:lnTo>
                    <a:pt x="15" y="27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03" name="Freeform 116"/>
            <p:cNvSpPr/>
            <p:nvPr/>
          </p:nvSpPr>
          <p:spPr>
            <a:xfrm>
              <a:off x="2920" y="3070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04" name="Freeform 117"/>
            <p:cNvSpPr/>
            <p:nvPr/>
          </p:nvSpPr>
          <p:spPr>
            <a:xfrm>
              <a:off x="2928" y="3078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05" name="Freeform 118"/>
            <p:cNvSpPr/>
            <p:nvPr/>
          </p:nvSpPr>
          <p:spPr>
            <a:xfrm>
              <a:off x="2865" y="3206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8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3" y="41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06" name="Freeform 119"/>
            <p:cNvSpPr/>
            <p:nvPr/>
          </p:nvSpPr>
          <p:spPr>
            <a:xfrm>
              <a:off x="2872" y="3213"/>
              <a:ext cx="15" cy="15"/>
            </a:xfrm>
            <a:custGeom>
              <a:avLst/>
              <a:gdLst>
                <a:gd name="txL" fmla="*/ 0 w 29"/>
                <a:gd name="txT" fmla="*/ 0 h 30"/>
                <a:gd name="txR" fmla="*/ 29 w 29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29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1" y="21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5"/>
                  </a:lnTo>
                  <a:lnTo>
                    <a:pt x="27" y="7"/>
                  </a:lnTo>
                  <a:lnTo>
                    <a:pt x="28" y="9"/>
                  </a:lnTo>
                  <a:lnTo>
                    <a:pt x="29" y="12"/>
                  </a:lnTo>
                  <a:lnTo>
                    <a:pt x="29" y="15"/>
                  </a:lnTo>
                  <a:lnTo>
                    <a:pt x="28" y="21"/>
                  </a:lnTo>
                  <a:lnTo>
                    <a:pt x="26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07" name="Freeform 120"/>
            <p:cNvSpPr/>
            <p:nvPr/>
          </p:nvSpPr>
          <p:spPr>
            <a:xfrm>
              <a:off x="2942" y="3332"/>
              <a:ext cx="30" cy="29"/>
            </a:xfrm>
            <a:custGeom>
              <a:avLst/>
              <a:gdLst>
                <a:gd name="txL" fmla="*/ 0 w 59"/>
                <a:gd name="txT" fmla="*/ 0 h 59"/>
                <a:gd name="txR" fmla="*/ 59 w 59"/>
                <a:gd name="txB" fmla="*/ 59 h 5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59" h="59">
                  <a:moveTo>
                    <a:pt x="59" y="29"/>
                  </a:moveTo>
                  <a:lnTo>
                    <a:pt x="58" y="23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8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0"/>
                  </a:lnTo>
                  <a:lnTo>
                    <a:pt x="5" y="46"/>
                  </a:lnTo>
                  <a:lnTo>
                    <a:pt x="9" y="51"/>
                  </a:lnTo>
                  <a:lnTo>
                    <a:pt x="13" y="54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7" y="40"/>
                  </a:lnTo>
                  <a:lnTo>
                    <a:pt x="58" y="35"/>
                  </a:lnTo>
                  <a:lnTo>
                    <a:pt x="59" y="29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08" name="Freeform 121"/>
            <p:cNvSpPr/>
            <p:nvPr/>
          </p:nvSpPr>
          <p:spPr>
            <a:xfrm>
              <a:off x="2949" y="3339"/>
              <a:ext cx="15" cy="14"/>
            </a:xfrm>
            <a:custGeom>
              <a:avLst/>
              <a:gdLst>
                <a:gd name="txL" fmla="*/ 0 w 29"/>
                <a:gd name="txT" fmla="*/ 0 h 29"/>
                <a:gd name="txR" fmla="*/ 29 w 29"/>
                <a:gd name="txB" fmla="*/ 29 h 2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29" h="29">
                  <a:moveTo>
                    <a:pt x="15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8"/>
                  </a:lnTo>
                  <a:lnTo>
                    <a:pt x="2" y="6"/>
                  </a:lnTo>
                  <a:lnTo>
                    <a:pt x="4" y="4"/>
                  </a:lnTo>
                  <a:lnTo>
                    <a:pt x="6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8"/>
                  </a:lnTo>
                  <a:lnTo>
                    <a:pt x="29" y="12"/>
                  </a:lnTo>
                  <a:lnTo>
                    <a:pt x="29" y="14"/>
                  </a:lnTo>
                  <a:lnTo>
                    <a:pt x="28" y="20"/>
                  </a:lnTo>
                  <a:lnTo>
                    <a:pt x="25" y="24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09" name="Freeform 122"/>
            <p:cNvSpPr/>
            <p:nvPr/>
          </p:nvSpPr>
          <p:spPr>
            <a:xfrm>
              <a:off x="3086" y="3252"/>
              <a:ext cx="30" cy="29"/>
            </a:xfrm>
            <a:custGeom>
              <a:avLst/>
              <a:gdLst>
                <a:gd name="txL" fmla="*/ 0 w 60"/>
                <a:gd name="txT" fmla="*/ 0 h 59"/>
                <a:gd name="txR" fmla="*/ 60 w 60"/>
                <a:gd name="txB" fmla="*/ 59 h 5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5" y="13"/>
                  </a:lnTo>
                  <a:lnTo>
                    <a:pt x="51" y="8"/>
                  </a:lnTo>
                  <a:lnTo>
                    <a:pt x="47" y="5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2" y="36"/>
                  </a:lnTo>
                  <a:lnTo>
                    <a:pt x="3" y="40"/>
                  </a:lnTo>
                  <a:lnTo>
                    <a:pt x="6" y="46"/>
                  </a:lnTo>
                  <a:lnTo>
                    <a:pt x="10" y="51"/>
                  </a:lnTo>
                  <a:lnTo>
                    <a:pt x="14" y="54"/>
                  </a:lnTo>
                  <a:lnTo>
                    <a:pt x="19" y="56"/>
                  </a:lnTo>
                  <a:lnTo>
                    <a:pt x="25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2" y="56"/>
                  </a:lnTo>
                  <a:lnTo>
                    <a:pt x="47" y="54"/>
                  </a:lnTo>
                  <a:lnTo>
                    <a:pt x="51" y="51"/>
                  </a:lnTo>
                  <a:lnTo>
                    <a:pt x="55" y="46"/>
                  </a:lnTo>
                  <a:lnTo>
                    <a:pt x="58" y="40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10" name="Freeform 123"/>
            <p:cNvSpPr/>
            <p:nvPr/>
          </p:nvSpPr>
          <p:spPr>
            <a:xfrm>
              <a:off x="3093" y="3259"/>
              <a:ext cx="15" cy="14"/>
            </a:xfrm>
            <a:custGeom>
              <a:avLst/>
              <a:gdLst>
                <a:gd name="txL" fmla="*/ 0 w 30"/>
                <a:gd name="txT" fmla="*/ 0 h 29"/>
                <a:gd name="txR" fmla="*/ 30 w 30"/>
                <a:gd name="txB" fmla="*/ 29 h 2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2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2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5"/>
                  </a:lnTo>
                  <a:lnTo>
                    <a:pt x="27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11" name="Freeform 124"/>
            <p:cNvSpPr/>
            <p:nvPr/>
          </p:nvSpPr>
          <p:spPr>
            <a:xfrm>
              <a:off x="3083" y="3000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8" y="24"/>
                  </a:lnTo>
                  <a:lnTo>
                    <a:pt x="57" y="18"/>
                  </a:lnTo>
                  <a:lnTo>
                    <a:pt x="55" y="14"/>
                  </a:lnTo>
                  <a:lnTo>
                    <a:pt x="52" y="9"/>
                  </a:lnTo>
                  <a:lnTo>
                    <a:pt x="47" y="6"/>
                  </a:lnTo>
                  <a:lnTo>
                    <a:pt x="41" y="2"/>
                  </a:lnTo>
                  <a:lnTo>
                    <a:pt x="35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5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60"/>
                  </a:lnTo>
                  <a:lnTo>
                    <a:pt x="30" y="60"/>
                  </a:lnTo>
                  <a:lnTo>
                    <a:pt x="35" y="60"/>
                  </a:lnTo>
                  <a:lnTo>
                    <a:pt x="41" y="57"/>
                  </a:lnTo>
                  <a:lnTo>
                    <a:pt x="47" y="55"/>
                  </a:lnTo>
                  <a:lnTo>
                    <a:pt x="52" y="52"/>
                  </a:lnTo>
                  <a:lnTo>
                    <a:pt x="55" y="47"/>
                  </a:lnTo>
                  <a:lnTo>
                    <a:pt x="57" y="41"/>
                  </a:lnTo>
                  <a:lnTo>
                    <a:pt x="58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12" name="Freeform 125"/>
            <p:cNvSpPr/>
            <p:nvPr/>
          </p:nvSpPr>
          <p:spPr>
            <a:xfrm>
              <a:off x="3090" y="3008"/>
              <a:ext cx="15" cy="15"/>
            </a:xfrm>
            <a:custGeom>
              <a:avLst/>
              <a:gdLst>
                <a:gd name="txL" fmla="*/ 0 w 30"/>
                <a:gd name="txT" fmla="*/ 0 h 29"/>
                <a:gd name="txR" fmla="*/ 30 w 30"/>
                <a:gd name="txB" fmla="*/ 29 h 2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7" y="26"/>
                  </a:lnTo>
                  <a:lnTo>
                    <a:pt x="4" y="24"/>
                  </a:lnTo>
                  <a:lnTo>
                    <a:pt x="3" y="22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1"/>
                  </a:lnTo>
                  <a:lnTo>
                    <a:pt x="1" y="8"/>
                  </a:lnTo>
                  <a:lnTo>
                    <a:pt x="3" y="6"/>
                  </a:lnTo>
                  <a:lnTo>
                    <a:pt x="4" y="3"/>
                  </a:lnTo>
                  <a:lnTo>
                    <a:pt x="7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3"/>
                  </a:lnTo>
                  <a:lnTo>
                    <a:pt x="27" y="6"/>
                  </a:lnTo>
                  <a:lnTo>
                    <a:pt x="28" y="8"/>
                  </a:lnTo>
                  <a:lnTo>
                    <a:pt x="30" y="11"/>
                  </a:lnTo>
                  <a:lnTo>
                    <a:pt x="30" y="14"/>
                  </a:lnTo>
                  <a:lnTo>
                    <a:pt x="28" y="20"/>
                  </a:lnTo>
                  <a:lnTo>
                    <a:pt x="25" y="24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13" name="Freeform 126"/>
            <p:cNvSpPr/>
            <p:nvPr/>
          </p:nvSpPr>
          <p:spPr>
            <a:xfrm>
              <a:off x="3171" y="3193"/>
              <a:ext cx="30" cy="30"/>
            </a:xfrm>
            <a:custGeom>
              <a:avLst/>
              <a:gdLst>
                <a:gd name="txL" fmla="*/ 0 w 60"/>
                <a:gd name="txT" fmla="*/ 0 h 59"/>
                <a:gd name="txR" fmla="*/ 60 w 60"/>
                <a:gd name="txB" fmla="*/ 59 h 5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14" name="Freeform 127"/>
            <p:cNvSpPr/>
            <p:nvPr/>
          </p:nvSpPr>
          <p:spPr>
            <a:xfrm>
              <a:off x="3178" y="3200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15" name="Freeform 128"/>
            <p:cNvSpPr/>
            <p:nvPr/>
          </p:nvSpPr>
          <p:spPr>
            <a:xfrm>
              <a:off x="3283" y="3094"/>
              <a:ext cx="30" cy="30"/>
            </a:xfrm>
            <a:custGeom>
              <a:avLst/>
              <a:gdLst>
                <a:gd name="txL" fmla="*/ 0 w 58"/>
                <a:gd name="txT" fmla="*/ 0 h 58"/>
                <a:gd name="txR" fmla="*/ 58 w 58"/>
                <a:gd name="txB" fmla="*/ 58 h 58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8" h="58">
                  <a:moveTo>
                    <a:pt x="58" y="28"/>
                  </a:moveTo>
                  <a:lnTo>
                    <a:pt x="58" y="23"/>
                  </a:lnTo>
                  <a:lnTo>
                    <a:pt x="56" y="18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0" y="2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8" y="8"/>
                  </a:lnTo>
                  <a:lnTo>
                    <a:pt x="2" y="17"/>
                  </a:lnTo>
                  <a:lnTo>
                    <a:pt x="0" y="28"/>
                  </a:lnTo>
                  <a:lnTo>
                    <a:pt x="0" y="34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8" y="50"/>
                  </a:lnTo>
                  <a:lnTo>
                    <a:pt x="12" y="54"/>
                  </a:lnTo>
                  <a:lnTo>
                    <a:pt x="18" y="56"/>
                  </a:lnTo>
                  <a:lnTo>
                    <a:pt x="23" y="58"/>
                  </a:lnTo>
                  <a:lnTo>
                    <a:pt x="28" y="58"/>
                  </a:lnTo>
                  <a:lnTo>
                    <a:pt x="34" y="58"/>
                  </a:lnTo>
                  <a:lnTo>
                    <a:pt x="40" y="56"/>
                  </a:lnTo>
                  <a:lnTo>
                    <a:pt x="46" y="54"/>
                  </a:lnTo>
                  <a:lnTo>
                    <a:pt x="50" y="50"/>
                  </a:lnTo>
                  <a:lnTo>
                    <a:pt x="54" y="46"/>
                  </a:lnTo>
                  <a:lnTo>
                    <a:pt x="56" y="40"/>
                  </a:lnTo>
                  <a:lnTo>
                    <a:pt x="58" y="34"/>
                  </a:lnTo>
                  <a:lnTo>
                    <a:pt x="58" y="28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16" name="Freeform 129"/>
            <p:cNvSpPr/>
            <p:nvPr/>
          </p:nvSpPr>
          <p:spPr>
            <a:xfrm>
              <a:off x="3291" y="3102"/>
              <a:ext cx="14" cy="14"/>
            </a:xfrm>
            <a:custGeom>
              <a:avLst/>
              <a:gdLst>
                <a:gd name="txL" fmla="*/ 0 w 29"/>
                <a:gd name="txT" fmla="*/ 0 h 28"/>
                <a:gd name="txR" fmla="*/ 29 w 29"/>
                <a:gd name="txB" fmla="*/ 28 h 28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29" h="28">
                  <a:moveTo>
                    <a:pt x="14" y="28"/>
                  </a:moveTo>
                  <a:lnTo>
                    <a:pt x="12" y="28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4" y="24"/>
                  </a:lnTo>
                  <a:lnTo>
                    <a:pt x="3" y="21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2" y="8"/>
                  </a:lnTo>
                  <a:lnTo>
                    <a:pt x="3" y="5"/>
                  </a:lnTo>
                  <a:lnTo>
                    <a:pt x="4" y="3"/>
                  </a:lnTo>
                  <a:lnTo>
                    <a:pt x="6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4" y="2"/>
                  </a:lnTo>
                  <a:lnTo>
                    <a:pt x="26" y="3"/>
                  </a:lnTo>
                  <a:lnTo>
                    <a:pt x="27" y="5"/>
                  </a:lnTo>
                  <a:lnTo>
                    <a:pt x="28" y="8"/>
                  </a:lnTo>
                  <a:lnTo>
                    <a:pt x="29" y="11"/>
                  </a:lnTo>
                  <a:lnTo>
                    <a:pt x="29" y="13"/>
                  </a:lnTo>
                  <a:lnTo>
                    <a:pt x="28" y="19"/>
                  </a:lnTo>
                  <a:lnTo>
                    <a:pt x="26" y="24"/>
                  </a:lnTo>
                  <a:lnTo>
                    <a:pt x="20" y="27"/>
                  </a:lnTo>
                  <a:lnTo>
                    <a:pt x="14" y="28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17" name="Freeform 130"/>
            <p:cNvSpPr/>
            <p:nvPr/>
          </p:nvSpPr>
          <p:spPr>
            <a:xfrm>
              <a:off x="3280" y="3273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5" y="58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0"/>
                  </a:lnTo>
                  <a:lnTo>
                    <a:pt x="54" y="46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18" name="Freeform 131"/>
            <p:cNvSpPr/>
            <p:nvPr/>
          </p:nvSpPr>
          <p:spPr>
            <a:xfrm>
              <a:off x="3288" y="3280"/>
              <a:ext cx="15" cy="15"/>
            </a:xfrm>
            <a:custGeom>
              <a:avLst/>
              <a:gdLst>
                <a:gd name="txL" fmla="*/ 0 w 30"/>
                <a:gd name="txT" fmla="*/ 0 h 28"/>
                <a:gd name="txR" fmla="*/ 30 w 30"/>
                <a:gd name="txB" fmla="*/ 28 h 28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28">
                  <a:moveTo>
                    <a:pt x="15" y="28"/>
                  </a:moveTo>
                  <a:lnTo>
                    <a:pt x="11" y="28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2" y="7"/>
                  </a:lnTo>
                  <a:lnTo>
                    <a:pt x="4" y="4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0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19" name="Freeform 132"/>
            <p:cNvSpPr/>
            <p:nvPr/>
          </p:nvSpPr>
          <p:spPr>
            <a:xfrm>
              <a:off x="3264" y="3390"/>
              <a:ext cx="30" cy="30"/>
            </a:xfrm>
            <a:custGeom>
              <a:avLst/>
              <a:gdLst>
                <a:gd name="txL" fmla="*/ 0 w 59"/>
                <a:gd name="txT" fmla="*/ 0 h 60"/>
                <a:gd name="txR" fmla="*/ 59 w 59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9" h="60">
                  <a:moveTo>
                    <a:pt x="59" y="30"/>
                  </a:moveTo>
                  <a:lnTo>
                    <a:pt x="58" y="25"/>
                  </a:lnTo>
                  <a:lnTo>
                    <a:pt x="57" y="19"/>
                  </a:lnTo>
                  <a:lnTo>
                    <a:pt x="54" y="14"/>
                  </a:lnTo>
                  <a:lnTo>
                    <a:pt x="50" y="10"/>
                  </a:lnTo>
                  <a:lnTo>
                    <a:pt x="46" y="6"/>
                  </a:lnTo>
                  <a:lnTo>
                    <a:pt x="41" y="3"/>
                  </a:lnTo>
                  <a:lnTo>
                    <a:pt x="35" y="2"/>
                  </a:lnTo>
                  <a:lnTo>
                    <a:pt x="29" y="0"/>
                  </a:lnTo>
                  <a:lnTo>
                    <a:pt x="18" y="3"/>
                  </a:lnTo>
                  <a:lnTo>
                    <a:pt x="9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8"/>
                  </a:lnTo>
                  <a:lnTo>
                    <a:pt x="9" y="52"/>
                  </a:lnTo>
                  <a:lnTo>
                    <a:pt x="13" y="56"/>
                  </a:lnTo>
                  <a:lnTo>
                    <a:pt x="18" y="58"/>
                  </a:lnTo>
                  <a:lnTo>
                    <a:pt x="24" y="60"/>
                  </a:lnTo>
                  <a:lnTo>
                    <a:pt x="29" y="60"/>
                  </a:lnTo>
                  <a:lnTo>
                    <a:pt x="35" y="60"/>
                  </a:lnTo>
                  <a:lnTo>
                    <a:pt x="41" y="58"/>
                  </a:lnTo>
                  <a:lnTo>
                    <a:pt x="46" y="56"/>
                  </a:lnTo>
                  <a:lnTo>
                    <a:pt x="50" y="52"/>
                  </a:lnTo>
                  <a:lnTo>
                    <a:pt x="54" y="48"/>
                  </a:lnTo>
                  <a:lnTo>
                    <a:pt x="57" y="42"/>
                  </a:lnTo>
                  <a:lnTo>
                    <a:pt x="58" y="36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20" name="Freeform 133"/>
            <p:cNvSpPr/>
            <p:nvPr/>
          </p:nvSpPr>
          <p:spPr>
            <a:xfrm>
              <a:off x="3272" y="3397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0" y="29"/>
                  </a:lnTo>
                  <a:lnTo>
                    <a:pt x="7" y="28"/>
                  </a:lnTo>
                  <a:lnTo>
                    <a:pt x="5" y="26"/>
                  </a:lnTo>
                  <a:lnTo>
                    <a:pt x="4" y="23"/>
                  </a:lnTo>
                  <a:lnTo>
                    <a:pt x="2" y="21"/>
                  </a:lnTo>
                  <a:lnTo>
                    <a:pt x="0" y="19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2" y="10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4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4" y="4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3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21" name="Freeform 134"/>
            <p:cNvSpPr/>
            <p:nvPr/>
          </p:nvSpPr>
          <p:spPr>
            <a:xfrm>
              <a:off x="3480" y="3319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3" y="41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22" name="Freeform 135"/>
            <p:cNvSpPr/>
            <p:nvPr/>
          </p:nvSpPr>
          <p:spPr>
            <a:xfrm>
              <a:off x="3487" y="3327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9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4"/>
                  </a:lnTo>
                  <a:lnTo>
                    <a:pt x="7" y="2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4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23" name="Freeform 136"/>
            <p:cNvSpPr/>
            <p:nvPr/>
          </p:nvSpPr>
          <p:spPr>
            <a:xfrm>
              <a:off x="3586" y="3398"/>
              <a:ext cx="30" cy="30"/>
            </a:xfrm>
            <a:custGeom>
              <a:avLst/>
              <a:gdLst>
                <a:gd name="txL" fmla="*/ 0 w 60"/>
                <a:gd name="txT" fmla="*/ 0 h 59"/>
                <a:gd name="txR" fmla="*/ 60 w 60"/>
                <a:gd name="txB" fmla="*/ 59 h 5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6" y="13"/>
                  </a:lnTo>
                  <a:lnTo>
                    <a:pt x="52" y="9"/>
                  </a:lnTo>
                  <a:lnTo>
                    <a:pt x="48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3" y="41"/>
                  </a:lnTo>
                  <a:lnTo>
                    <a:pt x="6" y="47"/>
                  </a:lnTo>
                  <a:lnTo>
                    <a:pt x="10" y="51"/>
                  </a:lnTo>
                  <a:lnTo>
                    <a:pt x="14" y="55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8" y="55"/>
                  </a:lnTo>
                  <a:lnTo>
                    <a:pt x="52" y="51"/>
                  </a:lnTo>
                  <a:lnTo>
                    <a:pt x="56" y="47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24" name="Freeform 137"/>
            <p:cNvSpPr/>
            <p:nvPr/>
          </p:nvSpPr>
          <p:spPr>
            <a:xfrm>
              <a:off x="3594" y="3405"/>
              <a:ext cx="15" cy="15"/>
            </a:xfrm>
            <a:custGeom>
              <a:avLst/>
              <a:gdLst>
                <a:gd name="txL" fmla="*/ 0 w 30"/>
                <a:gd name="txT" fmla="*/ 0 h 29"/>
                <a:gd name="txR" fmla="*/ 30 w 30"/>
                <a:gd name="txB" fmla="*/ 29 h 2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29">
                  <a:moveTo>
                    <a:pt x="15" y="29"/>
                  </a:moveTo>
                  <a:lnTo>
                    <a:pt x="13" y="29"/>
                  </a:lnTo>
                  <a:lnTo>
                    <a:pt x="11" y="28"/>
                  </a:lnTo>
                  <a:lnTo>
                    <a:pt x="7" y="27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6"/>
                  </a:lnTo>
                  <a:lnTo>
                    <a:pt x="5" y="4"/>
                  </a:lnTo>
                  <a:lnTo>
                    <a:pt x="7" y="3"/>
                  </a:lnTo>
                  <a:lnTo>
                    <a:pt x="11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6" y="4"/>
                  </a:lnTo>
                  <a:lnTo>
                    <a:pt x="28" y="6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6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25" name="Freeform 138"/>
            <p:cNvSpPr/>
            <p:nvPr/>
          </p:nvSpPr>
          <p:spPr>
            <a:xfrm>
              <a:off x="3541" y="3129"/>
              <a:ext cx="30" cy="30"/>
            </a:xfrm>
            <a:custGeom>
              <a:avLst/>
              <a:gdLst>
                <a:gd name="txL" fmla="*/ 0 w 59"/>
                <a:gd name="txT" fmla="*/ 0 h 60"/>
                <a:gd name="txR" fmla="*/ 59 w 59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9" h="60">
                  <a:moveTo>
                    <a:pt x="59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5" y="12"/>
                  </a:lnTo>
                  <a:lnTo>
                    <a:pt x="51" y="8"/>
                  </a:lnTo>
                  <a:lnTo>
                    <a:pt x="47" y="4"/>
                  </a:lnTo>
                  <a:lnTo>
                    <a:pt x="41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0" y="35"/>
                  </a:lnTo>
                  <a:lnTo>
                    <a:pt x="3" y="41"/>
                  </a:lnTo>
                  <a:lnTo>
                    <a:pt x="5" y="46"/>
                  </a:lnTo>
                  <a:lnTo>
                    <a:pt x="9" y="50"/>
                  </a:lnTo>
                  <a:lnTo>
                    <a:pt x="13" y="54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7" y="54"/>
                  </a:lnTo>
                  <a:lnTo>
                    <a:pt x="51" y="50"/>
                  </a:lnTo>
                  <a:lnTo>
                    <a:pt x="55" y="46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26" name="Freeform 139"/>
            <p:cNvSpPr/>
            <p:nvPr/>
          </p:nvSpPr>
          <p:spPr>
            <a:xfrm>
              <a:off x="3549" y="3136"/>
              <a:ext cx="14" cy="15"/>
            </a:xfrm>
            <a:custGeom>
              <a:avLst/>
              <a:gdLst>
                <a:gd name="txL" fmla="*/ 0 w 29"/>
                <a:gd name="txT" fmla="*/ 0 h 28"/>
                <a:gd name="txR" fmla="*/ 29 w 29"/>
                <a:gd name="txB" fmla="*/ 28 h 28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29" h="28">
                  <a:moveTo>
                    <a:pt x="15" y="28"/>
                  </a:moveTo>
                  <a:lnTo>
                    <a:pt x="12" y="28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4" y="25"/>
                  </a:lnTo>
                  <a:lnTo>
                    <a:pt x="3" y="23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2" y="9"/>
                  </a:lnTo>
                  <a:lnTo>
                    <a:pt x="3" y="7"/>
                  </a:lnTo>
                  <a:lnTo>
                    <a:pt x="4" y="4"/>
                  </a:lnTo>
                  <a:lnTo>
                    <a:pt x="6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4"/>
                  </a:lnTo>
                  <a:lnTo>
                    <a:pt x="27" y="7"/>
                  </a:lnTo>
                  <a:lnTo>
                    <a:pt x="28" y="9"/>
                  </a:lnTo>
                  <a:lnTo>
                    <a:pt x="29" y="11"/>
                  </a:lnTo>
                  <a:lnTo>
                    <a:pt x="29" y="15"/>
                  </a:lnTo>
                  <a:lnTo>
                    <a:pt x="28" y="20"/>
                  </a:lnTo>
                  <a:lnTo>
                    <a:pt x="26" y="25"/>
                  </a:lnTo>
                  <a:lnTo>
                    <a:pt x="21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27" name="Freeform 140"/>
            <p:cNvSpPr/>
            <p:nvPr/>
          </p:nvSpPr>
          <p:spPr>
            <a:xfrm>
              <a:off x="3696" y="3110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3"/>
                  </a:lnTo>
                  <a:lnTo>
                    <a:pt x="51" y="9"/>
                  </a:lnTo>
                  <a:lnTo>
                    <a:pt x="46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9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6" y="55"/>
                  </a:lnTo>
                  <a:lnTo>
                    <a:pt x="51" y="52"/>
                  </a:lnTo>
                  <a:lnTo>
                    <a:pt x="54" y="47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28" name="Freeform 141"/>
            <p:cNvSpPr/>
            <p:nvPr/>
          </p:nvSpPr>
          <p:spPr>
            <a:xfrm>
              <a:off x="3703" y="3117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29" name="Freeform 142"/>
            <p:cNvSpPr/>
            <p:nvPr/>
          </p:nvSpPr>
          <p:spPr>
            <a:xfrm>
              <a:off x="3669" y="3257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8" y="19"/>
                  </a:lnTo>
                  <a:lnTo>
                    <a:pt x="54" y="14"/>
                  </a:lnTo>
                  <a:lnTo>
                    <a:pt x="51" y="10"/>
                  </a:lnTo>
                  <a:lnTo>
                    <a:pt x="46" y="6"/>
                  </a:lnTo>
                  <a:lnTo>
                    <a:pt x="42" y="3"/>
                  </a:lnTo>
                  <a:lnTo>
                    <a:pt x="36" y="2"/>
                  </a:lnTo>
                  <a:lnTo>
                    <a:pt x="30" y="0"/>
                  </a:lnTo>
                  <a:lnTo>
                    <a:pt x="19" y="3"/>
                  </a:lnTo>
                  <a:lnTo>
                    <a:pt x="9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5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5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30" name="Freeform 143"/>
            <p:cNvSpPr/>
            <p:nvPr/>
          </p:nvSpPr>
          <p:spPr>
            <a:xfrm>
              <a:off x="3677" y="3264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31" name="Freeform 144"/>
            <p:cNvSpPr/>
            <p:nvPr/>
          </p:nvSpPr>
          <p:spPr>
            <a:xfrm>
              <a:off x="3693" y="3382"/>
              <a:ext cx="30" cy="30"/>
            </a:xfrm>
            <a:custGeom>
              <a:avLst/>
              <a:gdLst>
                <a:gd name="txL" fmla="*/ 0 w 58"/>
                <a:gd name="txT" fmla="*/ 0 h 59"/>
                <a:gd name="txR" fmla="*/ 58 w 58"/>
                <a:gd name="txB" fmla="*/ 59 h 5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8" h="59">
                  <a:moveTo>
                    <a:pt x="58" y="29"/>
                  </a:moveTo>
                  <a:lnTo>
                    <a:pt x="58" y="23"/>
                  </a:lnTo>
                  <a:lnTo>
                    <a:pt x="56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0" y="3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3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8" y="57"/>
                  </a:lnTo>
                  <a:lnTo>
                    <a:pt x="23" y="59"/>
                  </a:lnTo>
                  <a:lnTo>
                    <a:pt x="28" y="59"/>
                  </a:lnTo>
                  <a:lnTo>
                    <a:pt x="34" y="59"/>
                  </a:lnTo>
                  <a:lnTo>
                    <a:pt x="40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6" y="41"/>
                  </a:lnTo>
                  <a:lnTo>
                    <a:pt x="58" y="35"/>
                  </a:lnTo>
                  <a:lnTo>
                    <a:pt x="58" y="29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32" name="Freeform 145"/>
            <p:cNvSpPr/>
            <p:nvPr/>
          </p:nvSpPr>
          <p:spPr>
            <a:xfrm>
              <a:off x="3701" y="3390"/>
              <a:ext cx="14" cy="14"/>
            </a:xfrm>
            <a:custGeom>
              <a:avLst/>
              <a:gdLst>
                <a:gd name="txL" fmla="*/ 0 w 28"/>
                <a:gd name="txT" fmla="*/ 0 h 29"/>
                <a:gd name="txR" fmla="*/ 28 w 28"/>
                <a:gd name="txB" fmla="*/ 29 h 2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28" h="29">
                  <a:moveTo>
                    <a:pt x="13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5" y="27"/>
                  </a:lnTo>
                  <a:lnTo>
                    <a:pt x="3" y="25"/>
                  </a:lnTo>
                  <a:lnTo>
                    <a:pt x="2" y="22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8"/>
                  </a:lnTo>
                  <a:lnTo>
                    <a:pt x="2" y="6"/>
                  </a:lnTo>
                  <a:lnTo>
                    <a:pt x="3" y="4"/>
                  </a:lnTo>
                  <a:lnTo>
                    <a:pt x="5" y="3"/>
                  </a:lnTo>
                  <a:lnTo>
                    <a:pt x="9" y="2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9" y="2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7" y="8"/>
                  </a:lnTo>
                  <a:lnTo>
                    <a:pt x="28" y="12"/>
                  </a:lnTo>
                  <a:lnTo>
                    <a:pt x="28" y="14"/>
                  </a:lnTo>
                  <a:lnTo>
                    <a:pt x="27" y="20"/>
                  </a:lnTo>
                  <a:lnTo>
                    <a:pt x="25" y="25"/>
                  </a:lnTo>
                  <a:lnTo>
                    <a:pt x="19" y="28"/>
                  </a:lnTo>
                  <a:lnTo>
                    <a:pt x="13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33" name="Freeform 146"/>
            <p:cNvSpPr/>
            <p:nvPr/>
          </p:nvSpPr>
          <p:spPr>
            <a:xfrm>
              <a:off x="3842" y="3409"/>
              <a:ext cx="30" cy="30"/>
            </a:xfrm>
            <a:custGeom>
              <a:avLst/>
              <a:gdLst>
                <a:gd name="txL" fmla="*/ 0 w 60"/>
                <a:gd name="txT" fmla="*/ 0 h 58"/>
                <a:gd name="txR" fmla="*/ 60 w 60"/>
                <a:gd name="txB" fmla="*/ 58 h 58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58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8" y="8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8" y="50"/>
                  </a:lnTo>
                  <a:lnTo>
                    <a:pt x="12" y="54"/>
                  </a:lnTo>
                  <a:lnTo>
                    <a:pt x="18" y="56"/>
                  </a:lnTo>
                  <a:lnTo>
                    <a:pt x="24" y="58"/>
                  </a:lnTo>
                  <a:lnTo>
                    <a:pt x="30" y="58"/>
                  </a:lnTo>
                  <a:lnTo>
                    <a:pt x="36" y="58"/>
                  </a:lnTo>
                  <a:lnTo>
                    <a:pt x="41" y="56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7" y="40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34" name="Freeform 147"/>
            <p:cNvSpPr/>
            <p:nvPr/>
          </p:nvSpPr>
          <p:spPr>
            <a:xfrm>
              <a:off x="3850" y="3417"/>
              <a:ext cx="15" cy="14"/>
            </a:xfrm>
            <a:custGeom>
              <a:avLst/>
              <a:gdLst>
                <a:gd name="txL" fmla="*/ 0 w 30"/>
                <a:gd name="txT" fmla="*/ 0 h 28"/>
                <a:gd name="txR" fmla="*/ 30 w 30"/>
                <a:gd name="txB" fmla="*/ 28 h 28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28">
                  <a:moveTo>
                    <a:pt x="15" y="28"/>
                  </a:moveTo>
                  <a:lnTo>
                    <a:pt x="11" y="28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2" y="5"/>
                  </a:lnTo>
                  <a:lnTo>
                    <a:pt x="4" y="3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5" y="3"/>
                  </a:lnTo>
                  <a:lnTo>
                    <a:pt x="26" y="5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35" name="Freeform 148"/>
            <p:cNvSpPr/>
            <p:nvPr/>
          </p:nvSpPr>
          <p:spPr>
            <a:xfrm>
              <a:off x="3869" y="3310"/>
              <a:ext cx="30" cy="30"/>
            </a:xfrm>
            <a:custGeom>
              <a:avLst/>
              <a:gdLst>
                <a:gd name="txL" fmla="*/ 0 w 60"/>
                <a:gd name="txT" fmla="*/ 0 h 59"/>
                <a:gd name="txR" fmla="*/ 60 w 60"/>
                <a:gd name="txB" fmla="*/ 59 h 5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36" name="Freeform 149"/>
            <p:cNvSpPr/>
            <p:nvPr/>
          </p:nvSpPr>
          <p:spPr>
            <a:xfrm>
              <a:off x="3876" y="3318"/>
              <a:ext cx="15" cy="14"/>
            </a:xfrm>
            <a:custGeom>
              <a:avLst/>
              <a:gdLst>
                <a:gd name="txL" fmla="*/ 0 w 30"/>
                <a:gd name="txT" fmla="*/ 0 h 29"/>
                <a:gd name="txR" fmla="*/ 30 w 30"/>
                <a:gd name="txB" fmla="*/ 29 h 2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3" y="22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4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37" name="Freeform 150"/>
            <p:cNvSpPr/>
            <p:nvPr/>
          </p:nvSpPr>
          <p:spPr>
            <a:xfrm>
              <a:off x="3869" y="3182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38" name="Freeform 151"/>
            <p:cNvSpPr/>
            <p:nvPr/>
          </p:nvSpPr>
          <p:spPr>
            <a:xfrm>
              <a:off x="3876" y="3189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39" name="Freeform 152"/>
            <p:cNvSpPr/>
            <p:nvPr/>
          </p:nvSpPr>
          <p:spPr>
            <a:xfrm>
              <a:off x="2809" y="3310"/>
              <a:ext cx="29" cy="30"/>
            </a:xfrm>
            <a:custGeom>
              <a:avLst/>
              <a:gdLst>
                <a:gd name="txL" fmla="*/ 0 w 58"/>
                <a:gd name="txT" fmla="*/ 0 h 59"/>
                <a:gd name="txR" fmla="*/ 58 w 58"/>
                <a:gd name="txB" fmla="*/ 59 h 5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8" h="59">
                  <a:moveTo>
                    <a:pt x="58" y="29"/>
                  </a:moveTo>
                  <a:lnTo>
                    <a:pt x="58" y="24"/>
                  </a:lnTo>
                  <a:lnTo>
                    <a:pt x="56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0" y="3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3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7" y="57"/>
                  </a:lnTo>
                  <a:lnTo>
                    <a:pt x="23" y="59"/>
                  </a:lnTo>
                  <a:lnTo>
                    <a:pt x="28" y="59"/>
                  </a:lnTo>
                  <a:lnTo>
                    <a:pt x="34" y="59"/>
                  </a:lnTo>
                  <a:lnTo>
                    <a:pt x="40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6" y="41"/>
                  </a:lnTo>
                  <a:lnTo>
                    <a:pt x="58" y="35"/>
                  </a:lnTo>
                  <a:lnTo>
                    <a:pt x="58" y="29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40" name="Freeform 153"/>
            <p:cNvSpPr/>
            <p:nvPr/>
          </p:nvSpPr>
          <p:spPr>
            <a:xfrm>
              <a:off x="2816" y="3318"/>
              <a:ext cx="15" cy="14"/>
            </a:xfrm>
            <a:custGeom>
              <a:avLst/>
              <a:gdLst>
                <a:gd name="txL" fmla="*/ 0 w 29"/>
                <a:gd name="txT" fmla="*/ 0 h 29"/>
                <a:gd name="txR" fmla="*/ 29 w 29"/>
                <a:gd name="txB" fmla="*/ 29 h 2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29" h="29">
                  <a:moveTo>
                    <a:pt x="14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3" y="22"/>
                  </a:lnTo>
                  <a:lnTo>
                    <a:pt x="2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2" y="9"/>
                  </a:lnTo>
                  <a:lnTo>
                    <a:pt x="3" y="6"/>
                  </a:lnTo>
                  <a:lnTo>
                    <a:pt x="4" y="4"/>
                  </a:lnTo>
                  <a:lnTo>
                    <a:pt x="6" y="3"/>
                  </a:lnTo>
                  <a:lnTo>
                    <a:pt x="10" y="2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0" y="2"/>
                  </a:lnTo>
                  <a:lnTo>
                    <a:pt x="22" y="3"/>
                  </a:lnTo>
                  <a:lnTo>
                    <a:pt x="25" y="4"/>
                  </a:lnTo>
                  <a:lnTo>
                    <a:pt x="27" y="6"/>
                  </a:lnTo>
                  <a:lnTo>
                    <a:pt x="28" y="9"/>
                  </a:lnTo>
                  <a:lnTo>
                    <a:pt x="29" y="12"/>
                  </a:lnTo>
                  <a:lnTo>
                    <a:pt x="29" y="14"/>
                  </a:lnTo>
                  <a:lnTo>
                    <a:pt x="28" y="20"/>
                  </a:lnTo>
                  <a:lnTo>
                    <a:pt x="25" y="25"/>
                  </a:lnTo>
                  <a:lnTo>
                    <a:pt x="20" y="28"/>
                  </a:lnTo>
                  <a:lnTo>
                    <a:pt x="14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41" name="Freeform 154"/>
            <p:cNvSpPr/>
            <p:nvPr/>
          </p:nvSpPr>
          <p:spPr>
            <a:xfrm>
              <a:off x="2947" y="2236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1" y="51"/>
                  </a:lnTo>
                  <a:lnTo>
                    <a:pt x="54" y="47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42" name="Freeform 155"/>
            <p:cNvSpPr/>
            <p:nvPr/>
          </p:nvSpPr>
          <p:spPr>
            <a:xfrm>
              <a:off x="2954" y="2244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0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080" name="Group 156"/>
          <p:cNvGrpSpPr/>
          <p:nvPr/>
        </p:nvGrpSpPr>
        <p:grpSpPr>
          <a:xfrm flipH="1">
            <a:off x="7793038" y="5641975"/>
            <a:ext cx="1173162" cy="1074738"/>
            <a:chOff x="2794" y="2160"/>
            <a:chExt cx="1154" cy="1279"/>
          </a:xfrm>
        </p:grpSpPr>
        <p:sp>
          <p:nvSpPr>
            <p:cNvPr id="3363" name="AutoShape 157"/>
            <p:cNvSpPr>
              <a:spLocks noChangeAspect="1" noTextEdit="1"/>
            </p:cNvSpPr>
            <p:nvPr/>
          </p:nvSpPr>
          <p:spPr>
            <a:xfrm>
              <a:off x="2832" y="2160"/>
              <a:ext cx="1116" cy="1237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64" name="Freeform 158"/>
            <p:cNvSpPr/>
            <p:nvPr/>
          </p:nvSpPr>
          <p:spPr>
            <a:xfrm>
              <a:off x="2912" y="2780"/>
              <a:ext cx="30" cy="30"/>
            </a:xfrm>
            <a:custGeom>
              <a:avLst/>
              <a:gdLst>
                <a:gd name="txL" fmla="*/ 0 w 61"/>
                <a:gd name="txT" fmla="*/ 0 h 60"/>
                <a:gd name="txR" fmla="*/ 61 w 61"/>
                <a:gd name="txB" fmla="*/ 60 h 60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61" h="60">
                  <a:moveTo>
                    <a:pt x="31" y="60"/>
                  </a:moveTo>
                  <a:lnTo>
                    <a:pt x="18" y="57"/>
                  </a:lnTo>
                  <a:lnTo>
                    <a:pt x="9" y="50"/>
                  </a:lnTo>
                  <a:lnTo>
                    <a:pt x="2" y="41"/>
                  </a:lnTo>
                  <a:lnTo>
                    <a:pt x="0" y="30"/>
                  </a:lnTo>
                  <a:lnTo>
                    <a:pt x="2" y="18"/>
                  </a:lnTo>
                  <a:lnTo>
                    <a:pt x="9" y="8"/>
                  </a:lnTo>
                  <a:lnTo>
                    <a:pt x="18" y="2"/>
                  </a:lnTo>
                  <a:lnTo>
                    <a:pt x="31" y="0"/>
                  </a:lnTo>
                  <a:lnTo>
                    <a:pt x="42" y="2"/>
                  </a:lnTo>
                  <a:lnTo>
                    <a:pt x="52" y="8"/>
                  </a:lnTo>
                  <a:lnTo>
                    <a:pt x="58" y="18"/>
                  </a:lnTo>
                  <a:lnTo>
                    <a:pt x="61" y="30"/>
                  </a:lnTo>
                  <a:lnTo>
                    <a:pt x="58" y="41"/>
                  </a:lnTo>
                  <a:lnTo>
                    <a:pt x="52" y="50"/>
                  </a:lnTo>
                  <a:lnTo>
                    <a:pt x="42" y="57"/>
                  </a:lnTo>
                  <a:lnTo>
                    <a:pt x="31" y="6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65" name="Freeform 159"/>
            <p:cNvSpPr/>
            <p:nvPr/>
          </p:nvSpPr>
          <p:spPr>
            <a:xfrm>
              <a:off x="2893" y="2680"/>
              <a:ext cx="67" cy="91"/>
            </a:xfrm>
            <a:custGeom>
              <a:avLst/>
              <a:gdLst>
                <a:gd name="txL" fmla="*/ 0 w 132"/>
                <a:gd name="txT" fmla="*/ 0 h 182"/>
                <a:gd name="txR" fmla="*/ 132 w 132"/>
                <a:gd name="txB" fmla="*/ 182 h 182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32" h="182">
                  <a:moveTo>
                    <a:pt x="50" y="182"/>
                  </a:moveTo>
                  <a:lnTo>
                    <a:pt x="80" y="182"/>
                  </a:lnTo>
                  <a:lnTo>
                    <a:pt x="85" y="174"/>
                  </a:lnTo>
                  <a:lnTo>
                    <a:pt x="98" y="154"/>
                  </a:lnTo>
                  <a:lnTo>
                    <a:pt x="113" y="125"/>
                  </a:lnTo>
                  <a:lnTo>
                    <a:pt x="125" y="91"/>
                  </a:lnTo>
                  <a:lnTo>
                    <a:pt x="132" y="58"/>
                  </a:lnTo>
                  <a:lnTo>
                    <a:pt x="128" y="29"/>
                  </a:lnTo>
                  <a:lnTo>
                    <a:pt x="107" y="9"/>
                  </a:lnTo>
                  <a:lnTo>
                    <a:pt x="67" y="0"/>
                  </a:lnTo>
                  <a:lnTo>
                    <a:pt x="25" y="9"/>
                  </a:lnTo>
                  <a:lnTo>
                    <a:pt x="4" y="29"/>
                  </a:lnTo>
                  <a:lnTo>
                    <a:pt x="0" y="58"/>
                  </a:lnTo>
                  <a:lnTo>
                    <a:pt x="6" y="91"/>
                  </a:lnTo>
                  <a:lnTo>
                    <a:pt x="18" y="125"/>
                  </a:lnTo>
                  <a:lnTo>
                    <a:pt x="33" y="154"/>
                  </a:lnTo>
                  <a:lnTo>
                    <a:pt x="46" y="174"/>
                  </a:lnTo>
                  <a:lnTo>
                    <a:pt x="50" y="182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66" name="Freeform 160"/>
            <p:cNvSpPr/>
            <p:nvPr/>
          </p:nvSpPr>
          <p:spPr>
            <a:xfrm>
              <a:off x="2893" y="2680"/>
              <a:ext cx="67" cy="91"/>
            </a:xfrm>
            <a:custGeom>
              <a:avLst/>
              <a:gdLst>
                <a:gd name="txL" fmla="*/ 0 w 132"/>
                <a:gd name="txT" fmla="*/ 0 h 182"/>
                <a:gd name="txR" fmla="*/ 132 w 132"/>
                <a:gd name="txB" fmla="*/ 182 h 182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32" h="182">
                  <a:moveTo>
                    <a:pt x="50" y="182"/>
                  </a:moveTo>
                  <a:lnTo>
                    <a:pt x="80" y="182"/>
                  </a:lnTo>
                  <a:lnTo>
                    <a:pt x="85" y="174"/>
                  </a:lnTo>
                  <a:lnTo>
                    <a:pt x="98" y="154"/>
                  </a:lnTo>
                  <a:lnTo>
                    <a:pt x="113" y="125"/>
                  </a:lnTo>
                  <a:lnTo>
                    <a:pt x="125" y="91"/>
                  </a:lnTo>
                  <a:lnTo>
                    <a:pt x="132" y="58"/>
                  </a:lnTo>
                  <a:lnTo>
                    <a:pt x="128" y="29"/>
                  </a:lnTo>
                  <a:lnTo>
                    <a:pt x="107" y="9"/>
                  </a:lnTo>
                  <a:lnTo>
                    <a:pt x="67" y="0"/>
                  </a:lnTo>
                  <a:lnTo>
                    <a:pt x="25" y="9"/>
                  </a:lnTo>
                  <a:lnTo>
                    <a:pt x="4" y="29"/>
                  </a:lnTo>
                  <a:lnTo>
                    <a:pt x="0" y="58"/>
                  </a:lnTo>
                  <a:lnTo>
                    <a:pt x="6" y="91"/>
                  </a:lnTo>
                  <a:lnTo>
                    <a:pt x="18" y="125"/>
                  </a:lnTo>
                  <a:lnTo>
                    <a:pt x="33" y="154"/>
                  </a:lnTo>
                  <a:lnTo>
                    <a:pt x="46" y="174"/>
                  </a:lnTo>
                  <a:lnTo>
                    <a:pt x="50" y="182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67" name="Freeform 161"/>
            <p:cNvSpPr/>
            <p:nvPr/>
          </p:nvSpPr>
          <p:spPr>
            <a:xfrm>
              <a:off x="2821" y="2718"/>
              <a:ext cx="89" cy="73"/>
            </a:xfrm>
            <a:custGeom>
              <a:avLst/>
              <a:gdLst>
                <a:gd name="txL" fmla="*/ 0 w 177"/>
                <a:gd name="txT" fmla="*/ 0 h 146"/>
                <a:gd name="txR" fmla="*/ 177 w 177"/>
                <a:gd name="txB" fmla="*/ 146 h 146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77" h="146">
                  <a:moveTo>
                    <a:pt x="163" y="144"/>
                  </a:moveTo>
                  <a:lnTo>
                    <a:pt x="177" y="118"/>
                  </a:lnTo>
                  <a:lnTo>
                    <a:pt x="172" y="110"/>
                  </a:lnTo>
                  <a:lnTo>
                    <a:pt x="161" y="89"/>
                  </a:lnTo>
                  <a:lnTo>
                    <a:pt x="144" y="62"/>
                  </a:lnTo>
                  <a:lnTo>
                    <a:pt x="122" y="33"/>
                  </a:lnTo>
                  <a:lnTo>
                    <a:pt x="95" y="11"/>
                  </a:lnTo>
                  <a:lnTo>
                    <a:pt x="69" y="0"/>
                  </a:lnTo>
                  <a:lnTo>
                    <a:pt x="40" y="7"/>
                  </a:lnTo>
                  <a:lnTo>
                    <a:pt x="14" y="38"/>
                  </a:lnTo>
                  <a:lnTo>
                    <a:pt x="3" y="60"/>
                  </a:lnTo>
                  <a:lnTo>
                    <a:pt x="0" y="78"/>
                  </a:lnTo>
                  <a:lnTo>
                    <a:pt x="1" y="94"/>
                  </a:lnTo>
                  <a:lnTo>
                    <a:pt x="8" y="106"/>
                  </a:lnTo>
                  <a:lnTo>
                    <a:pt x="17" y="117"/>
                  </a:lnTo>
                  <a:lnTo>
                    <a:pt x="30" y="126"/>
                  </a:lnTo>
                  <a:lnTo>
                    <a:pt x="46" y="132"/>
                  </a:lnTo>
                  <a:lnTo>
                    <a:pt x="62" y="138"/>
                  </a:lnTo>
                  <a:lnTo>
                    <a:pt x="79" y="141"/>
                  </a:lnTo>
                  <a:lnTo>
                    <a:pt x="98" y="143"/>
                  </a:lnTo>
                  <a:lnTo>
                    <a:pt x="115" y="144"/>
                  </a:lnTo>
                  <a:lnTo>
                    <a:pt x="130" y="146"/>
                  </a:lnTo>
                  <a:lnTo>
                    <a:pt x="144" y="146"/>
                  </a:lnTo>
                  <a:lnTo>
                    <a:pt x="154" y="144"/>
                  </a:lnTo>
                  <a:lnTo>
                    <a:pt x="161" y="144"/>
                  </a:lnTo>
                  <a:lnTo>
                    <a:pt x="163" y="144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68" name="Freeform 162"/>
            <p:cNvSpPr/>
            <p:nvPr/>
          </p:nvSpPr>
          <p:spPr>
            <a:xfrm>
              <a:off x="2821" y="2800"/>
              <a:ext cx="89" cy="71"/>
            </a:xfrm>
            <a:custGeom>
              <a:avLst/>
              <a:gdLst>
                <a:gd name="txL" fmla="*/ 0 w 178"/>
                <a:gd name="txT" fmla="*/ 0 h 143"/>
                <a:gd name="txR" fmla="*/ 178 w 178"/>
                <a:gd name="txB" fmla="*/ 143 h 143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178" h="143">
                  <a:moveTo>
                    <a:pt x="178" y="27"/>
                  </a:moveTo>
                  <a:lnTo>
                    <a:pt x="164" y="1"/>
                  </a:lnTo>
                  <a:lnTo>
                    <a:pt x="162" y="1"/>
                  </a:lnTo>
                  <a:lnTo>
                    <a:pt x="155" y="1"/>
                  </a:lnTo>
                  <a:lnTo>
                    <a:pt x="145" y="0"/>
                  </a:lnTo>
                  <a:lnTo>
                    <a:pt x="131" y="0"/>
                  </a:lnTo>
                  <a:lnTo>
                    <a:pt x="116" y="1"/>
                  </a:lnTo>
                  <a:lnTo>
                    <a:pt x="99" y="2"/>
                  </a:lnTo>
                  <a:lnTo>
                    <a:pt x="80" y="5"/>
                  </a:lnTo>
                  <a:lnTo>
                    <a:pt x="63" y="7"/>
                  </a:lnTo>
                  <a:lnTo>
                    <a:pt x="46" y="13"/>
                  </a:lnTo>
                  <a:lnTo>
                    <a:pt x="31" y="18"/>
                  </a:lnTo>
                  <a:lnTo>
                    <a:pt x="18" y="27"/>
                  </a:lnTo>
                  <a:lnTo>
                    <a:pt x="8" y="37"/>
                  </a:lnTo>
                  <a:lnTo>
                    <a:pt x="2" y="50"/>
                  </a:lnTo>
                  <a:lnTo>
                    <a:pt x="0" y="65"/>
                  </a:lnTo>
                  <a:lnTo>
                    <a:pt x="4" y="83"/>
                  </a:lnTo>
                  <a:lnTo>
                    <a:pt x="14" y="104"/>
                  </a:lnTo>
                  <a:lnTo>
                    <a:pt x="41" y="135"/>
                  </a:lnTo>
                  <a:lnTo>
                    <a:pt x="69" y="143"/>
                  </a:lnTo>
                  <a:lnTo>
                    <a:pt x="96" y="132"/>
                  </a:lnTo>
                  <a:lnTo>
                    <a:pt x="122" y="111"/>
                  </a:lnTo>
                  <a:lnTo>
                    <a:pt x="145" y="83"/>
                  </a:lnTo>
                  <a:lnTo>
                    <a:pt x="162" y="55"/>
                  </a:lnTo>
                  <a:lnTo>
                    <a:pt x="174" y="35"/>
                  </a:lnTo>
                  <a:lnTo>
                    <a:pt x="178" y="27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69" name="Freeform 163"/>
            <p:cNvSpPr/>
            <p:nvPr/>
          </p:nvSpPr>
          <p:spPr>
            <a:xfrm>
              <a:off x="2894" y="2818"/>
              <a:ext cx="66" cy="90"/>
            </a:xfrm>
            <a:custGeom>
              <a:avLst/>
              <a:gdLst>
                <a:gd name="txL" fmla="*/ 0 w 132"/>
                <a:gd name="txT" fmla="*/ 0 h 181"/>
                <a:gd name="txR" fmla="*/ 132 w 132"/>
                <a:gd name="txB" fmla="*/ 181 h 181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132" h="181">
                  <a:moveTo>
                    <a:pt x="82" y="0"/>
                  </a:moveTo>
                  <a:lnTo>
                    <a:pt x="52" y="0"/>
                  </a:lnTo>
                  <a:lnTo>
                    <a:pt x="47" y="8"/>
                  </a:lnTo>
                  <a:lnTo>
                    <a:pt x="35" y="29"/>
                  </a:lnTo>
                  <a:lnTo>
                    <a:pt x="20" y="57"/>
                  </a:lnTo>
                  <a:lnTo>
                    <a:pt x="7" y="90"/>
                  </a:lnTo>
                  <a:lnTo>
                    <a:pt x="0" y="123"/>
                  </a:lnTo>
                  <a:lnTo>
                    <a:pt x="5" y="152"/>
                  </a:lnTo>
                  <a:lnTo>
                    <a:pt x="24" y="172"/>
                  </a:lnTo>
                  <a:lnTo>
                    <a:pt x="64" y="181"/>
                  </a:lnTo>
                  <a:lnTo>
                    <a:pt x="106" y="172"/>
                  </a:lnTo>
                  <a:lnTo>
                    <a:pt x="127" y="152"/>
                  </a:lnTo>
                  <a:lnTo>
                    <a:pt x="132" y="123"/>
                  </a:lnTo>
                  <a:lnTo>
                    <a:pt x="127" y="90"/>
                  </a:lnTo>
                  <a:lnTo>
                    <a:pt x="114" y="57"/>
                  </a:lnTo>
                  <a:lnTo>
                    <a:pt x="99" y="29"/>
                  </a:lnTo>
                  <a:lnTo>
                    <a:pt x="86" y="8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70" name="Freeform 164"/>
            <p:cNvSpPr/>
            <p:nvPr/>
          </p:nvSpPr>
          <p:spPr>
            <a:xfrm>
              <a:off x="2944" y="2799"/>
              <a:ext cx="88" cy="72"/>
            </a:xfrm>
            <a:custGeom>
              <a:avLst/>
              <a:gdLst>
                <a:gd name="txL" fmla="*/ 0 w 177"/>
                <a:gd name="txT" fmla="*/ 0 h 144"/>
                <a:gd name="txR" fmla="*/ 177 w 177"/>
                <a:gd name="txB" fmla="*/ 144 h 144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177" h="144">
                  <a:moveTo>
                    <a:pt x="15" y="1"/>
                  </a:moveTo>
                  <a:lnTo>
                    <a:pt x="0" y="26"/>
                  </a:lnTo>
                  <a:lnTo>
                    <a:pt x="5" y="34"/>
                  </a:lnTo>
                  <a:lnTo>
                    <a:pt x="16" y="55"/>
                  </a:lnTo>
                  <a:lnTo>
                    <a:pt x="33" y="83"/>
                  </a:lnTo>
                  <a:lnTo>
                    <a:pt x="56" y="110"/>
                  </a:lnTo>
                  <a:lnTo>
                    <a:pt x="82" y="132"/>
                  </a:lnTo>
                  <a:lnTo>
                    <a:pt x="109" y="144"/>
                  </a:lnTo>
                  <a:lnTo>
                    <a:pt x="137" y="137"/>
                  </a:lnTo>
                  <a:lnTo>
                    <a:pt x="164" y="106"/>
                  </a:lnTo>
                  <a:lnTo>
                    <a:pt x="174" y="85"/>
                  </a:lnTo>
                  <a:lnTo>
                    <a:pt x="177" y="67"/>
                  </a:lnTo>
                  <a:lnTo>
                    <a:pt x="176" y="50"/>
                  </a:lnTo>
                  <a:lnTo>
                    <a:pt x="170" y="38"/>
                  </a:lnTo>
                  <a:lnTo>
                    <a:pt x="161" y="27"/>
                  </a:lnTo>
                  <a:lnTo>
                    <a:pt x="147" y="19"/>
                  </a:lnTo>
                  <a:lnTo>
                    <a:pt x="132" y="12"/>
                  </a:lnTo>
                  <a:lnTo>
                    <a:pt x="116" y="8"/>
                  </a:lnTo>
                  <a:lnTo>
                    <a:pt x="98" y="4"/>
                  </a:lnTo>
                  <a:lnTo>
                    <a:pt x="81" y="2"/>
                  </a:lnTo>
                  <a:lnTo>
                    <a:pt x="63" y="1"/>
                  </a:lnTo>
                  <a:lnTo>
                    <a:pt x="48" y="0"/>
                  </a:lnTo>
                  <a:lnTo>
                    <a:pt x="35" y="0"/>
                  </a:lnTo>
                  <a:lnTo>
                    <a:pt x="24" y="1"/>
                  </a:lnTo>
                  <a:lnTo>
                    <a:pt x="17" y="1"/>
                  </a:lnTo>
                  <a:lnTo>
                    <a:pt x="15" y="1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71" name="Freeform 165"/>
            <p:cNvSpPr/>
            <p:nvPr/>
          </p:nvSpPr>
          <p:spPr>
            <a:xfrm>
              <a:off x="2943" y="2718"/>
              <a:ext cx="90" cy="72"/>
            </a:xfrm>
            <a:custGeom>
              <a:avLst/>
              <a:gdLst>
                <a:gd name="txL" fmla="*/ 0 w 180"/>
                <a:gd name="txT" fmla="*/ 0 h 143"/>
                <a:gd name="txR" fmla="*/ 180 w 180"/>
                <a:gd name="txB" fmla="*/ 143 h 143"/>
              </a:gdLst>
              <a:ahLst/>
              <a:cxnLst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</a:cxnLst>
              <a:rect l="txL" t="txT" r="txR" b="txB"/>
              <a:pathLst>
                <a:path w="180" h="143">
                  <a:moveTo>
                    <a:pt x="0" y="116"/>
                  </a:moveTo>
                  <a:lnTo>
                    <a:pt x="15" y="142"/>
                  </a:lnTo>
                  <a:lnTo>
                    <a:pt x="17" y="142"/>
                  </a:lnTo>
                  <a:lnTo>
                    <a:pt x="24" y="142"/>
                  </a:lnTo>
                  <a:lnTo>
                    <a:pt x="34" y="143"/>
                  </a:lnTo>
                  <a:lnTo>
                    <a:pt x="48" y="143"/>
                  </a:lnTo>
                  <a:lnTo>
                    <a:pt x="63" y="142"/>
                  </a:lnTo>
                  <a:lnTo>
                    <a:pt x="80" y="141"/>
                  </a:lnTo>
                  <a:lnTo>
                    <a:pt x="99" y="139"/>
                  </a:lnTo>
                  <a:lnTo>
                    <a:pt x="116" y="135"/>
                  </a:lnTo>
                  <a:lnTo>
                    <a:pt x="133" y="131"/>
                  </a:lnTo>
                  <a:lnTo>
                    <a:pt x="148" y="125"/>
                  </a:lnTo>
                  <a:lnTo>
                    <a:pt x="161" y="117"/>
                  </a:lnTo>
                  <a:lnTo>
                    <a:pt x="171" y="106"/>
                  </a:lnTo>
                  <a:lnTo>
                    <a:pt x="177" y="94"/>
                  </a:lnTo>
                  <a:lnTo>
                    <a:pt x="180" y="79"/>
                  </a:lnTo>
                  <a:lnTo>
                    <a:pt x="175" y="60"/>
                  </a:lnTo>
                  <a:lnTo>
                    <a:pt x="166" y="40"/>
                  </a:lnTo>
                  <a:lnTo>
                    <a:pt x="138" y="7"/>
                  </a:lnTo>
                  <a:lnTo>
                    <a:pt x="109" y="0"/>
                  </a:lnTo>
                  <a:lnTo>
                    <a:pt x="82" y="10"/>
                  </a:lnTo>
                  <a:lnTo>
                    <a:pt x="56" y="32"/>
                  </a:lnTo>
                  <a:lnTo>
                    <a:pt x="33" y="59"/>
                  </a:lnTo>
                  <a:lnTo>
                    <a:pt x="16" y="87"/>
                  </a:lnTo>
                  <a:lnTo>
                    <a:pt x="4" y="108"/>
                  </a:lnTo>
                  <a:lnTo>
                    <a:pt x="0" y="116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72" name="Freeform 166"/>
            <p:cNvSpPr/>
            <p:nvPr/>
          </p:nvSpPr>
          <p:spPr>
            <a:xfrm>
              <a:off x="3116" y="2261"/>
              <a:ext cx="12" cy="12"/>
            </a:xfrm>
            <a:custGeom>
              <a:avLst/>
              <a:gdLst>
                <a:gd name="txL" fmla="*/ 0 w 24"/>
                <a:gd name="txT" fmla="*/ 0 h 24"/>
                <a:gd name="txR" fmla="*/ 24 w 24"/>
                <a:gd name="txB" fmla="*/ 24 h 24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24" h="24">
                  <a:moveTo>
                    <a:pt x="12" y="24"/>
                  </a:moveTo>
                  <a:lnTo>
                    <a:pt x="8" y="23"/>
                  </a:lnTo>
                  <a:lnTo>
                    <a:pt x="3" y="21"/>
                  </a:lnTo>
                  <a:lnTo>
                    <a:pt x="1" y="16"/>
                  </a:lnTo>
                  <a:lnTo>
                    <a:pt x="0" y="11"/>
                  </a:lnTo>
                  <a:lnTo>
                    <a:pt x="1" y="7"/>
                  </a:lnTo>
                  <a:lnTo>
                    <a:pt x="3" y="3"/>
                  </a:lnTo>
                  <a:lnTo>
                    <a:pt x="8" y="1"/>
                  </a:lnTo>
                  <a:lnTo>
                    <a:pt x="12" y="0"/>
                  </a:lnTo>
                  <a:lnTo>
                    <a:pt x="17" y="1"/>
                  </a:lnTo>
                  <a:lnTo>
                    <a:pt x="20" y="3"/>
                  </a:lnTo>
                  <a:lnTo>
                    <a:pt x="23" y="7"/>
                  </a:lnTo>
                  <a:lnTo>
                    <a:pt x="24" y="11"/>
                  </a:lnTo>
                  <a:lnTo>
                    <a:pt x="23" y="16"/>
                  </a:lnTo>
                  <a:lnTo>
                    <a:pt x="20" y="21"/>
                  </a:lnTo>
                  <a:lnTo>
                    <a:pt x="17" y="23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73" name="Freeform 167"/>
            <p:cNvSpPr/>
            <p:nvPr/>
          </p:nvSpPr>
          <p:spPr>
            <a:xfrm>
              <a:off x="3109" y="2221"/>
              <a:ext cx="26" cy="37"/>
            </a:xfrm>
            <a:custGeom>
              <a:avLst/>
              <a:gdLst>
                <a:gd name="txL" fmla="*/ 0 w 52"/>
                <a:gd name="txT" fmla="*/ 0 h 73"/>
                <a:gd name="txR" fmla="*/ 52 w 52"/>
                <a:gd name="txB" fmla="*/ 73 h 73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2" h="73">
                  <a:moveTo>
                    <a:pt x="19" y="73"/>
                  </a:moveTo>
                  <a:lnTo>
                    <a:pt x="31" y="73"/>
                  </a:lnTo>
                  <a:lnTo>
                    <a:pt x="33" y="70"/>
                  </a:lnTo>
                  <a:lnTo>
                    <a:pt x="38" y="62"/>
                  </a:lnTo>
                  <a:lnTo>
                    <a:pt x="43" y="50"/>
                  </a:lnTo>
                  <a:lnTo>
                    <a:pt x="49" y="36"/>
                  </a:lnTo>
                  <a:lnTo>
                    <a:pt x="52" y="24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2"/>
                  </a:lnTo>
                  <a:lnTo>
                    <a:pt x="17" y="70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74" name="Freeform 168"/>
            <p:cNvSpPr/>
            <p:nvPr/>
          </p:nvSpPr>
          <p:spPr>
            <a:xfrm>
              <a:off x="3109" y="2221"/>
              <a:ext cx="26" cy="37"/>
            </a:xfrm>
            <a:custGeom>
              <a:avLst/>
              <a:gdLst>
                <a:gd name="txL" fmla="*/ 0 w 52"/>
                <a:gd name="txT" fmla="*/ 0 h 73"/>
                <a:gd name="txR" fmla="*/ 52 w 52"/>
                <a:gd name="txB" fmla="*/ 73 h 73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2" h="73">
                  <a:moveTo>
                    <a:pt x="19" y="73"/>
                  </a:moveTo>
                  <a:lnTo>
                    <a:pt x="31" y="73"/>
                  </a:lnTo>
                  <a:lnTo>
                    <a:pt x="33" y="70"/>
                  </a:lnTo>
                  <a:lnTo>
                    <a:pt x="38" y="62"/>
                  </a:lnTo>
                  <a:lnTo>
                    <a:pt x="43" y="50"/>
                  </a:lnTo>
                  <a:lnTo>
                    <a:pt x="49" y="36"/>
                  </a:lnTo>
                  <a:lnTo>
                    <a:pt x="52" y="24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2"/>
                  </a:lnTo>
                  <a:lnTo>
                    <a:pt x="17" y="70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75" name="Freeform 169"/>
            <p:cNvSpPr/>
            <p:nvPr/>
          </p:nvSpPr>
          <p:spPr>
            <a:xfrm>
              <a:off x="3080" y="2236"/>
              <a:ext cx="36" cy="29"/>
            </a:xfrm>
            <a:custGeom>
              <a:avLst/>
              <a:gdLst>
                <a:gd name="txL" fmla="*/ 0 w 71"/>
                <a:gd name="txT" fmla="*/ 0 h 58"/>
                <a:gd name="txR" fmla="*/ 71 w 71"/>
                <a:gd name="txB" fmla="*/ 58 h 58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71" h="58">
                  <a:moveTo>
                    <a:pt x="66" y="58"/>
                  </a:moveTo>
                  <a:lnTo>
                    <a:pt x="71" y="48"/>
                  </a:lnTo>
                  <a:lnTo>
                    <a:pt x="70" y="44"/>
                  </a:lnTo>
                  <a:lnTo>
                    <a:pt x="64" y="36"/>
                  </a:lnTo>
                  <a:lnTo>
                    <a:pt x="58" y="25"/>
                  </a:lnTo>
                  <a:lnTo>
                    <a:pt x="49" y="14"/>
                  </a:lnTo>
                  <a:lnTo>
                    <a:pt x="39" y="5"/>
                  </a:lnTo>
                  <a:lnTo>
                    <a:pt x="28" y="0"/>
                  </a:lnTo>
                  <a:lnTo>
                    <a:pt x="16" y="4"/>
                  </a:lnTo>
                  <a:lnTo>
                    <a:pt x="6" y="17"/>
                  </a:lnTo>
                  <a:lnTo>
                    <a:pt x="0" y="33"/>
                  </a:lnTo>
                  <a:lnTo>
                    <a:pt x="3" y="43"/>
                  </a:lnTo>
                  <a:lnTo>
                    <a:pt x="11" y="51"/>
                  </a:lnTo>
                  <a:lnTo>
                    <a:pt x="25" y="56"/>
                  </a:lnTo>
                  <a:lnTo>
                    <a:pt x="39" y="58"/>
                  </a:lnTo>
                  <a:lnTo>
                    <a:pt x="52" y="58"/>
                  </a:lnTo>
                  <a:lnTo>
                    <a:pt x="62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76" name="Freeform 170"/>
            <p:cNvSpPr/>
            <p:nvPr/>
          </p:nvSpPr>
          <p:spPr>
            <a:xfrm>
              <a:off x="3080" y="2269"/>
              <a:ext cx="36" cy="28"/>
            </a:xfrm>
            <a:custGeom>
              <a:avLst/>
              <a:gdLst>
                <a:gd name="txL" fmla="*/ 0 w 71"/>
                <a:gd name="txT" fmla="*/ 0 h 57"/>
                <a:gd name="txR" fmla="*/ 71 w 71"/>
                <a:gd name="txB" fmla="*/ 57 h 57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71" h="57">
                  <a:moveTo>
                    <a:pt x="71" y="10"/>
                  </a:moveTo>
                  <a:lnTo>
                    <a:pt x="66" y="0"/>
                  </a:lnTo>
                  <a:lnTo>
                    <a:pt x="62" y="0"/>
                  </a:lnTo>
                  <a:lnTo>
                    <a:pt x="53" y="0"/>
                  </a:lnTo>
                  <a:lnTo>
                    <a:pt x="39" y="0"/>
                  </a:lnTo>
                  <a:lnTo>
                    <a:pt x="25" y="2"/>
                  </a:lnTo>
                  <a:lnTo>
                    <a:pt x="13" y="7"/>
                  </a:lnTo>
                  <a:lnTo>
                    <a:pt x="3" y="15"/>
                  </a:lnTo>
                  <a:lnTo>
                    <a:pt x="0" y="25"/>
                  </a:lnTo>
                  <a:lnTo>
                    <a:pt x="6" y="42"/>
                  </a:lnTo>
                  <a:lnTo>
                    <a:pt x="16" y="54"/>
                  </a:lnTo>
                  <a:lnTo>
                    <a:pt x="28" y="57"/>
                  </a:lnTo>
                  <a:lnTo>
                    <a:pt x="39" y="53"/>
                  </a:lnTo>
                  <a:lnTo>
                    <a:pt x="49" y="44"/>
                  </a:lnTo>
                  <a:lnTo>
                    <a:pt x="58" y="33"/>
                  </a:lnTo>
                  <a:lnTo>
                    <a:pt x="64" y="22"/>
                  </a:lnTo>
                  <a:lnTo>
                    <a:pt x="70" y="14"/>
                  </a:lnTo>
                  <a:lnTo>
                    <a:pt x="71" y="1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77" name="Freeform 171"/>
            <p:cNvSpPr/>
            <p:nvPr/>
          </p:nvSpPr>
          <p:spPr>
            <a:xfrm>
              <a:off x="3109" y="2277"/>
              <a:ext cx="26" cy="36"/>
            </a:xfrm>
            <a:custGeom>
              <a:avLst/>
              <a:gdLst>
                <a:gd name="txL" fmla="*/ 0 w 52"/>
                <a:gd name="txT" fmla="*/ 0 h 73"/>
                <a:gd name="txR" fmla="*/ 52 w 52"/>
                <a:gd name="txB" fmla="*/ 73 h 73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52" h="73">
                  <a:moveTo>
                    <a:pt x="32" y="0"/>
                  </a:moveTo>
                  <a:lnTo>
                    <a:pt x="20" y="0"/>
                  </a:lnTo>
                  <a:lnTo>
                    <a:pt x="18" y="4"/>
                  </a:lnTo>
                  <a:lnTo>
                    <a:pt x="14" y="12"/>
                  </a:lnTo>
                  <a:lnTo>
                    <a:pt x="8" y="23"/>
                  </a:lnTo>
                  <a:lnTo>
                    <a:pt x="2" y="36"/>
                  </a:lnTo>
                  <a:lnTo>
                    <a:pt x="0" y="50"/>
                  </a:lnTo>
                  <a:lnTo>
                    <a:pt x="1" y="61"/>
                  </a:lnTo>
                  <a:lnTo>
                    <a:pt x="9" y="69"/>
                  </a:lnTo>
                  <a:lnTo>
                    <a:pt x="25" y="73"/>
                  </a:lnTo>
                  <a:lnTo>
                    <a:pt x="41" y="69"/>
                  </a:lnTo>
                  <a:lnTo>
                    <a:pt x="50" y="61"/>
                  </a:lnTo>
                  <a:lnTo>
                    <a:pt x="52" y="50"/>
                  </a:lnTo>
                  <a:lnTo>
                    <a:pt x="49" y="36"/>
                  </a:lnTo>
                  <a:lnTo>
                    <a:pt x="45" y="23"/>
                  </a:lnTo>
                  <a:lnTo>
                    <a:pt x="39" y="12"/>
                  </a:lnTo>
                  <a:lnTo>
                    <a:pt x="34" y="4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78" name="Freeform 172"/>
            <p:cNvSpPr/>
            <p:nvPr/>
          </p:nvSpPr>
          <p:spPr>
            <a:xfrm>
              <a:off x="3129" y="2269"/>
              <a:ext cx="36" cy="28"/>
            </a:xfrm>
            <a:custGeom>
              <a:avLst/>
              <a:gdLst>
                <a:gd name="txL" fmla="*/ 0 w 71"/>
                <a:gd name="txT" fmla="*/ 0 h 57"/>
                <a:gd name="txR" fmla="*/ 71 w 71"/>
                <a:gd name="txB" fmla="*/ 57 h 57"/>
              </a:gdLst>
              <a:ahLst/>
              <a:cxnLst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71" h="57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4"/>
                  </a:lnTo>
                  <a:lnTo>
                    <a:pt x="32" y="53"/>
                  </a:lnTo>
                  <a:lnTo>
                    <a:pt x="44" y="57"/>
                  </a:lnTo>
                  <a:lnTo>
                    <a:pt x="55" y="54"/>
                  </a:lnTo>
                  <a:lnTo>
                    <a:pt x="66" y="42"/>
                  </a:lnTo>
                  <a:lnTo>
                    <a:pt x="71" y="25"/>
                  </a:lnTo>
                  <a:lnTo>
                    <a:pt x="68" y="15"/>
                  </a:lnTo>
                  <a:lnTo>
                    <a:pt x="60" y="7"/>
                  </a:lnTo>
                  <a:lnTo>
                    <a:pt x="46" y="2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79" name="Freeform 173"/>
            <p:cNvSpPr/>
            <p:nvPr/>
          </p:nvSpPr>
          <p:spPr>
            <a:xfrm>
              <a:off x="3129" y="2236"/>
              <a:ext cx="36" cy="28"/>
            </a:xfrm>
            <a:custGeom>
              <a:avLst/>
              <a:gdLst>
                <a:gd name="txL" fmla="*/ 0 w 71"/>
                <a:gd name="txT" fmla="*/ 0 h 57"/>
                <a:gd name="txR" fmla="*/ 71 w 71"/>
                <a:gd name="txB" fmla="*/ 57 h 57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71" h="57">
                  <a:moveTo>
                    <a:pt x="0" y="47"/>
                  </a:moveTo>
                  <a:lnTo>
                    <a:pt x="6" y="57"/>
                  </a:lnTo>
                  <a:lnTo>
                    <a:pt x="9" y="57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46" y="55"/>
                  </a:lnTo>
                  <a:lnTo>
                    <a:pt x="59" y="50"/>
                  </a:lnTo>
                  <a:lnTo>
                    <a:pt x="68" y="43"/>
                  </a:lnTo>
                  <a:lnTo>
                    <a:pt x="71" y="32"/>
                  </a:lnTo>
                  <a:lnTo>
                    <a:pt x="66" y="17"/>
                  </a:lnTo>
                  <a:lnTo>
                    <a:pt x="55" y="4"/>
                  </a:lnTo>
                  <a:lnTo>
                    <a:pt x="44" y="0"/>
                  </a:lnTo>
                  <a:lnTo>
                    <a:pt x="32" y="4"/>
                  </a:lnTo>
                  <a:lnTo>
                    <a:pt x="23" y="13"/>
                  </a:lnTo>
                  <a:lnTo>
                    <a:pt x="14" y="23"/>
                  </a:lnTo>
                  <a:lnTo>
                    <a:pt x="7" y="35"/>
                  </a:lnTo>
                  <a:lnTo>
                    <a:pt x="1" y="43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0" name="Freeform 174"/>
            <p:cNvSpPr/>
            <p:nvPr/>
          </p:nvSpPr>
          <p:spPr>
            <a:xfrm>
              <a:off x="3830" y="3106"/>
              <a:ext cx="12" cy="12"/>
            </a:xfrm>
            <a:custGeom>
              <a:avLst/>
              <a:gdLst>
                <a:gd name="txL" fmla="*/ 0 w 24"/>
                <a:gd name="txT" fmla="*/ 0 h 24"/>
                <a:gd name="txR" fmla="*/ 24 w 24"/>
                <a:gd name="txB" fmla="*/ 24 h 24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24" h="24">
                  <a:moveTo>
                    <a:pt x="11" y="24"/>
                  </a:moveTo>
                  <a:lnTo>
                    <a:pt x="7" y="23"/>
                  </a:lnTo>
                  <a:lnTo>
                    <a:pt x="3" y="20"/>
                  </a:lnTo>
                  <a:lnTo>
                    <a:pt x="1" y="16"/>
                  </a:lnTo>
                  <a:lnTo>
                    <a:pt x="0" y="11"/>
                  </a:lnTo>
                  <a:lnTo>
                    <a:pt x="1" y="7"/>
                  </a:lnTo>
                  <a:lnTo>
                    <a:pt x="3" y="3"/>
                  </a:lnTo>
                  <a:lnTo>
                    <a:pt x="7" y="1"/>
                  </a:lnTo>
                  <a:lnTo>
                    <a:pt x="11" y="0"/>
                  </a:lnTo>
                  <a:lnTo>
                    <a:pt x="16" y="1"/>
                  </a:lnTo>
                  <a:lnTo>
                    <a:pt x="20" y="3"/>
                  </a:lnTo>
                  <a:lnTo>
                    <a:pt x="23" y="7"/>
                  </a:lnTo>
                  <a:lnTo>
                    <a:pt x="24" y="11"/>
                  </a:lnTo>
                  <a:lnTo>
                    <a:pt x="23" y="16"/>
                  </a:lnTo>
                  <a:lnTo>
                    <a:pt x="20" y="20"/>
                  </a:lnTo>
                  <a:lnTo>
                    <a:pt x="16" y="23"/>
                  </a:lnTo>
                  <a:lnTo>
                    <a:pt x="11" y="24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1" name="Freeform 175"/>
            <p:cNvSpPr/>
            <p:nvPr/>
          </p:nvSpPr>
          <p:spPr>
            <a:xfrm>
              <a:off x="3823" y="3066"/>
              <a:ext cx="26" cy="36"/>
            </a:xfrm>
            <a:custGeom>
              <a:avLst/>
              <a:gdLst>
                <a:gd name="txL" fmla="*/ 0 w 53"/>
                <a:gd name="txT" fmla="*/ 0 h 73"/>
                <a:gd name="txR" fmla="*/ 53 w 53"/>
                <a:gd name="txB" fmla="*/ 73 h 73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53" h="73">
                  <a:moveTo>
                    <a:pt x="19" y="73"/>
                  </a:moveTo>
                  <a:lnTo>
                    <a:pt x="32" y="73"/>
                  </a:lnTo>
                  <a:lnTo>
                    <a:pt x="34" y="69"/>
                  </a:lnTo>
                  <a:lnTo>
                    <a:pt x="39" y="61"/>
                  </a:lnTo>
                  <a:lnTo>
                    <a:pt x="45" y="50"/>
                  </a:lnTo>
                  <a:lnTo>
                    <a:pt x="50" y="36"/>
                  </a:lnTo>
                  <a:lnTo>
                    <a:pt x="53" y="23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1"/>
                  </a:lnTo>
                  <a:lnTo>
                    <a:pt x="17" y="69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2" name="Freeform 176"/>
            <p:cNvSpPr/>
            <p:nvPr/>
          </p:nvSpPr>
          <p:spPr>
            <a:xfrm>
              <a:off x="3823" y="3066"/>
              <a:ext cx="26" cy="36"/>
            </a:xfrm>
            <a:custGeom>
              <a:avLst/>
              <a:gdLst>
                <a:gd name="txL" fmla="*/ 0 w 53"/>
                <a:gd name="txT" fmla="*/ 0 h 73"/>
                <a:gd name="txR" fmla="*/ 53 w 53"/>
                <a:gd name="txB" fmla="*/ 73 h 73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53" h="73">
                  <a:moveTo>
                    <a:pt x="19" y="73"/>
                  </a:moveTo>
                  <a:lnTo>
                    <a:pt x="32" y="73"/>
                  </a:lnTo>
                  <a:lnTo>
                    <a:pt x="34" y="69"/>
                  </a:lnTo>
                  <a:lnTo>
                    <a:pt x="39" y="61"/>
                  </a:lnTo>
                  <a:lnTo>
                    <a:pt x="45" y="50"/>
                  </a:lnTo>
                  <a:lnTo>
                    <a:pt x="50" y="36"/>
                  </a:lnTo>
                  <a:lnTo>
                    <a:pt x="53" y="23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1"/>
                  </a:lnTo>
                  <a:lnTo>
                    <a:pt x="17" y="69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3" name="Freeform 177"/>
            <p:cNvSpPr/>
            <p:nvPr/>
          </p:nvSpPr>
          <p:spPr>
            <a:xfrm>
              <a:off x="3793" y="3081"/>
              <a:ext cx="36" cy="29"/>
            </a:xfrm>
            <a:custGeom>
              <a:avLst/>
              <a:gdLst>
                <a:gd name="txL" fmla="*/ 0 w 71"/>
                <a:gd name="txT" fmla="*/ 0 h 58"/>
                <a:gd name="txR" fmla="*/ 71 w 71"/>
                <a:gd name="txB" fmla="*/ 58 h 58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71" h="58">
                  <a:moveTo>
                    <a:pt x="66" y="58"/>
                  </a:moveTo>
                  <a:lnTo>
                    <a:pt x="71" y="47"/>
                  </a:lnTo>
                  <a:lnTo>
                    <a:pt x="70" y="44"/>
                  </a:lnTo>
                  <a:lnTo>
                    <a:pt x="64" y="36"/>
                  </a:lnTo>
                  <a:lnTo>
                    <a:pt x="58" y="24"/>
                  </a:lnTo>
                  <a:lnTo>
                    <a:pt x="49" y="14"/>
                  </a:lnTo>
                  <a:lnTo>
                    <a:pt x="39" y="5"/>
                  </a:lnTo>
                  <a:lnTo>
                    <a:pt x="28" y="0"/>
                  </a:lnTo>
                  <a:lnTo>
                    <a:pt x="16" y="4"/>
                  </a:lnTo>
                  <a:lnTo>
                    <a:pt x="6" y="16"/>
                  </a:lnTo>
                  <a:lnTo>
                    <a:pt x="0" y="32"/>
                  </a:lnTo>
                  <a:lnTo>
                    <a:pt x="3" y="43"/>
                  </a:lnTo>
                  <a:lnTo>
                    <a:pt x="13" y="51"/>
                  </a:lnTo>
                  <a:lnTo>
                    <a:pt x="25" y="55"/>
                  </a:lnTo>
                  <a:lnTo>
                    <a:pt x="39" y="58"/>
                  </a:lnTo>
                  <a:lnTo>
                    <a:pt x="53" y="58"/>
                  </a:lnTo>
                  <a:lnTo>
                    <a:pt x="62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4" name="Freeform 178"/>
            <p:cNvSpPr/>
            <p:nvPr/>
          </p:nvSpPr>
          <p:spPr>
            <a:xfrm>
              <a:off x="3793" y="3114"/>
              <a:ext cx="37" cy="28"/>
            </a:xfrm>
            <a:custGeom>
              <a:avLst/>
              <a:gdLst>
                <a:gd name="txL" fmla="*/ 0 w 72"/>
                <a:gd name="txT" fmla="*/ 0 h 56"/>
                <a:gd name="txR" fmla="*/ 72 w 72"/>
                <a:gd name="txB" fmla="*/ 56 h 56"/>
              </a:gdLst>
              <a:ahLst/>
              <a:cxnLst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72" h="56">
                  <a:moveTo>
                    <a:pt x="72" y="10"/>
                  </a:moveTo>
                  <a:lnTo>
                    <a:pt x="67" y="0"/>
                  </a:lnTo>
                  <a:lnTo>
                    <a:pt x="63" y="0"/>
                  </a:lnTo>
                  <a:lnTo>
                    <a:pt x="53" y="0"/>
                  </a:lnTo>
                  <a:lnTo>
                    <a:pt x="40" y="0"/>
                  </a:lnTo>
                  <a:lnTo>
                    <a:pt x="26" y="2"/>
                  </a:lnTo>
                  <a:lnTo>
                    <a:pt x="13" y="7"/>
                  </a:lnTo>
                  <a:lnTo>
                    <a:pt x="3" y="15"/>
                  </a:lnTo>
                  <a:lnTo>
                    <a:pt x="0" y="25"/>
                  </a:lnTo>
                  <a:lnTo>
                    <a:pt x="6" y="41"/>
                  </a:lnTo>
                  <a:lnTo>
                    <a:pt x="17" y="54"/>
                  </a:lnTo>
                  <a:lnTo>
                    <a:pt x="29" y="56"/>
                  </a:lnTo>
                  <a:lnTo>
                    <a:pt x="39" y="53"/>
                  </a:lnTo>
                  <a:lnTo>
                    <a:pt x="49" y="44"/>
                  </a:lnTo>
                  <a:lnTo>
                    <a:pt x="59" y="33"/>
                  </a:lnTo>
                  <a:lnTo>
                    <a:pt x="66" y="22"/>
                  </a:lnTo>
                  <a:lnTo>
                    <a:pt x="71" y="14"/>
                  </a:lnTo>
                  <a:lnTo>
                    <a:pt x="72" y="1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5" name="Freeform 179"/>
            <p:cNvSpPr/>
            <p:nvPr/>
          </p:nvSpPr>
          <p:spPr>
            <a:xfrm>
              <a:off x="3823" y="3121"/>
              <a:ext cx="26" cy="37"/>
            </a:xfrm>
            <a:custGeom>
              <a:avLst/>
              <a:gdLst>
                <a:gd name="txL" fmla="*/ 0 w 53"/>
                <a:gd name="txT" fmla="*/ 0 h 72"/>
                <a:gd name="txR" fmla="*/ 53 w 53"/>
                <a:gd name="txB" fmla="*/ 72 h 72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</a:cxnLst>
              <a:rect l="txL" t="txT" r="txR" b="txB"/>
              <a:pathLst>
                <a:path w="53" h="72">
                  <a:moveTo>
                    <a:pt x="33" y="0"/>
                  </a:moveTo>
                  <a:lnTo>
                    <a:pt x="20" y="0"/>
                  </a:lnTo>
                  <a:lnTo>
                    <a:pt x="18" y="3"/>
                  </a:lnTo>
                  <a:lnTo>
                    <a:pt x="13" y="11"/>
                  </a:lnTo>
                  <a:lnTo>
                    <a:pt x="8" y="23"/>
                  </a:lnTo>
                  <a:lnTo>
                    <a:pt x="3" y="35"/>
                  </a:lnTo>
                  <a:lnTo>
                    <a:pt x="0" y="49"/>
                  </a:lnTo>
                  <a:lnTo>
                    <a:pt x="2" y="61"/>
                  </a:lnTo>
                  <a:lnTo>
                    <a:pt x="10" y="69"/>
                  </a:lnTo>
                  <a:lnTo>
                    <a:pt x="26" y="72"/>
                  </a:lnTo>
                  <a:lnTo>
                    <a:pt x="42" y="69"/>
                  </a:lnTo>
                  <a:lnTo>
                    <a:pt x="51" y="61"/>
                  </a:lnTo>
                  <a:lnTo>
                    <a:pt x="53" y="49"/>
                  </a:lnTo>
                  <a:lnTo>
                    <a:pt x="50" y="35"/>
                  </a:lnTo>
                  <a:lnTo>
                    <a:pt x="46" y="23"/>
                  </a:lnTo>
                  <a:lnTo>
                    <a:pt x="40" y="11"/>
                  </a:lnTo>
                  <a:lnTo>
                    <a:pt x="35" y="3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6" name="Freeform 180"/>
            <p:cNvSpPr/>
            <p:nvPr/>
          </p:nvSpPr>
          <p:spPr>
            <a:xfrm>
              <a:off x="3843" y="3114"/>
              <a:ext cx="36" cy="28"/>
            </a:xfrm>
            <a:custGeom>
              <a:avLst/>
              <a:gdLst>
                <a:gd name="txL" fmla="*/ 0 w 71"/>
                <a:gd name="txT" fmla="*/ 0 h 56"/>
                <a:gd name="txR" fmla="*/ 71 w 71"/>
                <a:gd name="txB" fmla="*/ 56 h 56"/>
              </a:gdLst>
              <a:ahLst/>
              <a:cxnLst>
                <a:cxn ang="0">
                  <a:pos x="1" y="0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71" h="56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4"/>
                  </a:lnTo>
                  <a:lnTo>
                    <a:pt x="32" y="53"/>
                  </a:lnTo>
                  <a:lnTo>
                    <a:pt x="44" y="56"/>
                  </a:lnTo>
                  <a:lnTo>
                    <a:pt x="55" y="54"/>
                  </a:lnTo>
                  <a:lnTo>
                    <a:pt x="66" y="41"/>
                  </a:lnTo>
                  <a:lnTo>
                    <a:pt x="71" y="25"/>
                  </a:lnTo>
                  <a:lnTo>
                    <a:pt x="68" y="15"/>
                  </a:lnTo>
                  <a:lnTo>
                    <a:pt x="59" y="7"/>
                  </a:lnTo>
                  <a:lnTo>
                    <a:pt x="46" y="2"/>
                  </a:lnTo>
                  <a:lnTo>
                    <a:pt x="32" y="0"/>
                  </a:lnTo>
                  <a:lnTo>
                    <a:pt x="20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7" name="Freeform 181"/>
            <p:cNvSpPr/>
            <p:nvPr/>
          </p:nvSpPr>
          <p:spPr>
            <a:xfrm>
              <a:off x="3842" y="3081"/>
              <a:ext cx="37" cy="28"/>
            </a:xfrm>
            <a:custGeom>
              <a:avLst/>
              <a:gdLst>
                <a:gd name="txL" fmla="*/ 0 w 72"/>
                <a:gd name="txT" fmla="*/ 0 h 57"/>
                <a:gd name="txR" fmla="*/ 72 w 72"/>
                <a:gd name="txB" fmla="*/ 57 h 57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72" h="57">
                  <a:moveTo>
                    <a:pt x="0" y="46"/>
                  </a:moveTo>
                  <a:lnTo>
                    <a:pt x="6" y="57"/>
                  </a:lnTo>
                  <a:lnTo>
                    <a:pt x="9" y="57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47" y="54"/>
                  </a:lnTo>
                  <a:lnTo>
                    <a:pt x="60" y="50"/>
                  </a:lnTo>
                  <a:lnTo>
                    <a:pt x="69" y="43"/>
                  </a:lnTo>
                  <a:lnTo>
                    <a:pt x="72" y="31"/>
                  </a:lnTo>
                  <a:lnTo>
                    <a:pt x="67" y="16"/>
                  </a:lnTo>
                  <a:lnTo>
                    <a:pt x="55" y="4"/>
                  </a:lnTo>
                  <a:lnTo>
                    <a:pt x="44" y="0"/>
                  </a:lnTo>
                  <a:lnTo>
                    <a:pt x="33" y="4"/>
                  </a:lnTo>
                  <a:lnTo>
                    <a:pt x="23" y="13"/>
                  </a:lnTo>
                  <a:lnTo>
                    <a:pt x="14" y="23"/>
                  </a:lnTo>
                  <a:lnTo>
                    <a:pt x="7" y="35"/>
                  </a:lnTo>
                  <a:lnTo>
                    <a:pt x="1" y="43"/>
                  </a:lnTo>
                  <a:lnTo>
                    <a:pt x="0" y="46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8" name="Freeform 182"/>
            <p:cNvSpPr/>
            <p:nvPr/>
          </p:nvSpPr>
          <p:spPr>
            <a:xfrm>
              <a:off x="3134" y="3087"/>
              <a:ext cx="11" cy="12"/>
            </a:xfrm>
            <a:custGeom>
              <a:avLst/>
              <a:gdLst>
                <a:gd name="txL" fmla="*/ 0 w 23"/>
                <a:gd name="txT" fmla="*/ 0 h 24"/>
                <a:gd name="txR" fmla="*/ 23 w 23"/>
                <a:gd name="txB" fmla="*/ 24 h 24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23" h="24">
                  <a:moveTo>
                    <a:pt x="12" y="24"/>
                  </a:moveTo>
                  <a:lnTo>
                    <a:pt x="7" y="23"/>
                  </a:lnTo>
                  <a:lnTo>
                    <a:pt x="4" y="20"/>
                  </a:lnTo>
                  <a:lnTo>
                    <a:pt x="1" y="17"/>
                  </a:lnTo>
                  <a:lnTo>
                    <a:pt x="0" y="12"/>
                  </a:lnTo>
                  <a:lnTo>
                    <a:pt x="1" y="8"/>
                  </a:lnTo>
                  <a:lnTo>
                    <a:pt x="4" y="3"/>
                  </a:lnTo>
                  <a:lnTo>
                    <a:pt x="7" y="1"/>
                  </a:lnTo>
                  <a:lnTo>
                    <a:pt x="12" y="0"/>
                  </a:lnTo>
                  <a:lnTo>
                    <a:pt x="16" y="1"/>
                  </a:lnTo>
                  <a:lnTo>
                    <a:pt x="20" y="3"/>
                  </a:lnTo>
                  <a:lnTo>
                    <a:pt x="22" y="8"/>
                  </a:lnTo>
                  <a:lnTo>
                    <a:pt x="23" y="12"/>
                  </a:lnTo>
                  <a:lnTo>
                    <a:pt x="22" y="17"/>
                  </a:lnTo>
                  <a:lnTo>
                    <a:pt x="20" y="20"/>
                  </a:lnTo>
                  <a:lnTo>
                    <a:pt x="16" y="23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9" name="Freeform 183"/>
            <p:cNvSpPr/>
            <p:nvPr/>
          </p:nvSpPr>
          <p:spPr>
            <a:xfrm>
              <a:off x="3126" y="3048"/>
              <a:ext cx="26" cy="36"/>
            </a:xfrm>
            <a:custGeom>
              <a:avLst/>
              <a:gdLst>
                <a:gd name="txL" fmla="*/ 0 w 52"/>
                <a:gd name="txT" fmla="*/ 0 h 73"/>
                <a:gd name="txR" fmla="*/ 52 w 52"/>
                <a:gd name="txB" fmla="*/ 73 h 73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52" h="73">
                  <a:moveTo>
                    <a:pt x="20" y="73"/>
                  </a:moveTo>
                  <a:lnTo>
                    <a:pt x="31" y="73"/>
                  </a:lnTo>
                  <a:lnTo>
                    <a:pt x="34" y="69"/>
                  </a:lnTo>
                  <a:lnTo>
                    <a:pt x="38" y="61"/>
                  </a:lnTo>
                  <a:lnTo>
                    <a:pt x="44" y="50"/>
                  </a:lnTo>
                  <a:lnTo>
                    <a:pt x="50" y="36"/>
                  </a:lnTo>
                  <a:lnTo>
                    <a:pt x="52" y="23"/>
                  </a:lnTo>
                  <a:lnTo>
                    <a:pt x="51" y="12"/>
                  </a:lnTo>
                  <a:lnTo>
                    <a:pt x="43" y="4"/>
                  </a:lnTo>
                  <a:lnTo>
                    <a:pt x="27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3" y="61"/>
                  </a:lnTo>
                  <a:lnTo>
                    <a:pt x="17" y="69"/>
                  </a:lnTo>
                  <a:lnTo>
                    <a:pt x="20" y="7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0" name="Freeform 184"/>
            <p:cNvSpPr/>
            <p:nvPr/>
          </p:nvSpPr>
          <p:spPr>
            <a:xfrm>
              <a:off x="3126" y="3048"/>
              <a:ext cx="26" cy="36"/>
            </a:xfrm>
            <a:custGeom>
              <a:avLst/>
              <a:gdLst>
                <a:gd name="txL" fmla="*/ 0 w 52"/>
                <a:gd name="txT" fmla="*/ 0 h 73"/>
                <a:gd name="txR" fmla="*/ 52 w 52"/>
                <a:gd name="txB" fmla="*/ 73 h 73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52" h="73">
                  <a:moveTo>
                    <a:pt x="20" y="73"/>
                  </a:moveTo>
                  <a:lnTo>
                    <a:pt x="31" y="73"/>
                  </a:lnTo>
                  <a:lnTo>
                    <a:pt x="34" y="69"/>
                  </a:lnTo>
                  <a:lnTo>
                    <a:pt x="38" y="61"/>
                  </a:lnTo>
                  <a:lnTo>
                    <a:pt x="44" y="50"/>
                  </a:lnTo>
                  <a:lnTo>
                    <a:pt x="50" y="36"/>
                  </a:lnTo>
                  <a:lnTo>
                    <a:pt x="52" y="23"/>
                  </a:lnTo>
                  <a:lnTo>
                    <a:pt x="51" y="12"/>
                  </a:lnTo>
                  <a:lnTo>
                    <a:pt x="43" y="4"/>
                  </a:lnTo>
                  <a:lnTo>
                    <a:pt x="27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3" y="61"/>
                  </a:lnTo>
                  <a:lnTo>
                    <a:pt x="17" y="69"/>
                  </a:lnTo>
                  <a:lnTo>
                    <a:pt x="20" y="7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1" name="Freeform 185"/>
            <p:cNvSpPr/>
            <p:nvPr/>
          </p:nvSpPr>
          <p:spPr>
            <a:xfrm>
              <a:off x="3097" y="3063"/>
              <a:ext cx="35" cy="28"/>
            </a:xfrm>
            <a:custGeom>
              <a:avLst/>
              <a:gdLst>
                <a:gd name="txL" fmla="*/ 0 w 72"/>
                <a:gd name="txT" fmla="*/ 0 h 58"/>
                <a:gd name="txR" fmla="*/ 72 w 72"/>
                <a:gd name="txB" fmla="*/ 58 h 58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72" h="58">
                  <a:moveTo>
                    <a:pt x="66" y="58"/>
                  </a:moveTo>
                  <a:lnTo>
                    <a:pt x="72" y="47"/>
                  </a:lnTo>
                  <a:lnTo>
                    <a:pt x="71" y="44"/>
                  </a:lnTo>
                  <a:lnTo>
                    <a:pt x="65" y="36"/>
                  </a:lnTo>
                  <a:lnTo>
                    <a:pt x="58" y="24"/>
                  </a:lnTo>
                  <a:lnTo>
                    <a:pt x="50" y="14"/>
                  </a:lnTo>
                  <a:lnTo>
                    <a:pt x="40" y="5"/>
                  </a:lnTo>
                  <a:lnTo>
                    <a:pt x="28" y="0"/>
                  </a:lnTo>
                  <a:lnTo>
                    <a:pt x="16" y="3"/>
                  </a:lnTo>
                  <a:lnTo>
                    <a:pt x="6" y="15"/>
                  </a:lnTo>
                  <a:lnTo>
                    <a:pt x="0" y="31"/>
                  </a:lnTo>
                  <a:lnTo>
                    <a:pt x="4" y="43"/>
                  </a:lnTo>
                  <a:lnTo>
                    <a:pt x="12" y="51"/>
                  </a:lnTo>
                  <a:lnTo>
                    <a:pt x="26" y="56"/>
                  </a:lnTo>
                  <a:lnTo>
                    <a:pt x="40" y="58"/>
                  </a:lnTo>
                  <a:lnTo>
                    <a:pt x="52" y="58"/>
                  </a:lnTo>
                  <a:lnTo>
                    <a:pt x="63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2" name="Freeform 186"/>
            <p:cNvSpPr/>
            <p:nvPr/>
          </p:nvSpPr>
          <p:spPr>
            <a:xfrm>
              <a:off x="3097" y="3095"/>
              <a:ext cx="35" cy="29"/>
            </a:xfrm>
            <a:custGeom>
              <a:avLst/>
              <a:gdLst>
                <a:gd name="txL" fmla="*/ 0 w 72"/>
                <a:gd name="txT" fmla="*/ 0 h 56"/>
                <a:gd name="txR" fmla="*/ 72 w 72"/>
                <a:gd name="txB" fmla="*/ 56 h 56"/>
              </a:gdLst>
              <a:ahLst/>
              <a:cxnLst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72" h="56">
                  <a:moveTo>
                    <a:pt x="72" y="10"/>
                  </a:moveTo>
                  <a:lnTo>
                    <a:pt x="66" y="0"/>
                  </a:lnTo>
                  <a:lnTo>
                    <a:pt x="63" y="0"/>
                  </a:lnTo>
                  <a:lnTo>
                    <a:pt x="53" y="0"/>
                  </a:lnTo>
                  <a:lnTo>
                    <a:pt x="40" y="0"/>
                  </a:lnTo>
                  <a:lnTo>
                    <a:pt x="26" y="2"/>
                  </a:lnTo>
                  <a:lnTo>
                    <a:pt x="13" y="7"/>
                  </a:lnTo>
                  <a:lnTo>
                    <a:pt x="4" y="14"/>
                  </a:lnTo>
                  <a:lnTo>
                    <a:pt x="0" y="25"/>
                  </a:lnTo>
                  <a:lnTo>
                    <a:pt x="6" y="40"/>
                  </a:lnTo>
                  <a:lnTo>
                    <a:pt x="16" y="53"/>
                  </a:lnTo>
                  <a:lnTo>
                    <a:pt x="28" y="56"/>
                  </a:lnTo>
                  <a:lnTo>
                    <a:pt x="40" y="53"/>
                  </a:lnTo>
                  <a:lnTo>
                    <a:pt x="50" y="44"/>
                  </a:lnTo>
                  <a:lnTo>
                    <a:pt x="58" y="33"/>
                  </a:lnTo>
                  <a:lnTo>
                    <a:pt x="65" y="22"/>
                  </a:lnTo>
                  <a:lnTo>
                    <a:pt x="71" y="14"/>
                  </a:lnTo>
                  <a:lnTo>
                    <a:pt x="72" y="1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3" name="Freeform 187"/>
            <p:cNvSpPr/>
            <p:nvPr/>
          </p:nvSpPr>
          <p:spPr>
            <a:xfrm>
              <a:off x="3126" y="3102"/>
              <a:ext cx="27" cy="37"/>
            </a:xfrm>
            <a:custGeom>
              <a:avLst/>
              <a:gdLst>
                <a:gd name="txL" fmla="*/ 0 w 53"/>
                <a:gd name="txT" fmla="*/ 0 h 72"/>
                <a:gd name="txR" fmla="*/ 53 w 53"/>
                <a:gd name="txB" fmla="*/ 72 h 72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</a:cxnLst>
              <a:rect l="txL" t="txT" r="txR" b="txB"/>
              <a:pathLst>
                <a:path w="53" h="72">
                  <a:moveTo>
                    <a:pt x="32" y="0"/>
                  </a:moveTo>
                  <a:lnTo>
                    <a:pt x="21" y="0"/>
                  </a:lnTo>
                  <a:lnTo>
                    <a:pt x="19" y="3"/>
                  </a:lnTo>
                  <a:lnTo>
                    <a:pt x="14" y="11"/>
                  </a:lnTo>
                  <a:lnTo>
                    <a:pt x="8" y="23"/>
                  </a:lnTo>
                  <a:lnTo>
                    <a:pt x="2" y="35"/>
                  </a:lnTo>
                  <a:lnTo>
                    <a:pt x="0" y="49"/>
                  </a:lnTo>
                  <a:lnTo>
                    <a:pt x="2" y="61"/>
                  </a:lnTo>
                  <a:lnTo>
                    <a:pt x="10" y="69"/>
                  </a:lnTo>
                  <a:lnTo>
                    <a:pt x="27" y="72"/>
                  </a:lnTo>
                  <a:lnTo>
                    <a:pt x="43" y="69"/>
                  </a:lnTo>
                  <a:lnTo>
                    <a:pt x="51" y="61"/>
                  </a:lnTo>
                  <a:lnTo>
                    <a:pt x="53" y="49"/>
                  </a:lnTo>
                  <a:lnTo>
                    <a:pt x="51" y="35"/>
                  </a:lnTo>
                  <a:lnTo>
                    <a:pt x="45" y="23"/>
                  </a:lnTo>
                  <a:lnTo>
                    <a:pt x="39" y="11"/>
                  </a:lnTo>
                  <a:lnTo>
                    <a:pt x="35" y="3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4" name="Freeform 188"/>
            <p:cNvSpPr/>
            <p:nvPr/>
          </p:nvSpPr>
          <p:spPr>
            <a:xfrm>
              <a:off x="3146" y="3095"/>
              <a:ext cx="35" cy="29"/>
            </a:xfrm>
            <a:custGeom>
              <a:avLst/>
              <a:gdLst>
                <a:gd name="txL" fmla="*/ 0 w 72"/>
                <a:gd name="txT" fmla="*/ 0 h 57"/>
                <a:gd name="txR" fmla="*/ 72 w 72"/>
                <a:gd name="txB" fmla="*/ 57 h 57"/>
              </a:gdLst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72" h="57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3"/>
                  </a:lnTo>
                  <a:lnTo>
                    <a:pt x="33" y="53"/>
                  </a:lnTo>
                  <a:lnTo>
                    <a:pt x="44" y="57"/>
                  </a:lnTo>
                  <a:lnTo>
                    <a:pt x="56" y="55"/>
                  </a:lnTo>
                  <a:lnTo>
                    <a:pt x="66" y="42"/>
                  </a:lnTo>
                  <a:lnTo>
                    <a:pt x="72" y="26"/>
                  </a:lnTo>
                  <a:lnTo>
                    <a:pt x="68" y="15"/>
                  </a:lnTo>
                  <a:lnTo>
                    <a:pt x="60" y="7"/>
                  </a:lnTo>
                  <a:lnTo>
                    <a:pt x="46" y="2"/>
                  </a:lnTo>
                  <a:lnTo>
                    <a:pt x="33" y="0"/>
                  </a:lnTo>
                  <a:lnTo>
                    <a:pt x="20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5" name="Freeform 189"/>
            <p:cNvSpPr/>
            <p:nvPr/>
          </p:nvSpPr>
          <p:spPr>
            <a:xfrm>
              <a:off x="3146" y="3062"/>
              <a:ext cx="35" cy="29"/>
            </a:xfrm>
            <a:custGeom>
              <a:avLst/>
              <a:gdLst>
                <a:gd name="txL" fmla="*/ 0 w 72"/>
                <a:gd name="txT" fmla="*/ 0 h 58"/>
                <a:gd name="txR" fmla="*/ 72 w 72"/>
                <a:gd name="txB" fmla="*/ 58 h 58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72" h="58">
                  <a:moveTo>
                    <a:pt x="0" y="47"/>
                  </a:moveTo>
                  <a:lnTo>
                    <a:pt x="6" y="58"/>
                  </a:lnTo>
                  <a:lnTo>
                    <a:pt x="9" y="58"/>
                  </a:lnTo>
                  <a:lnTo>
                    <a:pt x="20" y="58"/>
                  </a:lnTo>
                  <a:lnTo>
                    <a:pt x="33" y="58"/>
                  </a:lnTo>
                  <a:lnTo>
                    <a:pt x="46" y="55"/>
                  </a:lnTo>
                  <a:lnTo>
                    <a:pt x="59" y="51"/>
                  </a:lnTo>
                  <a:lnTo>
                    <a:pt x="68" y="43"/>
                  </a:lnTo>
                  <a:lnTo>
                    <a:pt x="72" y="32"/>
                  </a:lnTo>
                  <a:lnTo>
                    <a:pt x="66" y="16"/>
                  </a:lnTo>
                  <a:lnTo>
                    <a:pt x="56" y="4"/>
                  </a:lnTo>
                  <a:lnTo>
                    <a:pt x="44" y="0"/>
                  </a:lnTo>
                  <a:lnTo>
                    <a:pt x="33" y="5"/>
                  </a:lnTo>
                  <a:lnTo>
                    <a:pt x="23" y="14"/>
                  </a:lnTo>
                  <a:lnTo>
                    <a:pt x="14" y="24"/>
                  </a:lnTo>
                  <a:lnTo>
                    <a:pt x="7" y="36"/>
                  </a:lnTo>
                  <a:lnTo>
                    <a:pt x="1" y="44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6" name="Freeform 190"/>
            <p:cNvSpPr/>
            <p:nvPr/>
          </p:nvSpPr>
          <p:spPr>
            <a:xfrm>
              <a:off x="2933" y="2482"/>
              <a:ext cx="72" cy="84"/>
            </a:xfrm>
            <a:custGeom>
              <a:avLst/>
              <a:gdLst>
                <a:gd name="txL" fmla="*/ 0 w 144"/>
                <a:gd name="txT" fmla="*/ 0 h 167"/>
                <a:gd name="txR" fmla="*/ 144 w 144"/>
                <a:gd name="txB" fmla="*/ 167 h 167"/>
              </a:gdLst>
              <a:ahLst/>
              <a:cxnLst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</a:cxnLst>
              <a:rect l="txL" t="txT" r="txR" b="txB"/>
              <a:pathLst>
                <a:path w="144" h="167">
                  <a:moveTo>
                    <a:pt x="144" y="0"/>
                  </a:moveTo>
                  <a:lnTo>
                    <a:pt x="143" y="28"/>
                  </a:lnTo>
                  <a:lnTo>
                    <a:pt x="138" y="57"/>
                  </a:lnTo>
                  <a:lnTo>
                    <a:pt x="129" y="84"/>
                  </a:lnTo>
                  <a:lnTo>
                    <a:pt x="116" y="111"/>
                  </a:lnTo>
                  <a:lnTo>
                    <a:pt x="100" y="135"/>
                  </a:lnTo>
                  <a:lnTo>
                    <a:pt x="82" y="152"/>
                  </a:lnTo>
                  <a:lnTo>
                    <a:pt x="60" y="164"/>
                  </a:lnTo>
                  <a:lnTo>
                    <a:pt x="36" y="167"/>
                  </a:lnTo>
                  <a:lnTo>
                    <a:pt x="16" y="163"/>
                  </a:lnTo>
                  <a:lnTo>
                    <a:pt x="5" y="152"/>
                  </a:lnTo>
                  <a:lnTo>
                    <a:pt x="0" y="140"/>
                  </a:lnTo>
                  <a:lnTo>
                    <a:pt x="2" y="123"/>
                  </a:lnTo>
                  <a:lnTo>
                    <a:pt x="12" y="109"/>
                  </a:lnTo>
                  <a:lnTo>
                    <a:pt x="24" y="96"/>
                  </a:lnTo>
                  <a:lnTo>
                    <a:pt x="42" y="85"/>
                  </a:lnTo>
                  <a:lnTo>
                    <a:pt x="62" y="82"/>
                  </a:lnTo>
                  <a:lnTo>
                    <a:pt x="80" y="79"/>
                  </a:lnTo>
                  <a:lnTo>
                    <a:pt x="95" y="69"/>
                  </a:lnTo>
                  <a:lnTo>
                    <a:pt x="108" y="57"/>
                  </a:lnTo>
                  <a:lnTo>
                    <a:pt x="121" y="41"/>
                  </a:lnTo>
                  <a:lnTo>
                    <a:pt x="130" y="26"/>
                  </a:lnTo>
                  <a:lnTo>
                    <a:pt x="138" y="13"/>
                  </a:lnTo>
                  <a:lnTo>
                    <a:pt x="143" y="4"/>
                  </a:lnTo>
                  <a:lnTo>
                    <a:pt x="144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7" name="Freeform 191"/>
            <p:cNvSpPr/>
            <p:nvPr/>
          </p:nvSpPr>
          <p:spPr>
            <a:xfrm>
              <a:off x="2898" y="2478"/>
              <a:ext cx="102" cy="40"/>
            </a:xfrm>
            <a:custGeom>
              <a:avLst/>
              <a:gdLst>
                <a:gd name="txL" fmla="*/ 0 w 204"/>
                <a:gd name="txT" fmla="*/ 0 h 82"/>
                <a:gd name="txR" fmla="*/ 204 w 204"/>
                <a:gd name="txB" fmla="*/ 82 h 82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204" h="82">
                  <a:moveTo>
                    <a:pt x="204" y="0"/>
                  </a:moveTo>
                  <a:lnTo>
                    <a:pt x="196" y="10"/>
                  </a:lnTo>
                  <a:lnTo>
                    <a:pt x="187" y="21"/>
                  </a:lnTo>
                  <a:lnTo>
                    <a:pt x="175" y="31"/>
                  </a:lnTo>
                  <a:lnTo>
                    <a:pt x="165" y="40"/>
                  </a:lnTo>
                  <a:lnTo>
                    <a:pt x="152" y="50"/>
                  </a:lnTo>
                  <a:lnTo>
                    <a:pt x="139" y="58"/>
                  </a:lnTo>
                  <a:lnTo>
                    <a:pt x="127" y="65"/>
                  </a:lnTo>
                  <a:lnTo>
                    <a:pt x="114" y="70"/>
                  </a:lnTo>
                  <a:lnTo>
                    <a:pt x="100" y="76"/>
                  </a:lnTo>
                  <a:lnTo>
                    <a:pt x="88" y="80"/>
                  </a:lnTo>
                  <a:lnTo>
                    <a:pt x="74" y="81"/>
                  </a:lnTo>
                  <a:lnTo>
                    <a:pt x="61" y="82"/>
                  </a:lnTo>
                  <a:lnTo>
                    <a:pt x="48" y="81"/>
                  </a:lnTo>
                  <a:lnTo>
                    <a:pt x="37" y="77"/>
                  </a:lnTo>
                  <a:lnTo>
                    <a:pt x="25" y="71"/>
                  </a:lnTo>
                  <a:lnTo>
                    <a:pt x="15" y="65"/>
                  </a:lnTo>
                  <a:lnTo>
                    <a:pt x="2" y="48"/>
                  </a:lnTo>
                  <a:lnTo>
                    <a:pt x="0" y="33"/>
                  </a:lnTo>
                  <a:lnTo>
                    <a:pt x="6" y="21"/>
                  </a:lnTo>
                  <a:lnTo>
                    <a:pt x="17" y="10"/>
                  </a:lnTo>
                  <a:lnTo>
                    <a:pt x="33" y="3"/>
                  </a:lnTo>
                  <a:lnTo>
                    <a:pt x="52" y="1"/>
                  </a:lnTo>
                  <a:lnTo>
                    <a:pt x="71" y="5"/>
                  </a:lnTo>
                  <a:lnTo>
                    <a:pt x="90" y="15"/>
                  </a:lnTo>
                  <a:lnTo>
                    <a:pt x="105" y="22"/>
                  </a:lnTo>
                  <a:lnTo>
                    <a:pt x="123" y="24"/>
                  </a:lnTo>
                  <a:lnTo>
                    <a:pt x="142" y="22"/>
                  </a:lnTo>
                  <a:lnTo>
                    <a:pt x="160" y="17"/>
                  </a:lnTo>
                  <a:lnTo>
                    <a:pt x="177" y="12"/>
                  </a:lnTo>
                  <a:lnTo>
                    <a:pt x="191" y="6"/>
                  </a:lnTo>
                  <a:lnTo>
                    <a:pt x="200" y="2"/>
                  </a:lnTo>
                  <a:lnTo>
                    <a:pt x="204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8" name="Freeform 192"/>
            <p:cNvSpPr/>
            <p:nvPr/>
          </p:nvSpPr>
          <p:spPr>
            <a:xfrm>
              <a:off x="2996" y="2482"/>
              <a:ext cx="42" cy="104"/>
            </a:xfrm>
            <a:custGeom>
              <a:avLst/>
              <a:gdLst>
                <a:gd name="txL" fmla="*/ 0 w 84"/>
                <a:gd name="txT" fmla="*/ 0 h 208"/>
                <a:gd name="txR" fmla="*/ 84 w 84"/>
                <a:gd name="txB" fmla="*/ 208 h 208"/>
              </a:gdLst>
              <a:ahLst/>
              <a:cxnLst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</a:cxnLst>
              <a:rect l="txL" t="txT" r="txR" b="txB"/>
              <a:pathLst>
                <a:path w="84" h="208">
                  <a:moveTo>
                    <a:pt x="24" y="0"/>
                  </a:moveTo>
                  <a:lnTo>
                    <a:pt x="42" y="21"/>
                  </a:lnTo>
                  <a:lnTo>
                    <a:pt x="59" y="45"/>
                  </a:lnTo>
                  <a:lnTo>
                    <a:pt x="71" y="73"/>
                  </a:lnTo>
                  <a:lnTo>
                    <a:pt x="79" y="100"/>
                  </a:lnTo>
                  <a:lnTo>
                    <a:pt x="84" y="128"/>
                  </a:lnTo>
                  <a:lnTo>
                    <a:pt x="82" y="155"/>
                  </a:lnTo>
                  <a:lnTo>
                    <a:pt x="74" y="178"/>
                  </a:lnTo>
                  <a:lnTo>
                    <a:pt x="57" y="197"/>
                  </a:lnTo>
                  <a:lnTo>
                    <a:pt x="40" y="208"/>
                  </a:lnTo>
                  <a:lnTo>
                    <a:pt x="25" y="208"/>
                  </a:lnTo>
                  <a:lnTo>
                    <a:pt x="12" y="201"/>
                  </a:lnTo>
                  <a:lnTo>
                    <a:pt x="4" y="187"/>
                  </a:lnTo>
                  <a:lnTo>
                    <a:pt x="0" y="170"/>
                  </a:lnTo>
                  <a:lnTo>
                    <a:pt x="1" y="151"/>
                  </a:lnTo>
                  <a:lnTo>
                    <a:pt x="7" y="133"/>
                  </a:lnTo>
                  <a:lnTo>
                    <a:pt x="19" y="115"/>
                  </a:lnTo>
                  <a:lnTo>
                    <a:pt x="34" y="84"/>
                  </a:lnTo>
                  <a:lnTo>
                    <a:pt x="34" y="46"/>
                  </a:lnTo>
                  <a:lnTo>
                    <a:pt x="27" y="14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9" name="Freeform 193"/>
            <p:cNvSpPr/>
            <p:nvPr/>
          </p:nvSpPr>
          <p:spPr>
            <a:xfrm>
              <a:off x="3013" y="2479"/>
              <a:ext cx="72" cy="84"/>
            </a:xfrm>
            <a:custGeom>
              <a:avLst/>
              <a:gdLst>
                <a:gd name="txL" fmla="*/ 0 w 144"/>
                <a:gd name="txT" fmla="*/ 0 h 170"/>
                <a:gd name="txR" fmla="*/ 144 w 144"/>
                <a:gd name="txB" fmla="*/ 170 h 170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144" h="170">
                  <a:moveTo>
                    <a:pt x="0" y="0"/>
                  </a:moveTo>
                  <a:lnTo>
                    <a:pt x="27" y="7"/>
                  </a:lnTo>
                  <a:lnTo>
                    <a:pt x="54" y="18"/>
                  </a:lnTo>
                  <a:lnTo>
                    <a:pt x="81" y="33"/>
                  </a:lnTo>
                  <a:lnTo>
                    <a:pt x="104" y="50"/>
                  </a:lnTo>
                  <a:lnTo>
                    <a:pt x="123" y="71"/>
                  </a:lnTo>
                  <a:lnTo>
                    <a:pt x="137" y="92"/>
                  </a:lnTo>
                  <a:lnTo>
                    <a:pt x="144" y="117"/>
                  </a:lnTo>
                  <a:lnTo>
                    <a:pt x="142" y="141"/>
                  </a:lnTo>
                  <a:lnTo>
                    <a:pt x="134" y="159"/>
                  </a:lnTo>
                  <a:lnTo>
                    <a:pt x="121" y="168"/>
                  </a:lnTo>
                  <a:lnTo>
                    <a:pt x="107" y="170"/>
                  </a:lnTo>
                  <a:lnTo>
                    <a:pt x="94" y="164"/>
                  </a:lnTo>
                  <a:lnTo>
                    <a:pt x="80" y="152"/>
                  </a:lnTo>
                  <a:lnTo>
                    <a:pt x="69" y="136"/>
                  </a:lnTo>
                  <a:lnTo>
                    <a:pt x="64" y="118"/>
                  </a:lnTo>
                  <a:lnTo>
                    <a:pt x="65" y="97"/>
                  </a:lnTo>
                  <a:lnTo>
                    <a:pt x="65" y="80"/>
                  </a:lnTo>
                  <a:lnTo>
                    <a:pt x="59" y="63"/>
                  </a:lnTo>
                  <a:lnTo>
                    <a:pt x="49" y="46"/>
                  </a:lnTo>
                  <a:lnTo>
                    <a:pt x="36" y="31"/>
                  </a:lnTo>
                  <a:lnTo>
                    <a:pt x="23" y="19"/>
                  </a:lnTo>
                  <a:lnTo>
                    <a:pt x="12" y="10"/>
                  </a:lnTo>
                  <a:lnTo>
                    <a:pt x="4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00" name="Freeform 194"/>
            <p:cNvSpPr/>
            <p:nvPr/>
          </p:nvSpPr>
          <p:spPr>
            <a:xfrm>
              <a:off x="3020" y="2460"/>
              <a:ext cx="99" cy="51"/>
            </a:xfrm>
            <a:custGeom>
              <a:avLst/>
              <a:gdLst>
                <a:gd name="txL" fmla="*/ 0 w 199"/>
                <a:gd name="txT" fmla="*/ 0 h 103"/>
                <a:gd name="txR" fmla="*/ 199 w 199"/>
                <a:gd name="txB" fmla="*/ 103 h 103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199" h="103">
                  <a:moveTo>
                    <a:pt x="0" y="18"/>
                  </a:moveTo>
                  <a:lnTo>
                    <a:pt x="13" y="13"/>
                  </a:lnTo>
                  <a:lnTo>
                    <a:pt x="27" y="8"/>
                  </a:lnTo>
                  <a:lnTo>
                    <a:pt x="40" y="5"/>
                  </a:lnTo>
                  <a:lnTo>
                    <a:pt x="54" y="3"/>
                  </a:lnTo>
                  <a:lnTo>
                    <a:pt x="69" y="0"/>
                  </a:lnTo>
                  <a:lnTo>
                    <a:pt x="84" y="0"/>
                  </a:lnTo>
                  <a:lnTo>
                    <a:pt x="99" y="0"/>
                  </a:lnTo>
                  <a:lnTo>
                    <a:pt x="114" y="1"/>
                  </a:lnTo>
                  <a:lnTo>
                    <a:pt x="128" y="4"/>
                  </a:lnTo>
                  <a:lnTo>
                    <a:pt x="141" y="8"/>
                  </a:lnTo>
                  <a:lnTo>
                    <a:pt x="153" y="13"/>
                  </a:lnTo>
                  <a:lnTo>
                    <a:pt x="165" y="19"/>
                  </a:lnTo>
                  <a:lnTo>
                    <a:pt x="175" y="27"/>
                  </a:lnTo>
                  <a:lnTo>
                    <a:pt x="183" y="35"/>
                  </a:lnTo>
                  <a:lnTo>
                    <a:pt x="190" y="45"/>
                  </a:lnTo>
                  <a:lnTo>
                    <a:pt x="196" y="57"/>
                  </a:lnTo>
                  <a:lnTo>
                    <a:pt x="199" y="76"/>
                  </a:lnTo>
                  <a:lnTo>
                    <a:pt x="194" y="91"/>
                  </a:lnTo>
                  <a:lnTo>
                    <a:pt x="182" y="99"/>
                  </a:lnTo>
                  <a:lnTo>
                    <a:pt x="167" y="103"/>
                  </a:lnTo>
                  <a:lnTo>
                    <a:pt x="150" y="101"/>
                  </a:lnTo>
                  <a:lnTo>
                    <a:pt x="132" y="92"/>
                  </a:lnTo>
                  <a:lnTo>
                    <a:pt x="118" y="80"/>
                  </a:lnTo>
                  <a:lnTo>
                    <a:pt x="106" y="63"/>
                  </a:lnTo>
                  <a:lnTo>
                    <a:pt x="97" y="49"/>
                  </a:lnTo>
                  <a:lnTo>
                    <a:pt x="82" y="37"/>
                  </a:lnTo>
                  <a:lnTo>
                    <a:pt x="65" y="29"/>
                  </a:lnTo>
                  <a:lnTo>
                    <a:pt x="46" y="25"/>
                  </a:lnTo>
                  <a:lnTo>
                    <a:pt x="29" y="21"/>
                  </a:lnTo>
                  <a:lnTo>
                    <a:pt x="14" y="19"/>
                  </a:lnTo>
                  <a:lnTo>
                    <a:pt x="4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01" name="Freeform 195"/>
            <p:cNvSpPr/>
            <p:nvPr/>
          </p:nvSpPr>
          <p:spPr>
            <a:xfrm>
              <a:off x="3093" y="3326"/>
              <a:ext cx="53" cy="98"/>
            </a:xfrm>
            <a:custGeom>
              <a:avLst/>
              <a:gdLst>
                <a:gd name="txL" fmla="*/ 0 w 107"/>
                <a:gd name="txT" fmla="*/ 0 h 195"/>
                <a:gd name="txR" fmla="*/ 107 w 107"/>
                <a:gd name="txB" fmla="*/ 195 h 195"/>
              </a:gdLst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</a:cxnLst>
              <a:rect l="txL" t="txT" r="txR" b="txB"/>
              <a:pathLst>
                <a:path w="107" h="195">
                  <a:moveTo>
                    <a:pt x="95" y="0"/>
                  </a:moveTo>
                  <a:lnTo>
                    <a:pt x="103" y="26"/>
                  </a:lnTo>
                  <a:lnTo>
                    <a:pt x="107" y="55"/>
                  </a:lnTo>
                  <a:lnTo>
                    <a:pt x="107" y="85"/>
                  </a:lnTo>
                  <a:lnTo>
                    <a:pt x="104" y="114"/>
                  </a:lnTo>
                  <a:lnTo>
                    <a:pt x="96" y="141"/>
                  </a:lnTo>
                  <a:lnTo>
                    <a:pt x="83" y="164"/>
                  </a:lnTo>
                  <a:lnTo>
                    <a:pt x="66" y="183"/>
                  </a:lnTo>
                  <a:lnTo>
                    <a:pt x="44" y="193"/>
                  </a:lnTo>
                  <a:lnTo>
                    <a:pt x="24" y="195"/>
                  </a:lnTo>
                  <a:lnTo>
                    <a:pt x="10" y="190"/>
                  </a:lnTo>
                  <a:lnTo>
                    <a:pt x="3" y="177"/>
                  </a:lnTo>
                  <a:lnTo>
                    <a:pt x="0" y="162"/>
                  </a:lnTo>
                  <a:lnTo>
                    <a:pt x="3" y="145"/>
                  </a:lnTo>
                  <a:lnTo>
                    <a:pt x="12" y="127"/>
                  </a:lnTo>
                  <a:lnTo>
                    <a:pt x="24" y="114"/>
                  </a:lnTo>
                  <a:lnTo>
                    <a:pt x="43" y="103"/>
                  </a:lnTo>
                  <a:lnTo>
                    <a:pt x="58" y="94"/>
                  </a:lnTo>
                  <a:lnTo>
                    <a:pt x="69" y="80"/>
                  </a:lnTo>
                  <a:lnTo>
                    <a:pt x="79" y="64"/>
                  </a:lnTo>
                  <a:lnTo>
                    <a:pt x="86" y="46"/>
                  </a:lnTo>
                  <a:lnTo>
                    <a:pt x="90" y="28"/>
                  </a:lnTo>
                  <a:lnTo>
                    <a:pt x="92" y="13"/>
                  </a:lnTo>
                  <a:lnTo>
                    <a:pt x="95" y="3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02" name="Freeform 196"/>
            <p:cNvSpPr/>
            <p:nvPr/>
          </p:nvSpPr>
          <p:spPr>
            <a:xfrm>
              <a:off x="3043" y="3323"/>
              <a:ext cx="91" cy="63"/>
            </a:xfrm>
            <a:custGeom>
              <a:avLst/>
              <a:gdLst>
                <a:gd name="txL" fmla="*/ 0 w 183"/>
                <a:gd name="txT" fmla="*/ 0 h 126"/>
                <a:gd name="txR" fmla="*/ 183 w 183"/>
                <a:gd name="txB" fmla="*/ 126 h 126"/>
              </a:gdLst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</a:cxnLst>
              <a:rect l="txL" t="txT" r="txR" b="txB"/>
              <a:pathLst>
                <a:path w="183" h="126">
                  <a:moveTo>
                    <a:pt x="183" y="0"/>
                  </a:moveTo>
                  <a:lnTo>
                    <a:pt x="173" y="25"/>
                  </a:lnTo>
                  <a:lnTo>
                    <a:pt x="159" y="51"/>
                  </a:lnTo>
                  <a:lnTo>
                    <a:pt x="141" y="74"/>
                  </a:lnTo>
                  <a:lnTo>
                    <a:pt x="120" y="94"/>
                  </a:lnTo>
                  <a:lnTo>
                    <a:pt x="97" y="111"/>
                  </a:lnTo>
                  <a:lnTo>
                    <a:pt x="73" y="122"/>
                  </a:lnTo>
                  <a:lnTo>
                    <a:pt x="48" y="126"/>
                  </a:lnTo>
                  <a:lnTo>
                    <a:pt x="24" y="120"/>
                  </a:lnTo>
                  <a:lnTo>
                    <a:pt x="7" y="109"/>
                  </a:lnTo>
                  <a:lnTo>
                    <a:pt x="0" y="96"/>
                  </a:lnTo>
                  <a:lnTo>
                    <a:pt x="1" y="82"/>
                  </a:lnTo>
                  <a:lnTo>
                    <a:pt x="8" y="69"/>
                  </a:lnTo>
                  <a:lnTo>
                    <a:pt x="22" y="58"/>
                  </a:lnTo>
                  <a:lnTo>
                    <a:pt x="39" y="50"/>
                  </a:lnTo>
                  <a:lnTo>
                    <a:pt x="58" y="46"/>
                  </a:lnTo>
                  <a:lnTo>
                    <a:pt x="78" y="50"/>
                  </a:lnTo>
                  <a:lnTo>
                    <a:pt x="96" y="52"/>
                  </a:lnTo>
                  <a:lnTo>
                    <a:pt x="113" y="48"/>
                  </a:lnTo>
                  <a:lnTo>
                    <a:pt x="130" y="40"/>
                  </a:lnTo>
                  <a:lnTo>
                    <a:pt x="148" y="30"/>
                  </a:lnTo>
                  <a:lnTo>
                    <a:pt x="161" y="20"/>
                  </a:lnTo>
                  <a:lnTo>
                    <a:pt x="173" y="10"/>
                  </a:lnTo>
                  <a:lnTo>
                    <a:pt x="181" y="2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03" name="Freeform 197"/>
            <p:cNvSpPr/>
            <p:nvPr/>
          </p:nvSpPr>
          <p:spPr>
            <a:xfrm>
              <a:off x="3143" y="3325"/>
              <a:ext cx="52" cy="98"/>
            </a:xfrm>
            <a:custGeom>
              <a:avLst/>
              <a:gdLst>
                <a:gd name="txL" fmla="*/ 0 w 102"/>
                <a:gd name="txT" fmla="*/ 0 h 197"/>
                <a:gd name="txR" fmla="*/ 102 w 102"/>
                <a:gd name="txB" fmla="*/ 197 h 197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102" h="197">
                  <a:moveTo>
                    <a:pt x="0" y="0"/>
                  </a:moveTo>
                  <a:lnTo>
                    <a:pt x="23" y="14"/>
                  </a:lnTo>
                  <a:lnTo>
                    <a:pt x="46" y="33"/>
                  </a:lnTo>
                  <a:lnTo>
                    <a:pt x="66" y="54"/>
                  </a:lnTo>
                  <a:lnTo>
                    <a:pt x="83" y="77"/>
                  </a:lnTo>
                  <a:lnTo>
                    <a:pt x="95" y="103"/>
                  </a:lnTo>
                  <a:lnTo>
                    <a:pt x="102" y="128"/>
                  </a:lnTo>
                  <a:lnTo>
                    <a:pt x="102" y="153"/>
                  </a:lnTo>
                  <a:lnTo>
                    <a:pt x="93" y="177"/>
                  </a:lnTo>
                  <a:lnTo>
                    <a:pt x="79" y="191"/>
                  </a:lnTo>
                  <a:lnTo>
                    <a:pt x="65" y="197"/>
                  </a:lnTo>
                  <a:lnTo>
                    <a:pt x="51" y="194"/>
                  </a:lnTo>
                  <a:lnTo>
                    <a:pt x="39" y="183"/>
                  </a:lnTo>
                  <a:lnTo>
                    <a:pt x="30" y="170"/>
                  </a:lnTo>
                  <a:lnTo>
                    <a:pt x="25" y="151"/>
                  </a:lnTo>
                  <a:lnTo>
                    <a:pt x="25" y="132"/>
                  </a:lnTo>
                  <a:lnTo>
                    <a:pt x="32" y="112"/>
                  </a:lnTo>
                  <a:lnTo>
                    <a:pt x="37" y="96"/>
                  </a:lnTo>
                  <a:lnTo>
                    <a:pt x="35" y="77"/>
                  </a:lnTo>
                  <a:lnTo>
                    <a:pt x="31" y="59"/>
                  </a:lnTo>
                  <a:lnTo>
                    <a:pt x="24" y="41"/>
                  </a:lnTo>
                  <a:lnTo>
                    <a:pt x="16" y="24"/>
                  </a:lnTo>
                  <a:lnTo>
                    <a:pt x="8" y="12"/>
                  </a:lnTo>
                  <a:lnTo>
                    <a:pt x="2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04" name="Freeform 198"/>
            <p:cNvSpPr/>
            <p:nvPr/>
          </p:nvSpPr>
          <p:spPr>
            <a:xfrm>
              <a:off x="3146" y="3319"/>
              <a:ext cx="90" cy="64"/>
            </a:xfrm>
            <a:custGeom>
              <a:avLst/>
              <a:gdLst>
                <a:gd name="txL" fmla="*/ 0 w 180"/>
                <a:gd name="txT" fmla="*/ 0 h 129"/>
                <a:gd name="txR" fmla="*/ 180 w 180"/>
                <a:gd name="txB" fmla="*/ 129 h 129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180" h="129">
                  <a:moveTo>
                    <a:pt x="0" y="2"/>
                  </a:moveTo>
                  <a:lnTo>
                    <a:pt x="28" y="0"/>
                  </a:lnTo>
                  <a:lnTo>
                    <a:pt x="57" y="1"/>
                  </a:lnTo>
                  <a:lnTo>
                    <a:pt x="87" y="7"/>
                  </a:lnTo>
                  <a:lnTo>
                    <a:pt x="114" y="16"/>
                  </a:lnTo>
                  <a:lnTo>
                    <a:pt x="140" y="30"/>
                  </a:lnTo>
                  <a:lnTo>
                    <a:pt x="159" y="46"/>
                  </a:lnTo>
                  <a:lnTo>
                    <a:pt x="173" y="67"/>
                  </a:lnTo>
                  <a:lnTo>
                    <a:pt x="180" y="91"/>
                  </a:lnTo>
                  <a:lnTo>
                    <a:pt x="178" y="110"/>
                  </a:lnTo>
                  <a:lnTo>
                    <a:pt x="170" y="123"/>
                  </a:lnTo>
                  <a:lnTo>
                    <a:pt x="156" y="129"/>
                  </a:lnTo>
                  <a:lnTo>
                    <a:pt x="141" y="128"/>
                  </a:lnTo>
                  <a:lnTo>
                    <a:pt x="125" y="121"/>
                  </a:lnTo>
                  <a:lnTo>
                    <a:pt x="110" y="109"/>
                  </a:lnTo>
                  <a:lnTo>
                    <a:pt x="98" y="93"/>
                  </a:lnTo>
                  <a:lnTo>
                    <a:pt x="93" y="73"/>
                  </a:lnTo>
                  <a:lnTo>
                    <a:pt x="87" y="57"/>
                  </a:lnTo>
                  <a:lnTo>
                    <a:pt x="75" y="44"/>
                  </a:lnTo>
                  <a:lnTo>
                    <a:pt x="60" y="31"/>
                  </a:lnTo>
                  <a:lnTo>
                    <a:pt x="44" y="20"/>
                  </a:lnTo>
                  <a:lnTo>
                    <a:pt x="28" y="12"/>
                  </a:lnTo>
                  <a:lnTo>
                    <a:pt x="14" y="7"/>
                  </a:lnTo>
                  <a:lnTo>
                    <a:pt x="4" y="3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05" name="Freeform 199"/>
            <p:cNvSpPr/>
            <p:nvPr/>
          </p:nvSpPr>
          <p:spPr>
            <a:xfrm>
              <a:off x="3150" y="3281"/>
              <a:ext cx="103" cy="42"/>
            </a:xfrm>
            <a:custGeom>
              <a:avLst/>
              <a:gdLst>
                <a:gd name="txL" fmla="*/ 0 w 206"/>
                <a:gd name="txT" fmla="*/ 0 h 85"/>
                <a:gd name="txR" fmla="*/ 206 w 206"/>
                <a:gd name="txB" fmla="*/ 85 h 85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206" h="85">
                  <a:moveTo>
                    <a:pt x="0" y="54"/>
                  </a:moveTo>
                  <a:lnTo>
                    <a:pt x="11" y="45"/>
                  </a:lnTo>
                  <a:lnTo>
                    <a:pt x="22" y="37"/>
                  </a:lnTo>
                  <a:lnTo>
                    <a:pt x="34" y="30"/>
                  </a:lnTo>
                  <a:lnTo>
                    <a:pt x="46" y="23"/>
                  </a:lnTo>
                  <a:lnTo>
                    <a:pt x="60" y="16"/>
                  </a:lnTo>
                  <a:lnTo>
                    <a:pt x="74" y="11"/>
                  </a:lnTo>
                  <a:lnTo>
                    <a:pt x="88" y="7"/>
                  </a:lnTo>
                  <a:lnTo>
                    <a:pt x="103" y="3"/>
                  </a:lnTo>
                  <a:lnTo>
                    <a:pt x="117" y="1"/>
                  </a:lnTo>
                  <a:lnTo>
                    <a:pt x="130" y="0"/>
                  </a:lnTo>
                  <a:lnTo>
                    <a:pt x="143" y="1"/>
                  </a:lnTo>
                  <a:lnTo>
                    <a:pt x="156" y="3"/>
                  </a:lnTo>
                  <a:lnTo>
                    <a:pt x="168" y="7"/>
                  </a:lnTo>
                  <a:lnTo>
                    <a:pt x="179" y="12"/>
                  </a:lnTo>
                  <a:lnTo>
                    <a:pt x="189" y="19"/>
                  </a:lnTo>
                  <a:lnTo>
                    <a:pt x="197" y="29"/>
                  </a:lnTo>
                  <a:lnTo>
                    <a:pt x="206" y="47"/>
                  </a:lnTo>
                  <a:lnTo>
                    <a:pt x="206" y="62"/>
                  </a:lnTo>
                  <a:lnTo>
                    <a:pt x="198" y="73"/>
                  </a:lnTo>
                  <a:lnTo>
                    <a:pt x="185" y="82"/>
                  </a:lnTo>
                  <a:lnTo>
                    <a:pt x="167" y="85"/>
                  </a:lnTo>
                  <a:lnTo>
                    <a:pt x="149" y="84"/>
                  </a:lnTo>
                  <a:lnTo>
                    <a:pt x="132" y="76"/>
                  </a:lnTo>
                  <a:lnTo>
                    <a:pt x="116" y="63"/>
                  </a:lnTo>
                  <a:lnTo>
                    <a:pt x="102" y="53"/>
                  </a:lnTo>
                  <a:lnTo>
                    <a:pt x="84" y="47"/>
                  </a:lnTo>
                  <a:lnTo>
                    <a:pt x="66" y="45"/>
                  </a:lnTo>
                  <a:lnTo>
                    <a:pt x="46" y="46"/>
                  </a:lnTo>
                  <a:lnTo>
                    <a:pt x="29" y="48"/>
                  </a:lnTo>
                  <a:lnTo>
                    <a:pt x="14" y="50"/>
                  </a:lnTo>
                  <a:lnTo>
                    <a:pt x="4" y="53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06" name="Freeform 200"/>
            <p:cNvSpPr/>
            <p:nvPr/>
          </p:nvSpPr>
          <p:spPr>
            <a:xfrm>
              <a:off x="2822" y="3075"/>
              <a:ext cx="74" cy="47"/>
            </a:xfrm>
            <a:custGeom>
              <a:avLst/>
              <a:gdLst>
                <a:gd name="txL" fmla="*/ 0 w 147"/>
                <a:gd name="txT" fmla="*/ 0 h 95"/>
                <a:gd name="txR" fmla="*/ 147 w 147"/>
                <a:gd name="txB" fmla="*/ 95 h 95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147" h="95">
                  <a:moveTo>
                    <a:pt x="0" y="5"/>
                  </a:moveTo>
                  <a:lnTo>
                    <a:pt x="22" y="2"/>
                  </a:lnTo>
                  <a:lnTo>
                    <a:pt x="45" y="0"/>
                  </a:lnTo>
                  <a:lnTo>
                    <a:pt x="68" y="3"/>
                  </a:lnTo>
                  <a:lnTo>
                    <a:pt x="91" y="8"/>
                  </a:lnTo>
                  <a:lnTo>
                    <a:pt x="111" y="17"/>
                  </a:lnTo>
                  <a:lnTo>
                    <a:pt x="128" y="29"/>
                  </a:lnTo>
                  <a:lnTo>
                    <a:pt x="141" y="44"/>
                  </a:lnTo>
                  <a:lnTo>
                    <a:pt x="147" y="63"/>
                  </a:lnTo>
                  <a:lnTo>
                    <a:pt x="146" y="79"/>
                  </a:lnTo>
                  <a:lnTo>
                    <a:pt x="141" y="89"/>
                  </a:lnTo>
                  <a:lnTo>
                    <a:pt x="130" y="94"/>
                  </a:lnTo>
                  <a:lnTo>
                    <a:pt x="119" y="95"/>
                  </a:lnTo>
                  <a:lnTo>
                    <a:pt x="105" y="90"/>
                  </a:lnTo>
                  <a:lnTo>
                    <a:pt x="93" y="82"/>
                  </a:lnTo>
                  <a:lnTo>
                    <a:pt x="83" y="70"/>
                  </a:lnTo>
                  <a:lnTo>
                    <a:pt x="77" y="55"/>
                  </a:lnTo>
                  <a:lnTo>
                    <a:pt x="71" y="43"/>
                  </a:lnTo>
                  <a:lnTo>
                    <a:pt x="62" y="33"/>
                  </a:lnTo>
                  <a:lnTo>
                    <a:pt x="50" y="23"/>
                  </a:lnTo>
                  <a:lnTo>
                    <a:pt x="36" y="17"/>
                  </a:lnTo>
                  <a:lnTo>
                    <a:pt x="22" y="12"/>
                  </a:lnTo>
                  <a:lnTo>
                    <a:pt x="10" y="7"/>
                  </a:lnTo>
                  <a:lnTo>
                    <a:pt x="3" y="6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07" name="Freeform 201"/>
            <p:cNvSpPr/>
            <p:nvPr/>
          </p:nvSpPr>
          <p:spPr>
            <a:xfrm>
              <a:off x="2819" y="3081"/>
              <a:ext cx="43" cy="77"/>
            </a:xfrm>
            <a:custGeom>
              <a:avLst/>
              <a:gdLst>
                <a:gd name="txL" fmla="*/ 0 w 87"/>
                <a:gd name="txT" fmla="*/ 0 h 154"/>
                <a:gd name="txR" fmla="*/ 87 w 87"/>
                <a:gd name="txB" fmla="*/ 154 h 154"/>
              </a:gdLst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</a:cxnLst>
              <a:rect l="txL" t="txT" r="txR" b="txB"/>
              <a:pathLst>
                <a:path w="87" h="154">
                  <a:moveTo>
                    <a:pt x="0" y="0"/>
                  </a:moveTo>
                  <a:lnTo>
                    <a:pt x="20" y="10"/>
                  </a:lnTo>
                  <a:lnTo>
                    <a:pt x="38" y="24"/>
                  </a:lnTo>
                  <a:lnTo>
                    <a:pt x="56" y="40"/>
                  </a:lnTo>
                  <a:lnTo>
                    <a:pt x="69" y="59"/>
                  </a:lnTo>
                  <a:lnTo>
                    <a:pt x="81" y="78"/>
                  </a:lnTo>
                  <a:lnTo>
                    <a:pt x="87" y="98"/>
                  </a:lnTo>
                  <a:lnTo>
                    <a:pt x="87" y="119"/>
                  </a:lnTo>
                  <a:lnTo>
                    <a:pt x="81" y="137"/>
                  </a:lnTo>
                  <a:lnTo>
                    <a:pt x="71" y="150"/>
                  </a:lnTo>
                  <a:lnTo>
                    <a:pt x="59" y="154"/>
                  </a:lnTo>
                  <a:lnTo>
                    <a:pt x="49" y="152"/>
                  </a:lnTo>
                  <a:lnTo>
                    <a:pt x="38" y="144"/>
                  </a:lnTo>
                  <a:lnTo>
                    <a:pt x="30" y="133"/>
                  </a:lnTo>
                  <a:lnTo>
                    <a:pt x="26" y="119"/>
                  </a:lnTo>
                  <a:lnTo>
                    <a:pt x="26" y="103"/>
                  </a:lnTo>
                  <a:lnTo>
                    <a:pt x="30" y="88"/>
                  </a:lnTo>
                  <a:lnTo>
                    <a:pt x="34" y="74"/>
                  </a:lnTo>
                  <a:lnTo>
                    <a:pt x="31" y="60"/>
                  </a:lnTo>
                  <a:lnTo>
                    <a:pt x="27" y="45"/>
                  </a:lnTo>
                  <a:lnTo>
                    <a:pt x="21" y="31"/>
                  </a:lnTo>
                  <a:lnTo>
                    <a:pt x="14" y="19"/>
                  </a:lnTo>
                  <a:lnTo>
                    <a:pt x="7" y="9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08" name="Freeform 202"/>
            <p:cNvSpPr/>
            <p:nvPr/>
          </p:nvSpPr>
          <p:spPr>
            <a:xfrm>
              <a:off x="2821" y="3040"/>
              <a:ext cx="81" cy="34"/>
            </a:xfrm>
            <a:custGeom>
              <a:avLst/>
              <a:gdLst>
                <a:gd name="txL" fmla="*/ 0 w 161"/>
                <a:gd name="txT" fmla="*/ 0 h 69"/>
                <a:gd name="txR" fmla="*/ 161 w 161"/>
                <a:gd name="txB" fmla="*/ 69 h 69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161" h="69">
                  <a:moveTo>
                    <a:pt x="0" y="69"/>
                  </a:moveTo>
                  <a:lnTo>
                    <a:pt x="14" y="52"/>
                  </a:lnTo>
                  <a:lnTo>
                    <a:pt x="30" y="36"/>
                  </a:lnTo>
                  <a:lnTo>
                    <a:pt x="49" y="22"/>
                  </a:lnTo>
                  <a:lnTo>
                    <a:pt x="69" y="11"/>
                  </a:lnTo>
                  <a:lnTo>
                    <a:pt x="90" y="4"/>
                  </a:lnTo>
                  <a:lnTo>
                    <a:pt x="110" y="0"/>
                  </a:lnTo>
                  <a:lnTo>
                    <a:pt x="130" y="4"/>
                  </a:lnTo>
                  <a:lnTo>
                    <a:pt x="147" y="13"/>
                  </a:lnTo>
                  <a:lnTo>
                    <a:pt x="158" y="25"/>
                  </a:lnTo>
                  <a:lnTo>
                    <a:pt x="161" y="37"/>
                  </a:lnTo>
                  <a:lnTo>
                    <a:pt x="156" y="47"/>
                  </a:lnTo>
                  <a:lnTo>
                    <a:pt x="148" y="55"/>
                  </a:lnTo>
                  <a:lnTo>
                    <a:pt x="136" y="61"/>
                  </a:lnTo>
                  <a:lnTo>
                    <a:pt x="121" y="64"/>
                  </a:lnTo>
                  <a:lnTo>
                    <a:pt x="105" y="61"/>
                  </a:lnTo>
                  <a:lnTo>
                    <a:pt x="90" y="54"/>
                  </a:lnTo>
                  <a:lnTo>
                    <a:pt x="77" y="49"/>
                  </a:lnTo>
                  <a:lnTo>
                    <a:pt x="63" y="47"/>
                  </a:lnTo>
                  <a:lnTo>
                    <a:pt x="48" y="50"/>
                  </a:lnTo>
                  <a:lnTo>
                    <a:pt x="34" y="54"/>
                  </a:lnTo>
                  <a:lnTo>
                    <a:pt x="21" y="59"/>
                  </a:lnTo>
                  <a:lnTo>
                    <a:pt x="10" y="64"/>
                  </a:lnTo>
                  <a:lnTo>
                    <a:pt x="2" y="68"/>
                  </a:lnTo>
                  <a:lnTo>
                    <a:pt x="0" y="69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09" name="Freeform 203"/>
            <p:cNvSpPr/>
            <p:nvPr/>
          </p:nvSpPr>
          <p:spPr>
            <a:xfrm>
              <a:off x="2818" y="3005"/>
              <a:ext cx="57" cy="66"/>
            </a:xfrm>
            <a:custGeom>
              <a:avLst/>
              <a:gdLst>
                <a:gd name="txL" fmla="*/ 0 w 114"/>
                <a:gd name="txT" fmla="*/ 0 h 133"/>
                <a:gd name="txR" fmla="*/ 114 w 114"/>
                <a:gd name="txB" fmla="*/ 133 h 133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114" h="133">
                  <a:moveTo>
                    <a:pt x="0" y="133"/>
                  </a:moveTo>
                  <a:lnTo>
                    <a:pt x="1" y="111"/>
                  </a:lnTo>
                  <a:lnTo>
                    <a:pt x="5" y="88"/>
                  </a:lnTo>
                  <a:lnTo>
                    <a:pt x="11" y="65"/>
                  </a:lnTo>
                  <a:lnTo>
                    <a:pt x="22" y="44"/>
                  </a:lnTo>
                  <a:lnTo>
                    <a:pt x="35" y="25"/>
                  </a:lnTo>
                  <a:lnTo>
                    <a:pt x="49" y="12"/>
                  </a:lnTo>
                  <a:lnTo>
                    <a:pt x="67" y="2"/>
                  </a:lnTo>
                  <a:lnTo>
                    <a:pt x="86" y="0"/>
                  </a:lnTo>
                  <a:lnTo>
                    <a:pt x="102" y="4"/>
                  </a:lnTo>
                  <a:lnTo>
                    <a:pt x="112" y="12"/>
                  </a:lnTo>
                  <a:lnTo>
                    <a:pt x="114" y="22"/>
                  </a:lnTo>
                  <a:lnTo>
                    <a:pt x="112" y="35"/>
                  </a:lnTo>
                  <a:lnTo>
                    <a:pt x="105" y="46"/>
                  </a:lnTo>
                  <a:lnTo>
                    <a:pt x="94" y="56"/>
                  </a:lnTo>
                  <a:lnTo>
                    <a:pt x="81" y="65"/>
                  </a:lnTo>
                  <a:lnTo>
                    <a:pt x="64" y="67"/>
                  </a:lnTo>
                  <a:lnTo>
                    <a:pt x="52" y="69"/>
                  </a:lnTo>
                  <a:lnTo>
                    <a:pt x="39" y="77"/>
                  </a:lnTo>
                  <a:lnTo>
                    <a:pt x="29" y="88"/>
                  </a:lnTo>
                  <a:lnTo>
                    <a:pt x="18" y="99"/>
                  </a:lnTo>
                  <a:lnTo>
                    <a:pt x="11" y="112"/>
                  </a:lnTo>
                  <a:lnTo>
                    <a:pt x="5" y="122"/>
                  </a:lnTo>
                  <a:lnTo>
                    <a:pt x="1" y="130"/>
                  </a:lnTo>
                  <a:lnTo>
                    <a:pt x="0" y="13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10" name="Freeform 204"/>
            <p:cNvSpPr/>
            <p:nvPr/>
          </p:nvSpPr>
          <p:spPr>
            <a:xfrm>
              <a:off x="2794" y="2985"/>
              <a:ext cx="35" cy="82"/>
            </a:xfrm>
            <a:custGeom>
              <a:avLst/>
              <a:gdLst>
                <a:gd name="txL" fmla="*/ 0 w 70"/>
                <a:gd name="txT" fmla="*/ 0 h 163"/>
                <a:gd name="txR" fmla="*/ 70 w 70"/>
                <a:gd name="txB" fmla="*/ 163 h 163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70" h="163">
                  <a:moveTo>
                    <a:pt x="30" y="163"/>
                  </a:moveTo>
                  <a:lnTo>
                    <a:pt x="18" y="145"/>
                  </a:lnTo>
                  <a:lnTo>
                    <a:pt x="9" y="124"/>
                  </a:lnTo>
                  <a:lnTo>
                    <a:pt x="3" y="101"/>
                  </a:lnTo>
                  <a:lnTo>
                    <a:pt x="0" y="78"/>
                  </a:lnTo>
                  <a:lnTo>
                    <a:pt x="0" y="56"/>
                  </a:lnTo>
                  <a:lnTo>
                    <a:pt x="4" y="36"/>
                  </a:lnTo>
                  <a:lnTo>
                    <a:pt x="13" y="18"/>
                  </a:lnTo>
                  <a:lnTo>
                    <a:pt x="28" y="6"/>
                  </a:lnTo>
                  <a:lnTo>
                    <a:pt x="43" y="0"/>
                  </a:lnTo>
                  <a:lnTo>
                    <a:pt x="56" y="2"/>
                  </a:lnTo>
                  <a:lnTo>
                    <a:pt x="64" y="9"/>
                  </a:lnTo>
                  <a:lnTo>
                    <a:pt x="70" y="21"/>
                  </a:lnTo>
                  <a:lnTo>
                    <a:pt x="70" y="34"/>
                  </a:lnTo>
                  <a:lnTo>
                    <a:pt x="68" y="48"/>
                  </a:lnTo>
                  <a:lnTo>
                    <a:pt x="59" y="62"/>
                  </a:lnTo>
                  <a:lnTo>
                    <a:pt x="48" y="74"/>
                  </a:lnTo>
                  <a:lnTo>
                    <a:pt x="33" y="97"/>
                  </a:lnTo>
                  <a:lnTo>
                    <a:pt x="27" y="127"/>
                  </a:lnTo>
                  <a:lnTo>
                    <a:pt x="28" y="152"/>
                  </a:lnTo>
                  <a:lnTo>
                    <a:pt x="30" y="16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11" name="Freeform 205"/>
            <p:cNvSpPr/>
            <p:nvPr/>
          </p:nvSpPr>
          <p:spPr>
            <a:xfrm>
              <a:off x="2838" y="2266"/>
              <a:ext cx="180" cy="174"/>
            </a:xfrm>
            <a:custGeom>
              <a:avLst/>
              <a:gdLst>
                <a:gd name="txL" fmla="*/ 0 w 361"/>
                <a:gd name="txT" fmla="*/ 0 h 348"/>
                <a:gd name="txR" fmla="*/ 361 w 361"/>
                <a:gd name="txB" fmla="*/ 348 h 348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361" h="348">
                  <a:moveTo>
                    <a:pt x="8" y="6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8" y="0"/>
                  </a:lnTo>
                  <a:lnTo>
                    <a:pt x="23" y="4"/>
                  </a:lnTo>
                  <a:lnTo>
                    <a:pt x="44" y="8"/>
                  </a:lnTo>
                  <a:lnTo>
                    <a:pt x="69" y="16"/>
                  </a:lnTo>
                  <a:lnTo>
                    <a:pt x="98" y="27"/>
                  </a:lnTo>
                  <a:lnTo>
                    <a:pt x="129" y="39"/>
                  </a:lnTo>
                  <a:lnTo>
                    <a:pt x="162" y="55"/>
                  </a:lnTo>
                  <a:lnTo>
                    <a:pt x="196" y="74"/>
                  </a:lnTo>
                  <a:lnTo>
                    <a:pt x="229" y="96"/>
                  </a:lnTo>
                  <a:lnTo>
                    <a:pt x="262" y="120"/>
                  </a:lnTo>
                  <a:lnTo>
                    <a:pt x="291" y="146"/>
                  </a:lnTo>
                  <a:lnTo>
                    <a:pt x="317" y="178"/>
                  </a:lnTo>
                  <a:lnTo>
                    <a:pt x="340" y="210"/>
                  </a:lnTo>
                  <a:lnTo>
                    <a:pt x="356" y="247"/>
                  </a:lnTo>
                  <a:lnTo>
                    <a:pt x="361" y="267"/>
                  </a:lnTo>
                  <a:lnTo>
                    <a:pt x="358" y="287"/>
                  </a:lnTo>
                  <a:lnTo>
                    <a:pt x="354" y="304"/>
                  </a:lnTo>
                  <a:lnTo>
                    <a:pt x="346" y="319"/>
                  </a:lnTo>
                  <a:lnTo>
                    <a:pt x="336" y="331"/>
                  </a:lnTo>
                  <a:lnTo>
                    <a:pt x="328" y="340"/>
                  </a:lnTo>
                  <a:lnTo>
                    <a:pt x="323" y="346"/>
                  </a:lnTo>
                  <a:lnTo>
                    <a:pt x="320" y="348"/>
                  </a:lnTo>
                  <a:lnTo>
                    <a:pt x="321" y="346"/>
                  </a:lnTo>
                  <a:lnTo>
                    <a:pt x="326" y="341"/>
                  </a:lnTo>
                  <a:lnTo>
                    <a:pt x="331" y="332"/>
                  </a:lnTo>
                  <a:lnTo>
                    <a:pt x="336" y="320"/>
                  </a:lnTo>
                  <a:lnTo>
                    <a:pt x="340" y="305"/>
                  </a:lnTo>
                  <a:lnTo>
                    <a:pt x="342" y="287"/>
                  </a:lnTo>
                  <a:lnTo>
                    <a:pt x="341" y="267"/>
                  </a:lnTo>
                  <a:lnTo>
                    <a:pt x="336" y="244"/>
                  </a:lnTo>
                  <a:lnTo>
                    <a:pt x="326" y="220"/>
                  </a:lnTo>
                  <a:lnTo>
                    <a:pt x="309" y="194"/>
                  </a:lnTo>
                  <a:lnTo>
                    <a:pt x="283" y="165"/>
                  </a:lnTo>
                  <a:lnTo>
                    <a:pt x="250" y="136"/>
                  </a:lnTo>
                  <a:lnTo>
                    <a:pt x="207" y="105"/>
                  </a:lnTo>
                  <a:lnTo>
                    <a:pt x="153" y="73"/>
                  </a:lnTo>
                  <a:lnTo>
                    <a:pt x="88" y="39"/>
                  </a:lnTo>
                  <a:lnTo>
                    <a:pt x="8" y="6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12" name="Freeform 206"/>
            <p:cNvSpPr/>
            <p:nvPr/>
          </p:nvSpPr>
          <p:spPr>
            <a:xfrm>
              <a:off x="2794" y="3106"/>
              <a:ext cx="63" cy="171"/>
            </a:xfrm>
            <a:custGeom>
              <a:avLst/>
              <a:gdLst>
                <a:gd name="txL" fmla="*/ 0 w 126"/>
                <a:gd name="txT" fmla="*/ 0 h 343"/>
                <a:gd name="txR" fmla="*/ 126 w 126"/>
                <a:gd name="txB" fmla="*/ 343 h 343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126" h="343">
                  <a:moveTo>
                    <a:pt x="25" y="0"/>
                  </a:moveTo>
                  <a:lnTo>
                    <a:pt x="10" y="30"/>
                  </a:lnTo>
                  <a:lnTo>
                    <a:pt x="2" y="71"/>
                  </a:lnTo>
                  <a:lnTo>
                    <a:pt x="0" y="121"/>
                  </a:lnTo>
                  <a:lnTo>
                    <a:pt x="5" y="175"/>
                  </a:lnTo>
                  <a:lnTo>
                    <a:pt x="19" y="228"/>
                  </a:lnTo>
                  <a:lnTo>
                    <a:pt x="43" y="276"/>
                  </a:lnTo>
                  <a:lnTo>
                    <a:pt x="79" y="316"/>
                  </a:lnTo>
                  <a:lnTo>
                    <a:pt x="126" y="343"/>
                  </a:lnTo>
                  <a:lnTo>
                    <a:pt x="123" y="341"/>
                  </a:lnTo>
                  <a:lnTo>
                    <a:pt x="115" y="332"/>
                  </a:lnTo>
                  <a:lnTo>
                    <a:pt x="102" y="321"/>
                  </a:lnTo>
                  <a:lnTo>
                    <a:pt x="87" y="306"/>
                  </a:lnTo>
                  <a:lnTo>
                    <a:pt x="71" y="288"/>
                  </a:lnTo>
                  <a:lnTo>
                    <a:pt x="55" y="267"/>
                  </a:lnTo>
                  <a:lnTo>
                    <a:pt x="41" y="245"/>
                  </a:lnTo>
                  <a:lnTo>
                    <a:pt x="30" y="221"/>
                  </a:lnTo>
                  <a:lnTo>
                    <a:pt x="19" y="183"/>
                  </a:lnTo>
                  <a:lnTo>
                    <a:pt x="13" y="145"/>
                  </a:lnTo>
                  <a:lnTo>
                    <a:pt x="12" y="108"/>
                  </a:lnTo>
                  <a:lnTo>
                    <a:pt x="13" y="73"/>
                  </a:lnTo>
                  <a:lnTo>
                    <a:pt x="17" y="43"/>
                  </a:lnTo>
                  <a:lnTo>
                    <a:pt x="20" y="20"/>
                  </a:lnTo>
                  <a:lnTo>
                    <a:pt x="24" y="5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13" name="Freeform 207"/>
            <p:cNvSpPr/>
            <p:nvPr/>
          </p:nvSpPr>
          <p:spPr>
            <a:xfrm>
              <a:off x="3146" y="3147"/>
              <a:ext cx="165" cy="80"/>
            </a:xfrm>
            <a:custGeom>
              <a:avLst/>
              <a:gdLst>
                <a:gd name="txL" fmla="*/ 0 w 332"/>
                <a:gd name="txT" fmla="*/ 0 h 160"/>
                <a:gd name="txR" fmla="*/ 332 w 332"/>
                <a:gd name="txB" fmla="*/ 160 h 160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332" h="160">
                  <a:moveTo>
                    <a:pt x="332" y="160"/>
                  </a:moveTo>
                  <a:lnTo>
                    <a:pt x="326" y="146"/>
                  </a:lnTo>
                  <a:lnTo>
                    <a:pt x="318" y="130"/>
                  </a:lnTo>
                  <a:lnTo>
                    <a:pt x="305" y="114"/>
                  </a:lnTo>
                  <a:lnTo>
                    <a:pt x="290" y="96"/>
                  </a:lnTo>
                  <a:lnTo>
                    <a:pt x="273" y="79"/>
                  </a:lnTo>
                  <a:lnTo>
                    <a:pt x="254" y="63"/>
                  </a:lnTo>
                  <a:lnTo>
                    <a:pt x="232" y="48"/>
                  </a:lnTo>
                  <a:lnTo>
                    <a:pt x="208" y="34"/>
                  </a:lnTo>
                  <a:lnTo>
                    <a:pt x="183" y="21"/>
                  </a:lnTo>
                  <a:lnTo>
                    <a:pt x="158" y="11"/>
                  </a:lnTo>
                  <a:lnTo>
                    <a:pt x="132" y="4"/>
                  </a:lnTo>
                  <a:lnTo>
                    <a:pt x="104" y="0"/>
                  </a:lnTo>
                  <a:lnTo>
                    <a:pt x="77" y="0"/>
                  </a:lnTo>
                  <a:lnTo>
                    <a:pt x="51" y="2"/>
                  </a:lnTo>
                  <a:lnTo>
                    <a:pt x="26" y="10"/>
                  </a:lnTo>
                  <a:lnTo>
                    <a:pt x="0" y="23"/>
                  </a:lnTo>
                  <a:lnTo>
                    <a:pt x="5" y="21"/>
                  </a:lnTo>
                  <a:lnTo>
                    <a:pt x="15" y="19"/>
                  </a:lnTo>
                  <a:lnTo>
                    <a:pt x="33" y="17"/>
                  </a:lnTo>
                  <a:lnTo>
                    <a:pt x="54" y="15"/>
                  </a:lnTo>
                  <a:lnTo>
                    <a:pt x="79" y="13"/>
                  </a:lnTo>
                  <a:lnTo>
                    <a:pt x="105" y="15"/>
                  </a:lnTo>
                  <a:lnTo>
                    <a:pt x="132" y="18"/>
                  </a:lnTo>
                  <a:lnTo>
                    <a:pt x="157" y="24"/>
                  </a:lnTo>
                  <a:lnTo>
                    <a:pt x="194" y="39"/>
                  </a:lnTo>
                  <a:lnTo>
                    <a:pt x="226" y="59"/>
                  </a:lnTo>
                  <a:lnTo>
                    <a:pt x="256" y="81"/>
                  </a:lnTo>
                  <a:lnTo>
                    <a:pt x="282" y="104"/>
                  </a:lnTo>
                  <a:lnTo>
                    <a:pt x="303" y="125"/>
                  </a:lnTo>
                  <a:lnTo>
                    <a:pt x="318" y="144"/>
                  </a:lnTo>
                  <a:lnTo>
                    <a:pt x="329" y="155"/>
                  </a:lnTo>
                  <a:lnTo>
                    <a:pt x="332" y="16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14" name="Freeform 208"/>
            <p:cNvSpPr/>
            <p:nvPr/>
          </p:nvSpPr>
          <p:spPr>
            <a:xfrm>
              <a:off x="2926" y="2651"/>
              <a:ext cx="186" cy="670"/>
            </a:xfrm>
            <a:custGeom>
              <a:avLst/>
              <a:gdLst>
                <a:gd name="txL" fmla="*/ 0 w 373"/>
                <a:gd name="txT" fmla="*/ 0 h 1340"/>
                <a:gd name="txR" fmla="*/ 373 w 373"/>
                <a:gd name="txB" fmla="*/ 1340 h 1340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373" h="1340">
                  <a:moveTo>
                    <a:pt x="373" y="1336"/>
                  </a:moveTo>
                  <a:lnTo>
                    <a:pt x="330" y="1333"/>
                  </a:lnTo>
                  <a:lnTo>
                    <a:pt x="286" y="1329"/>
                  </a:lnTo>
                  <a:lnTo>
                    <a:pt x="242" y="1323"/>
                  </a:lnTo>
                  <a:lnTo>
                    <a:pt x="201" y="1315"/>
                  </a:lnTo>
                  <a:lnTo>
                    <a:pt x="162" y="1304"/>
                  </a:lnTo>
                  <a:lnTo>
                    <a:pt x="127" y="1287"/>
                  </a:lnTo>
                  <a:lnTo>
                    <a:pt x="96" y="1268"/>
                  </a:lnTo>
                  <a:lnTo>
                    <a:pt x="72" y="1242"/>
                  </a:lnTo>
                  <a:lnTo>
                    <a:pt x="53" y="1211"/>
                  </a:lnTo>
                  <a:lnTo>
                    <a:pt x="43" y="1175"/>
                  </a:lnTo>
                  <a:lnTo>
                    <a:pt x="42" y="1130"/>
                  </a:lnTo>
                  <a:lnTo>
                    <a:pt x="50" y="1077"/>
                  </a:lnTo>
                  <a:lnTo>
                    <a:pt x="68" y="1017"/>
                  </a:lnTo>
                  <a:lnTo>
                    <a:pt x="99" y="946"/>
                  </a:lnTo>
                  <a:lnTo>
                    <a:pt x="142" y="867"/>
                  </a:lnTo>
                  <a:lnTo>
                    <a:pt x="200" y="777"/>
                  </a:lnTo>
                  <a:lnTo>
                    <a:pt x="248" y="700"/>
                  </a:lnTo>
                  <a:lnTo>
                    <a:pt x="287" y="626"/>
                  </a:lnTo>
                  <a:lnTo>
                    <a:pt x="318" y="556"/>
                  </a:lnTo>
                  <a:lnTo>
                    <a:pt x="341" y="489"/>
                  </a:lnTo>
                  <a:lnTo>
                    <a:pt x="357" y="426"/>
                  </a:lnTo>
                  <a:lnTo>
                    <a:pt x="365" y="366"/>
                  </a:lnTo>
                  <a:lnTo>
                    <a:pt x="368" y="310"/>
                  </a:lnTo>
                  <a:lnTo>
                    <a:pt x="364" y="258"/>
                  </a:lnTo>
                  <a:lnTo>
                    <a:pt x="355" y="210"/>
                  </a:lnTo>
                  <a:lnTo>
                    <a:pt x="341" y="167"/>
                  </a:lnTo>
                  <a:lnTo>
                    <a:pt x="323" y="129"/>
                  </a:lnTo>
                  <a:lnTo>
                    <a:pt x="301" y="94"/>
                  </a:lnTo>
                  <a:lnTo>
                    <a:pt x="276" y="65"/>
                  </a:lnTo>
                  <a:lnTo>
                    <a:pt x="248" y="41"/>
                  </a:lnTo>
                  <a:lnTo>
                    <a:pt x="218" y="22"/>
                  </a:lnTo>
                  <a:lnTo>
                    <a:pt x="186" y="8"/>
                  </a:lnTo>
                  <a:lnTo>
                    <a:pt x="162" y="2"/>
                  </a:lnTo>
                  <a:lnTo>
                    <a:pt x="140" y="0"/>
                  </a:lnTo>
                  <a:lnTo>
                    <a:pt x="119" y="2"/>
                  </a:lnTo>
                  <a:lnTo>
                    <a:pt x="101" y="7"/>
                  </a:lnTo>
                  <a:lnTo>
                    <a:pt x="84" y="15"/>
                  </a:lnTo>
                  <a:lnTo>
                    <a:pt x="69" y="25"/>
                  </a:lnTo>
                  <a:lnTo>
                    <a:pt x="56" y="35"/>
                  </a:lnTo>
                  <a:lnTo>
                    <a:pt x="43" y="48"/>
                  </a:lnTo>
                  <a:lnTo>
                    <a:pt x="33" y="62"/>
                  </a:lnTo>
                  <a:lnTo>
                    <a:pt x="25" y="75"/>
                  </a:lnTo>
                  <a:lnTo>
                    <a:pt x="16" y="87"/>
                  </a:lnTo>
                  <a:lnTo>
                    <a:pt x="11" y="99"/>
                  </a:lnTo>
                  <a:lnTo>
                    <a:pt x="6" y="108"/>
                  </a:lnTo>
                  <a:lnTo>
                    <a:pt x="3" y="116"/>
                  </a:lnTo>
                  <a:lnTo>
                    <a:pt x="1" y="121"/>
                  </a:lnTo>
                  <a:lnTo>
                    <a:pt x="0" y="123"/>
                  </a:lnTo>
                  <a:lnTo>
                    <a:pt x="1" y="122"/>
                  </a:lnTo>
                  <a:lnTo>
                    <a:pt x="4" y="117"/>
                  </a:lnTo>
                  <a:lnTo>
                    <a:pt x="8" y="111"/>
                  </a:lnTo>
                  <a:lnTo>
                    <a:pt x="15" y="103"/>
                  </a:lnTo>
                  <a:lnTo>
                    <a:pt x="23" y="94"/>
                  </a:lnTo>
                  <a:lnTo>
                    <a:pt x="33" y="85"/>
                  </a:lnTo>
                  <a:lnTo>
                    <a:pt x="44" y="75"/>
                  </a:lnTo>
                  <a:lnTo>
                    <a:pt x="56" y="64"/>
                  </a:lnTo>
                  <a:lnTo>
                    <a:pt x="69" y="54"/>
                  </a:lnTo>
                  <a:lnTo>
                    <a:pt x="84" y="45"/>
                  </a:lnTo>
                  <a:lnTo>
                    <a:pt x="99" y="37"/>
                  </a:lnTo>
                  <a:lnTo>
                    <a:pt x="115" y="31"/>
                  </a:lnTo>
                  <a:lnTo>
                    <a:pt x="133" y="27"/>
                  </a:lnTo>
                  <a:lnTo>
                    <a:pt x="151" y="26"/>
                  </a:lnTo>
                  <a:lnTo>
                    <a:pt x="170" y="27"/>
                  </a:lnTo>
                  <a:lnTo>
                    <a:pt x="189" y="33"/>
                  </a:lnTo>
                  <a:lnTo>
                    <a:pt x="210" y="42"/>
                  </a:lnTo>
                  <a:lnTo>
                    <a:pt x="232" y="55"/>
                  </a:lnTo>
                  <a:lnTo>
                    <a:pt x="253" y="72"/>
                  </a:lnTo>
                  <a:lnTo>
                    <a:pt x="273" y="92"/>
                  </a:lnTo>
                  <a:lnTo>
                    <a:pt x="293" y="114"/>
                  </a:lnTo>
                  <a:lnTo>
                    <a:pt x="311" y="140"/>
                  </a:lnTo>
                  <a:lnTo>
                    <a:pt x="327" y="169"/>
                  </a:lnTo>
                  <a:lnTo>
                    <a:pt x="340" y="200"/>
                  </a:lnTo>
                  <a:lnTo>
                    <a:pt x="350" y="236"/>
                  </a:lnTo>
                  <a:lnTo>
                    <a:pt x="357" y="273"/>
                  </a:lnTo>
                  <a:lnTo>
                    <a:pt x="361" y="313"/>
                  </a:lnTo>
                  <a:lnTo>
                    <a:pt x="360" y="357"/>
                  </a:lnTo>
                  <a:lnTo>
                    <a:pt x="353" y="402"/>
                  </a:lnTo>
                  <a:lnTo>
                    <a:pt x="340" y="450"/>
                  </a:lnTo>
                  <a:lnTo>
                    <a:pt x="322" y="501"/>
                  </a:lnTo>
                  <a:lnTo>
                    <a:pt x="297" y="554"/>
                  </a:lnTo>
                  <a:lnTo>
                    <a:pt x="268" y="610"/>
                  </a:lnTo>
                  <a:lnTo>
                    <a:pt x="236" y="663"/>
                  </a:lnTo>
                  <a:lnTo>
                    <a:pt x="205" y="715"/>
                  </a:lnTo>
                  <a:lnTo>
                    <a:pt x="175" y="764"/>
                  </a:lnTo>
                  <a:lnTo>
                    <a:pt x="145" y="813"/>
                  </a:lnTo>
                  <a:lnTo>
                    <a:pt x="118" y="858"/>
                  </a:lnTo>
                  <a:lnTo>
                    <a:pt x="92" y="902"/>
                  </a:lnTo>
                  <a:lnTo>
                    <a:pt x="68" y="944"/>
                  </a:lnTo>
                  <a:lnTo>
                    <a:pt x="49" y="984"/>
                  </a:lnTo>
                  <a:lnTo>
                    <a:pt x="31" y="1022"/>
                  </a:lnTo>
                  <a:lnTo>
                    <a:pt x="19" y="1060"/>
                  </a:lnTo>
                  <a:lnTo>
                    <a:pt x="11" y="1095"/>
                  </a:lnTo>
                  <a:lnTo>
                    <a:pt x="7" y="1130"/>
                  </a:lnTo>
                  <a:lnTo>
                    <a:pt x="11" y="1162"/>
                  </a:lnTo>
                  <a:lnTo>
                    <a:pt x="19" y="1193"/>
                  </a:lnTo>
                  <a:lnTo>
                    <a:pt x="35" y="1223"/>
                  </a:lnTo>
                  <a:lnTo>
                    <a:pt x="56" y="1249"/>
                  </a:lnTo>
                  <a:lnTo>
                    <a:pt x="79" y="1271"/>
                  </a:lnTo>
                  <a:lnTo>
                    <a:pt x="104" y="1290"/>
                  </a:lnTo>
                  <a:lnTo>
                    <a:pt x="130" y="1305"/>
                  </a:lnTo>
                  <a:lnTo>
                    <a:pt x="158" y="1317"/>
                  </a:lnTo>
                  <a:lnTo>
                    <a:pt x="187" y="1325"/>
                  </a:lnTo>
                  <a:lnTo>
                    <a:pt x="215" y="1332"/>
                  </a:lnTo>
                  <a:lnTo>
                    <a:pt x="242" y="1337"/>
                  </a:lnTo>
                  <a:lnTo>
                    <a:pt x="269" y="1339"/>
                  </a:lnTo>
                  <a:lnTo>
                    <a:pt x="293" y="1340"/>
                  </a:lnTo>
                  <a:lnTo>
                    <a:pt x="316" y="1340"/>
                  </a:lnTo>
                  <a:lnTo>
                    <a:pt x="334" y="1339"/>
                  </a:lnTo>
                  <a:lnTo>
                    <a:pt x="350" y="1338"/>
                  </a:lnTo>
                  <a:lnTo>
                    <a:pt x="363" y="1337"/>
                  </a:lnTo>
                  <a:lnTo>
                    <a:pt x="371" y="1336"/>
                  </a:lnTo>
                  <a:lnTo>
                    <a:pt x="373" y="1336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15" name="Freeform 209"/>
            <p:cNvSpPr/>
            <p:nvPr/>
          </p:nvSpPr>
          <p:spPr>
            <a:xfrm>
              <a:off x="3348" y="3352"/>
              <a:ext cx="55" cy="62"/>
            </a:xfrm>
            <a:custGeom>
              <a:avLst/>
              <a:gdLst>
                <a:gd name="txL" fmla="*/ 0 w 110"/>
                <a:gd name="txT" fmla="*/ 0 h 123"/>
                <a:gd name="txR" fmla="*/ 110 w 110"/>
                <a:gd name="txB" fmla="*/ 123 h 123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10" h="123">
                  <a:moveTo>
                    <a:pt x="99" y="62"/>
                  </a:moveTo>
                  <a:lnTo>
                    <a:pt x="105" y="56"/>
                  </a:lnTo>
                  <a:lnTo>
                    <a:pt x="110" y="48"/>
                  </a:lnTo>
                  <a:lnTo>
                    <a:pt x="110" y="39"/>
                  </a:lnTo>
                  <a:lnTo>
                    <a:pt x="108" y="31"/>
                  </a:lnTo>
                  <a:lnTo>
                    <a:pt x="102" y="25"/>
                  </a:lnTo>
                  <a:lnTo>
                    <a:pt x="94" y="21"/>
                  </a:lnTo>
                  <a:lnTo>
                    <a:pt x="86" y="20"/>
                  </a:lnTo>
                  <a:lnTo>
                    <a:pt x="77" y="23"/>
                  </a:lnTo>
                  <a:lnTo>
                    <a:pt x="74" y="13"/>
                  </a:lnTo>
                  <a:lnTo>
                    <a:pt x="70" y="6"/>
                  </a:lnTo>
                  <a:lnTo>
                    <a:pt x="63" y="2"/>
                  </a:lnTo>
                  <a:lnTo>
                    <a:pt x="55" y="0"/>
                  </a:lnTo>
                  <a:lnTo>
                    <a:pt x="48" y="2"/>
                  </a:lnTo>
                  <a:lnTo>
                    <a:pt x="41" y="6"/>
                  </a:lnTo>
                  <a:lnTo>
                    <a:pt x="36" y="13"/>
                  </a:lnTo>
                  <a:lnTo>
                    <a:pt x="34" y="23"/>
                  </a:lnTo>
                  <a:lnTo>
                    <a:pt x="25" y="20"/>
                  </a:lnTo>
                  <a:lnTo>
                    <a:pt x="17" y="20"/>
                  </a:lnTo>
                  <a:lnTo>
                    <a:pt x="9" y="24"/>
                  </a:lnTo>
                  <a:lnTo>
                    <a:pt x="3" y="31"/>
                  </a:lnTo>
                  <a:lnTo>
                    <a:pt x="1" y="39"/>
                  </a:lnTo>
                  <a:lnTo>
                    <a:pt x="1" y="47"/>
                  </a:lnTo>
                  <a:lnTo>
                    <a:pt x="4" y="55"/>
                  </a:lnTo>
                  <a:lnTo>
                    <a:pt x="11" y="61"/>
                  </a:lnTo>
                  <a:lnTo>
                    <a:pt x="4" y="66"/>
                  </a:lnTo>
                  <a:lnTo>
                    <a:pt x="0" y="74"/>
                  </a:lnTo>
                  <a:lnTo>
                    <a:pt x="0" y="84"/>
                  </a:lnTo>
                  <a:lnTo>
                    <a:pt x="2" y="92"/>
                  </a:lnTo>
                  <a:lnTo>
                    <a:pt x="8" y="97"/>
                  </a:lnTo>
                  <a:lnTo>
                    <a:pt x="16" y="101"/>
                  </a:lnTo>
                  <a:lnTo>
                    <a:pt x="24" y="102"/>
                  </a:lnTo>
                  <a:lnTo>
                    <a:pt x="33" y="100"/>
                  </a:lnTo>
                  <a:lnTo>
                    <a:pt x="35" y="109"/>
                  </a:lnTo>
                  <a:lnTo>
                    <a:pt x="40" y="116"/>
                  </a:lnTo>
                  <a:lnTo>
                    <a:pt x="46" y="121"/>
                  </a:lnTo>
                  <a:lnTo>
                    <a:pt x="54" y="123"/>
                  </a:lnTo>
                  <a:lnTo>
                    <a:pt x="62" y="121"/>
                  </a:lnTo>
                  <a:lnTo>
                    <a:pt x="69" y="116"/>
                  </a:lnTo>
                  <a:lnTo>
                    <a:pt x="73" y="109"/>
                  </a:lnTo>
                  <a:lnTo>
                    <a:pt x="76" y="101"/>
                  </a:lnTo>
                  <a:lnTo>
                    <a:pt x="85" y="103"/>
                  </a:lnTo>
                  <a:lnTo>
                    <a:pt x="93" y="102"/>
                  </a:lnTo>
                  <a:lnTo>
                    <a:pt x="101" y="99"/>
                  </a:lnTo>
                  <a:lnTo>
                    <a:pt x="107" y="93"/>
                  </a:lnTo>
                  <a:lnTo>
                    <a:pt x="109" y="85"/>
                  </a:lnTo>
                  <a:lnTo>
                    <a:pt x="109" y="77"/>
                  </a:lnTo>
                  <a:lnTo>
                    <a:pt x="105" y="69"/>
                  </a:lnTo>
                  <a:lnTo>
                    <a:pt x="99" y="62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16" name="Freeform 210"/>
            <p:cNvSpPr/>
            <p:nvPr/>
          </p:nvSpPr>
          <p:spPr>
            <a:xfrm>
              <a:off x="3367" y="3375"/>
              <a:ext cx="16" cy="16"/>
            </a:xfrm>
            <a:custGeom>
              <a:avLst/>
              <a:gdLst>
                <a:gd name="txL" fmla="*/ 0 w 31"/>
                <a:gd name="txT" fmla="*/ 0 h 33"/>
                <a:gd name="txR" fmla="*/ 31 w 31"/>
                <a:gd name="txB" fmla="*/ 33 h 33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31" h="33">
                  <a:moveTo>
                    <a:pt x="15" y="33"/>
                  </a:moveTo>
                  <a:lnTo>
                    <a:pt x="9" y="32"/>
                  </a:lnTo>
                  <a:lnTo>
                    <a:pt x="4" y="28"/>
                  </a:lnTo>
                  <a:lnTo>
                    <a:pt x="1" y="24"/>
                  </a:lnTo>
                  <a:lnTo>
                    <a:pt x="0" y="17"/>
                  </a:lnTo>
                  <a:lnTo>
                    <a:pt x="1" y="10"/>
                  </a:lnTo>
                  <a:lnTo>
                    <a:pt x="4" y="5"/>
                  </a:lnTo>
                  <a:lnTo>
                    <a:pt x="9" y="2"/>
                  </a:lnTo>
                  <a:lnTo>
                    <a:pt x="15" y="0"/>
                  </a:lnTo>
                  <a:lnTo>
                    <a:pt x="22" y="2"/>
                  </a:lnTo>
                  <a:lnTo>
                    <a:pt x="26" y="5"/>
                  </a:lnTo>
                  <a:lnTo>
                    <a:pt x="30" y="10"/>
                  </a:lnTo>
                  <a:lnTo>
                    <a:pt x="31" y="17"/>
                  </a:lnTo>
                  <a:lnTo>
                    <a:pt x="30" y="24"/>
                  </a:lnTo>
                  <a:lnTo>
                    <a:pt x="26" y="28"/>
                  </a:lnTo>
                  <a:lnTo>
                    <a:pt x="22" y="32"/>
                  </a:lnTo>
                  <a:lnTo>
                    <a:pt x="15" y="33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17" name="Freeform 211"/>
            <p:cNvSpPr/>
            <p:nvPr/>
          </p:nvSpPr>
          <p:spPr>
            <a:xfrm>
              <a:off x="2828" y="3366"/>
              <a:ext cx="56" cy="61"/>
            </a:xfrm>
            <a:custGeom>
              <a:avLst/>
              <a:gdLst>
                <a:gd name="txL" fmla="*/ 0 w 111"/>
                <a:gd name="txT" fmla="*/ 0 h 122"/>
                <a:gd name="txR" fmla="*/ 111 w 111"/>
                <a:gd name="txB" fmla="*/ 122 h 122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11" h="122">
                  <a:moveTo>
                    <a:pt x="101" y="61"/>
                  </a:moveTo>
                  <a:lnTo>
                    <a:pt x="108" y="55"/>
                  </a:lnTo>
                  <a:lnTo>
                    <a:pt x="111" y="47"/>
                  </a:lnTo>
                  <a:lnTo>
                    <a:pt x="111" y="39"/>
                  </a:lnTo>
                  <a:lnTo>
                    <a:pt x="109" y="31"/>
                  </a:lnTo>
                  <a:lnTo>
                    <a:pt x="103" y="24"/>
                  </a:lnTo>
                  <a:lnTo>
                    <a:pt x="96" y="21"/>
                  </a:lnTo>
                  <a:lnTo>
                    <a:pt x="88" y="20"/>
                  </a:lnTo>
                  <a:lnTo>
                    <a:pt x="79" y="22"/>
                  </a:lnTo>
                  <a:lnTo>
                    <a:pt x="77" y="13"/>
                  </a:lnTo>
                  <a:lnTo>
                    <a:pt x="71" y="6"/>
                  </a:lnTo>
                  <a:lnTo>
                    <a:pt x="64" y="1"/>
                  </a:lnTo>
                  <a:lnTo>
                    <a:pt x="56" y="0"/>
                  </a:lnTo>
                  <a:lnTo>
                    <a:pt x="48" y="1"/>
                  </a:lnTo>
                  <a:lnTo>
                    <a:pt x="41" y="6"/>
                  </a:lnTo>
                  <a:lnTo>
                    <a:pt x="36" y="13"/>
                  </a:lnTo>
                  <a:lnTo>
                    <a:pt x="34" y="22"/>
                  </a:lnTo>
                  <a:lnTo>
                    <a:pt x="25" y="20"/>
                  </a:lnTo>
                  <a:lnTo>
                    <a:pt x="17" y="20"/>
                  </a:lnTo>
                  <a:lnTo>
                    <a:pt x="9" y="23"/>
                  </a:lnTo>
                  <a:lnTo>
                    <a:pt x="3" y="30"/>
                  </a:lnTo>
                  <a:lnTo>
                    <a:pt x="1" y="38"/>
                  </a:lnTo>
                  <a:lnTo>
                    <a:pt x="1" y="46"/>
                  </a:lnTo>
                  <a:lnTo>
                    <a:pt x="4" y="54"/>
                  </a:lnTo>
                  <a:lnTo>
                    <a:pt x="11" y="60"/>
                  </a:lnTo>
                  <a:lnTo>
                    <a:pt x="4" y="66"/>
                  </a:lnTo>
                  <a:lnTo>
                    <a:pt x="1" y="74"/>
                  </a:lnTo>
                  <a:lnTo>
                    <a:pt x="0" y="83"/>
                  </a:lnTo>
                  <a:lnTo>
                    <a:pt x="2" y="91"/>
                  </a:lnTo>
                  <a:lnTo>
                    <a:pt x="8" y="98"/>
                  </a:lnTo>
                  <a:lnTo>
                    <a:pt x="16" y="102"/>
                  </a:lnTo>
                  <a:lnTo>
                    <a:pt x="24" y="102"/>
                  </a:lnTo>
                  <a:lnTo>
                    <a:pt x="33" y="99"/>
                  </a:lnTo>
                  <a:lnTo>
                    <a:pt x="35" y="108"/>
                  </a:lnTo>
                  <a:lnTo>
                    <a:pt x="40" y="115"/>
                  </a:lnTo>
                  <a:lnTo>
                    <a:pt x="47" y="120"/>
                  </a:lnTo>
                  <a:lnTo>
                    <a:pt x="55" y="122"/>
                  </a:lnTo>
                  <a:lnTo>
                    <a:pt x="63" y="120"/>
                  </a:lnTo>
                  <a:lnTo>
                    <a:pt x="70" y="115"/>
                  </a:lnTo>
                  <a:lnTo>
                    <a:pt x="76" y="108"/>
                  </a:lnTo>
                  <a:lnTo>
                    <a:pt x="78" y="100"/>
                  </a:lnTo>
                  <a:lnTo>
                    <a:pt x="87" y="103"/>
                  </a:lnTo>
                  <a:lnTo>
                    <a:pt x="95" y="102"/>
                  </a:lnTo>
                  <a:lnTo>
                    <a:pt x="103" y="98"/>
                  </a:lnTo>
                  <a:lnTo>
                    <a:pt x="109" y="92"/>
                  </a:lnTo>
                  <a:lnTo>
                    <a:pt x="111" y="84"/>
                  </a:lnTo>
                  <a:lnTo>
                    <a:pt x="110" y="76"/>
                  </a:lnTo>
                  <a:lnTo>
                    <a:pt x="107" y="68"/>
                  </a:lnTo>
                  <a:lnTo>
                    <a:pt x="101" y="61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18" name="Freeform 212"/>
            <p:cNvSpPr/>
            <p:nvPr/>
          </p:nvSpPr>
          <p:spPr>
            <a:xfrm>
              <a:off x="2847" y="3388"/>
              <a:ext cx="16" cy="16"/>
            </a:xfrm>
            <a:custGeom>
              <a:avLst/>
              <a:gdLst>
                <a:gd name="txL" fmla="*/ 0 w 32"/>
                <a:gd name="txT" fmla="*/ 0 h 32"/>
                <a:gd name="txR" fmla="*/ 32 w 32"/>
                <a:gd name="txB" fmla="*/ 32 h 32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2" h="32">
                  <a:moveTo>
                    <a:pt x="16" y="32"/>
                  </a:moveTo>
                  <a:lnTo>
                    <a:pt x="9" y="31"/>
                  </a:lnTo>
                  <a:lnTo>
                    <a:pt x="4" y="28"/>
                  </a:lnTo>
                  <a:lnTo>
                    <a:pt x="1" y="23"/>
                  </a:lnTo>
                  <a:lnTo>
                    <a:pt x="0" y="16"/>
                  </a:lnTo>
                  <a:lnTo>
                    <a:pt x="1" y="9"/>
                  </a:lnTo>
                  <a:lnTo>
                    <a:pt x="4" y="5"/>
                  </a:lnTo>
                  <a:lnTo>
                    <a:pt x="9" y="1"/>
                  </a:lnTo>
                  <a:lnTo>
                    <a:pt x="16" y="0"/>
                  </a:lnTo>
                  <a:lnTo>
                    <a:pt x="23" y="1"/>
                  </a:lnTo>
                  <a:lnTo>
                    <a:pt x="27" y="5"/>
                  </a:lnTo>
                  <a:lnTo>
                    <a:pt x="31" y="9"/>
                  </a:lnTo>
                  <a:lnTo>
                    <a:pt x="32" y="16"/>
                  </a:lnTo>
                  <a:lnTo>
                    <a:pt x="31" y="23"/>
                  </a:lnTo>
                  <a:lnTo>
                    <a:pt x="27" y="28"/>
                  </a:lnTo>
                  <a:lnTo>
                    <a:pt x="23" y="31"/>
                  </a:lnTo>
                  <a:lnTo>
                    <a:pt x="16" y="32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19" name="Freeform 213"/>
            <p:cNvSpPr/>
            <p:nvPr/>
          </p:nvSpPr>
          <p:spPr>
            <a:xfrm>
              <a:off x="2862" y="2353"/>
              <a:ext cx="68" cy="74"/>
            </a:xfrm>
            <a:custGeom>
              <a:avLst/>
              <a:gdLst>
                <a:gd name="txL" fmla="*/ 0 w 136"/>
                <a:gd name="txT" fmla="*/ 0 h 149"/>
                <a:gd name="txR" fmla="*/ 136 w 136"/>
                <a:gd name="txB" fmla="*/ 149 h 14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136" h="149">
                  <a:moveTo>
                    <a:pt x="123" y="75"/>
                  </a:moveTo>
                  <a:lnTo>
                    <a:pt x="131" y="67"/>
                  </a:lnTo>
                  <a:lnTo>
                    <a:pt x="135" y="58"/>
                  </a:lnTo>
                  <a:lnTo>
                    <a:pt x="136" y="47"/>
                  </a:lnTo>
                  <a:lnTo>
                    <a:pt x="133" y="38"/>
                  </a:lnTo>
                  <a:lnTo>
                    <a:pt x="129" y="34"/>
                  </a:lnTo>
                  <a:lnTo>
                    <a:pt x="126" y="30"/>
                  </a:lnTo>
                  <a:lnTo>
                    <a:pt x="121" y="28"/>
                  </a:lnTo>
                  <a:lnTo>
                    <a:pt x="117" y="26"/>
                  </a:lnTo>
                  <a:lnTo>
                    <a:pt x="112" y="26"/>
                  </a:lnTo>
                  <a:lnTo>
                    <a:pt x="106" y="26"/>
                  </a:lnTo>
                  <a:lnTo>
                    <a:pt x="102" y="26"/>
                  </a:lnTo>
                  <a:lnTo>
                    <a:pt x="96" y="28"/>
                  </a:lnTo>
                  <a:lnTo>
                    <a:pt x="94" y="18"/>
                  </a:lnTo>
                  <a:lnTo>
                    <a:pt x="88" y="8"/>
                  </a:lnTo>
                  <a:lnTo>
                    <a:pt x="79" y="3"/>
                  </a:lnTo>
                  <a:lnTo>
                    <a:pt x="68" y="0"/>
                  </a:lnTo>
                  <a:lnTo>
                    <a:pt x="58" y="3"/>
                  </a:lnTo>
                  <a:lnTo>
                    <a:pt x="50" y="8"/>
                  </a:lnTo>
                  <a:lnTo>
                    <a:pt x="44" y="16"/>
                  </a:lnTo>
                  <a:lnTo>
                    <a:pt x="42" y="27"/>
                  </a:lnTo>
                  <a:lnTo>
                    <a:pt x="36" y="24"/>
                  </a:lnTo>
                  <a:lnTo>
                    <a:pt x="30" y="24"/>
                  </a:lnTo>
                  <a:lnTo>
                    <a:pt x="25" y="24"/>
                  </a:lnTo>
                  <a:lnTo>
                    <a:pt x="20" y="24"/>
                  </a:lnTo>
                  <a:lnTo>
                    <a:pt x="15" y="27"/>
                  </a:lnTo>
                  <a:lnTo>
                    <a:pt x="11" y="29"/>
                  </a:lnTo>
                  <a:lnTo>
                    <a:pt x="7" y="32"/>
                  </a:lnTo>
                  <a:lnTo>
                    <a:pt x="4" y="37"/>
                  </a:lnTo>
                  <a:lnTo>
                    <a:pt x="0" y="46"/>
                  </a:lnTo>
                  <a:lnTo>
                    <a:pt x="2" y="57"/>
                  </a:lnTo>
                  <a:lnTo>
                    <a:pt x="6" y="66"/>
                  </a:lnTo>
                  <a:lnTo>
                    <a:pt x="13" y="74"/>
                  </a:lnTo>
                  <a:lnTo>
                    <a:pt x="5" y="81"/>
                  </a:lnTo>
                  <a:lnTo>
                    <a:pt x="0" y="90"/>
                  </a:lnTo>
                  <a:lnTo>
                    <a:pt x="0" y="100"/>
                  </a:lnTo>
                  <a:lnTo>
                    <a:pt x="4" y="111"/>
                  </a:lnTo>
                  <a:lnTo>
                    <a:pt x="7" y="115"/>
                  </a:lnTo>
                  <a:lnTo>
                    <a:pt x="11" y="119"/>
                  </a:lnTo>
                  <a:lnTo>
                    <a:pt x="14" y="121"/>
                  </a:lnTo>
                  <a:lnTo>
                    <a:pt x="19" y="122"/>
                  </a:lnTo>
                  <a:lnTo>
                    <a:pt x="25" y="123"/>
                  </a:lnTo>
                  <a:lnTo>
                    <a:pt x="29" y="123"/>
                  </a:lnTo>
                  <a:lnTo>
                    <a:pt x="34" y="122"/>
                  </a:lnTo>
                  <a:lnTo>
                    <a:pt x="40" y="121"/>
                  </a:lnTo>
                  <a:lnTo>
                    <a:pt x="42" y="132"/>
                  </a:lnTo>
                  <a:lnTo>
                    <a:pt x="49" y="141"/>
                  </a:lnTo>
                  <a:lnTo>
                    <a:pt x="57" y="147"/>
                  </a:lnTo>
                  <a:lnTo>
                    <a:pt x="67" y="149"/>
                  </a:lnTo>
                  <a:lnTo>
                    <a:pt x="78" y="147"/>
                  </a:lnTo>
                  <a:lnTo>
                    <a:pt x="86" y="141"/>
                  </a:lnTo>
                  <a:lnTo>
                    <a:pt x="91" y="133"/>
                  </a:lnTo>
                  <a:lnTo>
                    <a:pt x="94" y="122"/>
                  </a:lnTo>
                  <a:lnTo>
                    <a:pt x="100" y="123"/>
                  </a:lnTo>
                  <a:lnTo>
                    <a:pt x="105" y="125"/>
                  </a:lnTo>
                  <a:lnTo>
                    <a:pt x="111" y="125"/>
                  </a:lnTo>
                  <a:lnTo>
                    <a:pt x="116" y="123"/>
                  </a:lnTo>
                  <a:lnTo>
                    <a:pt x="120" y="122"/>
                  </a:lnTo>
                  <a:lnTo>
                    <a:pt x="125" y="120"/>
                  </a:lnTo>
                  <a:lnTo>
                    <a:pt x="128" y="117"/>
                  </a:lnTo>
                  <a:lnTo>
                    <a:pt x="132" y="112"/>
                  </a:lnTo>
                  <a:lnTo>
                    <a:pt x="135" y="103"/>
                  </a:lnTo>
                  <a:lnTo>
                    <a:pt x="134" y="92"/>
                  </a:lnTo>
                  <a:lnTo>
                    <a:pt x="129" y="83"/>
                  </a:lnTo>
                  <a:lnTo>
                    <a:pt x="123" y="75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20" name="Freeform 214"/>
            <p:cNvSpPr/>
            <p:nvPr/>
          </p:nvSpPr>
          <p:spPr>
            <a:xfrm>
              <a:off x="2885" y="2380"/>
              <a:ext cx="20" cy="20"/>
            </a:xfrm>
            <a:custGeom>
              <a:avLst/>
              <a:gdLst>
                <a:gd name="txL" fmla="*/ 0 w 39"/>
                <a:gd name="txT" fmla="*/ 0 h 40"/>
                <a:gd name="txR" fmla="*/ 39 w 39"/>
                <a:gd name="txB" fmla="*/ 40 h 4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9" h="40">
                  <a:moveTo>
                    <a:pt x="19" y="40"/>
                  </a:moveTo>
                  <a:lnTo>
                    <a:pt x="11" y="38"/>
                  </a:lnTo>
                  <a:lnTo>
                    <a:pt x="5" y="34"/>
                  </a:lnTo>
                  <a:lnTo>
                    <a:pt x="1" y="27"/>
                  </a:lnTo>
                  <a:lnTo>
                    <a:pt x="0" y="20"/>
                  </a:lnTo>
                  <a:lnTo>
                    <a:pt x="1" y="12"/>
                  </a:lnTo>
                  <a:lnTo>
                    <a:pt x="5" y="6"/>
                  </a:lnTo>
                  <a:lnTo>
                    <a:pt x="11" y="2"/>
                  </a:lnTo>
                  <a:lnTo>
                    <a:pt x="19" y="0"/>
                  </a:lnTo>
                  <a:lnTo>
                    <a:pt x="26" y="2"/>
                  </a:lnTo>
                  <a:lnTo>
                    <a:pt x="33" y="6"/>
                  </a:lnTo>
                  <a:lnTo>
                    <a:pt x="38" y="12"/>
                  </a:lnTo>
                  <a:lnTo>
                    <a:pt x="39" y="20"/>
                  </a:lnTo>
                  <a:lnTo>
                    <a:pt x="38" y="27"/>
                  </a:lnTo>
                  <a:lnTo>
                    <a:pt x="33" y="34"/>
                  </a:lnTo>
                  <a:lnTo>
                    <a:pt x="26" y="38"/>
                  </a:lnTo>
                  <a:lnTo>
                    <a:pt x="19" y="4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21" name="Freeform 215"/>
            <p:cNvSpPr/>
            <p:nvPr/>
          </p:nvSpPr>
          <p:spPr>
            <a:xfrm>
              <a:off x="3744" y="3196"/>
              <a:ext cx="64" cy="90"/>
            </a:xfrm>
            <a:custGeom>
              <a:avLst/>
              <a:gdLst>
                <a:gd name="txL" fmla="*/ 0 w 129"/>
                <a:gd name="txT" fmla="*/ 0 h 181"/>
                <a:gd name="txR" fmla="*/ 129 w 129"/>
                <a:gd name="txB" fmla="*/ 181 h 181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129" h="181">
                  <a:moveTo>
                    <a:pt x="0" y="181"/>
                  </a:moveTo>
                  <a:lnTo>
                    <a:pt x="25" y="172"/>
                  </a:lnTo>
                  <a:lnTo>
                    <a:pt x="52" y="158"/>
                  </a:lnTo>
                  <a:lnTo>
                    <a:pt x="76" y="141"/>
                  </a:lnTo>
                  <a:lnTo>
                    <a:pt x="97" y="120"/>
                  </a:lnTo>
                  <a:lnTo>
                    <a:pt x="114" y="98"/>
                  </a:lnTo>
                  <a:lnTo>
                    <a:pt x="124" y="74"/>
                  </a:lnTo>
                  <a:lnTo>
                    <a:pt x="129" y="50"/>
                  </a:lnTo>
                  <a:lnTo>
                    <a:pt x="124" y="26"/>
                  </a:lnTo>
                  <a:lnTo>
                    <a:pt x="114" y="8"/>
                  </a:lnTo>
                  <a:lnTo>
                    <a:pt x="100" y="0"/>
                  </a:lnTo>
                  <a:lnTo>
                    <a:pt x="86" y="1"/>
                  </a:lnTo>
                  <a:lnTo>
                    <a:pt x="72" y="8"/>
                  </a:lnTo>
                  <a:lnTo>
                    <a:pt x="61" y="21"/>
                  </a:lnTo>
                  <a:lnTo>
                    <a:pt x="53" y="38"/>
                  </a:lnTo>
                  <a:lnTo>
                    <a:pt x="49" y="58"/>
                  </a:lnTo>
                  <a:lnTo>
                    <a:pt x="52" y="79"/>
                  </a:lnTo>
                  <a:lnTo>
                    <a:pt x="54" y="95"/>
                  </a:lnTo>
                  <a:lnTo>
                    <a:pt x="49" y="113"/>
                  </a:lnTo>
                  <a:lnTo>
                    <a:pt x="41" y="129"/>
                  </a:lnTo>
                  <a:lnTo>
                    <a:pt x="31" y="145"/>
                  </a:lnTo>
                  <a:lnTo>
                    <a:pt x="19" y="160"/>
                  </a:lnTo>
                  <a:lnTo>
                    <a:pt x="10" y="171"/>
                  </a:lnTo>
                  <a:lnTo>
                    <a:pt x="2" y="179"/>
                  </a:lnTo>
                  <a:lnTo>
                    <a:pt x="0" y="181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22" name="Freeform 216"/>
            <p:cNvSpPr/>
            <p:nvPr/>
          </p:nvSpPr>
          <p:spPr>
            <a:xfrm>
              <a:off x="3713" y="3180"/>
              <a:ext cx="45" cy="103"/>
            </a:xfrm>
            <a:custGeom>
              <a:avLst/>
              <a:gdLst>
                <a:gd name="txL" fmla="*/ 0 w 90"/>
                <a:gd name="txT" fmla="*/ 0 h 206"/>
                <a:gd name="txR" fmla="*/ 90 w 90"/>
                <a:gd name="txB" fmla="*/ 206 h 206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90" h="206">
                  <a:moveTo>
                    <a:pt x="50" y="206"/>
                  </a:moveTo>
                  <a:lnTo>
                    <a:pt x="65" y="183"/>
                  </a:lnTo>
                  <a:lnTo>
                    <a:pt x="77" y="157"/>
                  </a:lnTo>
                  <a:lnTo>
                    <a:pt x="85" y="128"/>
                  </a:lnTo>
                  <a:lnTo>
                    <a:pt x="90" y="99"/>
                  </a:lnTo>
                  <a:lnTo>
                    <a:pt x="88" y="70"/>
                  </a:lnTo>
                  <a:lnTo>
                    <a:pt x="83" y="45"/>
                  </a:lnTo>
                  <a:lnTo>
                    <a:pt x="70" y="23"/>
                  </a:lnTo>
                  <a:lnTo>
                    <a:pt x="52" y="7"/>
                  </a:lnTo>
                  <a:lnTo>
                    <a:pt x="33" y="0"/>
                  </a:lnTo>
                  <a:lnTo>
                    <a:pt x="18" y="2"/>
                  </a:lnTo>
                  <a:lnTo>
                    <a:pt x="7" y="12"/>
                  </a:lnTo>
                  <a:lnTo>
                    <a:pt x="1" y="26"/>
                  </a:lnTo>
                  <a:lnTo>
                    <a:pt x="0" y="43"/>
                  </a:lnTo>
                  <a:lnTo>
                    <a:pt x="3" y="61"/>
                  </a:lnTo>
                  <a:lnTo>
                    <a:pt x="12" y="80"/>
                  </a:lnTo>
                  <a:lnTo>
                    <a:pt x="27" y="93"/>
                  </a:lnTo>
                  <a:lnTo>
                    <a:pt x="39" y="106"/>
                  </a:lnTo>
                  <a:lnTo>
                    <a:pt x="47" y="122"/>
                  </a:lnTo>
                  <a:lnTo>
                    <a:pt x="52" y="141"/>
                  </a:lnTo>
                  <a:lnTo>
                    <a:pt x="53" y="159"/>
                  </a:lnTo>
                  <a:lnTo>
                    <a:pt x="53" y="178"/>
                  </a:lnTo>
                  <a:lnTo>
                    <a:pt x="53" y="193"/>
                  </a:lnTo>
                  <a:lnTo>
                    <a:pt x="50" y="203"/>
                  </a:lnTo>
                  <a:lnTo>
                    <a:pt x="50" y="206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23" name="Freeform 217"/>
            <p:cNvSpPr/>
            <p:nvPr/>
          </p:nvSpPr>
          <p:spPr>
            <a:xfrm>
              <a:off x="3745" y="3250"/>
              <a:ext cx="100" cy="50"/>
            </a:xfrm>
            <a:custGeom>
              <a:avLst/>
              <a:gdLst>
                <a:gd name="txL" fmla="*/ 0 w 201"/>
                <a:gd name="txT" fmla="*/ 0 h 99"/>
                <a:gd name="txR" fmla="*/ 201 w 201"/>
                <a:gd name="txB" fmla="*/ 99 h 99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201" h="99">
                  <a:moveTo>
                    <a:pt x="0" y="78"/>
                  </a:moveTo>
                  <a:lnTo>
                    <a:pt x="13" y="84"/>
                  </a:lnTo>
                  <a:lnTo>
                    <a:pt x="26" y="88"/>
                  </a:lnTo>
                  <a:lnTo>
                    <a:pt x="39" y="92"/>
                  </a:lnTo>
                  <a:lnTo>
                    <a:pt x="53" y="95"/>
                  </a:lnTo>
                  <a:lnTo>
                    <a:pt x="68" y="98"/>
                  </a:lnTo>
                  <a:lnTo>
                    <a:pt x="83" y="99"/>
                  </a:lnTo>
                  <a:lnTo>
                    <a:pt x="98" y="99"/>
                  </a:lnTo>
                  <a:lnTo>
                    <a:pt x="113" y="99"/>
                  </a:lnTo>
                  <a:lnTo>
                    <a:pt x="127" y="96"/>
                  </a:lnTo>
                  <a:lnTo>
                    <a:pt x="140" y="93"/>
                  </a:lnTo>
                  <a:lnTo>
                    <a:pt x="152" y="90"/>
                  </a:lnTo>
                  <a:lnTo>
                    <a:pt x="165" y="84"/>
                  </a:lnTo>
                  <a:lnTo>
                    <a:pt x="175" y="77"/>
                  </a:lnTo>
                  <a:lnTo>
                    <a:pt x="184" y="68"/>
                  </a:lnTo>
                  <a:lnTo>
                    <a:pt x="191" y="58"/>
                  </a:lnTo>
                  <a:lnTo>
                    <a:pt x="197" y="47"/>
                  </a:lnTo>
                  <a:lnTo>
                    <a:pt x="201" y="27"/>
                  </a:lnTo>
                  <a:lnTo>
                    <a:pt x="196" y="12"/>
                  </a:lnTo>
                  <a:lnTo>
                    <a:pt x="186" y="3"/>
                  </a:lnTo>
                  <a:lnTo>
                    <a:pt x="171" y="0"/>
                  </a:lnTo>
                  <a:lnTo>
                    <a:pt x="153" y="2"/>
                  </a:lnTo>
                  <a:lnTo>
                    <a:pt x="136" y="9"/>
                  </a:lnTo>
                  <a:lnTo>
                    <a:pt x="120" y="20"/>
                  </a:lnTo>
                  <a:lnTo>
                    <a:pt x="108" y="38"/>
                  </a:lnTo>
                  <a:lnTo>
                    <a:pt x="98" y="52"/>
                  </a:lnTo>
                  <a:lnTo>
                    <a:pt x="83" y="62"/>
                  </a:lnTo>
                  <a:lnTo>
                    <a:pt x="66" y="69"/>
                  </a:lnTo>
                  <a:lnTo>
                    <a:pt x="47" y="73"/>
                  </a:lnTo>
                  <a:lnTo>
                    <a:pt x="29" y="76"/>
                  </a:lnTo>
                  <a:lnTo>
                    <a:pt x="14" y="78"/>
                  </a:lnTo>
                  <a:lnTo>
                    <a:pt x="4" y="78"/>
                  </a:lnTo>
                  <a:lnTo>
                    <a:pt x="0" y="78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24" name="Freeform 218"/>
            <p:cNvSpPr/>
            <p:nvPr/>
          </p:nvSpPr>
          <p:spPr>
            <a:xfrm>
              <a:off x="3743" y="3295"/>
              <a:ext cx="99" cy="50"/>
            </a:xfrm>
            <a:custGeom>
              <a:avLst/>
              <a:gdLst>
                <a:gd name="txL" fmla="*/ 0 w 198"/>
                <a:gd name="txT" fmla="*/ 0 h 100"/>
                <a:gd name="txR" fmla="*/ 198 w 198"/>
                <a:gd name="txB" fmla="*/ 100 h 100"/>
              </a:gdLst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0"/>
                </a:cxn>
              </a:cxnLst>
              <a:rect l="txL" t="txT" r="txR" b="txB"/>
              <a:pathLst>
                <a:path w="198" h="100">
                  <a:moveTo>
                    <a:pt x="0" y="0"/>
                  </a:moveTo>
                  <a:lnTo>
                    <a:pt x="15" y="23"/>
                  </a:lnTo>
                  <a:lnTo>
                    <a:pt x="33" y="44"/>
                  </a:lnTo>
                  <a:lnTo>
                    <a:pt x="55" y="65"/>
                  </a:lnTo>
                  <a:lnTo>
                    <a:pt x="79" y="81"/>
                  </a:lnTo>
                  <a:lnTo>
                    <a:pt x="105" y="94"/>
                  </a:lnTo>
                  <a:lnTo>
                    <a:pt x="130" y="100"/>
                  </a:lnTo>
                  <a:lnTo>
                    <a:pt x="154" y="99"/>
                  </a:lnTo>
                  <a:lnTo>
                    <a:pt x="177" y="89"/>
                  </a:lnTo>
                  <a:lnTo>
                    <a:pt x="192" y="76"/>
                  </a:lnTo>
                  <a:lnTo>
                    <a:pt x="198" y="61"/>
                  </a:lnTo>
                  <a:lnTo>
                    <a:pt x="194" y="47"/>
                  </a:lnTo>
                  <a:lnTo>
                    <a:pt x="184" y="35"/>
                  </a:lnTo>
                  <a:lnTo>
                    <a:pt x="169" y="26"/>
                  </a:lnTo>
                  <a:lnTo>
                    <a:pt x="151" y="21"/>
                  </a:lnTo>
                  <a:lnTo>
                    <a:pt x="131" y="23"/>
                  </a:lnTo>
                  <a:lnTo>
                    <a:pt x="111" y="29"/>
                  </a:lnTo>
                  <a:lnTo>
                    <a:pt x="95" y="34"/>
                  </a:lnTo>
                  <a:lnTo>
                    <a:pt x="78" y="34"/>
                  </a:lnTo>
                  <a:lnTo>
                    <a:pt x="58" y="29"/>
                  </a:lnTo>
                  <a:lnTo>
                    <a:pt x="41" y="23"/>
                  </a:lnTo>
                  <a:lnTo>
                    <a:pt x="25" y="15"/>
                  </a:lnTo>
                  <a:lnTo>
                    <a:pt x="11" y="8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25" name="Freeform 219"/>
            <p:cNvSpPr/>
            <p:nvPr/>
          </p:nvSpPr>
          <p:spPr>
            <a:xfrm>
              <a:off x="3735" y="3304"/>
              <a:ext cx="68" cy="87"/>
            </a:xfrm>
            <a:custGeom>
              <a:avLst/>
              <a:gdLst>
                <a:gd name="txL" fmla="*/ 0 w 136"/>
                <a:gd name="txT" fmla="*/ 0 h 174"/>
                <a:gd name="txR" fmla="*/ 136 w 136"/>
                <a:gd name="txB" fmla="*/ 174 h 174"/>
              </a:gdLst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0"/>
                </a:cxn>
              </a:cxnLst>
              <a:rect l="txL" t="txT" r="txR" b="txB"/>
              <a:pathLst>
                <a:path w="136" h="174">
                  <a:moveTo>
                    <a:pt x="0" y="0"/>
                  </a:moveTo>
                  <a:lnTo>
                    <a:pt x="0" y="28"/>
                  </a:lnTo>
                  <a:lnTo>
                    <a:pt x="2" y="56"/>
                  </a:lnTo>
                  <a:lnTo>
                    <a:pt x="10" y="85"/>
                  </a:lnTo>
                  <a:lnTo>
                    <a:pt x="20" y="113"/>
                  </a:lnTo>
                  <a:lnTo>
                    <a:pt x="35" y="137"/>
                  </a:lnTo>
                  <a:lnTo>
                    <a:pt x="53" y="157"/>
                  </a:lnTo>
                  <a:lnTo>
                    <a:pt x="74" y="169"/>
                  </a:lnTo>
                  <a:lnTo>
                    <a:pt x="99" y="174"/>
                  </a:lnTo>
                  <a:lnTo>
                    <a:pt x="118" y="170"/>
                  </a:lnTo>
                  <a:lnTo>
                    <a:pt x="131" y="161"/>
                  </a:lnTo>
                  <a:lnTo>
                    <a:pt x="136" y="147"/>
                  </a:lnTo>
                  <a:lnTo>
                    <a:pt x="133" y="132"/>
                  </a:lnTo>
                  <a:lnTo>
                    <a:pt x="126" y="116"/>
                  </a:lnTo>
                  <a:lnTo>
                    <a:pt x="114" y="102"/>
                  </a:lnTo>
                  <a:lnTo>
                    <a:pt x="96" y="92"/>
                  </a:lnTo>
                  <a:lnTo>
                    <a:pt x="77" y="88"/>
                  </a:lnTo>
                  <a:lnTo>
                    <a:pt x="61" y="83"/>
                  </a:lnTo>
                  <a:lnTo>
                    <a:pt x="46" y="73"/>
                  </a:lnTo>
                  <a:lnTo>
                    <a:pt x="32" y="59"/>
                  </a:lnTo>
                  <a:lnTo>
                    <a:pt x="21" y="43"/>
                  </a:lnTo>
                  <a:lnTo>
                    <a:pt x="12" y="26"/>
                  </a:lnTo>
                  <a:lnTo>
                    <a:pt x="5" y="13"/>
                  </a:lnTo>
                  <a:lnTo>
                    <a:pt x="1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26" name="Freeform 220"/>
            <p:cNvSpPr/>
            <p:nvPr/>
          </p:nvSpPr>
          <p:spPr>
            <a:xfrm>
              <a:off x="3490" y="3260"/>
              <a:ext cx="234" cy="81"/>
            </a:xfrm>
            <a:custGeom>
              <a:avLst/>
              <a:gdLst>
                <a:gd name="txL" fmla="*/ 0 w 469"/>
                <a:gd name="txT" fmla="*/ 0 h 163"/>
                <a:gd name="txR" fmla="*/ 469 w 469"/>
                <a:gd name="txB" fmla="*/ 163 h 163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469" h="163">
                  <a:moveTo>
                    <a:pt x="9" y="5"/>
                  </a:moveTo>
                  <a:lnTo>
                    <a:pt x="1" y="0"/>
                  </a:lnTo>
                  <a:lnTo>
                    <a:pt x="0" y="2"/>
                  </a:lnTo>
                  <a:lnTo>
                    <a:pt x="6" y="8"/>
                  </a:lnTo>
                  <a:lnTo>
                    <a:pt x="16" y="19"/>
                  </a:lnTo>
                  <a:lnTo>
                    <a:pt x="32" y="34"/>
                  </a:lnTo>
                  <a:lnTo>
                    <a:pt x="53" y="50"/>
                  </a:lnTo>
                  <a:lnTo>
                    <a:pt x="78" y="67"/>
                  </a:lnTo>
                  <a:lnTo>
                    <a:pt x="107" y="85"/>
                  </a:lnTo>
                  <a:lnTo>
                    <a:pt x="138" y="104"/>
                  </a:lnTo>
                  <a:lnTo>
                    <a:pt x="173" y="121"/>
                  </a:lnTo>
                  <a:lnTo>
                    <a:pt x="210" y="137"/>
                  </a:lnTo>
                  <a:lnTo>
                    <a:pt x="248" y="149"/>
                  </a:lnTo>
                  <a:lnTo>
                    <a:pt x="287" y="158"/>
                  </a:lnTo>
                  <a:lnTo>
                    <a:pt x="326" y="163"/>
                  </a:lnTo>
                  <a:lnTo>
                    <a:pt x="366" y="161"/>
                  </a:lnTo>
                  <a:lnTo>
                    <a:pt x="405" y="154"/>
                  </a:lnTo>
                  <a:lnTo>
                    <a:pt x="425" y="146"/>
                  </a:lnTo>
                  <a:lnTo>
                    <a:pt x="440" y="135"/>
                  </a:lnTo>
                  <a:lnTo>
                    <a:pt x="451" y="121"/>
                  </a:lnTo>
                  <a:lnTo>
                    <a:pt x="460" y="106"/>
                  </a:lnTo>
                  <a:lnTo>
                    <a:pt x="464" y="91"/>
                  </a:lnTo>
                  <a:lnTo>
                    <a:pt x="468" y="80"/>
                  </a:lnTo>
                  <a:lnTo>
                    <a:pt x="469" y="72"/>
                  </a:lnTo>
                  <a:lnTo>
                    <a:pt x="469" y="68"/>
                  </a:lnTo>
                  <a:lnTo>
                    <a:pt x="468" y="70"/>
                  </a:lnTo>
                  <a:lnTo>
                    <a:pt x="465" y="76"/>
                  </a:lnTo>
                  <a:lnTo>
                    <a:pt x="462" y="85"/>
                  </a:lnTo>
                  <a:lnTo>
                    <a:pt x="455" y="97"/>
                  </a:lnTo>
                  <a:lnTo>
                    <a:pt x="445" y="108"/>
                  </a:lnTo>
                  <a:lnTo>
                    <a:pt x="432" y="121"/>
                  </a:lnTo>
                  <a:lnTo>
                    <a:pt x="415" y="131"/>
                  </a:lnTo>
                  <a:lnTo>
                    <a:pt x="393" y="139"/>
                  </a:lnTo>
                  <a:lnTo>
                    <a:pt x="366" y="145"/>
                  </a:lnTo>
                  <a:lnTo>
                    <a:pt x="335" y="145"/>
                  </a:lnTo>
                  <a:lnTo>
                    <a:pt x="297" y="142"/>
                  </a:lnTo>
                  <a:lnTo>
                    <a:pt x="255" y="130"/>
                  </a:lnTo>
                  <a:lnTo>
                    <a:pt x="204" y="113"/>
                  </a:lnTo>
                  <a:lnTo>
                    <a:pt x="146" y="87"/>
                  </a:lnTo>
                  <a:lnTo>
                    <a:pt x="82" y="51"/>
                  </a:lnTo>
                  <a:lnTo>
                    <a:pt x="9" y="5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27" name="Freeform 221"/>
            <p:cNvSpPr/>
            <p:nvPr/>
          </p:nvSpPr>
          <p:spPr>
            <a:xfrm>
              <a:off x="3587" y="3175"/>
              <a:ext cx="71" cy="73"/>
            </a:xfrm>
            <a:custGeom>
              <a:avLst/>
              <a:gdLst>
                <a:gd name="txL" fmla="*/ 0 w 142"/>
                <a:gd name="txT" fmla="*/ 0 h 145"/>
                <a:gd name="txR" fmla="*/ 142 w 142"/>
                <a:gd name="txB" fmla="*/ 145 h 145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42" h="145">
                  <a:moveTo>
                    <a:pt x="89" y="123"/>
                  </a:moveTo>
                  <a:lnTo>
                    <a:pt x="85" y="134"/>
                  </a:lnTo>
                  <a:lnTo>
                    <a:pt x="76" y="140"/>
                  </a:lnTo>
                  <a:lnTo>
                    <a:pt x="67" y="145"/>
                  </a:lnTo>
                  <a:lnTo>
                    <a:pt x="57" y="145"/>
                  </a:lnTo>
                  <a:lnTo>
                    <a:pt x="48" y="140"/>
                  </a:lnTo>
                  <a:lnTo>
                    <a:pt x="41" y="134"/>
                  </a:lnTo>
                  <a:lnTo>
                    <a:pt x="37" y="124"/>
                  </a:lnTo>
                  <a:lnTo>
                    <a:pt x="36" y="113"/>
                  </a:lnTo>
                  <a:lnTo>
                    <a:pt x="30" y="114"/>
                  </a:lnTo>
                  <a:lnTo>
                    <a:pt x="25" y="114"/>
                  </a:lnTo>
                  <a:lnTo>
                    <a:pt x="20" y="113"/>
                  </a:lnTo>
                  <a:lnTo>
                    <a:pt x="15" y="112"/>
                  </a:lnTo>
                  <a:lnTo>
                    <a:pt x="11" y="108"/>
                  </a:lnTo>
                  <a:lnTo>
                    <a:pt x="7" y="105"/>
                  </a:lnTo>
                  <a:lnTo>
                    <a:pt x="4" y="101"/>
                  </a:lnTo>
                  <a:lnTo>
                    <a:pt x="2" y="97"/>
                  </a:lnTo>
                  <a:lnTo>
                    <a:pt x="0" y="86"/>
                  </a:lnTo>
                  <a:lnTo>
                    <a:pt x="3" y="76"/>
                  </a:lnTo>
                  <a:lnTo>
                    <a:pt x="9" y="68"/>
                  </a:lnTo>
                  <a:lnTo>
                    <a:pt x="18" y="62"/>
                  </a:lnTo>
                  <a:lnTo>
                    <a:pt x="12" y="53"/>
                  </a:lnTo>
                  <a:lnTo>
                    <a:pt x="10" y="43"/>
                  </a:lnTo>
                  <a:lnTo>
                    <a:pt x="11" y="32"/>
                  </a:lnTo>
                  <a:lnTo>
                    <a:pt x="15" y="23"/>
                  </a:lnTo>
                  <a:lnTo>
                    <a:pt x="19" y="20"/>
                  </a:lnTo>
                  <a:lnTo>
                    <a:pt x="24" y="17"/>
                  </a:lnTo>
                  <a:lnTo>
                    <a:pt x="28" y="16"/>
                  </a:lnTo>
                  <a:lnTo>
                    <a:pt x="33" y="15"/>
                  </a:lnTo>
                  <a:lnTo>
                    <a:pt x="38" y="15"/>
                  </a:lnTo>
                  <a:lnTo>
                    <a:pt x="43" y="16"/>
                  </a:lnTo>
                  <a:lnTo>
                    <a:pt x="49" y="18"/>
                  </a:lnTo>
                  <a:lnTo>
                    <a:pt x="53" y="21"/>
                  </a:lnTo>
                  <a:lnTo>
                    <a:pt x="58" y="10"/>
                  </a:lnTo>
                  <a:lnTo>
                    <a:pt x="66" y="3"/>
                  </a:lnTo>
                  <a:lnTo>
                    <a:pt x="75" y="0"/>
                  </a:lnTo>
                  <a:lnTo>
                    <a:pt x="86" y="0"/>
                  </a:lnTo>
                  <a:lnTo>
                    <a:pt x="95" y="3"/>
                  </a:lnTo>
                  <a:lnTo>
                    <a:pt x="102" y="10"/>
                  </a:lnTo>
                  <a:lnTo>
                    <a:pt x="106" y="21"/>
                  </a:lnTo>
                  <a:lnTo>
                    <a:pt x="106" y="31"/>
                  </a:lnTo>
                  <a:lnTo>
                    <a:pt x="112" y="30"/>
                  </a:lnTo>
                  <a:lnTo>
                    <a:pt x="118" y="30"/>
                  </a:lnTo>
                  <a:lnTo>
                    <a:pt x="123" y="31"/>
                  </a:lnTo>
                  <a:lnTo>
                    <a:pt x="128" y="33"/>
                  </a:lnTo>
                  <a:lnTo>
                    <a:pt x="133" y="36"/>
                  </a:lnTo>
                  <a:lnTo>
                    <a:pt x="136" y="39"/>
                  </a:lnTo>
                  <a:lnTo>
                    <a:pt x="139" y="44"/>
                  </a:lnTo>
                  <a:lnTo>
                    <a:pt x="141" y="48"/>
                  </a:lnTo>
                  <a:lnTo>
                    <a:pt x="142" y="58"/>
                  </a:lnTo>
                  <a:lnTo>
                    <a:pt x="140" y="68"/>
                  </a:lnTo>
                  <a:lnTo>
                    <a:pt x="134" y="76"/>
                  </a:lnTo>
                  <a:lnTo>
                    <a:pt x="125" y="83"/>
                  </a:lnTo>
                  <a:lnTo>
                    <a:pt x="131" y="92"/>
                  </a:lnTo>
                  <a:lnTo>
                    <a:pt x="133" y="101"/>
                  </a:lnTo>
                  <a:lnTo>
                    <a:pt x="132" y="112"/>
                  </a:lnTo>
                  <a:lnTo>
                    <a:pt x="127" y="121"/>
                  </a:lnTo>
                  <a:lnTo>
                    <a:pt x="124" y="124"/>
                  </a:lnTo>
                  <a:lnTo>
                    <a:pt x="119" y="127"/>
                  </a:lnTo>
                  <a:lnTo>
                    <a:pt x="114" y="129"/>
                  </a:lnTo>
                  <a:lnTo>
                    <a:pt x="110" y="129"/>
                  </a:lnTo>
                  <a:lnTo>
                    <a:pt x="104" y="129"/>
                  </a:lnTo>
                  <a:lnTo>
                    <a:pt x="100" y="128"/>
                  </a:lnTo>
                  <a:lnTo>
                    <a:pt x="94" y="127"/>
                  </a:lnTo>
                  <a:lnTo>
                    <a:pt x="89" y="12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28" name="Freeform 222"/>
            <p:cNvSpPr/>
            <p:nvPr/>
          </p:nvSpPr>
          <p:spPr>
            <a:xfrm>
              <a:off x="3611" y="3201"/>
              <a:ext cx="21" cy="20"/>
            </a:xfrm>
            <a:custGeom>
              <a:avLst/>
              <a:gdLst>
                <a:gd name="txL" fmla="*/ 0 w 40"/>
                <a:gd name="txT" fmla="*/ 0 h 39"/>
                <a:gd name="txR" fmla="*/ 40 w 40"/>
                <a:gd name="txB" fmla="*/ 39 h 3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40" h="39">
                  <a:moveTo>
                    <a:pt x="39" y="14"/>
                  </a:moveTo>
                  <a:lnTo>
                    <a:pt x="36" y="7"/>
                  </a:lnTo>
                  <a:lnTo>
                    <a:pt x="29" y="2"/>
                  </a:lnTo>
                  <a:lnTo>
                    <a:pt x="22" y="0"/>
                  </a:lnTo>
                  <a:lnTo>
                    <a:pt x="14" y="1"/>
                  </a:lnTo>
                  <a:lnTo>
                    <a:pt x="7" y="4"/>
                  </a:lnTo>
                  <a:lnTo>
                    <a:pt x="2" y="11"/>
                  </a:lnTo>
                  <a:lnTo>
                    <a:pt x="0" y="18"/>
                  </a:lnTo>
                  <a:lnTo>
                    <a:pt x="1" y="26"/>
                  </a:lnTo>
                  <a:lnTo>
                    <a:pt x="5" y="32"/>
                  </a:lnTo>
                  <a:lnTo>
                    <a:pt x="12" y="37"/>
                  </a:lnTo>
                  <a:lnTo>
                    <a:pt x="18" y="39"/>
                  </a:lnTo>
                  <a:lnTo>
                    <a:pt x="26" y="38"/>
                  </a:lnTo>
                  <a:lnTo>
                    <a:pt x="33" y="34"/>
                  </a:lnTo>
                  <a:lnTo>
                    <a:pt x="38" y="29"/>
                  </a:lnTo>
                  <a:lnTo>
                    <a:pt x="40" y="22"/>
                  </a:lnTo>
                  <a:lnTo>
                    <a:pt x="39" y="14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29" name="Freeform 223"/>
            <p:cNvSpPr/>
            <p:nvPr/>
          </p:nvSpPr>
          <p:spPr>
            <a:xfrm>
              <a:off x="3406" y="3166"/>
              <a:ext cx="26" cy="26"/>
            </a:xfrm>
            <a:custGeom>
              <a:avLst/>
              <a:gdLst>
                <a:gd name="txL" fmla="*/ 0 w 52"/>
                <a:gd name="txT" fmla="*/ 0 h 50"/>
                <a:gd name="txR" fmla="*/ 52 w 52"/>
                <a:gd name="txB" fmla="*/ 50 h 5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2" h="50">
                  <a:moveTo>
                    <a:pt x="26" y="50"/>
                  </a:moveTo>
                  <a:lnTo>
                    <a:pt x="37" y="48"/>
                  </a:lnTo>
                  <a:lnTo>
                    <a:pt x="45" y="42"/>
                  </a:lnTo>
                  <a:lnTo>
                    <a:pt x="49" y="34"/>
                  </a:lnTo>
                  <a:lnTo>
                    <a:pt x="52" y="25"/>
                  </a:lnTo>
                  <a:lnTo>
                    <a:pt x="49" y="15"/>
                  </a:lnTo>
                  <a:lnTo>
                    <a:pt x="45" y="6"/>
                  </a:lnTo>
                  <a:lnTo>
                    <a:pt x="37" y="2"/>
                  </a:lnTo>
                  <a:lnTo>
                    <a:pt x="26" y="0"/>
                  </a:lnTo>
                  <a:lnTo>
                    <a:pt x="16" y="2"/>
                  </a:lnTo>
                  <a:lnTo>
                    <a:pt x="8" y="6"/>
                  </a:lnTo>
                  <a:lnTo>
                    <a:pt x="2" y="15"/>
                  </a:lnTo>
                  <a:lnTo>
                    <a:pt x="0" y="25"/>
                  </a:lnTo>
                  <a:lnTo>
                    <a:pt x="2" y="34"/>
                  </a:lnTo>
                  <a:lnTo>
                    <a:pt x="8" y="42"/>
                  </a:lnTo>
                  <a:lnTo>
                    <a:pt x="16" y="48"/>
                  </a:lnTo>
                  <a:lnTo>
                    <a:pt x="26" y="5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30" name="Freeform 224"/>
            <p:cNvSpPr/>
            <p:nvPr/>
          </p:nvSpPr>
          <p:spPr>
            <a:xfrm>
              <a:off x="3392" y="3081"/>
              <a:ext cx="56" cy="78"/>
            </a:xfrm>
            <a:custGeom>
              <a:avLst/>
              <a:gdLst>
                <a:gd name="txL" fmla="*/ 0 w 113"/>
                <a:gd name="txT" fmla="*/ 0 h 156"/>
                <a:gd name="txR" fmla="*/ 113 w 113"/>
                <a:gd name="txB" fmla="*/ 156 h 156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113" h="156">
                  <a:moveTo>
                    <a:pt x="69" y="156"/>
                  </a:moveTo>
                  <a:lnTo>
                    <a:pt x="44" y="156"/>
                  </a:lnTo>
                  <a:lnTo>
                    <a:pt x="39" y="149"/>
                  </a:lnTo>
                  <a:lnTo>
                    <a:pt x="29" y="131"/>
                  </a:lnTo>
                  <a:lnTo>
                    <a:pt x="17" y="106"/>
                  </a:lnTo>
                  <a:lnTo>
                    <a:pt x="6" y="77"/>
                  </a:lnTo>
                  <a:lnTo>
                    <a:pt x="0" y="50"/>
                  </a:lnTo>
                  <a:lnTo>
                    <a:pt x="5" y="24"/>
                  </a:lnTo>
                  <a:lnTo>
                    <a:pt x="22" y="7"/>
                  </a:lnTo>
                  <a:lnTo>
                    <a:pt x="55" y="0"/>
                  </a:lnTo>
                  <a:lnTo>
                    <a:pt x="91" y="7"/>
                  </a:lnTo>
                  <a:lnTo>
                    <a:pt x="108" y="24"/>
                  </a:lnTo>
                  <a:lnTo>
                    <a:pt x="113" y="50"/>
                  </a:lnTo>
                  <a:lnTo>
                    <a:pt x="107" y="77"/>
                  </a:lnTo>
                  <a:lnTo>
                    <a:pt x="97" y="106"/>
                  </a:lnTo>
                  <a:lnTo>
                    <a:pt x="84" y="131"/>
                  </a:lnTo>
                  <a:lnTo>
                    <a:pt x="74" y="149"/>
                  </a:lnTo>
                  <a:lnTo>
                    <a:pt x="69" y="156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31" name="Freeform 225"/>
            <p:cNvSpPr/>
            <p:nvPr/>
          </p:nvSpPr>
          <p:spPr>
            <a:xfrm>
              <a:off x="3392" y="3081"/>
              <a:ext cx="56" cy="78"/>
            </a:xfrm>
            <a:custGeom>
              <a:avLst/>
              <a:gdLst>
                <a:gd name="txL" fmla="*/ 0 w 113"/>
                <a:gd name="txT" fmla="*/ 0 h 156"/>
                <a:gd name="txR" fmla="*/ 113 w 113"/>
                <a:gd name="txB" fmla="*/ 156 h 156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113" h="156">
                  <a:moveTo>
                    <a:pt x="69" y="156"/>
                  </a:moveTo>
                  <a:lnTo>
                    <a:pt x="44" y="156"/>
                  </a:lnTo>
                  <a:lnTo>
                    <a:pt x="39" y="149"/>
                  </a:lnTo>
                  <a:lnTo>
                    <a:pt x="29" y="131"/>
                  </a:lnTo>
                  <a:lnTo>
                    <a:pt x="17" y="106"/>
                  </a:lnTo>
                  <a:lnTo>
                    <a:pt x="6" y="77"/>
                  </a:lnTo>
                  <a:lnTo>
                    <a:pt x="0" y="50"/>
                  </a:lnTo>
                  <a:lnTo>
                    <a:pt x="5" y="24"/>
                  </a:lnTo>
                  <a:lnTo>
                    <a:pt x="22" y="7"/>
                  </a:lnTo>
                  <a:lnTo>
                    <a:pt x="55" y="0"/>
                  </a:lnTo>
                  <a:lnTo>
                    <a:pt x="91" y="7"/>
                  </a:lnTo>
                  <a:lnTo>
                    <a:pt x="108" y="24"/>
                  </a:lnTo>
                  <a:lnTo>
                    <a:pt x="113" y="50"/>
                  </a:lnTo>
                  <a:lnTo>
                    <a:pt x="107" y="77"/>
                  </a:lnTo>
                  <a:lnTo>
                    <a:pt x="97" y="106"/>
                  </a:lnTo>
                  <a:lnTo>
                    <a:pt x="84" y="131"/>
                  </a:lnTo>
                  <a:lnTo>
                    <a:pt x="74" y="149"/>
                  </a:lnTo>
                  <a:lnTo>
                    <a:pt x="69" y="156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32" name="Freeform 226"/>
            <p:cNvSpPr/>
            <p:nvPr/>
          </p:nvSpPr>
          <p:spPr>
            <a:xfrm>
              <a:off x="3434" y="3114"/>
              <a:ext cx="76" cy="61"/>
            </a:xfrm>
            <a:custGeom>
              <a:avLst/>
              <a:gdLst>
                <a:gd name="txL" fmla="*/ 0 w 152"/>
                <a:gd name="txT" fmla="*/ 0 h 123"/>
                <a:gd name="txR" fmla="*/ 152 w 152"/>
                <a:gd name="txB" fmla="*/ 123 h 123"/>
              </a:gdLst>
              <a:ahLst/>
              <a:cxnLst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152" h="123">
                  <a:moveTo>
                    <a:pt x="13" y="122"/>
                  </a:moveTo>
                  <a:lnTo>
                    <a:pt x="0" y="100"/>
                  </a:lnTo>
                  <a:lnTo>
                    <a:pt x="4" y="93"/>
                  </a:lnTo>
                  <a:lnTo>
                    <a:pt x="14" y="75"/>
                  </a:lnTo>
                  <a:lnTo>
                    <a:pt x="29" y="52"/>
                  </a:lnTo>
                  <a:lnTo>
                    <a:pt x="48" y="27"/>
                  </a:lnTo>
                  <a:lnTo>
                    <a:pt x="70" y="9"/>
                  </a:lnTo>
                  <a:lnTo>
                    <a:pt x="93" y="0"/>
                  </a:lnTo>
                  <a:lnTo>
                    <a:pt x="118" y="5"/>
                  </a:lnTo>
                  <a:lnTo>
                    <a:pt x="141" y="32"/>
                  </a:lnTo>
                  <a:lnTo>
                    <a:pt x="149" y="50"/>
                  </a:lnTo>
                  <a:lnTo>
                    <a:pt x="152" y="65"/>
                  </a:lnTo>
                  <a:lnTo>
                    <a:pt x="151" y="79"/>
                  </a:lnTo>
                  <a:lnTo>
                    <a:pt x="146" y="91"/>
                  </a:lnTo>
                  <a:lnTo>
                    <a:pt x="138" y="99"/>
                  </a:lnTo>
                  <a:lnTo>
                    <a:pt x="127" y="107"/>
                  </a:lnTo>
                  <a:lnTo>
                    <a:pt x="114" y="113"/>
                  </a:lnTo>
                  <a:lnTo>
                    <a:pt x="99" y="116"/>
                  </a:lnTo>
                  <a:lnTo>
                    <a:pt x="84" y="120"/>
                  </a:lnTo>
                  <a:lnTo>
                    <a:pt x="69" y="121"/>
                  </a:lnTo>
                  <a:lnTo>
                    <a:pt x="54" y="122"/>
                  </a:lnTo>
                  <a:lnTo>
                    <a:pt x="42" y="123"/>
                  </a:lnTo>
                  <a:lnTo>
                    <a:pt x="30" y="123"/>
                  </a:lnTo>
                  <a:lnTo>
                    <a:pt x="21" y="122"/>
                  </a:lnTo>
                  <a:lnTo>
                    <a:pt x="15" y="122"/>
                  </a:lnTo>
                  <a:lnTo>
                    <a:pt x="13" y="122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33" name="Freeform 227"/>
            <p:cNvSpPr/>
            <p:nvPr/>
          </p:nvSpPr>
          <p:spPr>
            <a:xfrm>
              <a:off x="3434" y="3184"/>
              <a:ext cx="76" cy="61"/>
            </a:xfrm>
            <a:custGeom>
              <a:avLst/>
              <a:gdLst>
                <a:gd name="txL" fmla="*/ 0 w 153"/>
                <a:gd name="txT" fmla="*/ 0 h 122"/>
                <a:gd name="txR" fmla="*/ 153 w 153"/>
                <a:gd name="txB" fmla="*/ 122 h 122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153" h="122">
                  <a:moveTo>
                    <a:pt x="0" y="23"/>
                  </a:moveTo>
                  <a:lnTo>
                    <a:pt x="13" y="1"/>
                  </a:lnTo>
                  <a:lnTo>
                    <a:pt x="15" y="1"/>
                  </a:lnTo>
                  <a:lnTo>
                    <a:pt x="21" y="1"/>
                  </a:lnTo>
                  <a:lnTo>
                    <a:pt x="30" y="0"/>
                  </a:lnTo>
                  <a:lnTo>
                    <a:pt x="42" y="0"/>
                  </a:lnTo>
                  <a:lnTo>
                    <a:pt x="54" y="1"/>
                  </a:lnTo>
                  <a:lnTo>
                    <a:pt x="69" y="2"/>
                  </a:lnTo>
                  <a:lnTo>
                    <a:pt x="84" y="4"/>
                  </a:lnTo>
                  <a:lnTo>
                    <a:pt x="99" y="7"/>
                  </a:lnTo>
                  <a:lnTo>
                    <a:pt x="114" y="10"/>
                  </a:lnTo>
                  <a:lnTo>
                    <a:pt x="127" y="16"/>
                  </a:lnTo>
                  <a:lnTo>
                    <a:pt x="138" y="23"/>
                  </a:lnTo>
                  <a:lnTo>
                    <a:pt x="146" y="32"/>
                  </a:lnTo>
                  <a:lnTo>
                    <a:pt x="152" y="43"/>
                  </a:lnTo>
                  <a:lnTo>
                    <a:pt x="153" y="55"/>
                  </a:lnTo>
                  <a:lnTo>
                    <a:pt x="150" y="70"/>
                  </a:lnTo>
                  <a:lnTo>
                    <a:pt x="142" y="89"/>
                  </a:lnTo>
                  <a:lnTo>
                    <a:pt x="118" y="115"/>
                  </a:lnTo>
                  <a:lnTo>
                    <a:pt x="93" y="122"/>
                  </a:lnTo>
                  <a:lnTo>
                    <a:pt x="70" y="114"/>
                  </a:lnTo>
                  <a:lnTo>
                    <a:pt x="48" y="95"/>
                  </a:lnTo>
                  <a:lnTo>
                    <a:pt x="29" y="72"/>
                  </a:lnTo>
                  <a:lnTo>
                    <a:pt x="14" y="48"/>
                  </a:lnTo>
                  <a:lnTo>
                    <a:pt x="4" y="30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34" name="Freeform 228"/>
            <p:cNvSpPr/>
            <p:nvPr/>
          </p:nvSpPr>
          <p:spPr>
            <a:xfrm>
              <a:off x="3392" y="3199"/>
              <a:ext cx="55" cy="78"/>
            </a:xfrm>
            <a:custGeom>
              <a:avLst/>
              <a:gdLst>
                <a:gd name="txL" fmla="*/ 0 w 112"/>
                <a:gd name="txT" fmla="*/ 0 h 156"/>
                <a:gd name="txR" fmla="*/ 112 w 112"/>
                <a:gd name="txB" fmla="*/ 156 h 156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</a:cxnLst>
              <a:rect l="txL" t="txT" r="txR" b="txB"/>
              <a:pathLst>
                <a:path w="112" h="156">
                  <a:moveTo>
                    <a:pt x="43" y="0"/>
                  </a:moveTo>
                  <a:lnTo>
                    <a:pt x="68" y="0"/>
                  </a:lnTo>
                  <a:lnTo>
                    <a:pt x="73" y="7"/>
                  </a:lnTo>
                  <a:lnTo>
                    <a:pt x="83" y="24"/>
                  </a:lnTo>
                  <a:lnTo>
                    <a:pt x="96" y="50"/>
                  </a:lnTo>
                  <a:lnTo>
                    <a:pt x="106" y="77"/>
                  </a:lnTo>
                  <a:lnTo>
                    <a:pt x="112" y="106"/>
                  </a:lnTo>
                  <a:lnTo>
                    <a:pt x="108" y="131"/>
                  </a:lnTo>
                  <a:lnTo>
                    <a:pt x="91" y="149"/>
                  </a:lnTo>
                  <a:lnTo>
                    <a:pt x="56" y="156"/>
                  </a:lnTo>
                  <a:lnTo>
                    <a:pt x="22" y="149"/>
                  </a:lnTo>
                  <a:lnTo>
                    <a:pt x="4" y="131"/>
                  </a:lnTo>
                  <a:lnTo>
                    <a:pt x="0" y="106"/>
                  </a:lnTo>
                  <a:lnTo>
                    <a:pt x="5" y="77"/>
                  </a:lnTo>
                  <a:lnTo>
                    <a:pt x="15" y="50"/>
                  </a:lnTo>
                  <a:lnTo>
                    <a:pt x="28" y="24"/>
                  </a:lnTo>
                  <a:lnTo>
                    <a:pt x="38" y="7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35" name="Freeform 229"/>
            <p:cNvSpPr/>
            <p:nvPr/>
          </p:nvSpPr>
          <p:spPr>
            <a:xfrm>
              <a:off x="3330" y="3182"/>
              <a:ext cx="75" cy="62"/>
            </a:xfrm>
            <a:custGeom>
              <a:avLst/>
              <a:gdLst>
                <a:gd name="txL" fmla="*/ 0 w 151"/>
                <a:gd name="txT" fmla="*/ 0 h 123"/>
                <a:gd name="txR" fmla="*/ 151 w 151"/>
                <a:gd name="txB" fmla="*/ 123 h 123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151" h="123">
                  <a:moveTo>
                    <a:pt x="138" y="1"/>
                  </a:moveTo>
                  <a:lnTo>
                    <a:pt x="151" y="23"/>
                  </a:lnTo>
                  <a:lnTo>
                    <a:pt x="147" y="30"/>
                  </a:lnTo>
                  <a:lnTo>
                    <a:pt x="137" y="48"/>
                  </a:lnTo>
                  <a:lnTo>
                    <a:pt x="122" y="71"/>
                  </a:lnTo>
                  <a:lnTo>
                    <a:pt x="103" y="95"/>
                  </a:lnTo>
                  <a:lnTo>
                    <a:pt x="82" y="114"/>
                  </a:lnTo>
                  <a:lnTo>
                    <a:pt x="57" y="123"/>
                  </a:lnTo>
                  <a:lnTo>
                    <a:pt x="34" y="117"/>
                  </a:lnTo>
                  <a:lnTo>
                    <a:pt x="11" y="91"/>
                  </a:lnTo>
                  <a:lnTo>
                    <a:pt x="3" y="72"/>
                  </a:lnTo>
                  <a:lnTo>
                    <a:pt x="0" y="57"/>
                  </a:lnTo>
                  <a:lnTo>
                    <a:pt x="0" y="44"/>
                  </a:lnTo>
                  <a:lnTo>
                    <a:pt x="6" y="32"/>
                  </a:lnTo>
                  <a:lnTo>
                    <a:pt x="14" y="24"/>
                  </a:lnTo>
                  <a:lnTo>
                    <a:pt x="25" y="16"/>
                  </a:lnTo>
                  <a:lnTo>
                    <a:pt x="38" y="10"/>
                  </a:lnTo>
                  <a:lnTo>
                    <a:pt x="52" y="7"/>
                  </a:lnTo>
                  <a:lnTo>
                    <a:pt x="67" y="3"/>
                  </a:lnTo>
                  <a:lnTo>
                    <a:pt x="82" y="2"/>
                  </a:lnTo>
                  <a:lnTo>
                    <a:pt x="97" y="1"/>
                  </a:lnTo>
                  <a:lnTo>
                    <a:pt x="109" y="0"/>
                  </a:lnTo>
                  <a:lnTo>
                    <a:pt x="121" y="0"/>
                  </a:lnTo>
                  <a:lnTo>
                    <a:pt x="130" y="1"/>
                  </a:lnTo>
                  <a:lnTo>
                    <a:pt x="136" y="1"/>
                  </a:lnTo>
                  <a:lnTo>
                    <a:pt x="138" y="1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36" name="Freeform 230"/>
            <p:cNvSpPr/>
            <p:nvPr/>
          </p:nvSpPr>
          <p:spPr>
            <a:xfrm>
              <a:off x="3329" y="3113"/>
              <a:ext cx="76" cy="62"/>
            </a:xfrm>
            <a:custGeom>
              <a:avLst/>
              <a:gdLst>
                <a:gd name="txL" fmla="*/ 0 w 152"/>
                <a:gd name="txT" fmla="*/ 0 h 123"/>
                <a:gd name="txR" fmla="*/ 152 w 152"/>
                <a:gd name="txB" fmla="*/ 123 h 123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52" h="123">
                  <a:moveTo>
                    <a:pt x="152" y="99"/>
                  </a:moveTo>
                  <a:lnTo>
                    <a:pt x="139" y="122"/>
                  </a:lnTo>
                  <a:lnTo>
                    <a:pt x="137" y="122"/>
                  </a:lnTo>
                  <a:lnTo>
                    <a:pt x="131" y="122"/>
                  </a:lnTo>
                  <a:lnTo>
                    <a:pt x="122" y="123"/>
                  </a:lnTo>
                  <a:lnTo>
                    <a:pt x="110" y="122"/>
                  </a:lnTo>
                  <a:lnTo>
                    <a:pt x="98" y="122"/>
                  </a:lnTo>
                  <a:lnTo>
                    <a:pt x="83" y="121"/>
                  </a:lnTo>
                  <a:lnTo>
                    <a:pt x="68" y="118"/>
                  </a:lnTo>
                  <a:lnTo>
                    <a:pt x="53" y="116"/>
                  </a:lnTo>
                  <a:lnTo>
                    <a:pt x="39" y="111"/>
                  </a:lnTo>
                  <a:lnTo>
                    <a:pt x="26" y="106"/>
                  </a:lnTo>
                  <a:lnTo>
                    <a:pt x="15" y="99"/>
                  </a:lnTo>
                  <a:lnTo>
                    <a:pt x="7" y="91"/>
                  </a:lnTo>
                  <a:lnTo>
                    <a:pt x="1" y="79"/>
                  </a:lnTo>
                  <a:lnTo>
                    <a:pt x="0" y="66"/>
                  </a:lnTo>
                  <a:lnTo>
                    <a:pt x="3" y="51"/>
                  </a:lnTo>
                  <a:lnTo>
                    <a:pt x="11" y="33"/>
                  </a:lnTo>
                  <a:lnTo>
                    <a:pt x="34" y="6"/>
                  </a:lnTo>
                  <a:lnTo>
                    <a:pt x="58" y="0"/>
                  </a:lnTo>
                  <a:lnTo>
                    <a:pt x="83" y="8"/>
                  </a:lnTo>
                  <a:lnTo>
                    <a:pt x="104" y="27"/>
                  </a:lnTo>
                  <a:lnTo>
                    <a:pt x="123" y="50"/>
                  </a:lnTo>
                  <a:lnTo>
                    <a:pt x="138" y="73"/>
                  </a:lnTo>
                  <a:lnTo>
                    <a:pt x="148" y="92"/>
                  </a:lnTo>
                  <a:lnTo>
                    <a:pt x="152" y="99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37" name="Freeform 231"/>
            <p:cNvSpPr/>
            <p:nvPr/>
          </p:nvSpPr>
          <p:spPr>
            <a:xfrm>
              <a:off x="3017" y="3114"/>
              <a:ext cx="68" cy="74"/>
            </a:xfrm>
            <a:custGeom>
              <a:avLst/>
              <a:gdLst>
                <a:gd name="txL" fmla="*/ 0 w 136"/>
                <a:gd name="txT" fmla="*/ 0 h 148"/>
                <a:gd name="txR" fmla="*/ 136 w 136"/>
                <a:gd name="txB" fmla="*/ 148 h 148"/>
              </a:gdLst>
              <a:ahLst/>
              <a:cxnLst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36" h="148">
                  <a:moveTo>
                    <a:pt x="14" y="75"/>
                  </a:moveTo>
                  <a:lnTo>
                    <a:pt x="6" y="67"/>
                  </a:lnTo>
                  <a:lnTo>
                    <a:pt x="1" y="57"/>
                  </a:lnTo>
                  <a:lnTo>
                    <a:pt x="0" y="47"/>
                  </a:lnTo>
                  <a:lnTo>
                    <a:pt x="4" y="38"/>
                  </a:lnTo>
                  <a:lnTo>
                    <a:pt x="7" y="33"/>
                  </a:lnTo>
                  <a:lnTo>
                    <a:pt x="11" y="30"/>
                  </a:lnTo>
                  <a:lnTo>
                    <a:pt x="15" y="27"/>
                  </a:lnTo>
                  <a:lnTo>
                    <a:pt x="20" y="25"/>
                  </a:lnTo>
                  <a:lnTo>
                    <a:pt x="24" y="25"/>
                  </a:lnTo>
                  <a:lnTo>
                    <a:pt x="30" y="25"/>
                  </a:lnTo>
                  <a:lnTo>
                    <a:pt x="35" y="25"/>
                  </a:lnTo>
                  <a:lnTo>
                    <a:pt x="41" y="27"/>
                  </a:lnTo>
                  <a:lnTo>
                    <a:pt x="43" y="16"/>
                  </a:lnTo>
                  <a:lnTo>
                    <a:pt x="50" y="8"/>
                  </a:lnTo>
                  <a:lnTo>
                    <a:pt x="58" y="2"/>
                  </a:lnTo>
                  <a:lnTo>
                    <a:pt x="68" y="0"/>
                  </a:lnTo>
                  <a:lnTo>
                    <a:pt x="79" y="2"/>
                  </a:lnTo>
                  <a:lnTo>
                    <a:pt x="87" y="8"/>
                  </a:lnTo>
                  <a:lnTo>
                    <a:pt x="92" y="16"/>
                  </a:lnTo>
                  <a:lnTo>
                    <a:pt x="95" y="26"/>
                  </a:lnTo>
                  <a:lnTo>
                    <a:pt x="100" y="24"/>
                  </a:lnTo>
                  <a:lnTo>
                    <a:pt x="105" y="23"/>
                  </a:lnTo>
                  <a:lnTo>
                    <a:pt x="111" y="23"/>
                  </a:lnTo>
                  <a:lnTo>
                    <a:pt x="117" y="24"/>
                  </a:lnTo>
                  <a:lnTo>
                    <a:pt x="121" y="26"/>
                  </a:lnTo>
                  <a:lnTo>
                    <a:pt x="126" y="29"/>
                  </a:lnTo>
                  <a:lnTo>
                    <a:pt x="129" y="32"/>
                  </a:lnTo>
                  <a:lnTo>
                    <a:pt x="133" y="37"/>
                  </a:lnTo>
                  <a:lnTo>
                    <a:pt x="136" y="46"/>
                  </a:lnTo>
                  <a:lnTo>
                    <a:pt x="135" y="56"/>
                  </a:lnTo>
                  <a:lnTo>
                    <a:pt x="130" y="65"/>
                  </a:lnTo>
                  <a:lnTo>
                    <a:pt x="122" y="73"/>
                  </a:lnTo>
                  <a:lnTo>
                    <a:pt x="130" y="80"/>
                  </a:lnTo>
                  <a:lnTo>
                    <a:pt x="135" y="90"/>
                  </a:lnTo>
                  <a:lnTo>
                    <a:pt x="136" y="100"/>
                  </a:lnTo>
                  <a:lnTo>
                    <a:pt x="133" y="110"/>
                  </a:lnTo>
                  <a:lnTo>
                    <a:pt x="129" y="115"/>
                  </a:lnTo>
                  <a:lnTo>
                    <a:pt x="126" y="118"/>
                  </a:lnTo>
                  <a:lnTo>
                    <a:pt x="121" y="121"/>
                  </a:lnTo>
                  <a:lnTo>
                    <a:pt x="117" y="122"/>
                  </a:lnTo>
                  <a:lnTo>
                    <a:pt x="112" y="123"/>
                  </a:lnTo>
                  <a:lnTo>
                    <a:pt x="106" y="123"/>
                  </a:lnTo>
                  <a:lnTo>
                    <a:pt x="102" y="122"/>
                  </a:lnTo>
                  <a:lnTo>
                    <a:pt x="96" y="121"/>
                  </a:lnTo>
                  <a:lnTo>
                    <a:pt x="94" y="131"/>
                  </a:lnTo>
                  <a:lnTo>
                    <a:pt x="88" y="140"/>
                  </a:lnTo>
                  <a:lnTo>
                    <a:pt x="80" y="146"/>
                  </a:lnTo>
                  <a:lnTo>
                    <a:pt x="69" y="148"/>
                  </a:lnTo>
                  <a:lnTo>
                    <a:pt x="59" y="146"/>
                  </a:lnTo>
                  <a:lnTo>
                    <a:pt x="51" y="140"/>
                  </a:lnTo>
                  <a:lnTo>
                    <a:pt x="45" y="131"/>
                  </a:lnTo>
                  <a:lnTo>
                    <a:pt x="42" y="121"/>
                  </a:lnTo>
                  <a:lnTo>
                    <a:pt x="36" y="123"/>
                  </a:lnTo>
                  <a:lnTo>
                    <a:pt x="31" y="124"/>
                  </a:lnTo>
                  <a:lnTo>
                    <a:pt x="26" y="124"/>
                  </a:lnTo>
                  <a:lnTo>
                    <a:pt x="21" y="123"/>
                  </a:lnTo>
                  <a:lnTo>
                    <a:pt x="16" y="122"/>
                  </a:lnTo>
                  <a:lnTo>
                    <a:pt x="12" y="120"/>
                  </a:lnTo>
                  <a:lnTo>
                    <a:pt x="8" y="116"/>
                  </a:lnTo>
                  <a:lnTo>
                    <a:pt x="5" y="111"/>
                  </a:lnTo>
                  <a:lnTo>
                    <a:pt x="1" y="101"/>
                  </a:lnTo>
                  <a:lnTo>
                    <a:pt x="3" y="92"/>
                  </a:lnTo>
                  <a:lnTo>
                    <a:pt x="7" y="83"/>
                  </a:lnTo>
                  <a:lnTo>
                    <a:pt x="14" y="75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38" name="Freeform 232"/>
            <p:cNvSpPr/>
            <p:nvPr/>
          </p:nvSpPr>
          <p:spPr>
            <a:xfrm>
              <a:off x="3041" y="3140"/>
              <a:ext cx="20" cy="21"/>
            </a:xfrm>
            <a:custGeom>
              <a:avLst/>
              <a:gdLst>
                <a:gd name="txL" fmla="*/ 0 w 39"/>
                <a:gd name="txT" fmla="*/ 0 h 40"/>
                <a:gd name="txR" fmla="*/ 39 w 39"/>
                <a:gd name="txB" fmla="*/ 40 h 4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9" h="40">
                  <a:moveTo>
                    <a:pt x="19" y="40"/>
                  </a:moveTo>
                  <a:lnTo>
                    <a:pt x="27" y="39"/>
                  </a:lnTo>
                  <a:lnTo>
                    <a:pt x="33" y="34"/>
                  </a:lnTo>
                  <a:lnTo>
                    <a:pt x="38" y="27"/>
                  </a:lnTo>
                  <a:lnTo>
                    <a:pt x="39" y="20"/>
                  </a:lnTo>
                  <a:lnTo>
                    <a:pt x="38" y="12"/>
                  </a:lnTo>
                  <a:lnTo>
                    <a:pt x="33" y="5"/>
                  </a:lnTo>
                  <a:lnTo>
                    <a:pt x="27" y="1"/>
                  </a:lnTo>
                  <a:lnTo>
                    <a:pt x="19" y="0"/>
                  </a:lnTo>
                  <a:lnTo>
                    <a:pt x="12" y="1"/>
                  </a:lnTo>
                  <a:lnTo>
                    <a:pt x="6" y="5"/>
                  </a:lnTo>
                  <a:lnTo>
                    <a:pt x="1" y="12"/>
                  </a:lnTo>
                  <a:lnTo>
                    <a:pt x="0" y="20"/>
                  </a:lnTo>
                  <a:lnTo>
                    <a:pt x="1" y="27"/>
                  </a:lnTo>
                  <a:lnTo>
                    <a:pt x="6" y="34"/>
                  </a:lnTo>
                  <a:lnTo>
                    <a:pt x="12" y="39"/>
                  </a:lnTo>
                  <a:lnTo>
                    <a:pt x="19" y="4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39" name="Freeform 233"/>
            <p:cNvSpPr/>
            <p:nvPr/>
          </p:nvSpPr>
          <p:spPr>
            <a:xfrm>
              <a:off x="3104" y="2590"/>
              <a:ext cx="68" cy="74"/>
            </a:xfrm>
            <a:custGeom>
              <a:avLst/>
              <a:gdLst>
                <a:gd name="txL" fmla="*/ 0 w 136"/>
                <a:gd name="txT" fmla="*/ 0 h 147"/>
                <a:gd name="txR" fmla="*/ 136 w 136"/>
                <a:gd name="txB" fmla="*/ 147 h 147"/>
              </a:gdLst>
              <a:ahLst/>
              <a:cxnLst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36" h="147">
                  <a:moveTo>
                    <a:pt x="14" y="74"/>
                  </a:moveTo>
                  <a:lnTo>
                    <a:pt x="6" y="66"/>
                  </a:lnTo>
                  <a:lnTo>
                    <a:pt x="1" y="57"/>
                  </a:lnTo>
                  <a:lnTo>
                    <a:pt x="0" y="47"/>
                  </a:lnTo>
                  <a:lnTo>
                    <a:pt x="4" y="36"/>
                  </a:lnTo>
                  <a:lnTo>
                    <a:pt x="7" y="33"/>
                  </a:lnTo>
                  <a:lnTo>
                    <a:pt x="11" y="30"/>
                  </a:lnTo>
                  <a:lnTo>
                    <a:pt x="15" y="26"/>
                  </a:lnTo>
                  <a:lnTo>
                    <a:pt x="20" y="25"/>
                  </a:lnTo>
                  <a:lnTo>
                    <a:pt x="25" y="24"/>
                  </a:lnTo>
                  <a:lnTo>
                    <a:pt x="30" y="24"/>
                  </a:lnTo>
                  <a:lnTo>
                    <a:pt x="35" y="25"/>
                  </a:lnTo>
                  <a:lnTo>
                    <a:pt x="41" y="27"/>
                  </a:lnTo>
                  <a:lnTo>
                    <a:pt x="43" y="16"/>
                  </a:lnTo>
                  <a:lnTo>
                    <a:pt x="50" y="8"/>
                  </a:lnTo>
                  <a:lnTo>
                    <a:pt x="58" y="2"/>
                  </a:lnTo>
                  <a:lnTo>
                    <a:pt x="68" y="0"/>
                  </a:lnTo>
                  <a:lnTo>
                    <a:pt x="79" y="2"/>
                  </a:lnTo>
                  <a:lnTo>
                    <a:pt x="87" y="8"/>
                  </a:lnTo>
                  <a:lnTo>
                    <a:pt x="92" y="16"/>
                  </a:lnTo>
                  <a:lnTo>
                    <a:pt x="95" y="26"/>
                  </a:lnTo>
                  <a:lnTo>
                    <a:pt x="101" y="24"/>
                  </a:lnTo>
                  <a:lnTo>
                    <a:pt x="105" y="23"/>
                  </a:lnTo>
                  <a:lnTo>
                    <a:pt x="111" y="23"/>
                  </a:lnTo>
                  <a:lnTo>
                    <a:pt x="116" y="24"/>
                  </a:lnTo>
                  <a:lnTo>
                    <a:pt x="121" y="25"/>
                  </a:lnTo>
                  <a:lnTo>
                    <a:pt x="126" y="28"/>
                  </a:lnTo>
                  <a:lnTo>
                    <a:pt x="129" y="32"/>
                  </a:lnTo>
                  <a:lnTo>
                    <a:pt x="133" y="35"/>
                  </a:lnTo>
                  <a:lnTo>
                    <a:pt x="136" y="46"/>
                  </a:lnTo>
                  <a:lnTo>
                    <a:pt x="135" y="55"/>
                  </a:lnTo>
                  <a:lnTo>
                    <a:pt x="130" y="65"/>
                  </a:lnTo>
                  <a:lnTo>
                    <a:pt x="122" y="72"/>
                  </a:lnTo>
                  <a:lnTo>
                    <a:pt x="130" y="80"/>
                  </a:lnTo>
                  <a:lnTo>
                    <a:pt x="135" y="89"/>
                  </a:lnTo>
                  <a:lnTo>
                    <a:pt x="136" y="100"/>
                  </a:lnTo>
                  <a:lnTo>
                    <a:pt x="133" y="110"/>
                  </a:lnTo>
                  <a:lnTo>
                    <a:pt x="129" y="114"/>
                  </a:lnTo>
                  <a:lnTo>
                    <a:pt x="126" y="117"/>
                  </a:lnTo>
                  <a:lnTo>
                    <a:pt x="121" y="121"/>
                  </a:lnTo>
                  <a:lnTo>
                    <a:pt x="117" y="122"/>
                  </a:lnTo>
                  <a:lnTo>
                    <a:pt x="112" y="123"/>
                  </a:lnTo>
                  <a:lnTo>
                    <a:pt x="106" y="123"/>
                  </a:lnTo>
                  <a:lnTo>
                    <a:pt x="102" y="122"/>
                  </a:lnTo>
                  <a:lnTo>
                    <a:pt x="96" y="121"/>
                  </a:lnTo>
                  <a:lnTo>
                    <a:pt x="94" y="131"/>
                  </a:lnTo>
                  <a:lnTo>
                    <a:pt x="88" y="139"/>
                  </a:lnTo>
                  <a:lnTo>
                    <a:pt x="80" y="145"/>
                  </a:lnTo>
                  <a:lnTo>
                    <a:pt x="69" y="147"/>
                  </a:lnTo>
                  <a:lnTo>
                    <a:pt x="59" y="145"/>
                  </a:lnTo>
                  <a:lnTo>
                    <a:pt x="51" y="139"/>
                  </a:lnTo>
                  <a:lnTo>
                    <a:pt x="45" y="131"/>
                  </a:lnTo>
                  <a:lnTo>
                    <a:pt x="42" y="121"/>
                  </a:lnTo>
                  <a:lnTo>
                    <a:pt x="36" y="123"/>
                  </a:lnTo>
                  <a:lnTo>
                    <a:pt x="31" y="124"/>
                  </a:lnTo>
                  <a:lnTo>
                    <a:pt x="26" y="124"/>
                  </a:lnTo>
                  <a:lnTo>
                    <a:pt x="21" y="123"/>
                  </a:lnTo>
                  <a:lnTo>
                    <a:pt x="16" y="122"/>
                  </a:lnTo>
                  <a:lnTo>
                    <a:pt x="12" y="119"/>
                  </a:lnTo>
                  <a:lnTo>
                    <a:pt x="8" y="116"/>
                  </a:lnTo>
                  <a:lnTo>
                    <a:pt x="5" y="111"/>
                  </a:lnTo>
                  <a:lnTo>
                    <a:pt x="1" y="101"/>
                  </a:lnTo>
                  <a:lnTo>
                    <a:pt x="3" y="92"/>
                  </a:lnTo>
                  <a:lnTo>
                    <a:pt x="7" y="83"/>
                  </a:lnTo>
                  <a:lnTo>
                    <a:pt x="14" y="74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40" name="Freeform 234"/>
            <p:cNvSpPr/>
            <p:nvPr/>
          </p:nvSpPr>
          <p:spPr>
            <a:xfrm>
              <a:off x="3129" y="2616"/>
              <a:ext cx="20" cy="20"/>
            </a:xfrm>
            <a:custGeom>
              <a:avLst/>
              <a:gdLst>
                <a:gd name="txL" fmla="*/ 0 w 39"/>
                <a:gd name="txT" fmla="*/ 0 h 39"/>
                <a:gd name="txR" fmla="*/ 39 w 39"/>
                <a:gd name="txB" fmla="*/ 39 h 3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9" h="39">
                  <a:moveTo>
                    <a:pt x="19" y="39"/>
                  </a:moveTo>
                  <a:lnTo>
                    <a:pt x="28" y="38"/>
                  </a:lnTo>
                  <a:lnTo>
                    <a:pt x="33" y="33"/>
                  </a:lnTo>
                  <a:lnTo>
                    <a:pt x="38" y="27"/>
                  </a:lnTo>
                  <a:lnTo>
                    <a:pt x="39" y="19"/>
                  </a:lnTo>
                  <a:lnTo>
                    <a:pt x="38" y="12"/>
                  </a:lnTo>
                  <a:lnTo>
                    <a:pt x="33" y="5"/>
                  </a:lnTo>
                  <a:lnTo>
                    <a:pt x="28" y="1"/>
                  </a:lnTo>
                  <a:lnTo>
                    <a:pt x="19" y="0"/>
                  </a:lnTo>
                  <a:lnTo>
                    <a:pt x="13" y="1"/>
                  </a:lnTo>
                  <a:lnTo>
                    <a:pt x="6" y="5"/>
                  </a:lnTo>
                  <a:lnTo>
                    <a:pt x="1" y="12"/>
                  </a:lnTo>
                  <a:lnTo>
                    <a:pt x="0" y="19"/>
                  </a:lnTo>
                  <a:lnTo>
                    <a:pt x="1" y="27"/>
                  </a:lnTo>
                  <a:lnTo>
                    <a:pt x="6" y="33"/>
                  </a:lnTo>
                  <a:lnTo>
                    <a:pt x="13" y="38"/>
                  </a:lnTo>
                  <a:lnTo>
                    <a:pt x="19" y="3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41" name="Freeform 235"/>
            <p:cNvSpPr/>
            <p:nvPr/>
          </p:nvSpPr>
          <p:spPr>
            <a:xfrm>
              <a:off x="3055" y="2362"/>
              <a:ext cx="30" cy="30"/>
            </a:xfrm>
            <a:custGeom>
              <a:avLst/>
              <a:gdLst>
                <a:gd name="txL" fmla="*/ 0 w 60"/>
                <a:gd name="txT" fmla="*/ 0 h 59"/>
                <a:gd name="txR" fmla="*/ 60 w 60"/>
                <a:gd name="txB" fmla="*/ 59 h 5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5" y="13"/>
                  </a:lnTo>
                  <a:lnTo>
                    <a:pt x="51" y="9"/>
                  </a:lnTo>
                  <a:lnTo>
                    <a:pt x="47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9"/>
                  </a:lnTo>
                  <a:lnTo>
                    <a:pt x="3" y="18"/>
                  </a:lnTo>
                  <a:lnTo>
                    <a:pt x="0" y="29"/>
                  </a:lnTo>
                  <a:lnTo>
                    <a:pt x="2" y="35"/>
                  </a:lnTo>
                  <a:lnTo>
                    <a:pt x="3" y="41"/>
                  </a:lnTo>
                  <a:lnTo>
                    <a:pt x="6" y="46"/>
                  </a:lnTo>
                  <a:lnTo>
                    <a:pt x="10" y="50"/>
                  </a:lnTo>
                  <a:lnTo>
                    <a:pt x="14" y="54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7" y="54"/>
                  </a:lnTo>
                  <a:lnTo>
                    <a:pt x="51" y="50"/>
                  </a:lnTo>
                  <a:lnTo>
                    <a:pt x="55" y="46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42" name="Freeform 236"/>
            <p:cNvSpPr/>
            <p:nvPr/>
          </p:nvSpPr>
          <p:spPr>
            <a:xfrm>
              <a:off x="3063" y="2369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1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4" y="24"/>
                  </a:lnTo>
                  <a:lnTo>
                    <a:pt x="2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2" y="10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1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43" name="Freeform 237"/>
            <p:cNvSpPr/>
            <p:nvPr/>
          </p:nvSpPr>
          <p:spPr>
            <a:xfrm>
              <a:off x="2814" y="2479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7" y="19"/>
                  </a:lnTo>
                  <a:lnTo>
                    <a:pt x="54" y="14"/>
                  </a:lnTo>
                  <a:lnTo>
                    <a:pt x="51" y="10"/>
                  </a:lnTo>
                  <a:lnTo>
                    <a:pt x="46" y="6"/>
                  </a:lnTo>
                  <a:lnTo>
                    <a:pt x="41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8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2" y="42"/>
                  </a:lnTo>
                  <a:lnTo>
                    <a:pt x="4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7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44" name="Freeform 238"/>
            <p:cNvSpPr/>
            <p:nvPr/>
          </p:nvSpPr>
          <p:spPr>
            <a:xfrm>
              <a:off x="2821" y="2486"/>
              <a:ext cx="15" cy="15"/>
            </a:xfrm>
            <a:custGeom>
              <a:avLst/>
              <a:gdLst>
                <a:gd name="txL" fmla="*/ 0 w 29"/>
                <a:gd name="txT" fmla="*/ 0 h 30"/>
                <a:gd name="txR" fmla="*/ 29 w 29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29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4" y="26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10"/>
                  </a:lnTo>
                  <a:lnTo>
                    <a:pt x="2" y="7"/>
                  </a:lnTo>
                  <a:lnTo>
                    <a:pt x="4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8" y="10"/>
                  </a:lnTo>
                  <a:lnTo>
                    <a:pt x="29" y="13"/>
                  </a:lnTo>
                  <a:lnTo>
                    <a:pt x="29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45" name="Freeform 239"/>
            <p:cNvSpPr/>
            <p:nvPr/>
          </p:nvSpPr>
          <p:spPr>
            <a:xfrm>
              <a:off x="2798" y="2274"/>
              <a:ext cx="30" cy="29"/>
            </a:xfrm>
            <a:custGeom>
              <a:avLst/>
              <a:gdLst>
                <a:gd name="txL" fmla="*/ 0 w 60"/>
                <a:gd name="txT" fmla="*/ 0 h 59"/>
                <a:gd name="txR" fmla="*/ 60 w 60"/>
                <a:gd name="txB" fmla="*/ 59 h 5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60" h="59">
                  <a:moveTo>
                    <a:pt x="60" y="30"/>
                  </a:moveTo>
                  <a:lnTo>
                    <a:pt x="58" y="24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5" y="46"/>
                  </a:lnTo>
                  <a:lnTo>
                    <a:pt x="9" y="51"/>
                  </a:lnTo>
                  <a:lnTo>
                    <a:pt x="13" y="54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7" y="41"/>
                  </a:lnTo>
                  <a:lnTo>
                    <a:pt x="58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46" name="Freeform 240"/>
            <p:cNvSpPr/>
            <p:nvPr/>
          </p:nvSpPr>
          <p:spPr>
            <a:xfrm>
              <a:off x="2805" y="2281"/>
              <a:ext cx="15" cy="15"/>
            </a:xfrm>
            <a:custGeom>
              <a:avLst/>
              <a:gdLst>
                <a:gd name="txL" fmla="*/ 0 w 30"/>
                <a:gd name="txT" fmla="*/ 0 h 29"/>
                <a:gd name="txR" fmla="*/ 30 w 30"/>
                <a:gd name="txB" fmla="*/ 29 h 2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29">
                  <a:moveTo>
                    <a:pt x="15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47" name="Freeform 241"/>
            <p:cNvSpPr/>
            <p:nvPr/>
          </p:nvSpPr>
          <p:spPr>
            <a:xfrm>
              <a:off x="2918" y="2596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5" y="13"/>
                  </a:lnTo>
                  <a:lnTo>
                    <a:pt x="52" y="8"/>
                  </a:lnTo>
                  <a:lnTo>
                    <a:pt x="47" y="5"/>
                  </a:lnTo>
                  <a:lnTo>
                    <a:pt x="42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7" y="54"/>
                  </a:lnTo>
                  <a:lnTo>
                    <a:pt x="52" y="51"/>
                  </a:lnTo>
                  <a:lnTo>
                    <a:pt x="55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48" name="Freeform 242"/>
            <p:cNvSpPr/>
            <p:nvPr/>
          </p:nvSpPr>
          <p:spPr>
            <a:xfrm>
              <a:off x="2925" y="2604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1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1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49" name="Freeform 243"/>
            <p:cNvSpPr/>
            <p:nvPr/>
          </p:nvSpPr>
          <p:spPr>
            <a:xfrm>
              <a:off x="2819" y="2655"/>
              <a:ext cx="30" cy="29"/>
            </a:xfrm>
            <a:custGeom>
              <a:avLst/>
              <a:gdLst>
                <a:gd name="txL" fmla="*/ 0 w 60"/>
                <a:gd name="txT" fmla="*/ 0 h 59"/>
                <a:gd name="txR" fmla="*/ 60 w 60"/>
                <a:gd name="txB" fmla="*/ 59 h 5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3" y="40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9" y="56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2" y="56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8" y="40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50" name="Freeform 244"/>
            <p:cNvSpPr/>
            <p:nvPr/>
          </p:nvSpPr>
          <p:spPr>
            <a:xfrm>
              <a:off x="2827" y="2662"/>
              <a:ext cx="15" cy="15"/>
            </a:xfrm>
            <a:custGeom>
              <a:avLst/>
              <a:gdLst>
                <a:gd name="txL" fmla="*/ 0 w 30"/>
                <a:gd name="txT" fmla="*/ 0 h 29"/>
                <a:gd name="txR" fmla="*/ 30 w 30"/>
                <a:gd name="txB" fmla="*/ 29 h 2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29">
                  <a:moveTo>
                    <a:pt x="15" y="29"/>
                  </a:moveTo>
                  <a:lnTo>
                    <a:pt x="13" y="29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3" y="6"/>
                  </a:lnTo>
                  <a:lnTo>
                    <a:pt x="5" y="3"/>
                  </a:lnTo>
                  <a:lnTo>
                    <a:pt x="7" y="2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3"/>
                  </a:lnTo>
                  <a:lnTo>
                    <a:pt x="27" y="6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6" y="25"/>
                  </a:lnTo>
                  <a:lnTo>
                    <a:pt x="21" y="27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51" name="Freeform 245"/>
            <p:cNvSpPr/>
            <p:nvPr/>
          </p:nvSpPr>
          <p:spPr>
            <a:xfrm>
              <a:off x="3120" y="2711"/>
              <a:ext cx="30" cy="30"/>
            </a:xfrm>
            <a:custGeom>
              <a:avLst/>
              <a:gdLst>
                <a:gd name="txL" fmla="*/ 0 w 59"/>
                <a:gd name="txT" fmla="*/ 0 h 60"/>
                <a:gd name="txR" fmla="*/ 59 w 59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9" h="60">
                  <a:moveTo>
                    <a:pt x="59" y="30"/>
                  </a:moveTo>
                  <a:lnTo>
                    <a:pt x="58" y="25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5" y="2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9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7"/>
                  </a:lnTo>
                  <a:lnTo>
                    <a:pt x="9" y="51"/>
                  </a:lnTo>
                  <a:lnTo>
                    <a:pt x="13" y="55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5" y="59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2"/>
                  </a:lnTo>
                  <a:lnTo>
                    <a:pt x="58" y="36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52" name="Freeform 246"/>
            <p:cNvSpPr/>
            <p:nvPr/>
          </p:nvSpPr>
          <p:spPr>
            <a:xfrm>
              <a:off x="3128" y="2718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6" y="27"/>
                  </a:lnTo>
                  <a:lnTo>
                    <a:pt x="4" y="26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4" y="5"/>
                  </a:lnTo>
                  <a:lnTo>
                    <a:pt x="6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0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8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0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53" name="Freeform 247"/>
            <p:cNvSpPr/>
            <p:nvPr/>
          </p:nvSpPr>
          <p:spPr>
            <a:xfrm>
              <a:off x="3136" y="2454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8" y="58"/>
                  </a:lnTo>
                  <a:lnTo>
                    <a:pt x="24" y="60"/>
                  </a:lnTo>
                  <a:lnTo>
                    <a:pt x="30" y="60"/>
                  </a:lnTo>
                  <a:lnTo>
                    <a:pt x="36" y="60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1" y="52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54" name="Freeform 248"/>
            <p:cNvSpPr/>
            <p:nvPr/>
          </p:nvSpPr>
          <p:spPr>
            <a:xfrm>
              <a:off x="3144" y="2462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8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9"/>
                  </a:lnTo>
                  <a:lnTo>
                    <a:pt x="2" y="7"/>
                  </a:lnTo>
                  <a:lnTo>
                    <a:pt x="4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3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55" name="Freeform 249"/>
            <p:cNvSpPr/>
            <p:nvPr/>
          </p:nvSpPr>
          <p:spPr>
            <a:xfrm>
              <a:off x="3139" y="2831"/>
              <a:ext cx="30" cy="29"/>
            </a:xfrm>
            <a:custGeom>
              <a:avLst/>
              <a:gdLst>
                <a:gd name="txL" fmla="*/ 0 w 58"/>
                <a:gd name="txT" fmla="*/ 0 h 60"/>
                <a:gd name="txR" fmla="*/ 58 w 58"/>
                <a:gd name="txB" fmla="*/ 60 h 60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58" h="60">
                  <a:moveTo>
                    <a:pt x="58" y="30"/>
                  </a:moveTo>
                  <a:lnTo>
                    <a:pt x="58" y="24"/>
                  </a:lnTo>
                  <a:lnTo>
                    <a:pt x="56" y="18"/>
                  </a:lnTo>
                  <a:lnTo>
                    <a:pt x="54" y="14"/>
                  </a:lnTo>
                  <a:lnTo>
                    <a:pt x="50" y="9"/>
                  </a:lnTo>
                  <a:lnTo>
                    <a:pt x="46" y="6"/>
                  </a:lnTo>
                  <a:lnTo>
                    <a:pt x="40" y="2"/>
                  </a:lnTo>
                  <a:lnTo>
                    <a:pt x="34" y="1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2" y="42"/>
                  </a:lnTo>
                  <a:lnTo>
                    <a:pt x="4" y="46"/>
                  </a:lnTo>
                  <a:lnTo>
                    <a:pt x="8" y="51"/>
                  </a:lnTo>
                  <a:lnTo>
                    <a:pt x="12" y="54"/>
                  </a:lnTo>
                  <a:lnTo>
                    <a:pt x="18" y="58"/>
                  </a:lnTo>
                  <a:lnTo>
                    <a:pt x="23" y="59"/>
                  </a:lnTo>
                  <a:lnTo>
                    <a:pt x="28" y="60"/>
                  </a:lnTo>
                  <a:lnTo>
                    <a:pt x="34" y="59"/>
                  </a:lnTo>
                  <a:lnTo>
                    <a:pt x="40" y="58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6" y="42"/>
                  </a:lnTo>
                  <a:lnTo>
                    <a:pt x="58" y="36"/>
                  </a:lnTo>
                  <a:lnTo>
                    <a:pt x="58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56" name="Freeform 250"/>
            <p:cNvSpPr/>
            <p:nvPr/>
          </p:nvSpPr>
          <p:spPr>
            <a:xfrm>
              <a:off x="3147" y="2838"/>
              <a:ext cx="14" cy="15"/>
            </a:xfrm>
            <a:custGeom>
              <a:avLst/>
              <a:gdLst>
                <a:gd name="txL" fmla="*/ 0 w 28"/>
                <a:gd name="txT" fmla="*/ 0 h 30"/>
                <a:gd name="txR" fmla="*/ 28 w 28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28" h="30">
                  <a:moveTo>
                    <a:pt x="13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5" y="28"/>
                  </a:lnTo>
                  <a:lnTo>
                    <a:pt x="3" y="25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9"/>
                  </a:lnTo>
                  <a:lnTo>
                    <a:pt x="2" y="7"/>
                  </a:lnTo>
                  <a:lnTo>
                    <a:pt x="3" y="5"/>
                  </a:lnTo>
                  <a:lnTo>
                    <a:pt x="5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9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7" y="9"/>
                  </a:lnTo>
                  <a:lnTo>
                    <a:pt x="28" y="13"/>
                  </a:lnTo>
                  <a:lnTo>
                    <a:pt x="28" y="15"/>
                  </a:lnTo>
                  <a:lnTo>
                    <a:pt x="27" y="21"/>
                  </a:lnTo>
                  <a:lnTo>
                    <a:pt x="25" y="25"/>
                  </a:lnTo>
                  <a:lnTo>
                    <a:pt x="19" y="29"/>
                  </a:lnTo>
                  <a:lnTo>
                    <a:pt x="13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57" name="Freeform 251"/>
            <p:cNvSpPr/>
            <p:nvPr/>
          </p:nvSpPr>
          <p:spPr>
            <a:xfrm>
              <a:off x="3001" y="2926"/>
              <a:ext cx="29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2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8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58" name="Freeform 252"/>
            <p:cNvSpPr/>
            <p:nvPr/>
          </p:nvSpPr>
          <p:spPr>
            <a:xfrm>
              <a:off x="3008" y="2934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59" name="Freeform 253"/>
            <p:cNvSpPr/>
            <p:nvPr/>
          </p:nvSpPr>
          <p:spPr>
            <a:xfrm>
              <a:off x="2878" y="2958"/>
              <a:ext cx="30" cy="30"/>
            </a:xfrm>
            <a:custGeom>
              <a:avLst/>
              <a:gdLst>
                <a:gd name="txL" fmla="*/ 0 w 60"/>
                <a:gd name="txT" fmla="*/ 0 h 59"/>
                <a:gd name="txR" fmla="*/ 60 w 60"/>
                <a:gd name="txB" fmla="*/ 59 h 5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59">
                  <a:moveTo>
                    <a:pt x="60" y="30"/>
                  </a:moveTo>
                  <a:lnTo>
                    <a:pt x="58" y="24"/>
                  </a:lnTo>
                  <a:lnTo>
                    <a:pt x="57" y="18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5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8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60" name="Freeform 254"/>
            <p:cNvSpPr/>
            <p:nvPr/>
          </p:nvSpPr>
          <p:spPr>
            <a:xfrm>
              <a:off x="2885" y="2965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0"/>
                  </a:lnTo>
                  <a:lnTo>
                    <a:pt x="25" y="25"/>
                  </a:lnTo>
                  <a:lnTo>
                    <a:pt x="20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61" name="Freeform 255"/>
            <p:cNvSpPr/>
            <p:nvPr/>
          </p:nvSpPr>
          <p:spPr>
            <a:xfrm>
              <a:off x="2806" y="2879"/>
              <a:ext cx="30" cy="29"/>
            </a:xfrm>
            <a:custGeom>
              <a:avLst/>
              <a:gdLst>
                <a:gd name="txL" fmla="*/ 0 w 60"/>
                <a:gd name="txT" fmla="*/ 0 h 57"/>
                <a:gd name="txR" fmla="*/ 60 w 60"/>
                <a:gd name="txB" fmla="*/ 57 h 57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57">
                  <a:moveTo>
                    <a:pt x="60" y="27"/>
                  </a:moveTo>
                  <a:lnTo>
                    <a:pt x="59" y="23"/>
                  </a:lnTo>
                  <a:lnTo>
                    <a:pt x="57" y="17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7"/>
                  </a:lnTo>
                  <a:lnTo>
                    <a:pt x="1" y="33"/>
                  </a:lnTo>
                  <a:lnTo>
                    <a:pt x="2" y="39"/>
                  </a:lnTo>
                  <a:lnTo>
                    <a:pt x="4" y="45"/>
                  </a:lnTo>
                  <a:lnTo>
                    <a:pt x="8" y="49"/>
                  </a:lnTo>
                  <a:lnTo>
                    <a:pt x="12" y="53"/>
                  </a:lnTo>
                  <a:lnTo>
                    <a:pt x="18" y="55"/>
                  </a:lnTo>
                  <a:lnTo>
                    <a:pt x="24" y="57"/>
                  </a:lnTo>
                  <a:lnTo>
                    <a:pt x="30" y="57"/>
                  </a:lnTo>
                  <a:lnTo>
                    <a:pt x="35" y="57"/>
                  </a:lnTo>
                  <a:lnTo>
                    <a:pt x="41" y="55"/>
                  </a:lnTo>
                  <a:lnTo>
                    <a:pt x="46" y="53"/>
                  </a:lnTo>
                  <a:lnTo>
                    <a:pt x="50" y="49"/>
                  </a:lnTo>
                  <a:lnTo>
                    <a:pt x="54" y="45"/>
                  </a:lnTo>
                  <a:lnTo>
                    <a:pt x="57" y="39"/>
                  </a:lnTo>
                  <a:lnTo>
                    <a:pt x="59" y="33"/>
                  </a:lnTo>
                  <a:lnTo>
                    <a:pt x="60" y="27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62" name="Freeform 256"/>
            <p:cNvSpPr/>
            <p:nvPr/>
          </p:nvSpPr>
          <p:spPr>
            <a:xfrm>
              <a:off x="2813" y="2886"/>
              <a:ext cx="15" cy="14"/>
            </a:xfrm>
            <a:custGeom>
              <a:avLst/>
              <a:gdLst>
                <a:gd name="txL" fmla="*/ 0 w 30"/>
                <a:gd name="txT" fmla="*/ 0 h 27"/>
                <a:gd name="txR" fmla="*/ 30 w 30"/>
                <a:gd name="txB" fmla="*/ 27 h 27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27">
                  <a:moveTo>
                    <a:pt x="15" y="27"/>
                  </a:moveTo>
                  <a:lnTo>
                    <a:pt x="11" y="27"/>
                  </a:lnTo>
                  <a:lnTo>
                    <a:pt x="9" y="26"/>
                  </a:lnTo>
                  <a:lnTo>
                    <a:pt x="7" y="25"/>
                  </a:lnTo>
                  <a:lnTo>
                    <a:pt x="4" y="23"/>
                  </a:lnTo>
                  <a:lnTo>
                    <a:pt x="2" y="21"/>
                  </a:lnTo>
                  <a:lnTo>
                    <a:pt x="1" y="18"/>
                  </a:lnTo>
                  <a:lnTo>
                    <a:pt x="0" y="16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1" y="7"/>
                  </a:lnTo>
                  <a:lnTo>
                    <a:pt x="2" y="4"/>
                  </a:lnTo>
                  <a:lnTo>
                    <a:pt x="4" y="2"/>
                  </a:lnTo>
                  <a:lnTo>
                    <a:pt x="7" y="1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0"/>
                  </a:lnTo>
                  <a:lnTo>
                    <a:pt x="23" y="1"/>
                  </a:lnTo>
                  <a:lnTo>
                    <a:pt x="25" y="2"/>
                  </a:lnTo>
                  <a:lnTo>
                    <a:pt x="26" y="4"/>
                  </a:lnTo>
                  <a:lnTo>
                    <a:pt x="29" y="7"/>
                  </a:lnTo>
                  <a:lnTo>
                    <a:pt x="30" y="10"/>
                  </a:lnTo>
                  <a:lnTo>
                    <a:pt x="30" y="12"/>
                  </a:lnTo>
                  <a:lnTo>
                    <a:pt x="29" y="18"/>
                  </a:lnTo>
                  <a:lnTo>
                    <a:pt x="25" y="23"/>
                  </a:lnTo>
                  <a:lnTo>
                    <a:pt x="20" y="26"/>
                  </a:lnTo>
                  <a:lnTo>
                    <a:pt x="15" y="27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63" name="Freeform 257"/>
            <p:cNvSpPr/>
            <p:nvPr/>
          </p:nvSpPr>
          <p:spPr>
            <a:xfrm>
              <a:off x="2920" y="3070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64" name="Freeform 258"/>
            <p:cNvSpPr/>
            <p:nvPr/>
          </p:nvSpPr>
          <p:spPr>
            <a:xfrm>
              <a:off x="2928" y="3078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65" name="Freeform 259"/>
            <p:cNvSpPr/>
            <p:nvPr/>
          </p:nvSpPr>
          <p:spPr>
            <a:xfrm>
              <a:off x="2865" y="3206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8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3" y="41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66" name="Freeform 260"/>
            <p:cNvSpPr/>
            <p:nvPr/>
          </p:nvSpPr>
          <p:spPr>
            <a:xfrm>
              <a:off x="2872" y="3213"/>
              <a:ext cx="15" cy="15"/>
            </a:xfrm>
            <a:custGeom>
              <a:avLst/>
              <a:gdLst>
                <a:gd name="txL" fmla="*/ 0 w 29"/>
                <a:gd name="txT" fmla="*/ 0 h 30"/>
                <a:gd name="txR" fmla="*/ 29 w 29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29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1" y="21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5"/>
                  </a:lnTo>
                  <a:lnTo>
                    <a:pt x="27" y="7"/>
                  </a:lnTo>
                  <a:lnTo>
                    <a:pt x="28" y="9"/>
                  </a:lnTo>
                  <a:lnTo>
                    <a:pt x="29" y="12"/>
                  </a:lnTo>
                  <a:lnTo>
                    <a:pt x="29" y="15"/>
                  </a:lnTo>
                  <a:lnTo>
                    <a:pt x="28" y="21"/>
                  </a:lnTo>
                  <a:lnTo>
                    <a:pt x="26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67" name="Freeform 261"/>
            <p:cNvSpPr/>
            <p:nvPr/>
          </p:nvSpPr>
          <p:spPr>
            <a:xfrm>
              <a:off x="2942" y="3332"/>
              <a:ext cx="30" cy="29"/>
            </a:xfrm>
            <a:custGeom>
              <a:avLst/>
              <a:gdLst>
                <a:gd name="txL" fmla="*/ 0 w 59"/>
                <a:gd name="txT" fmla="*/ 0 h 59"/>
                <a:gd name="txR" fmla="*/ 59 w 59"/>
                <a:gd name="txB" fmla="*/ 59 h 5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59" h="59">
                  <a:moveTo>
                    <a:pt x="59" y="29"/>
                  </a:moveTo>
                  <a:lnTo>
                    <a:pt x="58" y="23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8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0"/>
                  </a:lnTo>
                  <a:lnTo>
                    <a:pt x="5" y="46"/>
                  </a:lnTo>
                  <a:lnTo>
                    <a:pt x="9" y="51"/>
                  </a:lnTo>
                  <a:lnTo>
                    <a:pt x="13" y="54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7" y="40"/>
                  </a:lnTo>
                  <a:lnTo>
                    <a:pt x="58" y="35"/>
                  </a:lnTo>
                  <a:lnTo>
                    <a:pt x="59" y="29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68" name="Freeform 262"/>
            <p:cNvSpPr/>
            <p:nvPr/>
          </p:nvSpPr>
          <p:spPr>
            <a:xfrm>
              <a:off x="2949" y="3339"/>
              <a:ext cx="15" cy="14"/>
            </a:xfrm>
            <a:custGeom>
              <a:avLst/>
              <a:gdLst>
                <a:gd name="txL" fmla="*/ 0 w 29"/>
                <a:gd name="txT" fmla="*/ 0 h 29"/>
                <a:gd name="txR" fmla="*/ 29 w 29"/>
                <a:gd name="txB" fmla="*/ 29 h 2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29" h="29">
                  <a:moveTo>
                    <a:pt x="15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8"/>
                  </a:lnTo>
                  <a:lnTo>
                    <a:pt x="2" y="6"/>
                  </a:lnTo>
                  <a:lnTo>
                    <a:pt x="4" y="4"/>
                  </a:lnTo>
                  <a:lnTo>
                    <a:pt x="6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8"/>
                  </a:lnTo>
                  <a:lnTo>
                    <a:pt x="29" y="12"/>
                  </a:lnTo>
                  <a:lnTo>
                    <a:pt x="29" y="14"/>
                  </a:lnTo>
                  <a:lnTo>
                    <a:pt x="28" y="20"/>
                  </a:lnTo>
                  <a:lnTo>
                    <a:pt x="25" y="24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69" name="Freeform 263"/>
            <p:cNvSpPr/>
            <p:nvPr/>
          </p:nvSpPr>
          <p:spPr>
            <a:xfrm>
              <a:off x="3086" y="3252"/>
              <a:ext cx="30" cy="29"/>
            </a:xfrm>
            <a:custGeom>
              <a:avLst/>
              <a:gdLst>
                <a:gd name="txL" fmla="*/ 0 w 60"/>
                <a:gd name="txT" fmla="*/ 0 h 59"/>
                <a:gd name="txR" fmla="*/ 60 w 60"/>
                <a:gd name="txB" fmla="*/ 59 h 5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5" y="13"/>
                  </a:lnTo>
                  <a:lnTo>
                    <a:pt x="51" y="8"/>
                  </a:lnTo>
                  <a:lnTo>
                    <a:pt x="47" y="5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2" y="36"/>
                  </a:lnTo>
                  <a:lnTo>
                    <a:pt x="3" y="40"/>
                  </a:lnTo>
                  <a:lnTo>
                    <a:pt x="6" y="46"/>
                  </a:lnTo>
                  <a:lnTo>
                    <a:pt x="10" y="51"/>
                  </a:lnTo>
                  <a:lnTo>
                    <a:pt x="14" y="54"/>
                  </a:lnTo>
                  <a:lnTo>
                    <a:pt x="19" y="56"/>
                  </a:lnTo>
                  <a:lnTo>
                    <a:pt x="25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2" y="56"/>
                  </a:lnTo>
                  <a:lnTo>
                    <a:pt x="47" y="54"/>
                  </a:lnTo>
                  <a:lnTo>
                    <a:pt x="51" y="51"/>
                  </a:lnTo>
                  <a:lnTo>
                    <a:pt x="55" y="46"/>
                  </a:lnTo>
                  <a:lnTo>
                    <a:pt x="58" y="40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70" name="Freeform 264"/>
            <p:cNvSpPr/>
            <p:nvPr/>
          </p:nvSpPr>
          <p:spPr>
            <a:xfrm>
              <a:off x="3093" y="3259"/>
              <a:ext cx="15" cy="14"/>
            </a:xfrm>
            <a:custGeom>
              <a:avLst/>
              <a:gdLst>
                <a:gd name="txL" fmla="*/ 0 w 30"/>
                <a:gd name="txT" fmla="*/ 0 h 29"/>
                <a:gd name="txR" fmla="*/ 30 w 30"/>
                <a:gd name="txB" fmla="*/ 29 h 2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2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2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5"/>
                  </a:lnTo>
                  <a:lnTo>
                    <a:pt x="27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71" name="Freeform 265"/>
            <p:cNvSpPr/>
            <p:nvPr/>
          </p:nvSpPr>
          <p:spPr>
            <a:xfrm>
              <a:off x="3083" y="3000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8" y="24"/>
                  </a:lnTo>
                  <a:lnTo>
                    <a:pt x="57" y="18"/>
                  </a:lnTo>
                  <a:lnTo>
                    <a:pt x="55" y="14"/>
                  </a:lnTo>
                  <a:lnTo>
                    <a:pt x="52" y="9"/>
                  </a:lnTo>
                  <a:lnTo>
                    <a:pt x="47" y="6"/>
                  </a:lnTo>
                  <a:lnTo>
                    <a:pt x="41" y="2"/>
                  </a:lnTo>
                  <a:lnTo>
                    <a:pt x="35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5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60"/>
                  </a:lnTo>
                  <a:lnTo>
                    <a:pt x="30" y="60"/>
                  </a:lnTo>
                  <a:lnTo>
                    <a:pt x="35" y="60"/>
                  </a:lnTo>
                  <a:lnTo>
                    <a:pt x="41" y="57"/>
                  </a:lnTo>
                  <a:lnTo>
                    <a:pt x="47" y="55"/>
                  </a:lnTo>
                  <a:lnTo>
                    <a:pt x="52" y="52"/>
                  </a:lnTo>
                  <a:lnTo>
                    <a:pt x="55" y="47"/>
                  </a:lnTo>
                  <a:lnTo>
                    <a:pt x="57" y="41"/>
                  </a:lnTo>
                  <a:lnTo>
                    <a:pt x="58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72" name="Freeform 266"/>
            <p:cNvSpPr/>
            <p:nvPr/>
          </p:nvSpPr>
          <p:spPr>
            <a:xfrm>
              <a:off x="3090" y="3008"/>
              <a:ext cx="15" cy="15"/>
            </a:xfrm>
            <a:custGeom>
              <a:avLst/>
              <a:gdLst>
                <a:gd name="txL" fmla="*/ 0 w 30"/>
                <a:gd name="txT" fmla="*/ 0 h 29"/>
                <a:gd name="txR" fmla="*/ 30 w 30"/>
                <a:gd name="txB" fmla="*/ 29 h 2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7" y="26"/>
                  </a:lnTo>
                  <a:lnTo>
                    <a:pt x="4" y="24"/>
                  </a:lnTo>
                  <a:lnTo>
                    <a:pt x="3" y="22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1"/>
                  </a:lnTo>
                  <a:lnTo>
                    <a:pt x="1" y="8"/>
                  </a:lnTo>
                  <a:lnTo>
                    <a:pt x="3" y="6"/>
                  </a:lnTo>
                  <a:lnTo>
                    <a:pt x="4" y="3"/>
                  </a:lnTo>
                  <a:lnTo>
                    <a:pt x="7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3"/>
                  </a:lnTo>
                  <a:lnTo>
                    <a:pt x="27" y="6"/>
                  </a:lnTo>
                  <a:lnTo>
                    <a:pt x="28" y="8"/>
                  </a:lnTo>
                  <a:lnTo>
                    <a:pt x="30" y="11"/>
                  </a:lnTo>
                  <a:lnTo>
                    <a:pt x="30" y="14"/>
                  </a:lnTo>
                  <a:lnTo>
                    <a:pt x="28" y="20"/>
                  </a:lnTo>
                  <a:lnTo>
                    <a:pt x="25" y="24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73" name="Freeform 267"/>
            <p:cNvSpPr/>
            <p:nvPr/>
          </p:nvSpPr>
          <p:spPr>
            <a:xfrm>
              <a:off x="3171" y="3193"/>
              <a:ext cx="30" cy="30"/>
            </a:xfrm>
            <a:custGeom>
              <a:avLst/>
              <a:gdLst>
                <a:gd name="txL" fmla="*/ 0 w 60"/>
                <a:gd name="txT" fmla="*/ 0 h 59"/>
                <a:gd name="txR" fmla="*/ 60 w 60"/>
                <a:gd name="txB" fmla="*/ 59 h 5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74" name="Freeform 268"/>
            <p:cNvSpPr/>
            <p:nvPr/>
          </p:nvSpPr>
          <p:spPr>
            <a:xfrm>
              <a:off x="3178" y="3200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75" name="Freeform 269"/>
            <p:cNvSpPr/>
            <p:nvPr/>
          </p:nvSpPr>
          <p:spPr>
            <a:xfrm>
              <a:off x="3283" y="3094"/>
              <a:ext cx="30" cy="30"/>
            </a:xfrm>
            <a:custGeom>
              <a:avLst/>
              <a:gdLst>
                <a:gd name="txL" fmla="*/ 0 w 58"/>
                <a:gd name="txT" fmla="*/ 0 h 58"/>
                <a:gd name="txR" fmla="*/ 58 w 58"/>
                <a:gd name="txB" fmla="*/ 58 h 58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8" h="58">
                  <a:moveTo>
                    <a:pt x="58" y="28"/>
                  </a:moveTo>
                  <a:lnTo>
                    <a:pt x="58" y="23"/>
                  </a:lnTo>
                  <a:lnTo>
                    <a:pt x="56" y="18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0" y="2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8" y="8"/>
                  </a:lnTo>
                  <a:lnTo>
                    <a:pt x="2" y="17"/>
                  </a:lnTo>
                  <a:lnTo>
                    <a:pt x="0" y="28"/>
                  </a:lnTo>
                  <a:lnTo>
                    <a:pt x="0" y="34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8" y="50"/>
                  </a:lnTo>
                  <a:lnTo>
                    <a:pt x="12" y="54"/>
                  </a:lnTo>
                  <a:lnTo>
                    <a:pt x="18" y="56"/>
                  </a:lnTo>
                  <a:lnTo>
                    <a:pt x="23" y="58"/>
                  </a:lnTo>
                  <a:lnTo>
                    <a:pt x="28" y="58"/>
                  </a:lnTo>
                  <a:lnTo>
                    <a:pt x="34" y="58"/>
                  </a:lnTo>
                  <a:lnTo>
                    <a:pt x="40" y="56"/>
                  </a:lnTo>
                  <a:lnTo>
                    <a:pt x="46" y="54"/>
                  </a:lnTo>
                  <a:lnTo>
                    <a:pt x="50" y="50"/>
                  </a:lnTo>
                  <a:lnTo>
                    <a:pt x="54" y="46"/>
                  </a:lnTo>
                  <a:lnTo>
                    <a:pt x="56" y="40"/>
                  </a:lnTo>
                  <a:lnTo>
                    <a:pt x="58" y="34"/>
                  </a:lnTo>
                  <a:lnTo>
                    <a:pt x="58" y="28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76" name="Freeform 270"/>
            <p:cNvSpPr/>
            <p:nvPr/>
          </p:nvSpPr>
          <p:spPr>
            <a:xfrm>
              <a:off x="3291" y="3102"/>
              <a:ext cx="14" cy="14"/>
            </a:xfrm>
            <a:custGeom>
              <a:avLst/>
              <a:gdLst>
                <a:gd name="txL" fmla="*/ 0 w 29"/>
                <a:gd name="txT" fmla="*/ 0 h 28"/>
                <a:gd name="txR" fmla="*/ 29 w 29"/>
                <a:gd name="txB" fmla="*/ 28 h 28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29" h="28">
                  <a:moveTo>
                    <a:pt x="14" y="28"/>
                  </a:moveTo>
                  <a:lnTo>
                    <a:pt x="12" y="28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4" y="24"/>
                  </a:lnTo>
                  <a:lnTo>
                    <a:pt x="3" y="21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2" y="8"/>
                  </a:lnTo>
                  <a:lnTo>
                    <a:pt x="3" y="5"/>
                  </a:lnTo>
                  <a:lnTo>
                    <a:pt x="4" y="3"/>
                  </a:lnTo>
                  <a:lnTo>
                    <a:pt x="6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4" y="2"/>
                  </a:lnTo>
                  <a:lnTo>
                    <a:pt x="26" y="3"/>
                  </a:lnTo>
                  <a:lnTo>
                    <a:pt x="27" y="5"/>
                  </a:lnTo>
                  <a:lnTo>
                    <a:pt x="28" y="8"/>
                  </a:lnTo>
                  <a:lnTo>
                    <a:pt x="29" y="11"/>
                  </a:lnTo>
                  <a:lnTo>
                    <a:pt x="29" y="13"/>
                  </a:lnTo>
                  <a:lnTo>
                    <a:pt x="28" y="19"/>
                  </a:lnTo>
                  <a:lnTo>
                    <a:pt x="26" y="24"/>
                  </a:lnTo>
                  <a:lnTo>
                    <a:pt x="20" y="27"/>
                  </a:lnTo>
                  <a:lnTo>
                    <a:pt x="14" y="28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77" name="Freeform 271"/>
            <p:cNvSpPr/>
            <p:nvPr/>
          </p:nvSpPr>
          <p:spPr>
            <a:xfrm>
              <a:off x="3280" y="3273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5" y="58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0"/>
                  </a:lnTo>
                  <a:lnTo>
                    <a:pt x="54" y="46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78" name="Freeform 272"/>
            <p:cNvSpPr/>
            <p:nvPr/>
          </p:nvSpPr>
          <p:spPr>
            <a:xfrm>
              <a:off x="3288" y="3280"/>
              <a:ext cx="15" cy="15"/>
            </a:xfrm>
            <a:custGeom>
              <a:avLst/>
              <a:gdLst>
                <a:gd name="txL" fmla="*/ 0 w 30"/>
                <a:gd name="txT" fmla="*/ 0 h 28"/>
                <a:gd name="txR" fmla="*/ 30 w 30"/>
                <a:gd name="txB" fmla="*/ 28 h 28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28">
                  <a:moveTo>
                    <a:pt x="15" y="28"/>
                  </a:moveTo>
                  <a:lnTo>
                    <a:pt x="11" y="28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2" y="7"/>
                  </a:lnTo>
                  <a:lnTo>
                    <a:pt x="4" y="4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0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79" name="Freeform 273"/>
            <p:cNvSpPr/>
            <p:nvPr/>
          </p:nvSpPr>
          <p:spPr>
            <a:xfrm>
              <a:off x="3264" y="3390"/>
              <a:ext cx="30" cy="30"/>
            </a:xfrm>
            <a:custGeom>
              <a:avLst/>
              <a:gdLst>
                <a:gd name="txL" fmla="*/ 0 w 59"/>
                <a:gd name="txT" fmla="*/ 0 h 60"/>
                <a:gd name="txR" fmla="*/ 59 w 59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9" h="60">
                  <a:moveTo>
                    <a:pt x="59" y="30"/>
                  </a:moveTo>
                  <a:lnTo>
                    <a:pt x="58" y="25"/>
                  </a:lnTo>
                  <a:lnTo>
                    <a:pt x="57" y="19"/>
                  </a:lnTo>
                  <a:lnTo>
                    <a:pt x="54" y="14"/>
                  </a:lnTo>
                  <a:lnTo>
                    <a:pt x="50" y="10"/>
                  </a:lnTo>
                  <a:lnTo>
                    <a:pt x="46" y="6"/>
                  </a:lnTo>
                  <a:lnTo>
                    <a:pt x="41" y="3"/>
                  </a:lnTo>
                  <a:lnTo>
                    <a:pt x="35" y="2"/>
                  </a:lnTo>
                  <a:lnTo>
                    <a:pt x="29" y="0"/>
                  </a:lnTo>
                  <a:lnTo>
                    <a:pt x="18" y="3"/>
                  </a:lnTo>
                  <a:lnTo>
                    <a:pt x="9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8"/>
                  </a:lnTo>
                  <a:lnTo>
                    <a:pt x="9" y="52"/>
                  </a:lnTo>
                  <a:lnTo>
                    <a:pt x="13" y="56"/>
                  </a:lnTo>
                  <a:lnTo>
                    <a:pt x="18" y="58"/>
                  </a:lnTo>
                  <a:lnTo>
                    <a:pt x="24" y="60"/>
                  </a:lnTo>
                  <a:lnTo>
                    <a:pt x="29" y="60"/>
                  </a:lnTo>
                  <a:lnTo>
                    <a:pt x="35" y="60"/>
                  </a:lnTo>
                  <a:lnTo>
                    <a:pt x="41" y="58"/>
                  </a:lnTo>
                  <a:lnTo>
                    <a:pt x="46" y="56"/>
                  </a:lnTo>
                  <a:lnTo>
                    <a:pt x="50" y="52"/>
                  </a:lnTo>
                  <a:lnTo>
                    <a:pt x="54" y="48"/>
                  </a:lnTo>
                  <a:lnTo>
                    <a:pt x="57" y="42"/>
                  </a:lnTo>
                  <a:lnTo>
                    <a:pt x="58" y="36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0" name="Freeform 274"/>
            <p:cNvSpPr/>
            <p:nvPr/>
          </p:nvSpPr>
          <p:spPr>
            <a:xfrm>
              <a:off x="3272" y="3397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0" y="29"/>
                  </a:lnTo>
                  <a:lnTo>
                    <a:pt x="7" y="28"/>
                  </a:lnTo>
                  <a:lnTo>
                    <a:pt x="5" y="26"/>
                  </a:lnTo>
                  <a:lnTo>
                    <a:pt x="4" y="23"/>
                  </a:lnTo>
                  <a:lnTo>
                    <a:pt x="2" y="21"/>
                  </a:lnTo>
                  <a:lnTo>
                    <a:pt x="0" y="19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2" y="10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4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4" y="4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3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1" name="Freeform 275"/>
            <p:cNvSpPr/>
            <p:nvPr/>
          </p:nvSpPr>
          <p:spPr>
            <a:xfrm>
              <a:off x="3480" y="3319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3" y="41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2" name="Freeform 276"/>
            <p:cNvSpPr/>
            <p:nvPr/>
          </p:nvSpPr>
          <p:spPr>
            <a:xfrm>
              <a:off x="3487" y="3327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9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4"/>
                  </a:lnTo>
                  <a:lnTo>
                    <a:pt x="7" y="2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4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3" name="Freeform 277"/>
            <p:cNvSpPr/>
            <p:nvPr/>
          </p:nvSpPr>
          <p:spPr>
            <a:xfrm>
              <a:off x="3586" y="3398"/>
              <a:ext cx="30" cy="30"/>
            </a:xfrm>
            <a:custGeom>
              <a:avLst/>
              <a:gdLst>
                <a:gd name="txL" fmla="*/ 0 w 60"/>
                <a:gd name="txT" fmla="*/ 0 h 59"/>
                <a:gd name="txR" fmla="*/ 60 w 60"/>
                <a:gd name="txB" fmla="*/ 59 h 5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6" y="13"/>
                  </a:lnTo>
                  <a:lnTo>
                    <a:pt x="52" y="9"/>
                  </a:lnTo>
                  <a:lnTo>
                    <a:pt x="48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3" y="41"/>
                  </a:lnTo>
                  <a:lnTo>
                    <a:pt x="6" y="47"/>
                  </a:lnTo>
                  <a:lnTo>
                    <a:pt x="10" y="51"/>
                  </a:lnTo>
                  <a:lnTo>
                    <a:pt x="14" y="55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8" y="55"/>
                  </a:lnTo>
                  <a:lnTo>
                    <a:pt x="52" y="51"/>
                  </a:lnTo>
                  <a:lnTo>
                    <a:pt x="56" y="47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4" name="Freeform 278"/>
            <p:cNvSpPr/>
            <p:nvPr/>
          </p:nvSpPr>
          <p:spPr>
            <a:xfrm>
              <a:off x="3594" y="3405"/>
              <a:ext cx="15" cy="15"/>
            </a:xfrm>
            <a:custGeom>
              <a:avLst/>
              <a:gdLst>
                <a:gd name="txL" fmla="*/ 0 w 30"/>
                <a:gd name="txT" fmla="*/ 0 h 29"/>
                <a:gd name="txR" fmla="*/ 30 w 30"/>
                <a:gd name="txB" fmla="*/ 29 h 2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29">
                  <a:moveTo>
                    <a:pt x="15" y="29"/>
                  </a:moveTo>
                  <a:lnTo>
                    <a:pt x="13" y="29"/>
                  </a:lnTo>
                  <a:lnTo>
                    <a:pt x="11" y="28"/>
                  </a:lnTo>
                  <a:lnTo>
                    <a:pt x="7" y="27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6"/>
                  </a:lnTo>
                  <a:lnTo>
                    <a:pt x="5" y="4"/>
                  </a:lnTo>
                  <a:lnTo>
                    <a:pt x="7" y="3"/>
                  </a:lnTo>
                  <a:lnTo>
                    <a:pt x="11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6" y="4"/>
                  </a:lnTo>
                  <a:lnTo>
                    <a:pt x="28" y="6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6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5" name="Freeform 279"/>
            <p:cNvSpPr/>
            <p:nvPr/>
          </p:nvSpPr>
          <p:spPr>
            <a:xfrm>
              <a:off x="3541" y="3129"/>
              <a:ext cx="30" cy="30"/>
            </a:xfrm>
            <a:custGeom>
              <a:avLst/>
              <a:gdLst>
                <a:gd name="txL" fmla="*/ 0 w 59"/>
                <a:gd name="txT" fmla="*/ 0 h 60"/>
                <a:gd name="txR" fmla="*/ 59 w 59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9" h="60">
                  <a:moveTo>
                    <a:pt x="59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5" y="12"/>
                  </a:lnTo>
                  <a:lnTo>
                    <a:pt x="51" y="8"/>
                  </a:lnTo>
                  <a:lnTo>
                    <a:pt x="47" y="4"/>
                  </a:lnTo>
                  <a:lnTo>
                    <a:pt x="41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0" y="35"/>
                  </a:lnTo>
                  <a:lnTo>
                    <a:pt x="3" y="41"/>
                  </a:lnTo>
                  <a:lnTo>
                    <a:pt x="5" y="46"/>
                  </a:lnTo>
                  <a:lnTo>
                    <a:pt x="9" y="50"/>
                  </a:lnTo>
                  <a:lnTo>
                    <a:pt x="13" y="54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7" y="54"/>
                  </a:lnTo>
                  <a:lnTo>
                    <a:pt x="51" y="50"/>
                  </a:lnTo>
                  <a:lnTo>
                    <a:pt x="55" y="46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6" name="Freeform 280"/>
            <p:cNvSpPr/>
            <p:nvPr/>
          </p:nvSpPr>
          <p:spPr>
            <a:xfrm>
              <a:off x="3549" y="3136"/>
              <a:ext cx="14" cy="15"/>
            </a:xfrm>
            <a:custGeom>
              <a:avLst/>
              <a:gdLst>
                <a:gd name="txL" fmla="*/ 0 w 29"/>
                <a:gd name="txT" fmla="*/ 0 h 28"/>
                <a:gd name="txR" fmla="*/ 29 w 29"/>
                <a:gd name="txB" fmla="*/ 28 h 28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29" h="28">
                  <a:moveTo>
                    <a:pt x="15" y="28"/>
                  </a:moveTo>
                  <a:lnTo>
                    <a:pt x="12" y="28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4" y="25"/>
                  </a:lnTo>
                  <a:lnTo>
                    <a:pt x="3" y="23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2" y="9"/>
                  </a:lnTo>
                  <a:lnTo>
                    <a:pt x="3" y="7"/>
                  </a:lnTo>
                  <a:lnTo>
                    <a:pt x="4" y="4"/>
                  </a:lnTo>
                  <a:lnTo>
                    <a:pt x="6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4"/>
                  </a:lnTo>
                  <a:lnTo>
                    <a:pt x="27" y="7"/>
                  </a:lnTo>
                  <a:lnTo>
                    <a:pt x="28" y="9"/>
                  </a:lnTo>
                  <a:lnTo>
                    <a:pt x="29" y="11"/>
                  </a:lnTo>
                  <a:lnTo>
                    <a:pt x="29" y="15"/>
                  </a:lnTo>
                  <a:lnTo>
                    <a:pt x="28" y="20"/>
                  </a:lnTo>
                  <a:lnTo>
                    <a:pt x="26" y="25"/>
                  </a:lnTo>
                  <a:lnTo>
                    <a:pt x="21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7" name="Freeform 281"/>
            <p:cNvSpPr/>
            <p:nvPr/>
          </p:nvSpPr>
          <p:spPr>
            <a:xfrm>
              <a:off x="3696" y="3110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3"/>
                  </a:lnTo>
                  <a:lnTo>
                    <a:pt x="51" y="9"/>
                  </a:lnTo>
                  <a:lnTo>
                    <a:pt x="46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9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6" y="55"/>
                  </a:lnTo>
                  <a:lnTo>
                    <a:pt x="51" y="52"/>
                  </a:lnTo>
                  <a:lnTo>
                    <a:pt x="54" y="47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8" name="Freeform 282"/>
            <p:cNvSpPr/>
            <p:nvPr/>
          </p:nvSpPr>
          <p:spPr>
            <a:xfrm>
              <a:off x="3703" y="3117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9" name="Freeform 283"/>
            <p:cNvSpPr/>
            <p:nvPr/>
          </p:nvSpPr>
          <p:spPr>
            <a:xfrm>
              <a:off x="3669" y="3257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8" y="19"/>
                  </a:lnTo>
                  <a:lnTo>
                    <a:pt x="54" y="14"/>
                  </a:lnTo>
                  <a:lnTo>
                    <a:pt x="51" y="10"/>
                  </a:lnTo>
                  <a:lnTo>
                    <a:pt x="46" y="6"/>
                  </a:lnTo>
                  <a:lnTo>
                    <a:pt x="42" y="3"/>
                  </a:lnTo>
                  <a:lnTo>
                    <a:pt x="36" y="2"/>
                  </a:lnTo>
                  <a:lnTo>
                    <a:pt x="30" y="0"/>
                  </a:lnTo>
                  <a:lnTo>
                    <a:pt x="19" y="3"/>
                  </a:lnTo>
                  <a:lnTo>
                    <a:pt x="9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5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5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90" name="Freeform 284"/>
            <p:cNvSpPr/>
            <p:nvPr/>
          </p:nvSpPr>
          <p:spPr>
            <a:xfrm>
              <a:off x="3677" y="3264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91" name="Freeform 285"/>
            <p:cNvSpPr/>
            <p:nvPr/>
          </p:nvSpPr>
          <p:spPr>
            <a:xfrm>
              <a:off x="3693" y="3382"/>
              <a:ext cx="30" cy="30"/>
            </a:xfrm>
            <a:custGeom>
              <a:avLst/>
              <a:gdLst>
                <a:gd name="txL" fmla="*/ 0 w 58"/>
                <a:gd name="txT" fmla="*/ 0 h 59"/>
                <a:gd name="txR" fmla="*/ 58 w 58"/>
                <a:gd name="txB" fmla="*/ 59 h 5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8" h="59">
                  <a:moveTo>
                    <a:pt x="58" y="29"/>
                  </a:moveTo>
                  <a:lnTo>
                    <a:pt x="58" y="23"/>
                  </a:lnTo>
                  <a:lnTo>
                    <a:pt x="56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0" y="3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3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8" y="57"/>
                  </a:lnTo>
                  <a:lnTo>
                    <a:pt x="23" y="59"/>
                  </a:lnTo>
                  <a:lnTo>
                    <a:pt x="28" y="59"/>
                  </a:lnTo>
                  <a:lnTo>
                    <a:pt x="34" y="59"/>
                  </a:lnTo>
                  <a:lnTo>
                    <a:pt x="40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6" y="41"/>
                  </a:lnTo>
                  <a:lnTo>
                    <a:pt x="58" y="35"/>
                  </a:lnTo>
                  <a:lnTo>
                    <a:pt x="58" y="29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92" name="Freeform 286"/>
            <p:cNvSpPr/>
            <p:nvPr/>
          </p:nvSpPr>
          <p:spPr>
            <a:xfrm>
              <a:off x="3701" y="3390"/>
              <a:ext cx="14" cy="14"/>
            </a:xfrm>
            <a:custGeom>
              <a:avLst/>
              <a:gdLst>
                <a:gd name="txL" fmla="*/ 0 w 28"/>
                <a:gd name="txT" fmla="*/ 0 h 29"/>
                <a:gd name="txR" fmla="*/ 28 w 28"/>
                <a:gd name="txB" fmla="*/ 29 h 2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28" h="29">
                  <a:moveTo>
                    <a:pt x="13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5" y="27"/>
                  </a:lnTo>
                  <a:lnTo>
                    <a:pt x="3" y="25"/>
                  </a:lnTo>
                  <a:lnTo>
                    <a:pt x="2" y="22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8"/>
                  </a:lnTo>
                  <a:lnTo>
                    <a:pt x="2" y="6"/>
                  </a:lnTo>
                  <a:lnTo>
                    <a:pt x="3" y="4"/>
                  </a:lnTo>
                  <a:lnTo>
                    <a:pt x="5" y="3"/>
                  </a:lnTo>
                  <a:lnTo>
                    <a:pt x="9" y="2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9" y="2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7" y="8"/>
                  </a:lnTo>
                  <a:lnTo>
                    <a:pt x="28" y="12"/>
                  </a:lnTo>
                  <a:lnTo>
                    <a:pt x="28" y="14"/>
                  </a:lnTo>
                  <a:lnTo>
                    <a:pt x="27" y="20"/>
                  </a:lnTo>
                  <a:lnTo>
                    <a:pt x="25" y="25"/>
                  </a:lnTo>
                  <a:lnTo>
                    <a:pt x="19" y="28"/>
                  </a:lnTo>
                  <a:lnTo>
                    <a:pt x="13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93" name="Freeform 287"/>
            <p:cNvSpPr/>
            <p:nvPr/>
          </p:nvSpPr>
          <p:spPr>
            <a:xfrm>
              <a:off x="3842" y="3409"/>
              <a:ext cx="30" cy="30"/>
            </a:xfrm>
            <a:custGeom>
              <a:avLst/>
              <a:gdLst>
                <a:gd name="txL" fmla="*/ 0 w 60"/>
                <a:gd name="txT" fmla="*/ 0 h 58"/>
                <a:gd name="txR" fmla="*/ 60 w 60"/>
                <a:gd name="txB" fmla="*/ 58 h 58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58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8" y="8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8" y="50"/>
                  </a:lnTo>
                  <a:lnTo>
                    <a:pt x="12" y="54"/>
                  </a:lnTo>
                  <a:lnTo>
                    <a:pt x="18" y="56"/>
                  </a:lnTo>
                  <a:lnTo>
                    <a:pt x="24" y="58"/>
                  </a:lnTo>
                  <a:lnTo>
                    <a:pt x="30" y="58"/>
                  </a:lnTo>
                  <a:lnTo>
                    <a:pt x="36" y="58"/>
                  </a:lnTo>
                  <a:lnTo>
                    <a:pt x="41" y="56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7" y="40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94" name="Freeform 288"/>
            <p:cNvSpPr/>
            <p:nvPr/>
          </p:nvSpPr>
          <p:spPr>
            <a:xfrm>
              <a:off x="3850" y="3417"/>
              <a:ext cx="15" cy="14"/>
            </a:xfrm>
            <a:custGeom>
              <a:avLst/>
              <a:gdLst>
                <a:gd name="txL" fmla="*/ 0 w 30"/>
                <a:gd name="txT" fmla="*/ 0 h 28"/>
                <a:gd name="txR" fmla="*/ 30 w 30"/>
                <a:gd name="txB" fmla="*/ 28 h 28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28">
                  <a:moveTo>
                    <a:pt x="15" y="28"/>
                  </a:moveTo>
                  <a:lnTo>
                    <a:pt x="11" y="28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2" y="5"/>
                  </a:lnTo>
                  <a:lnTo>
                    <a:pt x="4" y="3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5" y="3"/>
                  </a:lnTo>
                  <a:lnTo>
                    <a:pt x="26" y="5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95" name="Freeform 289"/>
            <p:cNvSpPr/>
            <p:nvPr/>
          </p:nvSpPr>
          <p:spPr>
            <a:xfrm>
              <a:off x="3869" y="3310"/>
              <a:ext cx="30" cy="30"/>
            </a:xfrm>
            <a:custGeom>
              <a:avLst/>
              <a:gdLst>
                <a:gd name="txL" fmla="*/ 0 w 60"/>
                <a:gd name="txT" fmla="*/ 0 h 59"/>
                <a:gd name="txR" fmla="*/ 60 w 60"/>
                <a:gd name="txB" fmla="*/ 59 h 5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96" name="Freeform 290"/>
            <p:cNvSpPr/>
            <p:nvPr/>
          </p:nvSpPr>
          <p:spPr>
            <a:xfrm>
              <a:off x="3876" y="3318"/>
              <a:ext cx="15" cy="14"/>
            </a:xfrm>
            <a:custGeom>
              <a:avLst/>
              <a:gdLst>
                <a:gd name="txL" fmla="*/ 0 w 30"/>
                <a:gd name="txT" fmla="*/ 0 h 29"/>
                <a:gd name="txR" fmla="*/ 30 w 30"/>
                <a:gd name="txB" fmla="*/ 29 h 2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3" y="22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4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97" name="Freeform 291"/>
            <p:cNvSpPr/>
            <p:nvPr/>
          </p:nvSpPr>
          <p:spPr>
            <a:xfrm>
              <a:off x="3869" y="3182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98" name="Freeform 292"/>
            <p:cNvSpPr/>
            <p:nvPr/>
          </p:nvSpPr>
          <p:spPr>
            <a:xfrm>
              <a:off x="3876" y="3189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99" name="Freeform 293"/>
            <p:cNvSpPr/>
            <p:nvPr/>
          </p:nvSpPr>
          <p:spPr>
            <a:xfrm>
              <a:off x="2809" y="3310"/>
              <a:ext cx="29" cy="30"/>
            </a:xfrm>
            <a:custGeom>
              <a:avLst/>
              <a:gdLst>
                <a:gd name="txL" fmla="*/ 0 w 58"/>
                <a:gd name="txT" fmla="*/ 0 h 59"/>
                <a:gd name="txR" fmla="*/ 58 w 58"/>
                <a:gd name="txB" fmla="*/ 59 h 5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8" h="59">
                  <a:moveTo>
                    <a:pt x="58" y="29"/>
                  </a:moveTo>
                  <a:lnTo>
                    <a:pt x="58" y="24"/>
                  </a:lnTo>
                  <a:lnTo>
                    <a:pt x="56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0" y="3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3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7" y="57"/>
                  </a:lnTo>
                  <a:lnTo>
                    <a:pt x="23" y="59"/>
                  </a:lnTo>
                  <a:lnTo>
                    <a:pt x="28" y="59"/>
                  </a:lnTo>
                  <a:lnTo>
                    <a:pt x="34" y="59"/>
                  </a:lnTo>
                  <a:lnTo>
                    <a:pt x="40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6" y="41"/>
                  </a:lnTo>
                  <a:lnTo>
                    <a:pt x="58" y="35"/>
                  </a:lnTo>
                  <a:lnTo>
                    <a:pt x="58" y="29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00" name="Freeform 294"/>
            <p:cNvSpPr/>
            <p:nvPr/>
          </p:nvSpPr>
          <p:spPr>
            <a:xfrm>
              <a:off x="2816" y="3318"/>
              <a:ext cx="15" cy="14"/>
            </a:xfrm>
            <a:custGeom>
              <a:avLst/>
              <a:gdLst>
                <a:gd name="txL" fmla="*/ 0 w 29"/>
                <a:gd name="txT" fmla="*/ 0 h 29"/>
                <a:gd name="txR" fmla="*/ 29 w 29"/>
                <a:gd name="txB" fmla="*/ 29 h 2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29" h="29">
                  <a:moveTo>
                    <a:pt x="14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3" y="22"/>
                  </a:lnTo>
                  <a:lnTo>
                    <a:pt x="2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2" y="9"/>
                  </a:lnTo>
                  <a:lnTo>
                    <a:pt x="3" y="6"/>
                  </a:lnTo>
                  <a:lnTo>
                    <a:pt x="4" y="4"/>
                  </a:lnTo>
                  <a:lnTo>
                    <a:pt x="6" y="3"/>
                  </a:lnTo>
                  <a:lnTo>
                    <a:pt x="10" y="2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0" y="2"/>
                  </a:lnTo>
                  <a:lnTo>
                    <a:pt x="22" y="3"/>
                  </a:lnTo>
                  <a:lnTo>
                    <a:pt x="25" y="4"/>
                  </a:lnTo>
                  <a:lnTo>
                    <a:pt x="27" y="6"/>
                  </a:lnTo>
                  <a:lnTo>
                    <a:pt x="28" y="9"/>
                  </a:lnTo>
                  <a:lnTo>
                    <a:pt x="29" y="12"/>
                  </a:lnTo>
                  <a:lnTo>
                    <a:pt x="29" y="14"/>
                  </a:lnTo>
                  <a:lnTo>
                    <a:pt x="28" y="20"/>
                  </a:lnTo>
                  <a:lnTo>
                    <a:pt x="25" y="25"/>
                  </a:lnTo>
                  <a:lnTo>
                    <a:pt x="20" y="28"/>
                  </a:lnTo>
                  <a:lnTo>
                    <a:pt x="14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01" name="Freeform 295"/>
            <p:cNvSpPr/>
            <p:nvPr/>
          </p:nvSpPr>
          <p:spPr>
            <a:xfrm>
              <a:off x="2947" y="2236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1" y="51"/>
                  </a:lnTo>
                  <a:lnTo>
                    <a:pt x="54" y="47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02" name="Freeform 296"/>
            <p:cNvSpPr/>
            <p:nvPr/>
          </p:nvSpPr>
          <p:spPr>
            <a:xfrm>
              <a:off x="2954" y="2244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0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081" name="Group 297"/>
          <p:cNvGrpSpPr/>
          <p:nvPr/>
        </p:nvGrpSpPr>
        <p:grpSpPr>
          <a:xfrm rot="-10800000" flipH="1">
            <a:off x="153988" y="188913"/>
            <a:ext cx="1173162" cy="1074737"/>
            <a:chOff x="2794" y="2160"/>
            <a:chExt cx="1154" cy="1279"/>
          </a:xfrm>
        </p:grpSpPr>
        <p:sp>
          <p:nvSpPr>
            <p:cNvPr id="3223" name="AutoShape 298"/>
            <p:cNvSpPr>
              <a:spLocks noChangeAspect="1" noTextEdit="1"/>
            </p:cNvSpPr>
            <p:nvPr/>
          </p:nvSpPr>
          <p:spPr>
            <a:xfrm>
              <a:off x="2832" y="2160"/>
              <a:ext cx="1116" cy="1237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24" name="Freeform 299"/>
            <p:cNvSpPr/>
            <p:nvPr/>
          </p:nvSpPr>
          <p:spPr>
            <a:xfrm>
              <a:off x="2912" y="2780"/>
              <a:ext cx="30" cy="30"/>
            </a:xfrm>
            <a:custGeom>
              <a:avLst/>
              <a:gdLst>
                <a:gd name="txL" fmla="*/ 0 w 61"/>
                <a:gd name="txT" fmla="*/ 0 h 60"/>
                <a:gd name="txR" fmla="*/ 61 w 61"/>
                <a:gd name="txB" fmla="*/ 60 h 60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61" h="60">
                  <a:moveTo>
                    <a:pt x="31" y="60"/>
                  </a:moveTo>
                  <a:lnTo>
                    <a:pt x="18" y="57"/>
                  </a:lnTo>
                  <a:lnTo>
                    <a:pt x="9" y="50"/>
                  </a:lnTo>
                  <a:lnTo>
                    <a:pt x="2" y="41"/>
                  </a:lnTo>
                  <a:lnTo>
                    <a:pt x="0" y="30"/>
                  </a:lnTo>
                  <a:lnTo>
                    <a:pt x="2" y="18"/>
                  </a:lnTo>
                  <a:lnTo>
                    <a:pt x="9" y="8"/>
                  </a:lnTo>
                  <a:lnTo>
                    <a:pt x="18" y="2"/>
                  </a:lnTo>
                  <a:lnTo>
                    <a:pt x="31" y="0"/>
                  </a:lnTo>
                  <a:lnTo>
                    <a:pt x="42" y="2"/>
                  </a:lnTo>
                  <a:lnTo>
                    <a:pt x="52" y="8"/>
                  </a:lnTo>
                  <a:lnTo>
                    <a:pt x="58" y="18"/>
                  </a:lnTo>
                  <a:lnTo>
                    <a:pt x="61" y="30"/>
                  </a:lnTo>
                  <a:lnTo>
                    <a:pt x="58" y="41"/>
                  </a:lnTo>
                  <a:lnTo>
                    <a:pt x="52" y="50"/>
                  </a:lnTo>
                  <a:lnTo>
                    <a:pt x="42" y="57"/>
                  </a:lnTo>
                  <a:lnTo>
                    <a:pt x="31" y="6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25" name="Freeform 300"/>
            <p:cNvSpPr/>
            <p:nvPr/>
          </p:nvSpPr>
          <p:spPr>
            <a:xfrm>
              <a:off x="2893" y="2680"/>
              <a:ext cx="67" cy="91"/>
            </a:xfrm>
            <a:custGeom>
              <a:avLst/>
              <a:gdLst>
                <a:gd name="txL" fmla="*/ 0 w 132"/>
                <a:gd name="txT" fmla="*/ 0 h 182"/>
                <a:gd name="txR" fmla="*/ 132 w 132"/>
                <a:gd name="txB" fmla="*/ 182 h 182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32" h="182">
                  <a:moveTo>
                    <a:pt x="50" y="182"/>
                  </a:moveTo>
                  <a:lnTo>
                    <a:pt x="80" y="182"/>
                  </a:lnTo>
                  <a:lnTo>
                    <a:pt x="85" y="174"/>
                  </a:lnTo>
                  <a:lnTo>
                    <a:pt x="98" y="154"/>
                  </a:lnTo>
                  <a:lnTo>
                    <a:pt x="113" y="125"/>
                  </a:lnTo>
                  <a:lnTo>
                    <a:pt x="125" y="91"/>
                  </a:lnTo>
                  <a:lnTo>
                    <a:pt x="132" y="58"/>
                  </a:lnTo>
                  <a:lnTo>
                    <a:pt x="128" y="29"/>
                  </a:lnTo>
                  <a:lnTo>
                    <a:pt x="107" y="9"/>
                  </a:lnTo>
                  <a:lnTo>
                    <a:pt x="67" y="0"/>
                  </a:lnTo>
                  <a:lnTo>
                    <a:pt x="25" y="9"/>
                  </a:lnTo>
                  <a:lnTo>
                    <a:pt x="4" y="29"/>
                  </a:lnTo>
                  <a:lnTo>
                    <a:pt x="0" y="58"/>
                  </a:lnTo>
                  <a:lnTo>
                    <a:pt x="6" y="91"/>
                  </a:lnTo>
                  <a:lnTo>
                    <a:pt x="18" y="125"/>
                  </a:lnTo>
                  <a:lnTo>
                    <a:pt x="33" y="154"/>
                  </a:lnTo>
                  <a:lnTo>
                    <a:pt x="46" y="174"/>
                  </a:lnTo>
                  <a:lnTo>
                    <a:pt x="50" y="182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26" name="Freeform 301"/>
            <p:cNvSpPr/>
            <p:nvPr/>
          </p:nvSpPr>
          <p:spPr>
            <a:xfrm>
              <a:off x="2893" y="2680"/>
              <a:ext cx="67" cy="91"/>
            </a:xfrm>
            <a:custGeom>
              <a:avLst/>
              <a:gdLst>
                <a:gd name="txL" fmla="*/ 0 w 132"/>
                <a:gd name="txT" fmla="*/ 0 h 182"/>
                <a:gd name="txR" fmla="*/ 132 w 132"/>
                <a:gd name="txB" fmla="*/ 182 h 182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32" h="182">
                  <a:moveTo>
                    <a:pt x="50" y="182"/>
                  </a:moveTo>
                  <a:lnTo>
                    <a:pt x="80" y="182"/>
                  </a:lnTo>
                  <a:lnTo>
                    <a:pt x="85" y="174"/>
                  </a:lnTo>
                  <a:lnTo>
                    <a:pt x="98" y="154"/>
                  </a:lnTo>
                  <a:lnTo>
                    <a:pt x="113" y="125"/>
                  </a:lnTo>
                  <a:lnTo>
                    <a:pt x="125" y="91"/>
                  </a:lnTo>
                  <a:lnTo>
                    <a:pt x="132" y="58"/>
                  </a:lnTo>
                  <a:lnTo>
                    <a:pt x="128" y="29"/>
                  </a:lnTo>
                  <a:lnTo>
                    <a:pt x="107" y="9"/>
                  </a:lnTo>
                  <a:lnTo>
                    <a:pt x="67" y="0"/>
                  </a:lnTo>
                  <a:lnTo>
                    <a:pt x="25" y="9"/>
                  </a:lnTo>
                  <a:lnTo>
                    <a:pt x="4" y="29"/>
                  </a:lnTo>
                  <a:lnTo>
                    <a:pt x="0" y="58"/>
                  </a:lnTo>
                  <a:lnTo>
                    <a:pt x="6" y="91"/>
                  </a:lnTo>
                  <a:lnTo>
                    <a:pt x="18" y="125"/>
                  </a:lnTo>
                  <a:lnTo>
                    <a:pt x="33" y="154"/>
                  </a:lnTo>
                  <a:lnTo>
                    <a:pt x="46" y="174"/>
                  </a:lnTo>
                  <a:lnTo>
                    <a:pt x="50" y="182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27" name="Freeform 302"/>
            <p:cNvSpPr/>
            <p:nvPr/>
          </p:nvSpPr>
          <p:spPr>
            <a:xfrm>
              <a:off x="2821" y="2718"/>
              <a:ext cx="89" cy="73"/>
            </a:xfrm>
            <a:custGeom>
              <a:avLst/>
              <a:gdLst>
                <a:gd name="txL" fmla="*/ 0 w 177"/>
                <a:gd name="txT" fmla="*/ 0 h 146"/>
                <a:gd name="txR" fmla="*/ 177 w 177"/>
                <a:gd name="txB" fmla="*/ 146 h 146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77" h="146">
                  <a:moveTo>
                    <a:pt x="163" y="144"/>
                  </a:moveTo>
                  <a:lnTo>
                    <a:pt x="177" y="118"/>
                  </a:lnTo>
                  <a:lnTo>
                    <a:pt x="172" y="110"/>
                  </a:lnTo>
                  <a:lnTo>
                    <a:pt x="161" y="89"/>
                  </a:lnTo>
                  <a:lnTo>
                    <a:pt x="144" y="62"/>
                  </a:lnTo>
                  <a:lnTo>
                    <a:pt x="122" y="33"/>
                  </a:lnTo>
                  <a:lnTo>
                    <a:pt x="95" y="11"/>
                  </a:lnTo>
                  <a:lnTo>
                    <a:pt x="69" y="0"/>
                  </a:lnTo>
                  <a:lnTo>
                    <a:pt x="40" y="7"/>
                  </a:lnTo>
                  <a:lnTo>
                    <a:pt x="14" y="38"/>
                  </a:lnTo>
                  <a:lnTo>
                    <a:pt x="3" y="60"/>
                  </a:lnTo>
                  <a:lnTo>
                    <a:pt x="0" y="78"/>
                  </a:lnTo>
                  <a:lnTo>
                    <a:pt x="1" y="94"/>
                  </a:lnTo>
                  <a:lnTo>
                    <a:pt x="8" y="106"/>
                  </a:lnTo>
                  <a:lnTo>
                    <a:pt x="17" y="117"/>
                  </a:lnTo>
                  <a:lnTo>
                    <a:pt x="30" y="126"/>
                  </a:lnTo>
                  <a:lnTo>
                    <a:pt x="46" y="132"/>
                  </a:lnTo>
                  <a:lnTo>
                    <a:pt x="62" y="138"/>
                  </a:lnTo>
                  <a:lnTo>
                    <a:pt x="79" y="141"/>
                  </a:lnTo>
                  <a:lnTo>
                    <a:pt x="98" y="143"/>
                  </a:lnTo>
                  <a:lnTo>
                    <a:pt x="115" y="144"/>
                  </a:lnTo>
                  <a:lnTo>
                    <a:pt x="130" y="146"/>
                  </a:lnTo>
                  <a:lnTo>
                    <a:pt x="144" y="146"/>
                  </a:lnTo>
                  <a:lnTo>
                    <a:pt x="154" y="144"/>
                  </a:lnTo>
                  <a:lnTo>
                    <a:pt x="161" y="144"/>
                  </a:lnTo>
                  <a:lnTo>
                    <a:pt x="163" y="144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28" name="Freeform 303"/>
            <p:cNvSpPr/>
            <p:nvPr/>
          </p:nvSpPr>
          <p:spPr>
            <a:xfrm>
              <a:off x="2821" y="2800"/>
              <a:ext cx="89" cy="71"/>
            </a:xfrm>
            <a:custGeom>
              <a:avLst/>
              <a:gdLst>
                <a:gd name="txL" fmla="*/ 0 w 178"/>
                <a:gd name="txT" fmla="*/ 0 h 143"/>
                <a:gd name="txR" fmla="*/ 178 w 178"/>
                <a:gd name="txB" fmla="*/ 143 h 143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178" h="143">
                  <a:moveTo>
                    <a:pt x="178" y="27"/>
                  </a:moveTo>
                  <a:lnTo>
                    <a:pt x="164" y="1"/>
                  </a:lnTo>
                  <a:lnTo>
                    <a:pt x="162" y="1"/>
                  </a:lnTo>
                  <a:lnTo>
                    <a:pt x="155" y="1"/>
                  </a:lnTo>
                  <a:lnTo>
                    <a:pt x="145" y="0"/>
                  </a:lnTo>
                  <a:lnTo>
                    <a:pt x="131" y="0"/>
                  </a:lnTo>
                  <a:lnTo>
                    <a:pt x="116" y="1"/>
                  </a:lnTo>
                  <a:lnTo>
                    <a:pt x="99" y="2"/>
                  </a:lnTo>
                  <a:lnTo>
                    <a:pt x="80" y="5"/>
                  </a:lnTo>
                  <a:lnTo>
                    <a:pt x="63" y="7"/>
                  </a:lnTo>
                  <a:lnTo>
                    <a:pt x="46" y="13"/>
                  </a:lnTo>
                  <a:lnTo>
                    <a:pt x="31" y="18"/>
                  </a:lnTo>
                  <a:lnTo>
                    <a:pt x="18" y="27"/>
                  </a:lnTo>
                  <a:lnTo>
                    <a:pt x="8" y="37"/>
                  </a:lnTo>
                  <a:lnTo>
                    <a:pt x="2" y="50"/>
                  </a:lnTo>
                  <a:lnTo>
                    <a:pt x="0" y="65"/>
                  </a:lnTo>
                  <a:lnTo>
                    <a:pt x="4" y="83"/>
                  </a:lnTo>
                  <a:lnTo>
                    <a:pt x="14" y="104"/>
                  </a:lnTo>
                  <a:lnTo>
                    <a:pt x="41" y="135"/>
                  </a:lnTo>
                  <a:lnTo>
                    <a:pt x="69" y="143"/>
                  </a:lnTo>
                  <a:lnTo>
                    <a:pt x="96" y="132"/>
                  </a:lnTo>
                  <a:lnTo>
                    <a:pt x="122" y="111"/>
                  </a:lnTo>
                  <a:lnTo>
                    <a:pt x="145" y="83"/>
                  </a:lnTo>
                  <a:lnTo>
                    <a:pt x="162" y="55"/>
                  </a:lnTo>
                  <a:lnTo>
                    <a:pt x="174" y="35"/>
                  </a:lnTo>
                  <a:lnTo>
                    <a:pt x="178" y="27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29" name="Freeform 304"/>
            <p:cNvSpPr/>
            <p:nvPr/>
          </p:nvSpPr>
          <p:spPr>
            <a:xfrm>
              <a:off x="2894" y="2818"/>
              <a:ext cx="66" cy="90"/>
            </a:xfrm>
            <a:custGeom>
              <a:avLst/>
              <a:gdLst>
                <a:gd name="txL" fmla="*/ 0 w 132"/>
                <a:gd name="txT" fmla="*/ 0 h 181"/>
                <a:gd name="txR" fmla="*/ 132 w 132"/>
                <a:gd name="txB" fmla="*/ 181 h 181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132" h="181">
                  <a:moveTo>
                    <a:pt x="82" y="0"/>
                  </a:moveTo>
                  <a:lnTo>
                    <a:pt x="52" y="0"/>
                  </a:lnTo>
                  <a:lnTo>
                    <a:pt x="47" y="8"/>
                  </a:lnTo>
                  <a:lnTo>
                    <a:pt x="35" y="29"/>
                  </a:lnTo>
                  <a:lnTo>
                    <a:pt x="20" y="57"/>
                  </a:lnTo>
                  <a:lnTo>
                    <a:pt x="7" y="90"/>
                  </a:lnTo>
                  <a:lnTo>
                    <a:pt x="0" y="123"/>
                  </a:lnTo>
                  <a:lnTo>
                    <a:pt x="5" y="152"/>
                  </a:lnTo>
                  <a:lnTo>
                    <a:pt x="24" y="172"/>
                  </a:lnTo>
                  <a:lnTo>
                    <a:pt x="64" y="181"/>
                  </a:lnTo>
                  <a:lnTo>
                    <a:pt x="106" y="172"/>
                  </a:lnTo>
                  <a:lnTo>
                    <a:pt x="127" y="152"/>
                  </a:lnTo>
                  <a:lnTo>
                    <a:pt x="132" y="123"/>
                  </a:lnTo>
                  <a:lnTo>
                    <a:pt x="127" y="90"/>
                  </a:lnTo>
                  <a:lnTo>
                    <a:pt x="114" y="57"/>
                  </a:lnTo>
                  <a:lnTo>
                    <a:pt x="99" y="29"/>
                  </a:lnTo>
                  <a:lnTo>
                    <a:pt x="86" y="8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30" name="Freeform 305"/>
            <p:cNvSpPr/>
            <p:nvPr/>
          </p:nvSpPr>
          <p:spPr>
            <a:xfrm>
              <a:off x="2944" y="2799"/>
              <a:ext cx="88" cy="72"/>
            </a:xfrm>
            <a:custGeom>
              <a:avLst/>
              <a:gdLst>
                <a:gd name="txL" fmla="*/ 0 w 177"/>
                <a:gd name="txT" fmla="*/ 0 h 144"/>
                <a:gd name="txR" fmla="*/ 177 w 177"/>
                <a:gd name="txB" fmla="*/ 144 h 144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177" h="144">
                  <a:moveTo>
                    <a:pt x="15" y="1"/>
                  </a:moveTo>
                  <a:lnTo>
                    <a:pt x="0" y="26"/>
                  </a:lnTo>
                  <a:lnTo>
                    <a:pt x="5" y="34"/>
                  </a:lnTo>
                  <a:lnTo>
                    <a:pt x="16" y="55"/>
                  </a:lnTo>
                  <a:lnTo>
                    <a:pt x="33" y="83"/>
                  </a:lnTo>
                  <a:lnTo>
                    <a:pt x="56" y="110"/>
                  </a:lnTo>
                  <a:lnTo>
                    <a:pt x="82" y="132"/>
                  </a:lnTo>
                  <a:lnTo>
                    <a:pt x="109" y="144"/>
                  </a:lnTo>
                  <a:lnTo>
                    <a:pt x="137" y="137"/>
                  </a:lnTo>
                  <a:lnTo>
                    <a:pt x="164" y="106"/>
                  </a:lnTo>
                  <a:lnTo>
                    <a:pt x="174" y="85"/>
                  </a:lnTo>
                  <a:lnTo>
                    <a:pt x="177" y="67"/>
                  </a:lnTo>
                  <a:lnTo>
                    <a:pt x="176" y="50"/>
                  </a:lnTo>
                  <a:lnTo>
                    <a:pt x="170" y="38"/>
                  </a:lnTo>
                  <a:lnTo>
                    <a:pt x="161" y="27"/>
                  </a:lnTo>
                  <a:lnTo>
                    <a:pt x="147" y="19"/>
                  </a:lnTo>
                  <a:lnTo>
                    <a:pt x="132" y="12"/>
                  </a:lnTo>
                  <a:lnTo>
                    <a:pt x="116" y="8"/>
                  </a:lnTo>
                  <a:lnTo>
                    <a:pt x="98" y="4"/>
                  </a:lnTo>
                  <a:lnTo>
                    <a:pt x="81" y="2"/>
                  </a:lnTo>
                  <a:lnTo>
                    <a:pt x="63" y="1"/>
                  </a:lnTo>
                  <a:lnTo>
                    <a:pt x="48" y="0"/>
                  </a:lnTo>
                  <a:lnTo>
                    <a:pt x="35" y="0"/>
                  </a:lnTo>
                  <a:lnTo>
                    <a:pt x="24" y="1"/>
                  </a:lnTo>
                  <a:lnTo>
                    <a:pt x="17" y="1"/>
                  </a:lnTo>
                  <a:lnTo>
                    <a:pt x="15" y="1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31" name="Freeform 306"/>
            <p:cNvSpPr/>
            <p:nvPr/>
          </p:nvSpPr>
          <p:spPr>
            <a:xfrm>
              <a:off x="2943" y="2718"/>
              <a:ext cx="90" cy="72"/>
            </a:xfrm>
            <a:custGeom>
              <a:avLst/>
              <a:gdLst>
                <a:gd name="txL" fmla="*/ 0 w 180"/>
                <a:gd name="txT" fmla="*/ 0 h 143"/>
                <a:gd name="txR" fmla="*/ 180 w 180"/>
                <a:gd name="txB" fmla="*/ 143 h 143"/>
              </a:gdLst>
              <a:ahLst/>
              <a:cxnLst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</a:cxnLst>
              <a:rect l="txL" t="txT" r="txR" b="txB"/>
              <a:pathLst>
                <a:path w="180" h="143">
                  <a:moveTo>
                    <a:pt x="0" y="116"/>
                  </a:moveTo>
                  <a:lnTo>
                    <a:pt x="15" y="142"/>
                  </a:lnTo>
                  <a:lnTo>
                    <a:pt x="17" y="142"/>
                  </a:lnTo>
                  <a:lnTo>
                    <a:pt x="24" y="142"/>
                  </a:lnTo>
                  <a:lnTo>
                    <a:pt x="34" y="143"/>
                  </a:lnTo>
                  <a:lnTo>
                    <a:pt x="48" y="143"/>
                  </a:lnTo>
                  <a:lnTo>
                    <a:pt x="63" y="142"/>
                  </a:lnTo>
                  <a:lnTo>
                    <a:pt x="80" y="141"/>
                  </a:lnTo>
                  <a:lnTo>
                    <a:pt x="99" y="139"/>
                  </a:lnTo>
                  <a:lnTo>
                    <a:pt x="116" y="135"/>
                  </a:lnTo>
                  <a:lnTo>
                    <a:pt x="133" y="131"/>
                  </a:lnTo>
                  <a:lnTo>
                    <a:pt x="148" y="125"/>
                  </a:lnTo>
                  <a:lnTo>
                    <a:pt x="161" y="117"/>
                  </a:lnTo>
                  <a:lnTo>
                    <a:pt x="171" y="106"/>
                  </a:lnTo>
                  <a:lnTo>
                    <a:pt x="177" y="94"/>
                  </a:lnTo>
                  <a:lnTo>
                    <a:pt x="180" y="79"/>
                  </a:lnTo>
                  <a:lnTo>
                    <a:pt x="175" y="60"/>
                  </a:lnTo>
                  <a:lnTo>
                    <a:pt x="166" y="40"/>
                  </a:lnTo>
                  <a:lnTo>
                    <a:pt x="138" y="7"/>
                  </a:lnTo>
                  <a:lnTo>
                    <a:pt x="109" y="0"/>
                  </a:lnTo>
                  <a:lnTo>
                    <a:pt x="82" y="10"/>
                  </a:lnTo>
                  <a:lnTo>
                    <a:pt x="56" y="32"/>
                  </a:lnTo>
                  <a:lnTo>
                    <a:pt x="33" y="59"/>
                  </a:lnTo>
                  <a:lnTo>
                    <a:pt x="16" y="87"/>
                  </a:lnTo>
                  <a:lnTo>
                    <a:pt x="4" y="108"/>
                  </a:lnTo>
                  <a:lnTo>
                    <a:pt x="0" y="116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32" name="Freeform 307"/>
            <p:cNvSpPr/>
            <p:nvPr/>
          </p:nvSpPr>
          <p:spPr>
            <a:xfrm>
              <a:off x="3116" y="2261"/>
              <a:ext cx="12" cy="12"/>
            </a:xfrm>
            <a:custGeom>
              <a:avLst/>
              <a:gdLst>
                <a:gd name="txL" fmla="*/ 0 w 24"/>
                <a:gd name="txT" fmla="*/ 0 h 24"/>
                <a:gd name="txR" fmla="*/ 24 w 24"/>
                <a:gd name="txB" fmla="*/ 24 h 24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24" h="24">
                  <a:moveTo>
                    <a:pt x="12" y="24"/>
                  </a:moveTo>
                  <a:lnTo>
                    <a:pt x="8" y="23"/>
                  </a:lnTo>
                  <a:lnTo>
                    <a:pt x="3" y="21"/>
                  </a:lnTo>
                  <a:lnTo>
                    <a:pt x="1" y="16"/>
                  </a:lnTo>
                  <a:lnTo>
                    <a:pt x="0" y="11"/>
                  </a:lnTo>
                  <a:lnTo>
                    <a:pt x="1" y="7"/>
                  </a:lnTo>
                  <a:lnTo>
                    <a:pt x="3" y="3"/>
                  </a:lnTo>
                  <a:lnTo>
                    <a:pt x="8" y="1"/>
                  </a:lnTo>
                  <a:lnTo>
                    <a:pt x="12" y="0"/>
                  </a:lnTo>
                  <a:lnTo>
                    <a:pt x="17" y="1"/>
                  </a:lnTo>
                  <a:lnTo>
                    <a:pt x="20" y="3"/>
                  </a:lnTo>
                  <a:lnTo>
                    <a:pt x="23" y="7"/>
                  </a:lnTo>
                  <a:lnTo>
                    <a:pt x="24" y="11"/>
                  </a:lnTo>
                  <a:lnTo>
                    <a:pt x="23" y="16"/>
                  </a:lnTo>
                  <a:lnTo>
                    <a:pt x="20" y="21"/>
                  </a:lnTo>
                  <a:lnTo>
                    <a:pt x="17" y="23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33" name="Freeform 308"/>
            <p:cNvSpPr/>
            <p:nvPr/>
          </p:nvSpPr>
          <p:spPr>
            <a:xfrm>
              <a:off x="3109" y="2221"/>
              <a:ext cx="26" cy="37"/>
            </a:xfrm>
            <a:custGeom>
              <a:avLst/>
              <a:gdLst>
                <a:gd name="txL" fmla="*/ 0 w 52"/>
                <a:gd name="txT" fmla="*/ 0 h 73"/>
                <a:gd name="txR" fmla="*/ 52 w 52"/>
                <a:gd name="txB" fmla="*/ 73 h 73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2" h="73">
                  <a:moveTo>
                    <a:pt x="19" y="73"/>
                  </a:moveTo>
                  <a:lnTo>
                    <a:pt x="31" y="73"/>
                  </a:lnTo>
                  <a:lnTo>
                    <a:pt x="33" y="70"/>
                  </a:lnTo>
                  <a:lnTo>
                    <a:pt x="38" y="62"/>
                  </a:lnTo>
                  <a:lnTo>
                    <a:pt x="43" y="50"/>
                  </a:lnTo>
                  <a:lnTo>
                    <a:pt x="49" y="36"/>
                  </a:lnTo>
                  <a:lnTo>
                    <a:pt x="52" y="24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2"/>
                  </a:lnTo>
                  <a:lnTo>
                    <a:pt x="17" y="70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34" name="Freeform 309"/>
            <p:cNvSpPr/>
            <p:nvPr/>
          </p:nvSpPr>
          <p:spPr>
            <a:xfrm>
              <a:off x="3109" y="2221"/>
              <a:ext cx="26" cy="37"/>
            </a:xfrm>
            <a:custGeom>
              <a:avLst/>
              <a:gdLst>
                <a:gd name="txL" fmla="*/ 0 w 52"/>
                <a:gd name="txT" fmla="*/ 0 h 73"/>
                <a:gd name="txR" fmla="*/ 52 w 52"/>
                <a:gd name="txB" fmla="*/ 73 h 73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2" h="73">
                  <a:moveTo>
                    <a:pt x="19" y="73"/>
                  </a:moveTo>
                  <a:lnTo>
                    <a:pt x="31" y="73"/>
                  </a:lnTo>
                  <a:lnTo>
                    <a:pt x="33" y="70"/>
                  </a:lnTo>
                  <a:lnTo>
                    <a:pt x="38" y="62"/>
                  </a:lnTo>
                  <a:lnTo>
                    <a:pt x="43" y="50"/>
                  </a:lnTo>
                  <a:lnTo>
                    <a:pt x="49" y="36"/>
                  </a:lnTo>
                  <a:lnTo>
                    <a:pt x="52" y="24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2"/>
                  </a:lnTo>
                  <a:lnTo>
                    <a:pt x="17" y="70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35" name="Freeform 310"/>
            <p:cNvSpPr/>
            <p:nvPr/>
          </p:nvSpPr>
          <p:spPr>
            <a:xfrm>
              <a:off x="3080" y="2236"/>
              <a:ext cx="36" cy="29"/>
            </a:xfrm>
            <a:custGeom>
              <a:avLst/>
              <a:gdLst>
                <a:gd name="txL" fmla="*/ 0 w 71"/>
                <a:gd name="txT" fmla="*/ 0 h 58"/>
                <a:gd name="txR" fmla="*/ 71 w 71"/>
                <a:gd name="txB" fmla="*/ 58 h 58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71" h="58">
                  <a:moveTo>
                    <a:pt x="66" y="58"/>
                  </a:moveTo>
                  <a:lnTo>
                    <a:pt x="71" y="48"/>
                  </a:lnTo>
                  <a:lnTo>
                    <a:pt x="70" y="44"/>
                  </a:lnTo>
                  <a:lnTo>
                    <a:pt x="64" y="36"/>
                  </a:lnTo>
                  <a:lnTo>
                    <a:pt x="58" y="25"/>
                  </a:lnTo>
                  <a:lnTo>
                    <a:pt x="49" y="14"/>
                  </a:lnTo>
                  <a:lnTo>
                    <a:pt x="39" y="5"/>
                  </a:lnTo>
                  <a:lnTo>
                    <a:pt x="28" y="0"/>
                  </a:lnTo>
                  <a:lnTo>
                    <a:pt x="16" y="4"/>
                  </a:lnTo>
                  <a:lnTo>
                    <a:pt x="6" y="17"/>
                  </a:lnTo>
                  <a:lnTo>
                    <a:pt x="0" y="33"/>
                  </a:lnTo>
                  <a:lnTo>
                    <a:pt x="3" y="43"/>
                  </a:lnTo>
                  <a:lnTo>
                    <a:pt x="11" y="51"/>
                  </a:lnTo>
                  <a:lnTo>
                    <a:pt x="25" y="56"/>
                  </a:lnTo>
                  <a:lnTo>
                    <a:pt x="39" y="58"/>
                  </a:lnTo>
                  <a:lnTo>
                    <a:pt x="52" y="58"/>
                  </a:lnTo>
                  <a:lnTo>
                    <a:pt x="62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36" name="Freeform 311"/>
            <p:cNvSpPr/>
            <p:nvPr/>
          </p:nvSpPr>
          <p:spPr>
            <a:xfrm>
              <a:off x="3080" y="2269"/>
              <a:ext cx="36" cy="28"/>
            </a:xfrm>
            <a:custGeom>
              <a:avLst/>
              <a:gdLst>
                <a:gd name="txL" fmla="*/ 0 w 71"/>
                <a:gd name="txT" fmla="*/ 0 h 57"/>
                <a:gd name="txR" fmla="*/ 71 w 71"/>
                <a:gd name="txB" fmla="*/ 57 h 57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71" h="57">
                  <a:moveTo>
                    <a:pt x="71" y="10"/>
                  </a:moveTo>
                  <a:lnTo>
                    <a:pt x="66" y="0"/>
                  </a:lnTo>
                  <a:lnTo>
                    <a:pt x="62" y="0"/>
                  </a:lnTo>
                  <a:lnTo>
                    <a:pt x="53" y="0"/>
                  </a:lnTo>
                  <a:lnTo>
                    <a:pt x="39" y="0"/>
                  </a:lnTo>
                  <a:lnTo>
                    <a:pt x="25" y="2"/>
                  </a:lnTo>
                  <a:lnTo>
                    <a:pt x="13" y="7"/>
                  </a:lnTo>
                  <a:lnTo>
                    <a:pt x="3" y="15"/>
                  </a:lnTo>
                  <a:lnTo>
                    <a:pt x="0" y="25"/>
                  </a:lnTo>
                  <a:lnTo>
                    <a:pt x="6" y="42"/>
                  </a:lnTo>
                  <a:lnTo>
                    <a:pt x="16" y="54"/>
                  </a:lnTo>
                  <a:lnTo>
                    <a:pt x="28" y="57"/>
                  </a:lnTo>
                  <a:lnTo>
                    <a:pt x="39" y="53"/>
                  </a:lnTo>
                  <a:lnTo>
                    <a:pt x="49" y="44"/>
                  </a:lnTo>
                  <a:lnTo>
                    <a:pt x="58" y="33"/>
                  </a:lnTo>
                  <a:lnTo>
                    <a:pt x="64" y="22"/>
                  </a:lnTo>
                  <a:lnTo>
                    <a:pt x="70" y="14"/>
                  </a:lnTo>
                  <a:lnTo>
                    <a:pt x="71" y="1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37" name="Freeform 312"/>
            <p:cNvSpPr/>
            <p:nvPr/>
          </p:nvSpPr>
          <p:spPr>
            <a:xfrm>
              <a:off x="3109" y="2277"/>
              <a:ext cx="26" cy="36"/>
            </a:xfrm>
            <a:custGeom>
              <a:avLst/>
              <a:gdLst>
                <a:gd name="txL" fmla="*/ 0 w 52"/>
                <a:gd name="txT" fmla="*/ 0 h 73"/>
                <a:gd name="txR" fmla="*/ 52 w 52"/>
                <a:gd name="txB" fmla="*/ 73 h 73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52" h="73">
                  <a:moveTo>
                    <a:pt x="32" y="0"/>
                  </a:moveTo>
                  <a:lnTo>
                    <a:pt x="20" y="0"/>
                  </a:lnTo>
                  <a:lnTo>
                    <a:pt x="18" y="4"/>
                  </a:lnTo>
                  <a:lnTo>
                    <a:pt x="14" y="12"/>
                  </a:lnTo>
                  <a:lnTo>
                    <a:pt x="8" y="23"/>
                  </a:lnTo>
                  <a:lnTo>
                    <a:pt x="2" y="36"/>
                  </a:lnTo>
                  <a:lnTo>
                    <a:pt x="0" y="50"/>
                  </a:lnTo>
                  <a:lnTo>
                    <a:pt x="1" y="61"/>
                  </a:lnTo>
                  <a:lnTo>
                    <a:pt x="9" y="69"/>
                  </a:lnTo>
                  <a:lnTo>
                    <a:pt x="25" y="73"/>
                  </a:lnTo>
                  <a:lnTo>
                    <a:pt x="41" y="69"/>
                  </a:lnTo>
                  <a:lnTo>
                    <a:pt x="50" y="61"/>
                  </a:lnTo>
                  <a:lnTo>
                    <a:pt x="52" y="50"/>
                  </a:lnTo>
                  <a:lnTo>
                    <a:pt x="49" y="36"/>
                  </a:lnTo>
                  <a:lnTo>
                    <a:pt x="45" y="23"/>
                  </a:lnTo>
                  <a:lnTo>
                    <a:pt x="39" y="12"/>
                  </a:lnTo>
                  <a:lnTo>
                    <a:pt x="34" y="4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38" name="Freeform 313"/>
            <p:cNvSpPr/>
            <p:nvPr/>
          </p:nvSpPr>
          <p:spPr>
            <a:xfrm>
              <a:off x="3129" y="2269"/>
              <a:ext cx="36" cy="28"/>
            </a:xfrm>
            <a:custGeom>
              <a:avLst/>
              <a:gdLst>
                <a:gd name="txL" fmla="*/ 0 w 71"/>
                <a:gd name="txT" fmla="*/ 0 h 57"/>
                <a:gd name="txR" fmla="*/ 71 w 71"/>
                <a:gd name="txB" fmla="*/ 57 h 57"/>
              </a:gdLst>
              <a:ahLst/>
              <a:cxnLst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71" h="57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4"/>
                  </a:lnTo>
                  <a:lnTo>
                    <a:pt x="32" y="53"/>
                  </a:lnTo>
                  <a:lnTo>
                    <a:pt x="44" y="57"/>
                  </a:lnTo>
                  <a:lnTo>
                    <a:pt x="55" y="54"/>
                  </a:lnTo>
                  <a:lnTo>
                    <a:pt x="66" y="42"/>
                  </a:lnTo>
                  <a:lnTo>
                    <a:pt x="71" y="25"/>
                  </a:lnTo>
                  <a:lnTo>
                    <a:pt x="68" y="15"/>
                  </a:lnTo>
                  <a:lnTo>
                    <a:pt x="60" y="7"/>
                  </a:lnTo>
                  <a:lnTo>
                    <a:pt x="46" y="2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39" name="Freeform 314"/>
            <p:cNvSpPr/>
            <p:nvPr/>
          </p:nvSpPr>
          <p:spPr>
            <a:xfrm>
              <a:off x="3129" y="2236"/>
              <a:ext cx="36" cy="28"/>
            </a:xfrm>
            <a:custGeom>
              <a:avLst/>
              <a:gdLst>
                <a:gd name="txL" fmla="*/ 0 w 71"/>
                <a:gd name="txT" fmla="*/ 0 h 57"/>
                <a:gd name="txR" fmla="*/ 71 w 71"/>
                <a:gd name="txB" fmla="*/ 57 h 57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71" h="57">
                  <a:moveTo>
                    <a:pt x="0" y="47"/>
                  </a:moveTo>
                  <a:lnTo>
                    <a:pt x="6" y="57"/>
                  </a:lnTo>
                  <a:lnTo>
                    <a:pt x="9" y="57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46" y="55"/>
                  </a:lnTo>
                  <a:lnTo>
                    <a:pt x="59" y="50"/>
                  </a:lnTo>
                  <a:lnTo>
                    <a:pt x="68" y="43"/>
                  </a:lnTo>
                  <a:lnTo>
                    <a:pt x="71" y="32"/>
                  </a:lnTo>
                  <a:lnTo>
                    <a:pt x="66" y="17"/>
                  </a:lnTo>
                  <a:lnTo>
                    <a:pt x="55" y="4"/>
                  </a:lnTo>
                  <a:lnTo>
                    <a:pt x="44" y="0"/>
                  </a:lnTo>
                  <a:lnTo>
                    <a:pt x="32" y="4"/>
                  </a:lnTo>
                  <a:lnTo>
                    <a:pt x="23" y="13"/>
                  </a:lnTo>
                  <a:lnTo>
                    <a:pt x="14" y="23"/>
                  </a:lnTo>
                  <a:lnTo>
                    <a:pt x="7" y="35"/>
                  </a:lnTo>
                  <a:lnTo>
                    <a:pt x="1" y="43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40" name="Freeform 315"/>
            <p:cNvSpPr/>
            <p:nvPr/>
          </p:nvSpPr>
          <p:spPr>
            <a:xfrm>
              <a:off x="3830" y="3106"/>
              <a:ext cx="12" cy="12"/>
            </a:xfrm>
            <a:custGeom>
              <a:avLst/>
              <a:gdLst>
                <a:gd name="txL" fmla="*/ 0 w 24"/>
                <a:gd name="txT" fmla="*/ 0 h 24"/>
                <a:gd name="txR" fmla="*/ 24 w 24"/>
                <a:gd name="txB" fmla="*/ 24 h 24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24" h="24">
                  <a:moveTo>
                    <a:pt x="11" y="24"/>
                  </a:moveTo>
                  <a:lnTo>
                    <a:pt x="7" y="23"/>
                  </a:lnTo>
                  <a:lnTo>
                    <a:pt x="3" y="20"/>
                  </a:lnTo>
                  <a:lnTo>
                    <a:pt x="1" y="16"/>
                  </a:lnTo>
                  <a:lnTo>
                    <a:pt x="0" y="11"/>
                  </a:lnTo>
                  <a:lnTo>
                    <a:pt x="1" y="7"/>
                  </a:lnTo>
                  <a:lnTo>
                    <a:pt x="3" y="3"/>
                  </a:lnTo>
                  <a:lnTo>
                    <a:pt x="7" y="1"/>
                  </a:lnTo>
                  <a:lnTo>
                    <a:pt x="11" y="0"/>
                  </a:lnTo>
                  <a:lnTo>
                    <a:pt x="16" y="1"/>
                  </a:lnTo>
                  <a:lnTo>
                    <a:pt x="20" y="3"/>
                  </a:lnTo>
                  <a:lnTo>
                    <a:pt x="23" y="7"/>
                  </a:lnTo>
                  <a:lnTo>
                    <a:pt x="24" y="11"/>
                  </a:lnTo>
                  <a:lnTo>
                    <a:pt x="23" y="16"/>
                  </a:lnTo>
                  <a:lnTo>
                    <a:pt x="20" y="20"/>
                  </a:lnTo>
                  <a:lnTo>
                    <a:pt x="16" y="23"/>
                  </a:lnTo>
                  <a:lnTo>
                    <a:pt x="11" y="24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41" name="Freeform 316"/>
            <p:cNvSpPr/>
            <p:nvPr/>
          </p:nvSpPr>
          <p:spPr>
            <a:xfrm>
              <a:off x="3823" y="3066"/>
              <a:ext cx="26" cy="36"/>
            </a:xfrm>
            <a:custGeom>
              <a:avLst/>
              <a:gdLst>
                <a:gd name="txL" fmla="*/ 0 w 53"/>
                <a:gd name="txT" fmla="*/ 0 h 73"/>
                <a:gd name="txR" fmla="*/ 53 w 53"/>
                <a:gd name="txB" fmla="*/ 73 h 73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53" h="73">
                  <a:moveTo>
                    <a:pt x="19" y="73"/>
                  </a:moveTo>
                  <a:lnTo>
                    <a:pt x="32" y="73"/>
                  </a:lnTo>
                  <a:lnTo>
                    <a:pt x="34" y="69"/>
                  </a:lnTo>
                  <a:lnTo>
                    <a:pt x="39" y="61"/>
                  </a:lnTo>
                  <a:lnTo>
                    <a:pt x="45" y="50"/>
                  </a:lnTo>
                  <a:lnTo>
                    <a:pt x="50" y="36"/>
                  </a:lnTo>
                  <a:lnTo>
                    <a:pt x="53" y="23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1"/>
                  </a:lnTo>
                  <a:lnTo>
                    <a:pt x="17" y="69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42" name="Freeform 317"/>
            <p:cNvSpPr/>
            <p:nvPr/>
          </p:nvSpPr>
          <p:spPr>
            <a:xfrm>
              <a:off x="3823" y="3066"/>
              <a:ext cx="26" cy="36"/>
            </a:xfrm>
            <a:custGeom>
              <a:avLst/>
              <a:gdLst>
                <a:gd name="txL" fmla="*/ 0 w 53"/>
                <a:gd name="txT" fmla="*/ 0 h 73"/>
                <a:gd name="txR" fmla="*/ 53 w 53"/>
                <a:gd name="txB" fmla="*/ 73 h 73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53" h="73">
                  <a:moveTo>
                    <a:pt x="19" y="73"/>
                  </a:moveTo>
                  <a:lnTo>
                    <a:pt x="32" y="73"/>
                  </a:lnTo>
                  <a:lnTo>
                    <a:pt x="34" y="69"/>
                  </a:lnTo>
                  <a:lnTo>
                    <a:pt x="39" y="61"/>
                  </a:lnTo>
                  <a:lnTo>
                    <a:pt x="45" y="50"/>
                  </a:lnTo>
                  <a:lnTo>
                    <a:pt x="50" y="36"/>
                  </a:lnTo>
                  <a:lnTo>
                    <a:pt x="53" y="23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1"/>
                  </a:lnTo>
                  <a:lnTo>
                    <a:pt x="17" y="69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43" name="Freeform 318"/>
            <p:cNvSpPr/>
            <p:nvPr/>
          </p:nvSpPr>
          <p:spPr>
            <a:xfrm>
              <a:off x="3793" y="3081"/>
              <a:ext cx="36" cy="29"/>
            </a:xfrm>
            <a:custGeom>
              <a:avLst/>
              <a:gdLst>
                <a:gd name="txL" fmla="*/ 0 w 71"/>
                <a:gd name="txT" fmla="*/ 0 h 58"/>
                <a:gd name="txR" fmla="*/ 71 w 71"/>
                <a:gd name="txB" fmla="*/ 58 h 58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71" h="58">
                  <a:moveTo>
                    <a:pt x="66" y="58"/>
                  </a:moveTo>
                  <a:lnTo>
                    <a:pt x="71" y="47"/>
                  </a:lnTo>
                  <a:lnTo>
                    <a:pt x="70" y="44"/>
                  </a:lnTo>
                  <a:lnTo>
                    <a:pt x="64" y="36"/>
                  </a:lnTo>
                  <a:lnTo>
                    <a:pt x="58" y="24"/>
                  </a:lnTo>
                  <a:lnTo>
                    <a:pt x="49" y="14"/>
                  </a:lnTo>
                  <a:lnTo>
                    <a:pt x="39" y="5"/>
                  </a:lnTo>
                  <a:lnTo>
                    <a:pt x="28" y="0"/>
                  </a:lnTo>
                  <a:lnTo>
                    <a:pt x="16" y="4"/>
                  </a:lnTo>
                  <a:lnTo>
                    <a:pt x="6" y="16"/>
                  </a:lnTo>
                  <a:lnTo>
                    <a:pt x="0" y="32"/>
                  </a:lnTo>
                  <a:lnTo>
                    <a:pt x="3" y="43"/>
                  </a:lnTo>
                  <a:lnTo>
                    <a:pt x="13" y="51"/>
                  </a:lnTo>
                  <a:lnTo>
                    <a:pt x="25" y="55"/>
                  </a:lnTo>
                  <a:lnTo>
                    <a:pt x="39" y="58"/>
                  </a:lnTo>
                  <a:lnTo>
                    <a:pt x="53" y="58"/>
                  </a:lnTo>
                  <a:lnTo>
                    <a:pt x="62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44" name="Freeform 319"/>
            <p:cNvSpPr/>
            <p:nvPr/>
          </p:nvSpPr>
          <p:spPr>
            <a:xfrm>
              <a:off x="3793" y="3114"/>
              <a:ext cx="37" cy="28"/>
            </a:xfrm>
            <a:custGeom>
              <a:avLst/>
              <a:gdLst>
                <a:gd name="txL" fmla="*/ 0 w 72"/>
                <a:gd name="txT" fmla="*/ 0 h 56"/>
                <a:gd name="txR" fmla="*/ 72 w 72"/>
                <a:gd name="txB" fmla="*/ 56 h 56"/>
              </a:gdLst>
              <a:ahLst/>
              <a:cxnLst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72" h="56">
                  <a:moveTo>
                    <a:pt x="72" y="10"/>
                  </a:moveTo>
                  <a:lnTo>
                    <a:pt x="67" y="0"/>
                  </a:lnTo>
                  <a:lnTo>
                    <a:pt x="63" y="0"/>
                  </a:lnTo>
                  <a:lnTo>
                    <a:pt x="53" y="0"/>
                  </a:lnTo>
                  <a:lnTo>
                    <a:pt x="40" y="0"/>
                  </a:lnTo>
                  <a:lnTo>
                    <a:pt x="26" y="2"/>
                  </a:lnTo>
                  <a:lnTo>
                    <a:pt x="13" y="7"/>
                  </a:lnTo>
                  <a:lnTo>
                    <a:pt x="3" y="15"/>
                  </a:lnTo>
                  <a:lnTo>
                    <a:pt x="0" y="25"/>
                  </a:lnTo>
                  <a:lnTo>
                    <a:pt x="6" y="41"/>
                  </a:lnTo>
                  <a:lnTo>
                    <a:pt x="17" y="54"/>
                  </a:lnTo>
                  <a:lnTo>
                    <a:pt x="29" y="56"/>
                  </a:lnTo>
                  <a:lnTo>
                    <a:pt x="39" y="53"/>
                  </a:lnTo>
                  <a:lnTo>
                    <a:pt x="49" y="44"/>
                  </a:lnTo>
                  <a:lnTo>
                    <a:pt x="59" y="33"/>
                  </a:lnTo>
                  <a:lnTo>
                    <a:pt x="66" y="22"/>
                  </a:lnTo>
                  <a:lnTo>
                    <a:pt x="71" y="14"/>
                  </a:lnTo>
                  <a:lnTo>
                    <a:pt x="72" y="1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45" name="Freeform 320"/>
            <p:cNvSpPr/>
            <p:nvPr/>
          </p:nvSpPr>
          <p:spPr>
            <a:xfrm>
              <a:off x="3823" y="3121"/>
              <a:ext cx="26" cy="37"/>
            </a:xfrm>
            <a:custGeom>
              <a:avLst/>
              <a:gdLst>
                <a:gd name="txL" fmla="*/ 0 w 53"/>
                <a:gd name="txT" fmla="*/ 0 h 72"/>
                <a:gd name="txR" fmla="*/ 53 w 53"/>
                <a:gd name="txB" fmla="*/ 72 h 72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</a:cxnLst>
              <a:rect l="txL" t="txT" r="txR" b="txB"/>
              <a:pathLst>
                <a:path w="53" h="72">
                  <a:moveTo>
                    <a:pt x="33" y="0"/>
                  </a:moveTo>
                  <a:lnTo>
                    <a:pt x="20" y="0"/>
                  </a:lnTo>
                  <a:lnTo>
                    <a:pt x="18" y="3"/>
                  </a:lnTo>
                  <a:lnTo>
                    <a:pt x="13" y="11"/>
                  </a:lnTo>
                  <a:lnTo>
                    <a:pt x="8" y="23"/>
                  </a:lnTo>
                  <a:lnTo>
                    <a:pt x="3" y="35"/>
                  </a:lnTo>
                  <a:lnTo>
                    <a:pt x="0" y="49"/>
                  </a:lnTo>
                  <a:lnTo>
                    <a:pt x="2" y="61"/>
                  </a:lnTo>
                  <a:lnTo>
                    <a:pt x="10" y="69"/>
                  </a:lnTo>
                  <a:lnTo>
                    <a:pt x="26" y="72"/>
                  </a:lnTo>
                  <a:lnTo>
                    <a:pt x="42" y="69"/>
                  </a:lnTo>
                  <a:lnTo>
                    <a:pt x="51" y="61"/>
                  </a:lnTo>
                  <a:lnTo>
                    <a:pt x="53" y="49"/>
                  </a:lnTo>
                  <a:lnTo>
                    <a:pt x="50" y="35"/>
                  </a:lnTo>
                  <a:lnTo>
                    <a:pt x="46" y="23"/>
                  </a:lnTo>
                  <a:lnTo>
                    <a:pt x="40" y="11"/>
                  </a:lnTo>
                  <a:lnTo>
                    <a:pt x="35" y="3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46" name="Freeform 321"/>
            <p:cNvSpPr/>
            <p:nvPr/>
          </p:nvSpPr>
          <p:spPr>
            <a:xfrm>
              <a:off x="3843" y="3114"/>
              <a:ext cx="36" cy="28"/>
            </a:xfrm>
            <a:custGeom>
              <a:avLst/>
              <a:gdLst>
                <a:gd name="txL" fmla="*/ 0 w 71"/>
                <a:gd name="txT" fmla="*/ 0 h 56"/>
                <a:gd name="txR" fmla="*/ 71 w 71"/>
                <a:gd name="txB" fmla="*/ 56 h 56"/>
              </a:gdLst>
              <a:ahLst/>
              <a:cxnLst>
                <a:cxn ang="0">
                  <a:pos x="1" y="0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71" h="56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4"/>
                  </a:lnTo>
                  <a:lnTo>
                    <a:pt x="32" y="53"/>
                  </a:lnTo>
                  <a:lnTo>
                    <a:pt x="44" y="56"/>
                  </a:lnTo>
                  <a:lnTo>
                    <a:pt x="55" y="54"/>
                  </a:lnTo>
                  <a:lnTo>
                    <a:pt x="66" y="41"/>
                  </a:lnTo>
                  <a:lnTo>
                    <a:pt x="71" y="25"/>
                  </a:lnTo>
                  <a:lnTo>
                    <a:pt x="68" y="15"/>
                  </a:lnTo>
                  <a:lnTo>
                    <a:pt x="59" y="7"/>
                  </a:lnTo>
                  <a:lnTo>
                    <a:pt x="46" y="2"/>
                  </a:lnTo>
                  <a:lnTo>
                    <a:pt x="32" y="0"/>
                  </a:lnTo>
                  <a:lnTo>
                    <a:pt x="20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47" name="Freeform 322"/>
            <p:cNvSpPr/>
            <p:nvPr/>
          </p:nvSpPr>
          <p:spPr>
            <a:xfrm>
              <a:off x="3842" y="3081"/>
              <a:ext cx="37" cy="28"/>
            </a:xfrm>
            <a:custGeom>
              <a:avLst/>
              <a:gdLst>
                <a:gd name="txL" fmla="*/ 0 w 72"/>
                <a:gd name="txT" fmla="*/ 0 h 57"/>
                <a:gd name="txR" fmla="*/ 72 w 72"/>
                <a:gd name="txB" fmla="*/ 57 h 57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72" h="57">
                  <a:moveTo>
                    <a:pt x="0" y="46"/>
                  </a:moveTo>
                  <a:lnTo>
                    <a:pt x="6" y="57"/>
                  </a:lnTo>
                  <a:lnTo>
                    <a:pt x="9" y="57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47" y="54"/>
                  </a:lnTo>
                  <a:lnTo>
                    <a:pt x="60" y="50"/>
                  </a:lnTo>
                  <a:lnTo>
                    <a:pt x="69" y="43"/>
                  </a:lnTo>
                  <a:lnTo>
                    <a:pt x="72" y="31"/>
                  </a:lnTo>
                  <a:lnTo>
                    <a:pt x="67" y="16"/>
                  </a:lnTo>
                  <a:lnTo>
                    <a:pt x="55" y="4"/>
                  </a:lnTo>
                  <a:lnTo>
                    <a:pt x="44" y="0"/>
                  </a:lnTo>
                  <a:lnTo>
                    <a:pt x="33" y="4"/>
                  </a:lnTo>
                  <a:lnTo>
                    <a:pt x="23" y="13"/>
                  </a:lnTo>
                  <a:lnTo>
                    <a:pt x="14" y="23"/>
                  </a:lnTo>
                  <a:lnTo>
                    <a:pt x="7" y="35"/>
                  </a:lnTo>
                  <a:lnTo>
                    <a:pt x="1" y="43"/>
                  </a:lnTo>
                  <a:lnTo>
                    <a:pt x="0" y="46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48" name="Freeform 323"/>
            <p:cNvSpPr/>
            <p:nvPr/>
          </p:nvSpPr>
          <p:spPr>
            <a:xfrm>
              <a:off x="3134" y="3087"/>
              <a:ext cx="11" cy="12"/>
            </a:xfrm>
            <a:custGeom>
              <a:avLst/>
              <a:gdLst>
                <a:gd name="txL" fmla="*/ 0 w 23"/>
                <a:gd name="txT" fmla="*/ 0 h 24"/>
                <a:gd name="txR" fmla="*/ 23 w 23"/>
                <a:gd name="txB" fmla="*/ 24 h 24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23" h="24">
                  <a:moveTo>
                    <a:pt x="12" y="24"/>
                  </a:moveTo>
                  <a:lnTo>
                    <a:pt x="7" y="23"/>
                  </a:lnTo>
                  <a:lnTo>
                    <a:pt x="4" y="20"/>
                  </a:lnTo>
                  <a:lnTo>
                    <a:pt x="1" y="17"/>
                  </a:lnTo>
                  <a:lnTo>
                    <a:pt x="0" y="12"/>
                  </a:lnTo>
                  <a:lnTo>
                    <a:pt x="1" y="8"/>
                  </a:lnTo>
                  <a:lnTo>
                    <a:pt x="4" y="3"/>
                  </a:lnTo>
                  <a:lnTo>
                    <a:pt x="7" y="1"/>
                  </a:lnTo>
                  <a:lnTo>
                    <a:pt x="12" y="0"/>
                  </a:lnTo>
                  <a:lnTo>
                    <a:pt x="16" y="1"/>
                  </a:lnTo>
                  <a:lnTo>
                    <a:pt x="20" y="3"/>
                  </a:lnTo>
                  <a:lnTo>
                    <a:pt x="22" y="8"/>
                  </a:lnTo>
                  <a:lnTo>
                    <a:pt x="23" y="12"/>
                  </a:lnTo>
                  <a:lnTo>
                    <a:pt x="22" y="17"/>
                  </a:lnTo>
                  <a:lnTo>
                    <a:pt x="20" y="20"/>
                  </a:lnTo>
                  <a:lnTo>
                    <a:pt x="16" y="23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49" name="Freeform 324"/>
            <p:cNvSpPr/>
            <p:nvPr/>
          </p:nvSpPr>
          <p:spPr>
            <a:xfrm>
              <a:off x="3126" y="3048"/>
              <a:ext cx="26" cy="36"/>
            </a:xfrm>
            <a:custGeom>
              <a:avLst/>
              <a:gdLst>
                <a:gd name="txL" fmla="*/ 0 w 52"/>
                <a:gd name="txT" fmla="*/ 0 h 73"/>
                <a:gd name="txR" fmla="*/ 52 w 52"/>
                <a:gd name="txB" fmla="*/ 73 h 73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52" h="73">
                  <a:moveTo>
                    <a:pt x="20" y="73"/>
                  </a:moveTo>
                  <a:lnTo>
                    <a:pt x="31" y="73"/>
                  </a:lnTo>
                  <a:lnTo>
                    <a:pt x="34" y="69"/>
                  </a:lnTo>
                  <a:lnTo>
                    <a:pt x="38" y="61"/>
                  </a:lnTo>
                  <a:lnTo>
                    <a:pt x="44" y="50"/>
                  </a:lnTo>
                  <a:lnTo>
                    <a:pt x="50" y="36"/>
                  </a:lnTo>
                  <a:lnTo>
                    <a:pt x="52" y="23"/>
                  </a:lnTo>
                  <a:lnTo>
                    <a:pt x="51" y="12"/>
                  </a:lnTo>
                  <a:lnTo>
                    <a:pt x="43" y="4"/>
                  </a:lnTo>
                  <a:lnTo>
                    <a:pt x="27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3" y="61"/>
                  </a:lnTo>
                  <a:lnTo>
                    <a:pt x="17" y="69"/>
                  </a:lnTo>
                  <a:lnTo>
                    <a:pt x="20" y="7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50" name="Freeform 325"/>
            <p:cNvSpPr/>
            <p:nvPr/>
          </p:nvSpPr>
          <p:spPr>
            <a:xfrm>
              <a:off x="3126" y="3048"/>
              <a:ext cx="26" cy="36"/>
            </a:xfrm>
            <a:custGeom>
              <a:avLst/>
              <a:gdLst>
                <a:gd name="txL" fmla="*/ 0 w 52"/>
                <a:gd name="txT" fmla="*/ 0 h 73"/>
                <a:gd name="txR" fmla="*/ 52 w 52"/>
                <a:gd name="txB" fmla="*/ 73 h 73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52" h="73">
                  <a:moveTo>
                    <a:pt x="20" y="73"/>
                  </a:moveTo>
                  <a:lnTo>
                    <a:pt x="31" y="73"/>
                  </a:lnTo>
                  <a:lnTo>
                    <a:pt x="34" y="69"/>
                  </a:lnTo>
                  <a:lnTo>
                    <a:pt x="38" y="61"/>
                  </a:lnTo>
                  <a:lnTo>
                    <a:pt x="44" y="50"/>
                  </a:lnTo>
                  <a:lnTo>
                    <a:pt x="50" y="36"/>
                  </a:lnTo>
                  <a:lnTo>
                    <a:pt x="52" y="23"/>
                  </a:lnTo>
                  <a:lnTo>
                    <a:pt x="51" y="12"/>
                  </a:lnTo>
                  <a:lnTo>
                    <a:pt x="43" y="4"/>
                  </a:lnTo>
                  <a:lnTo>
                    <a:pt x="27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3" y="61"/>
                  </a:lnTo>
                  <a:lnTo>
                    <a:pt x="17" y="69"/>
                  </a:lnTo>
                  <a:lnTo>
                    <a:pt x="20" y="7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51" name="Freeform 326"/>
            <p:cNvSpPr/>
            <p:nvPr/>
          </p:nvSpPr>
          <p:spPr>
            <a:xfrm>
              <a:off x="3097" y="3063"/>
              <a:ext cx="35" cy="28"/>
            </a:xfrm>
            <a:custGeom>
              <a:avLst/>
              <a:gdLst>
                <a:gd name="txL" fmla="*/ 0 w 72"/>
                <a:gd name="txT" fmla="*/ 0 h 58"/>
                <a:gd name="txR" fmla="*/ 72 w 72"/>
                <a:gd name="txB" fmla="*/ 58 h 58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72" h="58">
                  <a:moveTo>
                    <a:pt x="66" y="58"/>
                  </a:moveTo>
                  <a:lnTo>
                    <a:pt x="72" y="47"/>
                  </a:lnTo>
                  <a:lnTo>
                    <a:pt x="71" y="44"/>
                  </a:lnTo>
                  <a:lnTo>
                    <a:pt x="65" y="36"/>
                  </a:lnTo>
                  <a:lnTo>
                    <a:pt x="58" y="24"/>
                  </a:lnTo>
                  <a:lnTo>
                    <a:pt x="50" y="14"/>
                  </a:lnTo>
                  <a:lnTo>
                    <a:pt x="40" y="5"/>
                  </a:lnTo>
                  <a:lnTo>
                    <a:pt x="28" y="0"/>
                  </a:lnTo>
                  <a:lnTo>
                    <a:pt x="16" y="3"/>
                  </a:lnTo>
                  <a:lnTo>
                    <a:pt x="6" y="15"/>
                  </a:lnTo>
                  <a:lnTo>
                    <a:pt x="0" y="31"/>
                  </a:lnTo>
                  <a:lnTo>
                    <a:pt x="4" y="43"/>
                  </a:lnTo>
                  <a:lnTo>
                    <a:pt x="12" y="51"/>
                  </a:lnTo>
                  <a:lnTo>
                    <a:pt x="26" y="56"/>
                  </a:lnTo>
                  <a:lnTo>
                    <a:pt x="40" y="58"/>
                  </a:lnTo>
                  <a:lnTo>
                    <a:pt x="52" y="58"/>
                  </a:lnTo>
                  <a:lnTo>
                    <a:pt x="63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52" name="Freeform 327"/>
            <p:cNvSpPr/>
            <p:nvPr/>
          </p:nvSpPr>
          <p:spPr>
            <a:xfrm>
              <a:off x="3097" y="3095"/>
              <a:ext cx="35" cy="29"/>
            </a:xfrm>
            <a:custGeom>
              <a:avLst/>
              <a:gdLst>
                <a:gd name="txL" fmla="*/ 0 w 72"/>
                <a:gd name="txT" fmla="*/ 0 h 56"/>
                <a:gd name="txR" fmla="*/ 72 w 72"/>
                <a:gd name="txB" fmla="*/ 56 h 56"/>
              </a:gdLst>
              <a:ahLst/>
              <a:cxnLst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72" h="56">
                  <a:moveTo>
                    <a:pt x="72" y="10"/>
                  </a:moveTo>
                  <a:lnTo>
                    <a:pt x="66" y="0"/>
                  </a:lnTo>
                  <a:lnTo>
                    <a:pt x="63" y="0"/>
                  </a:lnTo>
                  <a:lnTo>
                    <a:pt x="53" y="0"/>
                  </a:lnTo>
                  <a:lnTo>
                    <a:pt x="40" y="0"/>
                  </a:lnTo>
                  <a:lnTo>
                    <a:pt x="26" y="2"/>
                  </a:lnTo>
                  <a:lnTo>
                    <a:pt x="13" y="7"/>
                  </a:lnTo>
                  <a:lnTo>
                    <a:pt x="4" y="14"/>
                  </a:lnTo>
                  <a:lnTo>
                    <a:pt x="0" y="25"/>
                  </a:lnTo>
                  <a:lnTo>
                    <a:pt x="6" y="40"/>
                  </a:lnTo>
                  <a:lnTo>
                    <a:pt x="16" y="53"/>
                  </a:lnTo>
                  <a:lnTo>
                    <a:pt x="28" y="56"/>
                  </a:lnTo>
                  <a:lnTo>
                    <a:pt x="40" y="53"/>
                  </a:lnTo>
                  <a:lnTo>
                    <a:pt x="50" y="44"/>
                  </a:lnTo>
                  <a:lnTo>
                    <a:pt x="58" y="33"/>
                  </a:lnTo>
                  <a:lnTo>
                    <a:pt x="65" y="22"/>
                  </a:lnTo>
                  <a:lnTo>
                    <a:pt x="71" y="14"/>
                  </a:lnTo>
                  <a:lnTo>
                    <a:pt x="72" y="1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53" name="Freeform 328"/>
            <p:cNvSpPr/>
            <p:nvPr/>
          </p:nvSpPr>
          <p:spPr>
            <a:xfrm>
              <a:off x="3126" y="3102"/>
              <a:ext cx="27" cy="37"/>
            </a:xfrm>
            <a:custGeom>
              <a:avLst/>
              <a:gdLst>
                <a:gd name="txL" fmla="*/ 0 w 53"/>
                <a:gd name="txT" fmla="*/ 0 h 72"/>
                <a:gd name="txR" fmla="*/ 53 w 53"/>
                <a:gd name="txB" fmla="*/ 72 h 72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</a:cxnLst>
              <a:rect l="txL" t="txT" r="txR" b="txB"/>
              <a:pathLst>
                <a:path w="53" h="72">
                  <a:moveTo>
                    <a:pt x="32" y="0"/>
                  </a:moveTo>
                  <a:lnTo>
                    <a:pt x="21" y="0"/>
                  </a:lnTo>
                  <a:lnTo>
                    <a:pt x="19" y="3"/>
                  </a:lnTo>
                  <a:lnTo>
                    <a:pt x="14" y="11"/>
                  </a:lnTo>
                  <a:lnTo>
                    <a:pt x="8" y="23"/>
                  </a:lnTo>
                  <a:lnTo>
                    <a:pt x="2" y="35"/>
                  </a:lnTo>
                  <a:lnTo>
                    <a:pt x="0" y="49"/>
                  </a:lnTo>
                  <a:lnTo>
                    <a:pt x="2" y="61"/>
                  </a:lnTo>
                  <a:lnTo>
                    <a:pt x="10" y="69"/>
                  </a:lnTo>
                  <a:lnTo>
                    <a:pt x="27" y="72"/>
                  </a:lnTo>
                  <a:lnTo>
                    <a:pt x="43" y="69"/>
                  </a:lnTo>
                  <a:lnTo>
                    <a:pt x="51" y="61"/>
                  </a:lnTo>
                  <a:lnTo>
                    <a:pt x="53" y="49"/>
                  </a:lnTo>
                  <a:lnTo>
                    <a:pt x="51" y="35"/>
                  </a:lnTo>
                  <a:lnTo>
                    <a:pt x="45" y="23"/>
                  </a:lnTo>
                  <a:lnTo>
                    <a:pt x="39" y="11"/>
                  </a:lnTo>
                  <a:lnTo>
                    <a:pt x="35" y="3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54" name="Freeform 329"/>
            <p:cNvSpPr/>
            <p:nvPr/>
          </p:nvSpPr>
          <p:spPr>
            <a:xfrm>
              <a:off x="3146" y="3095"/>
              <a:ext cx="35" cy="29"/>
            </a:xfrm>
            <a:custGeom>
              <a:avLst/>
              <a:gdLst>
                <a:gd name="txL" fmla="*/ 0 w 72"/>
                <a:gd name="txT" fmla="*/ 0 h 57"/>
                <a:gd name="txR" fmla="*/ 72 w 72"/>
                <a:gd name="txB" fmla="*/ 57 h 57"/>
              </a:gdLst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72" h="57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3"/>
                  </a:lnTo>
                  <a:lnTo>
                    <a:pt x="33" y="53"/>
                  </a:lnTo>
                  <a:lnTo>
                    <a:pt x="44" y="57"/>
                  </a:lnTo>
                  <a:lnTo>
                    <a:pt x="56" y="55"/>
                  </a:lnTo>
                  <a:lnTo>
                    <a:pt x="66" y="42"/>
                  </a:lnTo>
                  <a:lnTo>
                    <a:pt x="72" y="26"/>
                  </a:lnTo>
                  <a:lnTo>
                    <a:pt x="68" y="15"/>
                  </a:lnTo>
                  <a:lnTo>
                    <a:pt x="60" y="7"/>
                  </a:lnTo>
                  <a:lnTo>
                    <a:pt x="46" y="2"/>
                  </a:lnTo>
                  <a:lnTo>
                    <a:pt x="33" y="0"/>
                  </a:lnTo>
                  <a:lnTo>
                    <a:pt x="20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55" name="Freeform 330"/>
            <p:cNvSpPr/>
            <p:nvPr/>
          </p:nvSpPr>
          <p:spPr>
            <a:xfrm>
              <a:off x="3146" y="3062"/>
              <a:ext cx="35" cy="29"/>
            </a:xfrm>
            <a:custGeom>
              <a:avLst/>
              <a:gdLst>
                <a:gd name="txL" fmla="*/ 0 w 72"/>
                <a:gd name="txT" fmla="*/ 0 h 58"/>
                <a:gd name="txR" fmla="*/ 72 w 72"/>
                <a:gd name="txB" fmla="*/ 58 h 58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72" h="58">
                  <a:moveTo>
                    <a:pt x="0" y="47"/>
                  </a:moveTo>
                  <a:lnTo>
                    <a:pt x="6" y="58"/>
                  </a:lnTo>
                  <a:lnTo>
                    <a:pt x="9" y="58"/>
                  </a:lnTo>
                  <a:lnTo>
                    <a:pt x="20" y="58"/>
                  </a:lnTo>
                  <a:lnTo>
                    <a:pt x="33" y="58"/>
                  </a:lnTo>
                  <a:lnTo>
                    <a:pt x="46" y="55"/>
                  </a:lnTo>
                  <a:lnTo>
                    <a:pt x="59" y="51"/>
                  </a:lnTo>
                  <a:lnTo>
                    <a:pt x="68" y="43"/>
                  </a:lnTo>
                  <a:lnTo>
                    <a:pt x="72" y="32"/>
                  </a:lnTo>
                  <a:lnTo>
                    <a:pt x="66" y="16"/>
                  </a:lnTo>
                  <a:lnTo>
                    <a:pt x="56" y="4"/>
                  </a:lnTo>
                  <a:lnTo>
                    <a:pt x="44" y="0"/>
                  </a:lnTo>
                  <a:lnTo>
                    <a:pt x="33" y="5"/>
                  </a:lnTo>
                  <a:lnTo>
                    <a:pt x="23" y="14"/>
                  </a:lnTo>
                  <a:lnTo>
                    <a:pt x="14" y="24"/>
                  </a:lnTo>
                  <a:lnTo>
                    <a:pt x="7" y="36"/>
                  </a:lnTo>
                  <a:lnTo>
                    <a:pt x="1" y="44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56" name="Freeform 331"/>
            <p:cNvSpPr/>
            <p:nvPr/>
          </p:nvSpPr>
          <p:spPr>
            <a:xfrm>
              <a:off x="2933" y="2482"/>
              <a:ext cx="72" cy="84"/>
            </a:xfrm>
            <a:custGeom>
              <a:avLst/>
              <a:gdLst>
                <a:gd name="txL" fmla="*/ 0 w 144"/>
                <a:gd name="txT" fmla="*/ 0 h 167"/>
                <a:gd name="txR" fmla="*/ 144 w 144"/>
                <a:gd name="txB" fmla="*/ 167 h 167"/>
              </a:gdLst>
              <a:ahLst/>
              <a:cxnLst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</a:cxnLst>
              <a:rect l="txL" t="txT" r="txR" b="txB"/>
              <a:pathLst>
                <a:path w="144" h="167">
                  <a:moveTo>
                    <a:pt x="144" y="0"/>
                  </a:moveTo>
                  <a:lnTo>
                    <a:pt x="143" y="28"/>
                  </a:lnTo>
                  <a:lnTo>
                    <a:pt x="138" y="57"/>
                  </a:lnTo>
                  <a:lnTo>
                    <a:pt x="129" y="84"/>
                  </a:lnTo>
                  <a:lnTo>
                    <a:pt x="116" y="111"/>
                  </a:lnTo>
                  <a:lnTo>
                    <a:pt x="100" y="135"/>
                  </a:lnTo>
                  <a:lnTo>
                    <a:pt x="82" y="152"/>
                  </a:lnTo>
                  <a:lnTo>
                    <a:pt x="60" y="164"/>
                  </a:lnTo>
                  <a:lnTo>
                    <a:pt x="36" y="167"/>
                  </a:lnTo>
                  <a:lnTo>
                    <a:pt x="16" y="163"/>
                  </a:lnTo>
                  <a:lnTo>
                    <a:pt x="5" y="152"/>
                  </a:lnTo>
                  <a:lnTo>
                    <a:pt x="0" y="140"/>
                  </a:lnTo>
                  <a:lnTo>
                    <a:pt x="2" y="123"/>
                  </a:lnTo>
                  <a:lnTo>
                    <a:pt x="12" y="109"/>
                  </a:lnTo>
                  <a:lnTo>
                    <a:pt x="24" y="96"/>
                  </a:lnTo>
                  <a:lnTo>
                    <a:pt x="42" y="85"/>
                  </a:lnTo>
                  <a:lnTo>
                    <a:pt x="62" y="82"/>
                  </a:lnTo>
                  <a:lnTo>
                    <a:pt x="80" y="79"/>
                  </a:lnTo>
                  <a:lnTo>
                    <a:pt x="95" y="69"/>
                  </a:lnTo>
                  <a:lnTo>
                    <a:pt x="108" y="57"/>
                  </a:lnTo>
                  <a:lnTo>
                    <a:pt x="121" y="41"/>
                  </a:lnTo>
                  <a:lnTo>
                    <a:pt x="130" y="26"/>
                  </a:lnTo>
                  <a:lnTo>
                    <a:pt x="138" y="13"/>
                  </a:lnTo>
                  <a:lnTo>
                    <a:pt x="143" y="4"/>
                  </a:lnTo>
                  <a:lnTo>
                    <a:pt x="144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57" name="Freeform 332"/>
            <p:cNvSpPr/>
            <p:nvPr/>
          </p:nvSpPr>
          <p:spPr>
            <a:xfrm>
              <a:off x="2898" y="2478"/>
              <a:ext cx="102" cy="40"/>
            </a:xfrm>
            <a:custGeom>
              <a:avLst/>
              <a:gdLst>
                <a:gd name="txL" fmla="*/ 0 w 204"/>
                <a:gd name="txT" fmla="*/ 0 h 82"/>
                <a:gd name="txR" fmla="*/ 204 w 204"/>
                <a:gd name="txB" fmla="*/ 82 h 82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204" h="82">
                  <a:moveTo>
                    <a:pt x="204" y="0"/>
                  </a:moveTo>
                  <a:lnTo>
                    <a:pt x="196" y="10"/>
                  </a:lnTo>
                  <a:lnTo>
                    <a:pt x="187" y="21"/>
                  </a:lnTo>
                  <a:lnTo>
                    <a:pt x="175" y="31"/>
                  </a:lnTo>
                  <a:lnTo>
                    <a:pt x="165" y="40"/>
                  </a:lnTo>
                  <a:lnTo>
                    <a:pt x="152" y="50"/>
                  </a:lnTo>
                  <a:lnTo>
                    <a:pt x="139" y="58"/>
                  </a:lnTo>
                  <a:lnTo>
                    <a:pt x="127" y="65"/>
                  </a:lnTo>
                  <a:lnTo>
                    <a:pt x="114" y="70"/>
                  </a:lnTo>
                  <a:lnTo>
                    <a:pt x="100" y="76"/>
                  </a:lnTo>
                  <a:lnTo>
                    <a:pt x="88" y="80"/>
                  </a:lnTo>
                  <a:lnTo>
                    <a:pt x="74" y="81"/>
                  </a:lnTo>
                  <a:lnTo>
                    <a:pt x="61" y="82"/>
                  </a:lnTo>
                  <a:lnTo>
                    <a:pt x="48" y="81"/>
                  </a:lnTo>
                  <a:lnTo>
                    <a:pt x="37" y="77"/>
                  </a:lnTo>
                  <a:lnTo>
                    <a:pt x="25" y="71"/>
                  </a:lnTo>
                  <a:lnTo>
                    <a:pt x="15" y="65"/>
                  </a:lnTo>
                  <a:lnTo>
                    <a:pt x="2" y="48"/>
                  </a:lnTo>
                  <a:lnTo>
                    <a:pt x="0" y="33"/>
                  </a:lnTo>
                  <a:lnTo>
                    <a:pt x="6" y="21"/>
                  </a:lnTo>
                  <a:lnTo>
                    <a:pt x="17" y="10"/>
                  </a:lnTo>
                  <a:lnTo>
                    <a:pt x="33" y="3"/>
                  </a:lnTo>
                  <a:lnTo>
                    <a:pt x="52" y="1"/>
                  </a:lnTo>
                  <a:lnTo>
                    <a:pt x="71" y="5"/>
                  </a:lnTo>
                  <a:lnTo>
                    <a:pt x="90" y="15"/>
                  </a:lnTo>
                  <a:lnTo>
                    <a:pt x="105" y="22"/>
                  </a:lnTo>
                  <a:lnTo>
                    <a:pt x="123" y="24"/>
                  </a:lnTo>
                  <a:lnTo>
                    <a:pt x="142" y="22"/>
                  </a:lnTo>
                  <a:lnTo>
                    <a:pt x="160" y="17"/>
                  </a:lnTo>
                  <a:lnTo>
                    <a:pt x="177" y="12"/>
                  </a:lnTo>
                  <a:lnTo>
                    <a:pt x="191" y="6"/>
                  </a:lnTo>
                  <a:lnTo>
                    <a:pt x="200" y="2"/>
                  </a:lnTo>
                  <a:lnTo>
                    <a:pt x="204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58" name="Freeform 333"/>
            <p:cNvSpPr/>
            <p:nvPr/>
          </p:nvSpPr>
          <p:spPr>
            <a:xfrm>
              <a:off x="2996" y="2482"/>
              <a:ext cx="42" cy="104"/>
            </a:xfrm>
            <a:custGeom>
              <a:avLst/>
              <a:gdLst>
                <a:gd name="txL" fmla="*/ 0 w 84"/>
                <a:gd name="txT" fmla="*/ 0 h 208"/>
                <a:gd name="txR" fmla="*/ 84 w 84"/>
                <a:gd name="txB" fmla="*/ 208 h 208"/>
              </a:gdLst>
              <a:ahLst/>
              <a:cxnLst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</a:cxnLst>
              <a:rect l="txL" t="txT" r="txR" b="txB"/>
              <a:pathLst>
                <a:path w="84" h="208">
                  <a:moveTo>
                    <a:pt x="24" y="0"/>
                  </a:moveTo>
                  <a:lnTo>
                    <a:pt x="42" y="21"/>
                  </a:lnTo>
                  <a:lnTo>
                    <a:pt x="59" y="45"/>
                  </a:lnTo>
                  <a:lnTo>
                    <a:pt x="71" y="73"/>
                  </a:lnTo>
                  <a:lnTo>
                    <a:pt x="79" y="100"/>
                  </a:lnTo>
                  <a:lnTo>
                    <a:pt x="84" y="128"/>
                  </a:lnTo>
                  <a:lnTo>
                    <a:pt x="82" y="155"/>
                  </a:lnTo>
                  <a:lnTo>
                    <a:pt x="74" y="178"/>
                  </a:lnTo>
                  <a:lnTo>
                    <a:pt x="57" y="197"/>
                  </a:lnTo>
                  <a:lnTo>
                    <a:pt x="40" y="208"/>
                  </a:lnTo>
                  <a:lnTo>
                    <a:pt x="25" y="208"/>
                  </a:lnTo>
                  <a:lnTo>
                    <a:pt x="12" y="201"/>
                  </a:lnTo>
                  <a:lnTo>
                    <a:pt x="4" y="187"/>
                  </a:lnTo>
                  <a:lnTo>
                    <a:pt x="0" y="170"/>
                  </a:lnTo>
                  <a:lnTo>
                    <a:pt x="1" y="151"/>
                  </a:lnTo>
                  <a:lnTo>
                    <a:pt x="7" y="133"/>
                  </a:lnTo>
                  <a:lnTo>
                    <a:pt x="19" y="115"/>
                  </a:lnTo>
                  <a:lnTo>
                    <a:pt x="34" y="84"/>
                  </a:lnTo>
                  <a:lnTo>
                    <a:pt x="34" y="46"/>
                  </a:lnTo>
                  <a:lnTo>
                    <a:pt x="27" y="14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59" name="Freeform 334"/>
            <p:cNvSpPr/>
            <p:nvPr/>
          </p:nvSpPr>
          <p:spPr>
            <a:xfrm>
              <a:off x="3013" y="2479"/>
              <a:ext cx="72" cy="84"/>
            </a:xfrm>
            <a:custGeom>
              <a:avLst/>
              <a:gdLst>
                <a:gd name="txL" fmla="*/ 0 w 144"/>
                <a:gd name="txT" fmla="*/ 0 h 170"/>
                <a:gd name="txR" fmla="*/ 144 w 144"/>
                <a:gd name="txB" fmla="*/ 170 h 170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144" h="170">
                  <a:moveTo>
                    <a:pt x="0" y="0"/>
                  </a:moveTo>
                  <a:lnTo>
                    <a:pt x="27" y="7"/>
                  </a:lnTo>
                  <a:lnTo>
                    <a:pt x="54" y="18"/>
                  </a:lnTo>
                  <a:lnTo>
                    <a:pt x="81" y="33"/>
                  </a:lnTo>
                  <a:lnTo>
                    <a:pt x="104" y="50"/>
                  </a:lnTo>
                  <a:lnTo>
                    <a:pt x="123" y="71"/>
                  </a:lnTo>
                  <a:lnTo>
                    <a:pt x="137" y="92"/>
                  </a:lnTo>
                  <a:lnTo>
                    <a:pt x="144" y="117"/>
                  </a:lnTo>
                  <a:lnTo>
                    <a:pt x="142" y="141"/>
                  </a:lnTo>
                  <a:lnTo>
                    <a:pt x="134" y="159"/>
                  </a:lnTo>
                  <a:lnTo>
                    <a:pt x="121" y="168"/>
                  </a:lnTo>
                  <a:lnTo>
                    <a:pt x="107" y="170"/>
                  </a:lnTo>
                  <a:lnTo>
                    <a:pt x="94" y="164"/>
                  </a:lnTo>
                  <a:lnTo>
                    <a:pt x="80" y="152"/>
                  </a:lnTo>
                  <a:lnTo>
                    <a:pt x="69" y="136"/>
                  </a:lnTo>
                  <a:lnTo>
                    <a:pt x="64" y="118"/>
                  </a:lnTo>
                  <a:lnTo>
                    <a:pt x="65" y="97"/>
                  </a:lnTo>
                  <a:lnTo>
                    <a:pt x="65" y="80"/>
                  </a:lnTo>
                  <a:lnTo>
                    <a:pt x="59" y="63"/>
                  </a:lnTo>
                  <a:lnTo>
                    <a:pt x="49" y="46"/>
                  </a:lnTo>
                  <a:lnTo>
                    <a:pt x="36" y="31"/>
                  </a:lnTo>
                  <a:lnTo>
                    <a:pt x="23" y="19"/>
                  </a:lnTo>
                  <a:lnTo>
                    <a:pt x="12" y="10"/>
                  </a:lnTo>
                  <a:lnTo>
                    <a:pt x="4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60" name="Freeform 335"/>
            <p:cNvSpPr/>
            <p:nvPr/>
          </p:nvSpPr>
          <p:spPr>
            <a:xfrm>
              <a:off x="3020" y="2460"/>
              <a:ext cx="99" cy="51"/>
            </a:xfrm>
            <a:custGeom>
              <a:avLst/>
              <a:gdLst>
                <a:gd name="txL" fmla="*/ 0 w 199"/>
                <a:gd name="txT" fmla="*/ 0 h 103"/>
                <a:gd name="txR" fmla="*/ 199 w 199"/>
                <a:gd name="txB" fmla="*/ 103 h 103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199" h="103">
                  <a:moveTo>
                    <a:pt x="0" y="18"/>
                  </a:moveTo>
                  <a:lnTo>
                    <a:pt x="13" y="13"/>
                  </a:lnTo>
                  <a:lnTo>
                    <a:pt x="27" y="8"/>
                  </a:lnTo>
                  <a:lnTo>
                    <a:pt x="40" y="5"/>
                  </a:lnTo>
                  <a:lnTo>
                    <a:pt x="54" y="3"/>
                  </a:lnTo>
                  <a:lnTo>
                    <a:pt x="69" y="0"/>
                  </a:lnTo>
                  <a:lnTo>
                    <a:pt x="84" y="0"/>
                  </a:lnTo>
                  <a:lnTo>
                    <a:pt x="99" y="0"/>
                  </a:lnTo>
                  <a:lnTo>
                    <a:pt x="114" y="1"/>
                  </a:lnTo>
                  <a:lnTo>
                    <a:pt x="128" y="4"/>
                  </a:lnTo>
                  <a:lnTo>
                    <a:pt x="141" y="8"/>
                  </a:lnTo>
                  <a:lnTo>
                    <a:pt x="153" y="13"/>
                  </a:lnTo>
                  <a:lnTo>
                    <a:pt x="165" y="19"/>
                  </a:lnTo>
                  <a:lnTo>
                    <a:pt x="175" y="27"/>
                  </a:lnTo>
                  <a:lnTo>
                    <a:pt x="183" y="35"/>
                  </a:lnTo>
                  <a:lnTo>
                    <a:pt x="190" y="45"/>
                  </a:lnTo>
                  <a:lnTo>
                    <a:pt x="196" y="57"/>
                  </a:lnTo>
                  <a:lnTo>
                    <a:pt x="199" y="76"/>
                  </a:lnTo>
                  <a:lnTo>
                    <a:pt x="194" y="91"/>
                  </a:lnTo>
                  <a:lnTo>
                    <a:pt x="182" y="99"/>
                  </a:lnTo>
                  <a:lnTo>
                    <a:pt x="167" y="103"/>
                  </a:lnTo>
                  <a:lnTo>
                    <a:pt x="150" y="101"/>
                  </a:lnTo>
                  <a:lnTo>
                    <a:pt x="132" y="92"/>
                  </a:lnTo>
                  <a:lnTo>
                    <a:pt x="118" y="80"/>
                  </a:lnTo>
                  <a:lnTo>
                    <a:pt x="106" y="63"/>
                  </a:lnTo>
                  <a:lnTo>
                    <a:pt x="97" y="49"/>
                  </a:lnTo>
                  <a:lnTo>
                    <a:pt x="82" y="37"/>
                  </a:lnTo>
                  <a:lnTo>
                    <a:pt x="65" y="29"/>
                  </a:lnTo>
                  <a:lnTo>
                    <a:pt x="46" y="25"/>
                  </a:lnTo>
                  <a:lnTo>
                    <a:pt x="29" y="21"/>
                  </a:lnTo>
                  <a:lnTo>
                    <a:pt x="14" y="19"/>
                  </a:lnTo>
                  <a:lnTo>
                    <a:pt x="4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61" name="Freeform 336"/>
            <p:cNvSpPr/>
            <p:nvPr/>
          </p:nvSpPr>
          <p:spPr>
            <a:xfrm>
              <a:off x="3093" y="3326"/>
              <a:ext cx="53" cy="98"/>
            </a:xfrm>
            <a:custGeom>
              <a:avLst/>
              <a:gdLst>
                <a:gd name="txL" fmla="*/ 0 w 107"/>
                <a:gd name="txT" fmla="*/ 0 h 195"/>
                <a:gd name="txR" fmla="*/ 107 w 107"/>
                <a:gd name="txB" fmla="*/ 195 h 195"/>
              </a:gdLst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</a:cxnLst>
              <a:rect l="txL" t="txT" r="txR" b="txB"/>
              <a:pathLst>
                <a:path w="107" h="195">
                  <a:moveTo>
                    <a:pt x="95" y="0"/>
                  </a:moveTo>
                  <a:lnTo>
                    <a:pt x="103" y="26"/>
                  </a:lnTo>
                  <a:lnTo>
                    <a:pt x="107" y="55"/>
                  </a:lnTo>
                  <a:lnTo>
                    <a:pt x="107" y="85"/>
                  </a:lnTo>
                  <a:lnTo>
                    <a:pt x="104" y="114"/>
                  </a:lnTo>
                  <a:lnTo>
                    <a:pt x="96" y="141"/>
                  </a:lnTo>
                  <a:lnTo>
                    <a:pt x="83" y="164"/>
                  </a:lnTo>
                  <a:lnTo>
                    <a:pt x="66" y="183"/>
                  </a:lnTo>
                  <a:lnTo>
                    <a:pt x="44" y="193"/>
                  </a:lnTo>
                  <a:lnTo>
                    <a:pt x="24" y="195"/>
                  </a:lnTo>
                  <a:lnTo>
                    <a:pt x="10" y="190"/>
                  </a:lnTo>
                  <a:lnTo>
                    <a:pt x="3" y="177"/>
                  </a:lnTo>
                  <a:lnTo>
                    <a:pt x="0" y="162"/>
                  </a:lnTo>
                  <a:lnTo>
                    <a:pt x="3" y="145"/>
                  </a:lnTo>
                  <a:lnTo>
                    <a:pt x="12" y="127"/>
                  </a:lnTo>
                  <a:lnTo>
                    <a:pt x="24" y="114"/>
                  </a:lnTo>
                  <a:lnTo>
                    <a:pt x="43" y="103"/>
                  </a:lnTo>
                  <a:lnTo>
                    <a:pt x="58" y="94"/>
                  </a:lnTo>
                  <a:lnTo>
                    <a:pt x="69" y="80"/>
                  </a:lnTo>
                  <a:lnTo>
                    <a:pt x="79" y="64"/>
                  </a:lnTo>
                  <a:lnTo>
                    <a:pt x="86" y="46"/>
                  </a:lnTo>
                  <a:lnTo>
                    <a:pt x="90" y="28"/>
                  </a:lnTo>
                  <a:lnTo>
                    <a:pt x="92" y="13"/>
                  </a:lnTo>
                  <a:lnTo>
                    <a:pt x="95" y="3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62" name="Freeform 337"/>
            <p:cNvSpPr/>
            <p:nvPr/>
          </p:nvSpPr>
          <p:spPr>
            <a:xfrm>
              <a:off x="3043" y="3323"/>
              <a:ext cx="91" cy="63"/>
            </a:xfrm>
            <a:custGeom>
              <a:avLst/>
              <a:gdLst>
                <a:gd name="txL" fmla="*/ 0 w 183"/>
                <a:gd name="txT" fmla="*/ 0 h 126"/>
                <a:gd name="txR" fmla="*/ 183 w 183"/>
                <a:gd name="txB" fmla="*/ 126 h 126"/>
              </a:gdLst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</a:cxnLst>
              <a:rect l="txL" t="txT" r="txR" b="txB"/>
              <a:pathLst>
                <a:path w="183" h="126">
                  <a:moveTo>
                    <a:pt x="183" y="0"/>
                  </a:moveTo>
                  <a:lnTo>
                    <a:pt x="173" y="25"/>
                  </a:lnTo>
                  <a:lnTo>
                    <a:pt x="159" y="51"/>
                  </a:lnTo>
                  <a:lnTo>
                    <a:pt x="141" y="74"/>
                  </a:lnTo>
                  <a:lnTo>
                    <a:pt x="120" y="94"/>
                  </a:lnTo>
                  <a:lnTo>
                    <a:pt x="97" y="111"/>
                  </a:lnTo>
                  <a:lnTo>
                    <a:pt x="73" y="122"/>
                  </a:lnTo>
                  <a:lnTo>
                    <a:pt x="48" y="126"/>
                  </a:lnTo>
                  <a:lnTo>
                    <a:pt x="24" y="120"/>
                  </a:lnTo>
                  <a:lnTo>
                    <a:pt x="7" y="109"/>
                  </a:lnTo>
                  <a:lnTo>
                    <a:pt x="0" y="96"/>
                  </a:lnTo>
                  <a:lnTo>
                    <a:pt x="1" y="82"/>
                  </a:lnTo>
                  <a:lnTo>
                    <a:pt x="8" y="69"/>
                  </a:lnTo>
                  <a:lnTo>
                    <a:pt x="22" y="58"/>
                  </a:lnTo>
                  <a:lnTo>
                    <a:pt x="39" y="50"/>
                  </a:lnTo>
                  <a:lnTo>
                    <a:pt x="58" y="46"/>
                  </a:lnTo>
                  <a:lnTo>
                    <a:pt x="78" y="50"/>
                  </a:lnTo>
                  <a:lnTo>
                    <a:pt x="96" y="52"/>
                  </a:lnTo>
                  <a:lnTo>
                    <a:pt x="113" y="48"/>
                  </a:lnTo>
                  <a:lnTo>
                    <a:pt x="130" y="40"/>
                  </a:lnTo>
                  <a:lnTo>
                    <a:pt x="148" y="30"/>
                  </a:lnTo>
                  <a:lnTo>
                    <a:pt x="161" y="20"/>
                  </a:lnTo>
                  <a:lnTo>
                    <a:pt x="173" y="10"/>
                  </a:lnTo>
                  <a:lnTo>
                    <a:pt x="181" y="2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63" name="Freeform 338"/>
            <p:cNvSpPr/>
            <p:nvPr/>
          </p:nvSpPr>
          <p:spPr>
            <a:xfrm>
              <a:off x="3143" y="3325"/>
              <a:ext cx="52" cy="98"/>
            </a:xfrm>
            <a:custGeom>
              <a:avLst/>
              <a:gdLst>
                <a:gd name="txL" fmla="*/ 0 w 102"/>
                <a:gd name="txT" fmla="*/ 0 h 197"/>
                <a:gd name="txR" fmla="*/ 102 w 102"/>
                <a:gd name="txB" fmla="*/ 197 h 197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102" h="197">
                  <a:moveTo>
                    <a:pt x="0" y="0"/>
                  </a:moveTo>
                  <a:lnTo>
                    <a:pt x="23" y="14"/>
                  </a:lnTo>
                  <a:lnTo>
                    <a:pt x="46" y="33"/>
                  </a:lnTo>
                  <a:lnTo>
                    <a:pt x="66" y="54"/>
                  </a:lnTo>
                  <a:lnTo>
                    <a:pt x="83" y="77"/>
                  </a:lnTo>
                  <a:lnTo>
                    <a:pt x="95" y="103"/>
                  </a:lnTo>
                  <a:lnTo>
                    <a:pt x="102" y="128"/>
                  </a:lnTo>
                  <a:lnTo>
                    <a:pt x="102" y="153"/>
                  </a:lnTo>
                  <a:lnTo>
                    <a:pt x="93" y="177"/>
                  </a:lnTo>
                  <a:lnTo>
                    <a:pt x="79" y="191"/>
                  </a:lnTo>
                  <a:lnTo>
                    <a:pt x="65" y="197"/>
                  </a:lnTo>
                  <a:lnTo>
                    <a:pt x="51" y="194"/>
                  </a:lnTo>
                  <a:lnTo>
                    <a:pt x="39" y="183"/>
                  </a:lnTo>
                  <a:lnTo>
                    <a:pt x="30" y="170"/>
                  </a:lnTo>
                  <a:lnTo>
                    <a:pt x="25" y="151"/>
                  </a:lnTo>
                  <a:lnTo>
                    <a:pt x="25" y="132"/>
                  </a:lnTo>
                  <a:lnTo>
                    <a:pt x="32" y="112"/>
                  </a:lnTo>
                  <a:lnTo>
                    <a:pt x="37" y="96"/>
                  </a:lnTo>
                  <a:lnTo>
                    <a:pt x="35" y="77"/>
                  </a:lnTo>
                  <a:lnTo>
                    <a:pt x="31" y="59"/>
                  </a:lnTo>
                  <a:lnTo>
                    <a:pt x="24" y="41"/>
                  </a:lnTo>
                  <a:lnTo>
                    <a:pt x="16" y="24"/>
                  </a:lnTo>
                  <a:lnTo>
                    <a:pt x="8" y="12"/>
                  </a:lnTo>
                  <a:lnTo>
                    <a:pt x="2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64" name="Freeform 339"/>
            <p:cNvSpPr/>
            <p:nvPr/>
          </p:nvSpPr>
          <p:spPr>
            <a:xfrm>
              <a:off x="3146" y="3319"/>
              <a:ext cx="90" cy="64"/>
            </a:xfrm>
            <a:custGeom>
              <a:avLst/>
              <a:gdLst>
                <a:gd name="txL" fmla="*/ 0 w 180"/>
                <a:gd name="txT" fmla="*/ 0 h 129"/>
                <a:gd name="txR" fmla="*/ 180 w 180"/>
                <a:gd name="txB" fmla="*/ 129 h 129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180" h="129">
                  <a:moveTo>
                    <a:pt x="0" y="2"/>
                  </a:moveTo>
                  <a:lnTo>
                    <a:pt x="28" y="0"/>
                  </a:lnTo>
                  <a:lnTo>
                    <a:pt x="57" y="1"/>
                  </a:lnTo>
                  <a:lnTo>
                    <a:pt x="87" y="7"/>
                  </a:lnTo>
                  <a:lnTo>
                    <a:pt x="114" y="16"/>
                  </a:lnTo>
                  <a:lnTo>
                    <a:pt x="140" y="30"/>
                  </a:lnTo>
                  <a:lnTo>
                    <a:pt x="159" y="46"/>
                  </a:lnTo>
                  <a:lnTo>
                    <a:pt x="173" y="67"/>
                  </a:lnTo>
                  <a:lnTo>
                    <a:pt x="180" y="91"/>
                  </a:lnTo>
                  <a:lnTo>
                    <a:pt x="178" y="110"/>
                  </a:lnTo>
                  <a:lnTo>
                    <a:pt x="170" y="123"/>
                  </a:lnTo>
                  <a:lnTo>
                    <a:pt x="156" y="129"/>
                  </a:lnTo>
                  <a:lnTo>
                    <a:pt x="141" y="128"/>
                  </a:lnTo>
                  <a:lnTo>
                    <a:pt x="125" y="121"/>
                  </a:lnTo>
                  <a:lnTo>
                    <a:pt x="110" y="109"/>
                  </a:lnTo>
                  <a:lnTo>
                    <a:pt x="98" y="93"/>
                  </a:lnTo>
                  <a:lnTo>
                    <a:pt x="93" y="73"/>
                  </a:lnTo>
                  <a:lnTo>
                    <a:pt x="87" y="57"/>
                  </a:lnTo>
                  <a:lnTo>
                    <a:pt x="75" y="44"/>
                  </a:lnTo>
                  <a:lnTo>
                    <a:pt x="60" y="31"/>
                  </a:lnTo>
                  <a:lnTo>
                    <a:pt x="44" y="20"/>
                  </a:lnTo>
                  <a:lnTo>
                    <a:pt x="28" y="12"/>
                  </a:lnTo>
                  <a:lnTo>
                    <a:pt x="14" y="7"/>
                  </a:lnTo>
                  <a:lnTo>
                    <a:pt x="4" y="3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65" name="Freeform 340"/>
            <p:cNvSpPr/>
            <p:nvPr/>
          </p:nvSpPr>
          <p:spPr>
            <a:xfrm>
              <a:off x="3150" y="3281"/>
              <a:ext cx="103" cy="42"/>
            </a:xfrm>
            <a:custGeom>
              <a:avLst/>
              <a:gdLst>
                <a:gd name="txL" fmla="*/ 0 w 206"/>
                <a:gd name="txT" fmla="*/ 0 h 85"/>
                <a:gd name="txR" fmla="*/ 206 w 206"/>
                <a:gd name="txB" fmla="*/ 85 h 85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206" h="85">
                  <a:moveTo>
                    <a:pt x="0" y="54"/>
                  </a:moveTo>
                  <a:lnTo>
                    <a:pt x="11" y="45"/>
                  </a:lnTo>
                  <a:lnTo>
                    <a:pt x="22" y="37"/>
                  </a:lnTo>
                  <a:lnTo>
                    <a:pt x="34" y="30"/>
                  </a:lnTo>
                  <a:lnTo>
                    <a:pt x="46" y="23"/>
                  </a:lnTo>
                  <a:lnTo>
                    <a:pt x="60" y="16"/>
                  </a:lnTo>
                  <a:lnTo>
                    <a:pt x="74" y="11"/>
                  </a:lnTo>
                  <a:lnTo>
                    <a:pt x="88" y="7"/>
                  </a:lnTo>
                  <a:lnTo>
                    <a:pt x="103" y="3"/>
                  </a:lnTo>
                  <a:lnTo>
                    <a:pt x="117" y="1"/>
                  </a:lnTo>
                  <a:lnTo>
                    <a:pt x="130" y="0"/>
                  </a:lnTo>
                  <a:lnTo>
                    <a:pt x="143" y="1"/>
                  </a:lnTo>
                  <a:lnTo>
                    <a:pt x="156" y="3"/>
                  </a:lnTo>
                  <a:lnTo>
                    <a:pt x="168" y="7"/>
                  </a:lnTo>
                  <a:lnTo>
                    <a:pt x="179" y="12"/>
                  </a:lnTo>
                  <a:lnTo>
                    <a:pt x="189" y="19"/>
                  </a:lnTo>
                  <a:lnTo>
                    <a:pt x="197" y="29"/>
                  </a:lnTo>
                  <a:lnTo>
                    <a:pt x="206" y="47"/>
                  </a:lnTo>
                  <a:lnTo>
                    <a:pt x="206" y="62"/>
                  </a:lnTo>
                  <a:lnTo>
                    <a:pt x="198" y="73"/>
                  </a:lnTo>
                  <a:lnTo>
                    <a:pt x="185" y="82"/>
                  </a:lnTo>
                  <a:lnTo>
                    <a:pt x="167" y="85"/>
                  </a:lnTo>
                  <a:lnTo>
                    <a:pt x="149" y="84"/>
                  </a:lnTo>
                  <a:lnTo>
                    <a:pt x="132" y="76"/>
                  </a:lnTo>
                  <a:lnTo>
                    <a:pt x="116" y="63"/>
                  </a:lnTo>
                  <a:lnTo>
                    <a:pt x="102" y="53"/>
                  </a:lnTo>
                  <a:lnTo>
                    <a:pt x="84" y="47"/>
                  </a:lnTo>
                  <a:lnTo>
                    <a:pt x="66" y="45"/>
                  </a:lnTo>
                  <a:lnTo>
                    <a:pt x="46" y="46"/>
                  </a:lnTo>
                  <a:lnTo>
                    <a:pt x="29" y="48"/>
                  </a:lnTo>
                  <a:lnTo>
                    <a:pt x="14" y="50"/>
                  </a:lnTo>
                  <a:lnTo>
                    <a:pt x="4" y="53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66" name="Freeform 341"/>
            <p:cNvSpPr/>
            <p:nvPr/>
          </p:nvSpPr>
          <p:spPr>
            <a:xfrm>
              <a:off x="2822" y="3075"/>
              <a:ext cx="74" cy="47"/>
            </a:xfrm>
            <a:custGeom>
              <a:avLst/>
              <a:gdLst>
                <a:gd name="txL" fmla="*/ 0 w 147"/>
                <a:gd name="txT" fmla="*/ 0 h 95"/>
                <a:gd name="txR" fmla="*/ 147 w 147"/>
                <a:gd name="txB" fmla="*/ 95 h 95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147" h="95">
                  <a:moveTo>
                    <a:pt x="0" y="5"/>
                  </a:moveTo>
                  <a:lnTo>
                    <a:pt x="22" y="2"/>
                  </a:lnTo>
                  <a:lnTo>
                    <a:pt x="45" y="0"/>
                  </a:lnTo>
                  <a:lnTo>
                    <a:pt x="68" y="3"/>
                  </a:lnTo>
                  <a:lnTo>
                    <a:pt x="91" y="8"/>
                  </a:lnTo>
                  <a:lnTo>
                    <a:pt x="111" y="17"/>
                  </a:lnTo>
                  <a:lnTo>
                    <a:pt x="128" y="29"/>
                  </a:lnTo>
                  <a:lnTo>
                    <a:pt x="141" y="44"/>
                  </a:lnTo>
                  <a:lnTo>
                    <a:pt x="147" y="63"/>
                  </a:lnTo>
                  <a:lnTo>
                    <a:pt x="146" y="79"/>
                  </a:lnTo>
                  <a:lnTo>
                    <a:pt x="141" y="89"/>
                  </a:lnTo>
                  <a:lnTo>
                    <a:pt x="130" y="94"/>
                  </a:lnTo>
                  <a:lnTo>
                    <a:pt x="119" y="95"/>
                  </a:lnTo>
                  <a:lnTo>
                    <a:pt x="105" y="90"/>
                  </a:lnTo>
                  <a:lnTo>
                    <a:pt x="93" y="82"/>
                  </a:lnTo>
                  <a:lnTo>
                    <a:pt x="83" y="70"/>
                  </a:lnTo>
                  <a:lnTo>
                    <a:pt x="77" y="55"/>
                  </a:lnTo>
                  <a:lnTo>
                    <a:pt x="71" y="43"/>
                  </a:lnTo>
                  <a:lnTo>
                    <a:pt x="62" y="33"/>
                  </a:lnTo>
                  <a:lnTo>
                    <a:pt x="50" y="23"/>
                  </a:lnTo>
                  <a:lnTo>
                    <a:pt x="36" y="17"/>
                  </a:lnTo>
                  <a:lnTo>
                    <a:pt x="22" y="12"/>
                  </a:lnTo>
                  <a:lnTo>
                    <a:pt x="10" y="7"/>
                  </a:lnTo>
                  <a:lnTo>
                    <a:pt x="3" y="6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67" name="Freeform 342"/>
            <p:cNvSpPr/>
            <p:nvPr/>
          </p:nvSpPr>
          <p:spPr>
            <a:xfrm>
              <a:off x="2819" y="3081"/>
              <a:ext cx="43" cy="77"/>
            </a:xfrm>
            <a:custGeom>
              <a:avLst/>
              <a:gdLst>
                <a:gd name="txL" fmla="*/ 0 w 87"/>
                <a:gd name="txT" fmla="*/ 0 h 154"/>
                <a:gd name="txR" fmla="*/ 87 w 87"/>
                <a:gd name="txB" fmla="*/ 154 h 154"/>
              </a:gdLst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</a:cxnLst>
              <a:rect l="txL" t="txT" r="txR" b="txB"/>
              <a:pathLst>
                <a:path w="87" h="154">
                  <a:moveTo>
                    <a:pt x="0" y="0"/>
                  </a:moveTo>
                  <a:lnTo>
                    <a:pt x="20" y="10"/>
                  </a:lnTo>
                  <a:lnTo>
                    <a:pt x="38" y="24"/>
                  </a:lnTo>
                  <a:lnTo>
                    <a:pt x="56" y="40"/>
                  </a:lnTo>
                  <a:lnTo>
                    <a:pt x="69" y="59"/>
                  </a:lnTo>
                  <a:lnTo>
                    <a:pt x="81" y="78"/>
                  </a:lnTo>
                  <a:lnTo>
                    <a:pt x="87" y="98"/>
                  </a:lnTo>
                  <a:lnTo>
                    <a:pt x="87" y="119"/>
                  </a:lnTo>
                  <a:lnTo>
                    <a:pt x="81" y="137"/>
                  </a:lnTo>
                  <a:lnTo>
                    <a:pt x="71" y="150"/>
                  </a:lnTo>
                  <a:lnTo>
                    <a:pt x="59" y="154"/>
                  </a:lnTo>
                  <a:lnTo>
                    <a:pt x="49" y="152"/>
                  </a:lnTo>
                  <a:lnTo>
                    <a:pt x="38" y="144"/>
                  </a:lnTo>
                  <a:lnTo>
                    <a:pt x="30" y="133"/>
                  </a:lnTo>
                  <a:lnTo>
                    <a:pt x="26" y="119"/>
                  </a:lnTo>
                  <a:lnTo>
                    <a:pt x="26" y="103"/>
                  </a:lnTo>
                  <a:lnTo>
                    <a:pt x="30" y="88"/>
                  </a:lnTo>
                  <a:lnTo>
                    <a:pt x="34" y="74"/>
                  </a:lnTo>
                  <a:lnTo>
                    <a:pt x="31" y="60"/>
                  </a:lnTo>
                  <a:lnTo>
                    <a:pt x="27" y="45"/>
                  </a:lnTo>
                  <a:lnTo>
                    <a:pt x="21" y="31"/>
                  </a:lnTo>
                  <a:lnTo>
                    <a:pt x="14" y="19"/>
                  </a:lnTo>
                  <a:lnTo>
                    <a:pt x="7" y="9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68" name="Freeform 343"/>
            <p:cNvSpPr/>
            <p:nvPr/>
          </p:nvSpPr>
          <p:spPr>
            <a:xfrm>
              <a:off x="2821" y="3040"/>
              <a:ext cx="81" cy="34"/>
            </a:xfrm>
            <a:custGeom>
              <a:avLst/>
              <a:gdLst>
                <a:gd name="txL" fmla="*/ 0 w 161"/>
                <a:gd name="txT" fmla="*/ 0 h 69"/>
                <a:gd name="txR" fmla="*/ 161 w 161"/>
                <a:gd name="txB" fmla="*/ 69 h 69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161" h="69">
                  <a:moveTo>
                    <a:pt x="0" y="69"/>
                  </a:moveTo>
                  <a:lnTo>
                    <a:pt x="14" y="52"/>
                  </a:lnTo>
                  <a:lnTo>
                    <a:pt x="30" y="36"/>
                  </a:lnTo>
                  <a:lnTo>
                    <a:pt x="49" y="22"/>
                  </a:lnTo>
                  <a:lnTo>
                    <a:pt x="69" y="11"/>
                  </a:lnTo>
                  <a:lnTo>
                    <a:pt x="90" y="4"/>
                  </a:lnTo>
                  <a:lnTo>
                    <a:pt x="110" y="0"/>
                  </a:lnTo>
                  <a:lnTo>
                    <a:pt x="130" y="4"/>
                  </a:lnTo>
                  <a:lnTo>
                    <a:pt x="147" y="13"/>
                  </a:lnTo>
                  <a:lnTo>
                    <a:pt x="158" y="25"/>
                  </a:lnTo>
                  <a:lnTo>
                    <a:pt x="161" y="37"/>
                  </a:lnTo>
                  <a:lnTo>
                    <a:pt x="156" y="47"/>
                  </a:lnTo>
                  <a:lnTo>
                    <a:pt x="148" y="55"/>
                  </a:lnTo>
                  <a:lnTo>
                    <a:pt x="136" y="61"/>
                  </a:lnTo>
                  <a:lnTo>
                    <a:pt x="121" y="64"/>
                  </a:lnTo>
                  <a:lnTo>
                    <a:pt x="105" y="61"/>
                  </a:lnTo>
                  <a:lnTo>
                    <a:pt x="90" y="54"/>
                  </a:lnTo>
                  <a:lnTo>
                    <a:pt x="77" y="49"/>
                  </a:lnTo>
                  <a:lnTo>
                    <a:pt x="63" y="47"/>
                  </a:lnTo>
                  <a:lnTo>
                    <a:pt x="48" y="50"/>
                  </a:lnTo>
                  <a:lnTo>
                    <a:pt x="34" y="54"/>
                  </a:lnTo>
                  <a:lnTo>
                    <a:pt x="21" y="59"/>
                  </a:lnTo>
                  <a:lnTo>
                    <a:pt x="10" y="64"/>
                  </a:lnTo>
                  <a:lnTo>
                    <a:pt x="2" y="68"/>
                  </a:lnTo>
                  <a:lnTo>
                    <a:pt x="0" y="69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69" name="Freeform 344"/>
            <p:cNvSpPr/>
            <p:nvPr/>
          </p:nvSpPr>
          <p:spPr>
            <a:xfrm>
              <a:off x="2818" y="3005"/>
              <a:ext cx="57" cy="66"/>
            </a:xfrm>
            <a:custGeom>
              <a:avLst/>
              <a:gdLst>
                <a:gd name="txL" fmla="*/ 0 w 114"/>
                <a:gd name="txT" fmla="*/ 0 h 133"/>
                <a:gd name="txR" fmla="*/ 114 w 114"/>
                <a:gd name="txB" fmla="*/ 133 h 133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114" h="133">
                  <a:moveTo>
                    <a:pt x="0" y="133"/>
                  </a:moveTo>
                  <a:lnTo>
                    <a:pt x="1" y="111"/>
                  </a:lnTo>
                  <a:lnTo>
                    <a:pt x="5" y="88"/>
                  </a:lnTo>
                  <a:lnTo>
                    <a:pt x="11" y="65"/>
                  </a:lnTo>
                  <a:lnTo>
                    <a:pt x="22" y="44"/>
                  </a:lnTo>
                  <a:lnTo>
                    <a:pt x="35" y="25"/>
                  </a:lnTo>
                  <a:lnTo>
                    <a:pt x="49" y="12"/>
                  </a:lnTo>
                  <a:lnTo>
                    <a:pt x="67" y="2"/>
                  </a:lnTo>
                  <a:lnTo>
                    <a:pt x="86" y="0"/>
                  </a:lnTo>
                  <a:lnTo>
                    <a:pt x="102" y="4"/>
                  </a:lnTo>
                  <a:lnTo>
                    <a:pt x="112" y="12"/>
                  </a:lnTo>
                  <a:lnTo>
                    <a:pt x="114" y="22"/>
                  </a:lnTo>
                  <a:lnTo>
                    <a:pt x="112" y="35"/>
                  </a:lnTo>
                  <a:lnTo>
                    <a:pt x="105" y="46"/>
                  </a:lnTo>
                  <a:lnTo>
                    <a:pt x="94" y="56"/>
                  </a:lnTo>
                  <a:lnTo>
                    <a:pt x="81" y="65"/>
                  </a:lnTo>
                  <a:lnTo>
                    <a:pt x="64" y="67"/>
                  </a:lnTo>
                  <a:lnTo>
                    <a:pt x="52" y="69"/>
                  </a:lnTo>
                  <a:lnTo>
                    <a:pt x="39" y="77"/>
                  </a:lnTo>
                  <a:lnTo>
                    <a:pt x="29" y="88"/>
                  </a:lnTo>
                  <a:lnTo>
                    <a:pt x="18" y="99"/>
                  </a:lnTo>
                  <a:lnTo>
                    <a:pt x="11" y="112"/>
                  </a:lnTo>
                  <a:lnTo>
                    <a:pt x="5" y="122"/>
                  </a:lnTo>
                  <a:lnTo>
                    <a:pt x="1" y="130"/>
                  </a:lnTo>
                  <a:lnTo>
                    <a:pt x="0" y="13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0" name="Freeform 345"/>
            <p:cNvSpPr/>
            <p:nvPr/>
          </p:nvSpPr>
          <p:spPr>
            <a:xfrm>
              <a:off x="2794" y="2985"/>
              <a:ext cx="35" cy="82"/>
            </a:xfrm>
            <a:custGeom>
              <a:avLst/>
              <a:gdLst>
                <a:gd name="txL" fmla="*/ 0 w 70"/>
                <a:gd name="txT" fmla="*/ 0 h 163"/>
                <a:gd name="txR" fmla="*/ 70 w 70"/>
                <a:gd name="txB" fmla="*/ 163 h 163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70" h="163">
                  <a:moveTo>
                    <a:pt x="30" y="163"/>
                  </a:moveTo>
                  <a:lnTo>
                    <a:pt x="18" y="145"/>
                  </a:lnTo>
                  <a:lnTo>
                    <a:pt x="9" y="124"/>
                  </a:lnTo>
                  <a:lnTo>
                    <a:pt x="3" y="101"/>
                  </a:lnTo>
                  <a:lnTo>
                    <a:pt x="0" y="78"/>
                  </a:lnTo>
                  <a:lnTo>
                    <a:pt x="0" y="56"/>
                  </a:lnTo>
                  <a:lnTo>
                    <a:pt x="4" y="36"/>
                  </a:lnTo>
                  <a:lnTo>
                    <a:pt x="13" y="18"/>
                  </a:lnTo>
                  <a:lnTo>
                    <a:pt x="28" y="6"/>
                  </a:lnTo>
                  <a:lnTo>
                    <a:pt x="43" y="0"/>
                  </a:lnTo>
                  <a:lnTo>
                    <a:pt x="56" y="2"/>
                  </a:lnTo>
                  <a:lnTo>
                    <a:pt x="64" y="9"/>
                  </a:lnTo>
                  <a:lnTo>
                    <a:pt x="70" y="21"/>
                  </a:lnTo>
                  <a:lnTo>
                    <a:pt x="70" y="34"/>
                  </a:lnTo>
                  <a:lnTo>
                    <a:pt x="68" y="48"/>
                  </a:lnTo>
                  <a:lnTo>
                    <a:pt x="59" y="62"/>
                  </a:lnTo>
                  <a:lnTo>
                    <a:pt x="48" y="74"/>
                  </a:lnTo>
                  <a:lnTo>
                    <a:pt x="33" y="97"/>
                  </a:lnTo>
                  <a:lnTo>
                    <a:pt x="27" y="127"/>
                  </a:lnTo>
                  <a:lnTo>
                    <a:pt x="28" y="152"/>
                  </a:lnTo>
                  <a:lnTo>
                    <a:pt x="30" y="16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1" name="Freeform 346"/>
            <p:cNvSpPr/>
            <p:nvPr/>
          </p:nvSpPr>
          <p:spPr>
            <a:xfrm>
              <a:off x="2838" y="2266"/>
              <a:ext cx="180" cy="174"/>
            </a:xfrm>
            <a:custGeom>
              <a:avLst/>
              <a:gdLst>
                <a:gd name="txL" fmla="*/ 0 w 361"/>
                <a:gd name="txT" fmla="*/ 0 h 348"/>
                <a:gd name="txR" fmla="*/ 361 w 361"/>
                <a:gd name="txB" fmla="*/ 348 h 348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361" h="348">
                  <a:moveTo>
                    <a:pt x="8" y="6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8" y="0"/>
                  </a:lnTo>
                  <a:lnTo>
                    <a:pt x="23" y="4"/>
                  </a:lnTo>
                  <a:lnTo>
                    <a:pt x="44" y="8"/>
                  </a:lnTo>
                  <a:lnTo>
                    <a:pt x="69" y="16"/>
                  </a:lnTo>
                  <a:lnTo>
                    <a:pt x="98" y="27"/>
                  </a:lnTo>
                  <a:lnTo>
                    <a:pt x="129" y="39"/>
                  </a:lnTo>
                  <a:lnTo>
                    <a:pt x="162" y="55"/>
                  </a:lnTo>
                  <a:lnTo>
                    <a:pt x="196" y="74"/>
                  </a:lnTo>
                  <a:lnTo>
                    <a:pt x="229" y="96"/>
                  </a:lnTo>
                  <a:lnTo>
                    <a:pt x="262" y="120"/>
                  </a:lnTo>
                  <a:lnTo>
                    <a:pt x="291" y="146"/>
                  </a:lnTo>
                  <a:lnTo>
                    <a:pt x="317" y="178"/>
                  </a:lnTo>
                  <a:lnTo>
                    <a:pt x="340" y="210"/>
                  </a:lnTo>
                  <a:lnTo>
                    <a:pt x="356" y="247"/>
                  </a:lnTo>
                  <a:lnTo>
                    <a:pt x="361" y="267"/>
                  </a:lnTo>
                  <a:lnTo>
                    <a:pt x="358" y="287"/>
                  </a:lnTo>
                  <a:lnTo>
                    <a:pt x="354" y="304"/>
                  </a:lnTo>
                  <a:lnTo>
                    <a:pt x="346" y="319"/>
                  </a:lnTo>
                  <a:lnTo>
                    <a:pt x="336" y="331"/>
                  </a:lnTo>
                  <a:lnTo>
                    <a:pt x="328" y="340"/>
                  </a:lnTo>
                  <a:lnTo>
                    <a:pt x="323" y="346"/>
                  </a:lnTo>
                  <a:lnTo>
                    <a:pt x="320" y="348"/>
                  </a:lnTo>
                  <a:lnTo>
                    <a:pt x="321" y="346"/>
                  </a:lnTo>
                  <a:lnTo>
                    <a:pt x="326" y="341"/>
                  </a:lnTo>
                  <a:lnTo>
                    <a:pt x="331" y="332"/>
                  </a:lnTo>
                  <a:lnTo>
                    <a:pt x="336" y="320"/>
                  </a:lnTo>
                  <a:lnTo>
                    <a:pt x="340" y="305"/>
                  </a:lnTo>
                  <a:lnTo>
                    <a:pt x="342" y="287"/>
                  </a:lnTo>
                  <a:lnTo>
                    <a:pt x="341" y="267"/>
                  </a:lnTo>
                  <a:lnTo>
                    <a:pt x="336" y="244"/>
                  </a:lnTo>
                  <a:lnTo>
                    <a:pt x="326" y="220"/>
                  </a:lnTo>
                  <a:lnTo>
                    <a:pt x="309" y="194"/>
                  </a:lnTo>
                  <a:lnTo>
                    <a:pt x="283" y="165"/>
                  </a:lnTo>
                  <a:lnTo>
                    <a:pt x="250" y="136"/>
                  </a:lnTo>
                  <a:lnTo>
                    <a:pt x="207" y="105"/>
                  </a:lnTo>
                  <a:lnTo>
                    <a:pt x="153" y="73"/>
                  </a:lnTo>
                  <a:lnTo>
                    <a:pt x="88" y="39"/>
                  </a:lnTo>
                  <a:lnTo>
                    <a:pt x="8" y="6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2" name="Freeform 347"/>
            <p:cNvSpPr/>
            <p:nvPr/>
          </p:nvSpPr>
          <p:spPr>
            <a:xfrm>
              <a:off x="2794" y="3106"/>
              <a:ext cx="63" cy="171"/>
            </a:xfrm>
            <a:custGeom>
              <a:avLst/>
              <a:gdLst>
                <a:gd name="txL" fmla="*/ 0 w 126"/>
                <a:gd name="txT" fmla="*/ 0 h 343"/>
                <a:gd name="txR" fmla="*/ 126 w 126"/>
                <a:gd name="txB" fmla="*/ 343 h 343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126" h="343">
                  <a:moveTo>
                    <a:pt x="25" y="0"/>
                  </a:moveTo>
                  <a:lnTo>
                    <a:pt x="10" y="30"/>
                  </a:lnTo>
                  <a:lnTo>
                    <a:pt x="2" y="71"/>
                  </a:lnTo>
                  <a:lnTo>
                    <a:pt x="0" y="121"/>
                  </a:lnTo>
                  <a:lnTo>
                    <a:pt x="5" y="175"/>
                  </a:lnTo>
                  <a:lnTo>
                    <a:pt x="19" y="228"/>
                  </a:lnTo>
                  <a:lnTo>
                    <a:pt x="43" y="276"/>
                  </a:lnTo>
                  <a:lnTo>
                    <a:pt x="79" y="316"/>
                  </a:lnTo>
                  <a:lnTo>
                    <a:pt x="126" y="343"/>
                  </a:lnTo>
                  <a:lnTo>
                    <a:pt x="123" y="341"/>
                  </a:lnTo>
                  <a:lnTo>
                    <a:pt x="115" y="332"/>
                  </a:lnTo>
                  <a:lnTo>
                    <a:pt x="102" y="321"/>
                  </a:lnTo>
                  <a:lnTo>
                    <a:pt x="87" y="306"/>
                  </a:lnTo>
                  <a:lnTo>
                    <a:pt x="71" y="288"/>
                  </a:lnTo>
                  <a:lnTo>
                    <a:pt x="55" y="267"/>
                  </a:lnTo>
                  <a:lnTo>
                    <a:pt x="41" y="245"/>
                  </a:lnTo>
                  <a:lnTo>
                    <a:pt x="30" y="221"/>
                  </a:lnTo>
                  <a:lnTo>
                    <a:pt x="19" y="183"/>
                  </a:lnTo>
                  <a:lnTo>
                    <a:pt x="13" y="145"/>
                  </a:lnTo>
                  <a:lnTo>
                    <a:pt x="12" y="108"/>
                  </a:lnTo>
                  <a:lnTo>
                    <a:pt x="13" y="73"/>
                  </a:lnTo>
                  <a:lnTo>
                    <a:pt x="17" y="43"/>
                  </a:lnTo>
                  <a:lnTo>
                    <a:pt x="20" y="20"/>
                  </a:lnTo>
                  <a:lnTo>
                    <a:pt x="24" y="5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3" name="Freeform 348"/>
            <p:cNvSpPr/>
            <p:nvPr/>
          </p:nvSpPr>
          <p:spPr>
            <a:xfrm>
              <a:off x="3146" y="3147"/>
              <a:ext cx="165" cy="80"/>
            </a:xfrm>
            <a:custGeom>
              <a:avLst/>
              <a:gdLst>
                <a:gd name="txL" fmla="*/ 0 w 332"/>
                <a:gd name="txT" fmla="*/ 0 h 160"/>
                <a:gd name="txR" fmla="*/ 332 w 332"/>
                <a:gd name="txB" fmla="*/ 160 h 160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332" h="160">
                  <a:moveTo>
                    <a:pt x="332" y="160"/>
                  </a:moveTo>
                  <a:lnTo>
                    <a:pt x="326" y="146"/>
                  </a:lnTo>
                  <a:lnTo>
                    <a:pt x="318" y="130"/>
                  </a:lnTo>
                  <a:lnTo>
                    <a:pt x="305" y="114"/>
                  </a:lnTo>
                  <a:lnTo>
                    <a:pt x="290" y="96"/>
                  </a:lnTo>
                  <a:lnTo>
                    <a:pt x="273" y="79"/>
                  </a:lnTo>
                  <a:lnTo>
                    <a:pt x="254" y="63"/>
                  </a:lnTo>
                  <a:lnTo>
                    <a:pt x="232" y="48"/>
                  </a:lnTo>
                  <a:lnTo>
                    <a:pt x="208" y="34"/>
                  </a:lnTo>
                  <a:lnTo>
                    <a:pt x="183" y="21"/>
                  </a:lnTo>
                  <a:lnTo>
                    <a:pt x="158" y="11"/>
                  </a:lnTo>
                  <a:lnTo>
                    <a:pt x="132" y="4"/>
                  </a:lnTo>
                  <a:lnTo>
                    <a:pt x="104" y="0"/>
                  </a:lnTo>
                  <a:lnTo>
                    <a:pt x="77" y="0"/>
                  </a:lnTo>
                  <a:lnTo>
                    <a:pt x="51" y="2"/>
                  </a:lnTo>
                  <a:lnTo>
                    <a:pt x="26" y="10"/>
                  </a:lnTo>
                  <a:lnTo>
                    <a:pt x="0" y="23"/>
                  </a:lnTo>
                  <a:lnTo>
                    <a:pt x="5" y="21"/>
                  </a:lnTo>
                  <a:lnTo>
                    <a:pt x="15" y="19"/>
                  </a:lnTo>
                  <a:lnTo>
                    <a:pt x="33" y="17"/>
                  </a:lnTo>
                  <a:lnTo>
                    <a:pt x="54" y="15"/>
                  </a:lnTo>
                  <a:lnTo>
                    <a:pt x="79" y="13"/>
                  </a:lnTo>
                  <a:lnTo>
                    <a:pt x="105" y="15"/>
                  </a:lnTo>
                  <a:lnTo>
                    <a:pt x="132" y="18"/>
                  </a:lnTo>
                  <a:lnTo>
                    <a:pt x="157" y="24"/>
                  </a:lnTo>
                  <a:lnTo>
                    <a:pt x="194" y="39"/>
                  </a:lnTo>
                  <a:lnTo>
                    <a:pt x="226" y="59"/>
                  </a:lnTo>
                  <a:lnTo>
                    <a:pt x="256" y="81"/>
                  </a:lnTo>
                  <a:lnTo>
                    <a:pt x="282" y="104"/>
                  </a:lnTo>
                  <a:lnTo>
                    <a:pt x="303" y="125"/>
                  </a:lnTo>
                  <a:lnTo>
                    <a:pt x="318" y="144"/>
                  </a:lnTo>
                  <a:lnTo>
                    <a:pt x="329" y="155"/>
                  </a:lnTo>
                  <a:lnTo>
                    <a:pt x="332" y="16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4" name="Freeform 349"/>
            <p:cNvSpPr/>
            <p:nvPr/>
          </p:nvSpPr>
          <p:spPr>
            <a:xfrm>
              <a:off x="2926" y="2651"/>
              <a:ext cx="186" cy="670"/>
            </a:xfrm>
            <a:custGeom>
              <a:avLst/>
              <a:gdLst>
                <a:gd name="txL" fmla="*/ 0 w 373"/>
                <a:gd name="txT" fmla="*/ 0 h 1340"/>
                <a:gd name="txR" fmla="*/ 373 w 373"/>
                <a:gd name="txB" fmla="*/ 1340 h 1340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373" h="1340">
                  <a:moveTo>
                    <a:pt x="373" y="1336"/>
                  </a:moveTo>
                  <a:lnTo>
                    <a:pt x="330" y="1333"/>
                  </a:lnTo>
                  <a:lnTo>
                    <a:pt x="286" y="1329"/>
                  </a:lnTo>
                  <a:lnTo>
                    <a:pt x="242" y="1323"/>
                  </a:lnTo>
                  <a:lnTo>
                    <a:pt x="201" y="1315"/>
                  </a:lnTo>
                  <a:lnTo>
                    <a:pt x="162" y="1304"/>
                  </a:lnTo>
                  <a:lnTo>
                    <a:pt x="127" y="1287"/>
                  </a:lnTo>
                  <a:lnTo>
                    <a:pt x="96" y="1268"/>
                  </a:lnTo>
                  <a:lnTo>
                    <a:pt x="72" y="1242"/>
                  </a:lnTo>
                  <a:lnTo>
                    <a:pt x="53" y="1211"/>
                  </a:lnTo>
                  <a:lnTo>
                    <a:pt x="43" y="1175"/>
                  </a:lnTo>
                  <a:lnTo>
                    <a:pt x="42" y="1130"/>
                  </a:lnTo>
                  <a:lnTo>
                    <a:pt x="50" y="1077"/>
                  </a:lnTo>
                  <a:lnTo>
                    <a:pt x="68" y="1017"/>
                  </a:lnTo>
                  <a:lnTo>
                    <a:pt x="99" y="946"/>
                  </a:lnTo>
                  <a:lnTo>
                    <a:pt x="142" y="867"/>
                  </a:lnTo>
                  <a:lnTo>
                    <a:pt x="200" y="777"/>
                  </a:lnTo>
                  <a:lnTo>
                    <a:pt x="248" y="700"/>
                  </a:lnTo>
                  <a:lnTo>
                    <a:pt x="287" y="626"/>
                  </a:lnTo>
                  <a:lnTo>
                    <a:pt x="318" y="556"/>
                  </a:lnTo>
                  <a:lnTo>
                    <a:pt x="341" y="489"/>
                  </a:lnTo>
                  <a:lnTo>
                    <a:pt x="357" y="426"/>
                  </a:lnTo>
                  <a:lnTo>
                    <a:pt x="365" y="366"/>
                  </a:lnTo>
                  <a:lnTo>
                    <a:pt x="368" y="310"/>
                  </a:lnTo>
                  <a:lnTo>
                    <a:pt x="364" y="258"/>
                  </a:lnTo>
                  <a:lnTo>
                    <a:pt x="355" y="210"/>
                  </a:lnTo>
                  <a:lnTo>
                    <a:pt x="341" y="167"/>
                  </a:lnTo>
                  <a:lnTo>
                    <a:pt x="323" y="129"/>
                  </a:lnTo>
                  <a:lnTo>
                    <a:pt x="301" y="94"/>
                  </a:lnTo>
                  <a:lnTo>
                    <a:pt x="276" y="65"/>
                  </a:lnTo>
                  <a:lnTo>
                    <a:pt x="248" y="41"/>
                  </a:lnTo>
                  <a:lnTo>
                    <a:pt x="218" y="22"/>
                  </a:lnTo>
                  <a:lnTo>
                    <a:pt x="186" y="8"/>
                  </a:lnTo>
                  <a:lnTo>
                    <a:pt x="162" y="2"/>
                  </a:lnTo>
                  <a:lnTo>
                    <a:pt x="140" y="0"/>
                  </a:lnTo>
                  <a:lnTo>
                    <a:pt x="119" y="2"/>
                  </a:lnTo>
                  <a:lnTo>
                    <a:pt x="101" y="7"/>
                  </a:lnTo>
                  <a:lnTo>
                    <a:pt x="84" y="15"/>
                  </a:lnTo>
                  <a:lnTo>
                    <a:pt x="69" y="25"/>
                  </a:lnTo>
                  <a:lnTo>
                    <a:pt x="56" y="35"/>
                  </a:lnTo>
                  <a:lnTo>
                    <a:pt x="43" y="48"/>
                  </a:lnTo>
                  <a:lnTo>
                    <a:pt x="33" y="62"/>
                  </a:lnTo>
                  <a:lnTo>
                    <a:pt x="25" y="75"/>
                  </a:lnTo>
                  <a:lnTo>
                    <a:pt x="16" y="87"/>
                  </a:lnTo>
                  <a:lnTo>
                    <a:pt x="11" y="99"/>
                  </a:lnTo>
                  <a:lnTo>
                    <a:pt x="6" y="108"/>
                  </a:lnTo>
                  <a:lnTo>
                    <a:pt x="3" y="116"/>
                  </a:lnTo>
                  <a:lnTo>
                    <a:pt x="1" y="121"/>
                  </a:lnTo>
                  <a:lnTo>
                    <a:pt x="0" y="123"/>
                  </a:lnTo>
                  <a:lnTo>
                    <a:pt x="1" y="122"/>
                  </a:lnTo>
                  <a:lnTo>
                    <a:pt x="4" y="117"/>
                  </a:lnTo>
                  <a:lnTo>
                    <a:pt x="8" y="111"/>
                  </a:lnTo>
                  <a:lnTo>
                    <a:pt x="15" y="103"/>
                  </a:lnTo>
                  <a:lnTo>
                    <a:pt x="23" y="94"/>
                  </a:lnTo>
                  <a:lnTo>
                    <a:pt x="33" y="85"/>
                  </a:lnTo>
                  <a:lnTo>
                    <a:pt x="44" y="75"/>
                  </a:lnTo>
                  <a:lnTo>
                    <a:pt x="56" y="64"/>
                  </a:lnTo>
                  <a:lnTo>
                    <a:pt x="69" y="54"/>
                  </a:lnTo>
                  <a:lnTo>
                    <a:pt x="84" y="45"/>
                  </a:lnTo>
                  <a:lnTo>
                    <a:pt x="99" y="37"/>
                  </a:lnTo>
                  <a:lnTo>
                    <a:pt x="115" y="31"/>
                  </a:lnTo>
                  <a:lnTo>
                    <a:pt x="133" y="27"/>
                  </a:lnTo>
                  <a:lnTo>
                    <a:pt x="151" y="26"/>
                  </a:lnTo>
                  <a:lnTo>
                    <a:pt x="170" y="27"/>
                  </a:lnTo>
                  <a:lnTo>
                    <a:pt x="189" y="33"/>
                  </a:lnTo>
                  <a:lnTo>
                    <a:pt x="210" y="42"/>
                  </a:lnTo>
                  <a:lnTo>
                    <a:pt x="232" y="55"/>
                  </a:lnTo>
                  <a:lnTo>
                    <a:pt x="253" y="72"/>
                  </a:lnTo>
                  <a:lnTo>
                    <a:pt x="273" y="92"/>
                  </a:lnTo>
                  <a:lnTo>
                    <a:pt x="293" y="114"/>
                  </a:lnTo>
                  <a:lnTo>
                    <a:pt x="311" y="140"/>
                  </a:lnTo>
                  <a:lnTo>
                    <a:pt x="327" y="169"/>
                  </a:lnTo>
                  <a:lnTo>
                    <a:pt x="340" y="200"/>
                  </a:lnTo>
                  <a:lnTo>
                    <a:pt x="350" y="236"/>
                  </a:lnTo>
                  <a:lnTo>
                    <a:pt x="357" y="273"/>
                  </a:lnTo>
                  <a:lnTo>
                    <a:pt x="361" y="313"/>
                  </a:lnTo>
                  <a:lnTo>
                    <a:pt x="360" y="357"/>
                  </a:lnTo>
                  <a:lnTo>
                    <a:pt x="353" y="402"/>
                  </a:lnTo>
                  <a:lnTo>
                    <a:pt x="340" y="450"/>
                  </a:lnTo>
                  <a:lnTo>
                    <a:pt x="322" y="501"/>
                  </a:lnTo>
                  <a:lnTo>
                    <a:pt x="297" y="554"/>
                  </a:lnTo>
                  <a:lnTo>
                    <a:pt x="268" y="610"/>
                  </a:lnTo>
                  <a:lnTo>
                    <a:pt x="236" y="663"/>
                  </a:lnTo>
                  <a:lnTo>
                    <a:pt x="205" y="715"/>
                  </a:lnTo>
                  <a:lnTo>
                    <a:pt x="175" y="764"/>
                  </a:lnTo>
                  <a:lnTo>
                    <a:pt x="145" y="813"/>
                  </a:lnTo>
                  <a:lnTo>
                    <a:pt x="118" y="858"/>
                  </a:lnTo>
                  <a:lnTo>
                    <a:pt x="92" y="902"/>
                  </a:lnTo>
                  <a:lnTo>
                    <a:pt x="68" y="944"/>
                  </a:lnTo>
                  <a:lnTo>
                    <a:pt x="49" y="984"/>
                  </a:lnTo>
                  <a:lnTo>
                    <a:pt x="31" y="1022"/>
                  </a:lnTo>
                  <a:lnTo>
                    <a:pt x="19" y="1060"/>
                  </a:lnTo>
                  <a:lnTo>
                    <a:pt x="11" y="1095"/>
                  </a:lnTo>
                  <a:lnTo>
                    <a:pt x="7" y="1130"/>
                  </a:lnTo>
                  <a:lnTo>
                    <a:pt x="11" y="1162"/>
                  </a:lnTo>
                  <a:lnTo>
                    <a:pt x="19" y="1193"/>
                  </a:lnTo>
                  <a:lnTo>
                    <a:pt x="35" y="1223"/>
                  </a:lnTo>
                  <a:lnTo>
                    <a:pt x="56" y="1249"/>
                  </a:lnTo>
                  <a:lnTo>
                    <a:pt x="79" y="1271"/>
                  </a:lnTo>
                  <a:lnTo>
                    <a:pt x="104" y="1290"/>
                  </a:lnTo>
                  <a:lnTo>
                    <a:pt x="130" y="1305"/>
                  </a:lnTo>
                  <a:lnTo>
                    <a:pt x="158" y="1317"/>
                  </a:lnTo>
                  <a:lnTo>
                    <a:pt x="187" y="1325"/>
                  </a:lnTo>
                  <a:lnTo>
                    <a:pt x="215" y="1332"/>
                  </a:lnTo>
                  <a:lnTo>
                    <a:pt x="242" y="1337"/>
                  </a:lnTo>
                  <a:lnTo>
                    <a:pt x="269" y="1339"/>
                  </a:lnTo>
                  <a:lnTo>
                    <a:pt x="293" y="1340"/>
                  </a:lnTo>
                  <a:lnTo>
                    <a:pt x="316" y="1340"/>
                  </a:lnTo>
                  <a:lnTo>
                    <a:pt x="334" y="1339"/>
                  </a:lnTo>
                  <a:lnTo>
                    <a:pt x="350" y="1338"/>
                  </a:lnTo>
                  <a:lnTo>
                    <a:pt x="363" y="1337"/>
                  </a:lnTo>
                  <a:lnTo>
                    <a:pt x="371" y="1336"/>
                  </a:lnTo>
                  <a:lnTo>
                    <a:pt x="373" y="1336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5" name="Freeform 350"/>
            <p:cNvSpPr/>
            <p:nvPr/>
          </p:nvSpPr>
          <p:spPr>
            <a:xfrm>
              <a:off x="3348" y="3352"/>
              <a:ext cx="55" cy="62"/>
            </a:xfrm>
            <a:custGeom>
              <a:avLst/>
              <a:gdLst>
                <a:gd name="txL" fmla="*/ 0 w 110"/>
                <a:gd name="txT" fmla="*/ 0 h 123"/>
                <a:gd name="txR" fmla="*/ 110 w 110"/>
                <a:gd name="txB" fmla="*/ 123 h 123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10" h="123">
                  <a:moveTo>
                    <a:pt x="99" y="62"/>
                  </a:moveTo>
                  <a:lnTo>
                    <a:pt x="105" y="56"/>
                  </a:lnTo>
                  <a:lnTo>
                    <a:pt x="110" y="48"/>
                  </a:lnTo>
                  <a:lnTo>
                    <a:pt x="110" y="39"/>
                  </a:lnTo>
                  <a:lnTo>
                    <a:pt x="108" y="31"/>
                  </a:lnTo>
                  <a:lnTo>
                    <a:pt x="102" y="25"/>
                  </a:lnTo>
                  <a:lnTo>
                    <a:pt x="94" y="21"/>
                  </a:lnTo>
                  <a:lnTo>
                    <a:pt x="86" y="20"/>
                  </a:lnTo>
                  <a:lnTo>
                    <a:pt x="77" y="23"/>
                  </a:lnTo>
                  <a:lnTo>
                    <a:pt x="74" y="13"/>
                  </a:lnTo>
                  <a:lnTo>
                    <a:pt x="70" y="6"/>
                  </a:lnTo>
                  <a:lnTo>
                    <a:pt x="63" y="2"/>
                  </a:lnTo>
                  <a:lnTo>
                    <a:pt x="55" y="0"/>
                  </a:lnTo>
                  <a:lnTo>
                    <a:pt x="48" y="2"/>
                  </a:lnTo>
                  <a:lnTo>
                    <a:pt x="41" y="6"/>
                  </a:lnTo>
                  <a:lnTo>
                    <a:pt x="36" y="13"/>
                  </a:lnTo>
                  <a:lnTo>
                    <a:pt x="34" y="23"/>
                  </a:lnTo>
                  <a:lnTo>
                    <a:pt x="25" y="20"/>
                  </a:lnTo>
                  <a:lnTo>
                    <a:pt x="17" y="20"/>
                  </a:lnTo>
                  <a:lnTo>
                    <a:pt x="9" y="24"/>
                  </a:lnTo>
                  <a:lnTo>
                    <a:pt x="3" y="31"/>
                  </a:lnTo>
                  <a:lnTo>
                    <a:pt x="1" y="39"/>
                  </a:lnTo>
                  <a:lnTo>
                    <a:pt x="1" y="47"/>
                  </a:lnTo>
                  <a:lnTo>
                    <a:pt x="4" y="55"/>
                  </a:lnTo>
                  <a:lnTo>
                    <a:pt x="11" y="61"/>
                  </a:lnTo>
                  <a:lnTo>
                    <a:pt x="4" y="66"/>
                  </a:lnTo>
                  <a:lnTo>
                    <a:pt x="0" y="74"/>
                  </a:lnTo>
                  <a:lnTo>
                    <a:pt x="0" y="84"/>
                  </a:lnTo>
                  <a:lnTo>
                    <a:pt x="2" y="92"/>
                  </a:lnTo>
                  <a:lnTo>
                    <a:pt x="8" y="97"/>
                  </a:lnTo>
                  <a:lnTo>
                    <a:pt x="16" y="101"/>
                  </a:lnTo>
                  <a:lnTo>
                    <a:pt x="24" y="102"/>
                  </a:lnTo>
                  <a:lnTo>
                    <a:pt x="33" y="100"/>
                  </a:lnTo>
                  <a:lnTo>
                    <a:pt x="35" y="109"/>
                  </a:lnTo>
                  <a:lnTo>
                    <a:pt x="40" y="116"/>
                  </a:lnTo>
                  <a:lnTo>
                    <a:pt x="46" y="121"/>
                  </a:lnTo>
                  <a:lnTo>
                    <a:pt x="54" y="123"/>
                  </a:lnTo>
                  <a:lnTo>
                    <a:pt x="62" y="121"/>
                  </a:lnTo>
                  <a:lnTo>
                    <a:pt x="69" y="116"/>
                  </a:lnTo>
                  <a:lnTo>
                    <a:pt x="73" y="109"/>
                  </a:lnTo>
                  <a:lnTo>
                    <a:pt x="76" y="101"/>
                  </a:lnTo>
                  <a:lnTo>
                    <a:pt x="85" y="103"/>
                  </a:lnTo>
                  <a:lnTo>
                    <a:pt x="93" y="102"/>
                  </a:lnTo>
                  <a:lnTo>
                    <a:pt x="101" y="99"/>
                  </a:lnTo>
                  <a:lnTo>
                    <a:pt x="107" y="93"/>
                  </a:lnTo>
                  <a:lnTo>
                    <a:pt x="109" y="85"/>
                  </a:lnTo>
                  <a:lnTo>
                    <a:pt x="109" y="77"/>
                  </a:lnTo>
                  <a:lnTo>
                    <a:pt x="105" y="69"/>
                  </a:lnTo>
                  <a:lnTo>
                    <a:pt x="99" y="62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6" name="Freeform 351"/>
            <p:cNvSpPr/>
            <p:nvPr/>
          </p:nvSpPr>
          <p:spPr>
            <a:xfrm>
              <a:off x="3367" y="3375"/>
              <a:ext cx="16" cy="16"/>
            </a:xfrm>
            <a:custGeom>
              <a:avLst/>
              <a:gdLst>
                <a:gd name="txL" fmla="*/ 0 w 31"/>
                <a:gd name="txT" fmla="*/ 0 h 33"/>
                <a:gd name="txR" fmla="*/ 31 w 31"/>
                <a:gd name="txB" fmla="*/ 33 h 33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31" h="33">
                  <a:moveTo>
                    <a:pt x="15" y="33"/>
                  </a:moveTo>
                  <a:lnTo>
                    <a:pt x="9" y="32"/>
                  </a:lnTo>
                  <a:lnTo>
                    <a:pt x="4" y="28"/>
                  </a:lnTo>
                  <a:lnTo>
                    <a:pt x="1" y="24"/>
                  </a:lnTo>
                  <a:lnTo>
                    <a:pt x="0" y="17"/>
                  </a:lnTo>
                  <a:lnTo>
                    <a:pt x="1" y="10"/>
                  </a:lnTo>
                  <a:lnTo>
                    <a:pt x="4" y="5"/>
                  </a:lnTo>
                  <a:lnTo>
                    <a:pt x="9" y="2"/>
                  </a:lnTo>
                  <a:lnTo>
                    <a:pt x="15" y="0"/>
                  </a:lnTo>
                  <a:lnTo>
                    <a:pt x="22" y="2"/>
                  </a:lnTo>
                  <a:lnTo>
                    <a:pt x="26" y="5"/>
                  </a:lnTo>
                  <a:lnTo>
                    <a:pt x="30" y="10"/>
                  </a:lnTo>
                  <a:lnTo>
                    <a:pt x="31" y="17"/>
                  </a:lnTo>
                  <a:lnTo>
                    <a:pt x="30" y="24"/>
                  </a:lnTo>
                  <a:lnTo>
                    <a:pt x="26" y="28"/>
                  </a:lnTo>
                  <a:lnTo>
                    <a:pt x="22" y="32"/>
                  </a:lnTo>
                  <a:lnTo>
                    <a:pt x="15" y="33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7" name="Freeform 352"/>
            <p:cNvSpPr/>
            <p:nvPr/>
          </p:nvSpPr>
          <p:spPr>
            <a:xfrm>
              <a:off x="2828" y="3366"/>
              <a:ext cx="56" cy="61"/>
            </a:xfrm>
            <a:custGeom>
              <a:avLst/>
              <a:gdLst>
                <a:gd name="txL" fmla="*/ 0 w 111"/>
                <a:gd name="txT" fmla="*/ 0 h 122"/>
                <a:gd name="txR" fmla="*/ 111 w 111"/>
                <a:gd name="txB" fmla="*/ 122 h 122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11" h="122">
                  <a:moveTo>
                    <a:pt x="101" y="61"/>
                  </a:moveTo>
                  <a:lnTo>
                    <a:pt x="108" y="55"/>
                  </a:lnTo>
                  <a:lnTo>
                    <a:pt x="111" y="47"/>
                  </a:lnTo>
                  <a:lnTo>
                    <a:pt x="111" y="39"/>
                  </a:lnTo>
                  <a:lnTo>
                    <a:pt x="109" y="31"/>
                  </a:lnTo>
                  <a:lnTo>
                    <a:pt x="103" y="24"/>
                  </a:lnTo>
                  <a:lnTo>
                    <a:pt x="96" y="21"/>
                  </a:lnTo>
                  <a:lnTo>
                    <a:pt x="88" y="20"/>
                  </a:lnTo>
                  <a:lnTo>
                    <a:pt x="79" y="22"/>
                  </a:lnTo>
                  <a:lnTo>
                    <a:pt x="77" y="13"/>
                  </a:lnTo>
                  <a:lnTo>
                    <a:pt x="71" y="6"/>
                  </a:lnTo>
                  <a:lnTo>
                    <a:pt x="64" y="1"/>
                  </a:lnTo>
                  <a:lnTo>
                    <a:pt x="56" y="0"/>
                  </a:lnTo>
                  <a:lnTo>
                    <a:pt x="48" y="1"/>
                  </a:lnTo>
                  <a:lnTo>
                    <a:pt x="41" y="6"/>
                  </a:lnTo>
                  <a:lnTo>
                    <a:pt x="36" y="13"/>
                  </a:lnTo>
                  <a:lnTo>
                    <a:pt x="34" y="22"/>
                  </a:lnTo>
                  <a:lnTo>
                    <a:pt x="25" y="20"/>
                  </a:lnTo>
                  <a:lnTo>
                    <a:pt x="17" y="20"/>
                  </a:lnTo>
                  <a:lnTo>
                    <a:pt x="9" y="23"/>
                  </a:lnTo>
                  <a:lnTo>
                    <a:pt x="3" y="30"/>
                  </a:lnTo>
                  <a:lnTo>
                    <a:pt x="1" y="38"/>
                  </a:lnTo>
                  <a:lnTo>
                    <a:pt x="1" y="46"/>
                  </a:lnTo>
                  <a:lnTo>
                    <a:pt x="4" y="54"/>
                  </a:lnTo>
                  <a:lnTo>
                    <a:pt x="11" y="60"/>
                  </a:lnTo>
                  <a:lnTo>
                    <a:pt x="4" y="66"/>
                  </a:lnTo>
                  <a:lnTo>
                    <a:pt x="1" y="74"/>
                  </a:lnTo>
                  <a:lnTo>
                    <a:pt x="0" y="83"/>
                  </a:lnTo>
                  <a:lnTo>
                    <a:pt x="2" y="91"/>
                  </a:lnTo>
                  <a:lnTo>
                    <a:pt x="8" y="98"/>
                  </a:lnTo>
                  <a:lnTo>
                    <a:pt x="16" y="102"/>
                  </a:lnTo>
                  <a:lnTo>
                    <a:pt x="24" y="102"/>
                  </a:lnTo>
                  <a:lnTo>
                    <a:pt x="33" y="99"/>
                  </a:lnTo>
                  <a:lnTo>
                    <a:pt x="35" y="108"/>
                  </a:lnTo>
                  <a:lnTo>
                    <a:pt x="40" y="115"/>
                  </a:lnTo>
                  <a:lnTo>
                    <a:pt x="47" y="120"/>
                  </a:lnTo>
                  <a:lnTo>
                    <a:pt x="55" y="122"/>
                  </a:lnTo>
                  <a:lnTo>
                    <a:pt x="63" y="120"/>
                  </a:lnTo>
                  <a:lnTo>
                    <a:pt x="70" y="115"/>
                  </a:lnTo>
                  <a:lnTo>
                    <a:pt x="76" y="108"/>
                  </a:lnTo>
                  <a:lnTo>
                    <a:pt x="78" y="100"/>
                  </a:lnTo>
                  <a:lnTo>
                    <a:pt x="87" y="103"/>
                  </a:lnTo>
                  <a:lnTo>
                    <a:pt x="95" y="102"/>
                  </a:lnTo>
                  <a:lnTo>
                    <a:pt x="103" y="98"/>
                  </a:lnTo>
                  <a:lnTo>
                    <a:pt x="109" y="92"/>
                  </a:lnTo>
                  <a:lnTo>
                    <a:pt x="111" y="84"/>
                  </a:lnTo>
                  <a:lnTo>
                    <a:pt x="110" y="76"/>
                  </a:lnTo>
                  <a:lnTo>
                    <a:pt x="107" y="68"/>
                  </a:lnTo>
                  <a:lnTo>
                    <a:pt x="101" y="61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8" name="Freeform 353"/>
            <p:cNvSpPr/>
            <p:nvPr/>
          </p:nvSpPr>
          <p:spPr>
            <a:xfrm>
              <a:off x="2847" y="3388"/>
              <a:ext cx="16" cy="16"/>
            </a:xfrm>
            <a:custGeom>
              <a:avLst/>
              <a:gdLst>
                <a:gd name="txL" fmla="*/ 0 w 32"/>
                <a:gd name="txT" fmla="*/ 0 h 32"/>
                <a:gd name="txR" fmla="*/ 32 w 32"/>
                <a:gd name="txB" fmla="*/ 32 h 32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2" h="32">
                  <a:moveTo>
                    <a:pt x="16" y="32"/>
                  </a:moveTo>
                  <a:lnTo>
                    <a:pt x="9" y="31"/>
                  </a:lnTo>
                  <a:lnTo>
                    <a:pt x="4" y="28"/>
                  </a:lnTo>
                  <a:lnTo>
                    <a:pt x="1" y="23"/>
                  </a:lnTo>
                  <a:lnTo>
                    <a:pt x="0" y="16"/>
                  </a:lnTo>
                  <a:lnTo>
                    <a:pt x="1" y="9"/>
                  </a:lnTo>
                  <a:lnTo>
                    <a:pt x="4" y="5"/>
                  </a:lnTo>
                  <a:lnTo>
                    <a:pt x="9" y="1"/>
                  </a:lnTo>
                  <a:lnTo>
                    <a:pt x="16" y="0"/>
                  </a:lnTo>
                  <a:lnTo>
                    <a:pt x="23" y="1"/>
                  </a:lnTo>
                  <a:lnTo>
                    <a:pt x="27" y="5"/>
                  </a:lnTo>
                  <a:lnTo>
                    <a:pt x="31" y="9"/>
                  </a:lnTo>
                  <a:lnTo>
                    <a:pt x="32" y="16"/>
                  </a:lnTo>
                  <a:lnTo>
                    <a:pt x="31" y="23"/>
                  </a:lnTo>
                  <a:lnTo>
                    <a:pt x="27" y="28"/>
                  </a:lnTo>
                  <a:lnTo>
                    <a:pt x="23" y="31"/>
                  </a:lnTo>
                  <a:lnTo>
                    <a:pt x="16" y="32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9" name="Freeform 354"/>
            <p:cNvSpPr/>
            <p:nvPr/>
          </p:nvSpPr>
          <p:spPr>
            <a:xfrm>
              <a:off x="2862" y="2353"/>
              <a:ext cx="68" cy="74"/>
            </a:xfrm>
            <a:custGeom>
              <a:avLst/>
              <a:gdLst>
                <a:gd name="txL" fmla="*/ 0 w 136"/>
                <a:gd name="txT" fmla="*/ 0 h 149"/>
                <a:gd name="txR" fmla="*/ 136 w 136"/>
                <a:gd name="txB" fmla="*/ 149 h 14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136" h="149">
                  <a:moveTo>
                    <a:pt x="123" y="75"/>
                  </a:moveTo>
                  <a:lnTo>
                    <a:pt x="131" y="67"/>
                  </a:lnTo>
                  <a:lnTo>
                    <a:pt x="135" y="58"/>
                  </a:lnTo>
                  <a:lnTo>
                    <a:pt x="136" y="47"/>
                  </a:lnTo>
                  <a:lnTo>
                    <a:pt x="133" y="38"/>
                  </a:lnTo>
                  <a:lnTo>
                    <a:pt x="129" y="34"/>
                  </a:lnTo>
                  <a:lnTo>
                    <a:pt x="126" y="30"/>
                  </a:lnTo>
                  <a:lnTo>
                    <a:pt x="121" y="28"/>
                  </a:lnTo>
                  <a:lnTo>
                    <a:pt x="117" y="26"/>
                  </a:lnTo>
                  <a:lnTo>
                    <a:pt x="112" y="26"/>
                  </a:lnTo>
                  <a:lnTo>
                    <a:pt x="106" y="26"/>
                  </a:lnTo>
                  <a:lnTo>
                    <a:pt x="102" y="26"/>
                  </a:lnTo>
                  <a:lnTo>
                    <a:pt x="96" y="28"/>
                  </a:lnTo>
                  <a:lnTo>
                    <a:pt x="94" y="18"/>
                  </a:lnTo>
                  <a:lnTo>
                    <a:pt x="88" y="8"/>
                  </a:lnTo>
                  <a:lnTo>
                    <a:pt x="79" y="3"/>
                  </a:lnTo>
                  <a:lnTo>
                    <a:pt x="68" y="0"/>
                  </a:lnTo>
                  <a:lnTo>
                    <a:pt x="58" y="3"/>
                  </a:lnTo>
                  <a:lnTo>
                    <a:pt x="50" y="8"/>
                  </a:lnTo>
                  <a:lnTo>
                    <a:pt x="44" y="16"/>
                  </a:lnTo>
                  <a:lnTo>
                    <a:pt x="42" y="27"/>
                  </a:lnTo>
                  <a:lnTo>
                    <a:pt x="36" y="24"/>
                  </a:lnTo>
                  <a:lnTo>
                    <a:pt x="30" y="24"/>
                  </a:lnTo>
                  <a:lnTo>
                    <a:pt x="25" y="24"/>
                  </a:lnTo>
                  <a:lnTo>
                    <a:pt x="20" y="24"/>
                  </a:lnTo>
                  <a:lnTo>
                    <a:pt x="15" y="27"/>
                  </a:lnTo>
                  <a:lnTo>
                    <a:pt x="11" y="29"/>
                  </a:lnTo>
                  <a:lnTo>
                    <a:pt x="7" y="32"/>
                  </a:lnTo>
                  <a:lnTo>
                    <a:pt x="4" y="37"/>
                  </a:lnTo>
                  <a:lnTo>
                    <a:pt x="0" y="46"/>
                  </a:lnTo>
                  <a:lnTo>
                    <a:pt x="2" y="57"/>
                  </a:lnTo>
                  <a:lnTo>
                    <a:pt x="6" y="66"/>
                  </a:lnTo>
                  <a:lnTo>
                    <a:pt x="13" y="74"/>
                  </a:lnTo>
                  <a:lnTo>
                    <a:pt x="5" y="81"/>
                  </a:lnTo>
                  <a:lnTo>
                    <a:pt x="0" y="90"/>
                  </a:lnTo>
                  <a:lnTo>
                    <a:pt x="0" y="100"/>
                  </a:lnTo>
                  <a:lnTo>
                    <a:pt x="4" y="111"/>
                  </a:lnTo>
                  <a:lnTo>
                    <a:pt x="7" y="115"/>
                  </a:lnTo>
                  <a:lnTo>
                    <a:pt x="11" y="119"/>
                  </a:lnTo>
                  <a:lnTo>
                    <a:pt x="14" y="121"/>
                  </a:lnTo>
                  <a:lnTo>
                    <a:pt x="19" y="122"/>
                  </a:lnTo>
                  <a:lnTo>
                    <a:pt x="25" y="123"/>
                  </a:lnTo>
                  <a:lnTo>
                    <a:pt x="29" y="123"/>
                  </a:lnTo>
                  <a:lnTo>
                    <a:pt x="34" y="122"/>
                  </a:lnTo>
                  <a:lnTo>
                    <a:pt x="40" y="121"/>
                  </a:lnTo>
                  <a:lnTo>
                    <a:pt x="42" y="132"/>
                  </a:lnTo>
                  <a:lnTo>
                    <a:pt x="49" y="141"/>
                  </a:lnTo>
                  <a:lnTo>
                    <a:pt x="57" y="147"/>
                  </a:lnTo>
                  <a:lnTo>
                    <a:pt x="67" y="149"/>
                  </a:lnTo>
                  <a:lnTo>
                    <a:pt x="78" y="147"/>
                  </a:lnTo>
                  <a:lnTo>
                    <a:pt x="86" y="141"/>
                  </a:lnTo>
                  <a:lnTo>
                    <a:pt x="91" y="133"/>
                  </a:lnTo>
                  <a:lnTo>
                    <a:pt x="94" y="122"/>
                  </a:lnTo>
                  <a:lnTo>
                    <a:pt x="100" y="123"/>
                  </a:lnTo>
                  <a:lnTo>
                    <a:pt x="105" y="125"/>
                  </a:lnTo>
                  <a:lnTo>
                    <a:pt x="111" y="125"/>
                  </a:lnTo>
                  <a:lnTo>
                    <a:pt x="116" y="123"/>
                  </a:lnTo>
                  <a:lnTo>
                    <a:pt x="120" y="122"/>
                  </a:lnTo>
                  <a:lnTo>
                    <a:pt x="125" y="120"/>
                  </a:lnTo>
                  <a:lnTo>
                    <a:pt x="128" y="117"/>
                  </a:lnTo>
                  <a:lnTo>
                    <a:pt x="132" y="112"/>
                  </a:lnTo>
                  <a:lnTo>
                    <a:pt x="135" y="103"/>
                  </a:lnTo>
                  <a:lnTo>
                    <a:pt x="134" y="92"/>
                  </a:lnTo>
                  <a:lnTo>
                    <a:pt x="129" y="83"/>
                  </a:lnTo>
                  <a:lnTo>
                    <a:pt x="123" y="75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0" name="Freeform 355"/>
            <p:cNvSpPr/>
            <p:nvPr/>
          </p:nvSpPr>
          <p:spPr>
            <a:xfrm>
              <a:off x="2885" y="2380"/>
              <a:ext cx="20" cy="20"/>
            </a:xfrm>
            <a:custGeom>
              <a:avLst/>
              <a:gdLst>
                <a:gd name="txL" fmla="*/ 0 w 39"/>
                <a:gd name="txT" fmla="*/ 0 h 40"/>
                <a:gd name="txR" fmla="*/ 39 w 39"/>
                <a:gd name="txB" fmla="*/ 40 h 4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9" h="40">
                  <a:moveTo>
                    <a:pt x="19" y="40"/>
                  </a:moveTo>
                  <a:lnTo>
                    <a:pt x="11" y="38"/>
                  </a:lnTo>
                  <a:lnTo>
                    <a:pt x="5" y="34"/>
                  </a:lnTo>
                  <a:lnTo>
                    <a:pt x="1" y="27"/>
                  </a:lnTo>
                  <a:lnTo>
                    <a:pt x="0" y="20"/>
                  </a:lnTo>
                  <a:lnTo>
                    <a:pt x="1" y="12"/>
                  </a:lnTo>
                  <a:lnTo>
                    <a:pt x="5" y="6"/>
                  </a:lnTo>
                  <a:lnTo>
                    <a:pt x="11" y="2"/>
                  </a:lnTo>
                  <a:lnTo>
                    <a:pt x="19" y="0"/>
                  </a:lnTo>
                  <a:lnTo>
                    <a:pt x="26" y="2"/>
                  </a:lnTo>
                  <a:lnTo>
                    <a:pt x="33" y="6"/>
                  </a:lnTo>
                  <a:lnTo>
                    <a:pt x="38" y="12"/>
                  </a:lnTo>
                  <a:lnTo>
                    <a:pt x="39" y="20"/>
                  </a:lnTo>
                  <a:lnTo>
                    <a:pt x="38" y="27"/>
                  </a:lnTo>
                  <a:lnTo>
                    <a:pt x="33" y="34"/>
                  </a:lnTo>
                  <a:lnTo>
                    <a:pt x="26" y="38"/>
                  </a:lnTo>
                  <a:lnTo>
                    <a:pt x="19" y="4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1" name="Freeform 356"/>
            <p:cNvSpPr/>
            <p:nvPr/>
          </p:nvSpPr>
          <p:spPr>
            <a:xfrm>
              <a:off x="3744" y="3196"/>
              <a:ext cx="64" cy="90"/>
            </a:xfrm>
            <a:custGeom>
              <a:avLst/>
              <a:gdLst>
                <a:gd name="txL" fmla="*/ 0 w 129"/>
                <a:gd name="txT" fmla="*/ 0 h 181"/>
                <a:gd name="txR" fmla="*/ 129 w 129"/>
                <a:gd name="txB" fmla="*/ 181 h 181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129" h="181">
                  <a:moveTo>
                    <a:pt x="0" y="181"/>
                  </a:moveTo>
                  <a:lnTo>
                    <a:pt x="25" y="172"/>
                  </a:lnTo>
                  <a:lnTo>
                    <a:pt x="52" y="158"/>
                  </a:lnTo>
                  <a:lnTo>
                    <a:pt x="76" y="141"/>
                  </a:lnTo>
                  <a:lnTo>
                    <a:pt x="97" y="120"/>
                  </a:lnTo>
                  <a:lnTo>
                    <a:pt x="114" y="98"/>
                  </a:lnTo>
                  <a:lnTo>
                    <a:pt x="124" y="74"/>
                  </a:lnTo>
                  <a:lnTo>
                    <a:pt x="129" y="50"/>
                  </a:lnTo>
                  <a:lnTo>
                    <a:pt x="124" y="26"/>
                  </a:lnTo>
                  <a:lnTo>
                    <a:pt x="114" y="8"/>
                  </a:lnTo>
                  <a:lnTo>
                    <a:pt x="100" y="0"/>
                  </a:lnTo>
                  <a:lnTo>
                    <a:pt x="86" y="1"/>
                  </a:lnTo>
                  <a:lnTo>
                    <a:pt x="72" y="8"/>
                  </a:lnTo>
                  <a:lnTo>
                    <a:pt x="61" y="21"/>
                  </a:lnTo>
                  <a:lnTo>
                    <a:pt x="53" y="38"/>
                  </a:lnTo>
                  <a:lnTo>
                    <a:pt x="49" y="58"/>
                  </a:lnTo>
                  <a:lnTo>
                    <a:pt x="52" y="79"/>
                  </a:lnTo>
                  <a:lnTo>
                    <a:pt x="54" y="95"/>
                  </a:lnTo>
                  <a:lnTo>
                    <a:pt x="49" y="113"/>
                  </a:lnTo>
                  <a:lnTo>
                    <a:pt x="41" y="129"/>
                  </a:lnTo>
                  <a:lnTo>
                    <a:pt x="31" y="145"/>
                  </a:lnTo>
                  <a:lnTo>
                    <a:pt x="19" y="160"/>
                  </a:lnTo>
                  <a:lnTo>
                    <a:pt x="10" y="171"/>
                  </a:lnTo>
                  <a:lnTo>
                    <a:pt x="2" y="179"/>
                  </a:lnTo>
                  <a:lnTo>
                    <a:pt x="0" y="181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2" name="Freeform 357"/>
            <p:cNvSpPr/>
            <p:nvPr/>
          </p:nvSpPr>
          <p:spPr>
            <a:xfrm>
              <a:off x="3713" y="3180"/>
              <a:ext cx="45" cy="103"/>
            </a:xfrm>
            <a:custGeom>
              <a:avLst/>
              <a:gdLst>
                <a:gd name="txL" fmla="*/ 0 w 90"/>
                <a:gd name="txT" fmla="*/ 0 h 206"/>
                <a:gd name="txR" fmla="*/ 90 w 90"/>
                <a:gd name="txB" fmla="*/ 206 h 206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90" h="206">
                  <a:moveTo>
                    <a:pt x="50" y="206"/>
                  </a:moveTo>
                  <a:lnTo>
                    <a:pt x="65" y="183"/>
                  </a:lnTo>
                  <a:lnTo>
                    <a:pt x="77" y="157"/>
                  </a:lnTo>
                  <a:lnTo>
                    <a:pt x="85" y="128"/>
                  </a:lnTo>
                  <a:lnTo>
                    <a:pt x="90" y="99"/>
                  </a:lnTo>
                  <a:lnTo>
                    <a:pt x="88" y="70"/>
                  </a:lnTo>
                  <a:lnTo>
                    <a:pt x="83" y="45"/>
                  </a:lnTo>
                  <a:lnTo>
                    <a:pt x="70" y="23"/>
                  </a:lnTo>
                  <a:lnTo>
                    <a:pt x="52" y="7"/>
                  </a:lnTo>
                  <a:lnTo>
                    <a:pt x="33" y="0"/>
                  </a:lnTo>
                  <a:lnTo>
                    <a:pt x="18" y="2"/>
                  </a:lnTo>
                  <a:lnTo>
                    <a:pt x="7" y="12"/>
                  </a:lnTo>
                  <a:lnTo>
                    <a:pt x="1" y="26"/>
                  </a:lnTo>
                  <a:lnTo>
                    <a:pt x="0" y="43"/>
                  </a:lnTo>
                  <a:lnTo>
                    <a:pt x="3" y="61"/>
                  </a:lnTo>
                  <a:lnTo>
                    <a:pt x="12" y="80"/>
                  </a:lnTo>
                  <a:lnTo>
                    <a:pt x="27" y="93"/>
                  </a:lnTo>
                  <a:lnTo>
                    <a:pt x="39" y="106"/>
                  </a:lnTo>
                  <a:lnTo>
                    <a:pt x="47" y="122"/>
                  </a:lnTo>
                  <a:lnTo>
                    <a:pt x="52" y="141"/>
                  </a:lnTo>
                  <a:lnTo>
                    <a:pt x="53" y="159"/>
                  </a:lnTo>
                  <a:lnTo>
                    <a:pt x="53" y="178"/>
                  </a:lnTo>
                  <a:lnTo>
                    <a:pt x="53" y="193"/>
                  </a:lnTo>
                  <a:lnTo>
                    <a:pt x="50" y="203"/>
                  </a:lnTo>
                  <a:lnTo>
                    <a:pt x="50" y="206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3" name="Freeform 358"/>
            <p:cNvSpPr/>
            <p:nvPr/>
          </p:nvSpPr>
          <p:spPr>
            <a:xfrm>
              <a:off x="3745" y="3250"/>
              <a:ext cx="100" cy="50"/>
            </a:xfrm>
            <a:custGeom>
              <a:avLst/>
              <a:gdLst>
                <a:gd name="txL" fmla="*/ 0 w 201"/>
                <a:gd name="txT" fmla="*/ 0 h 99"/>
                <a:gd name="txR" fmla="*/ 201 w 201"/>
                <a:gd name="txB" fmla="*/ 99 h 99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201" h="99">
                  <a:moveTo>
                    <a:pt x="0" y="78"/>
                  </a:moveTo>
                  <a:lnTo>
                    <a:pt x="13" y="84"/>
                  </a:lnTo>
                  <a:lnTo>
                    <a:pt x="26" y="88"/>
                  </a:lnTo>
                  <a:lnTo>
                    <a:pt x="39" y="92"/>
                  </a:lnTo>
                  <a:lnTo>
                    <a:pt x="53" y="95"/>
                  </a:lnTo>
                  <a:lnTo>
                    <a:pt x="68" y="98"/>
                  </a:lnTo>
                  <a:lnTo>
                    <a:pt x="83" y="99"/>
                  </a:lnTo>
                  <a:lnTo>
                    <a:pt x="98" y="99"/>
                  </a:lnTo>
                  <a:lnTo>
                    <a:pt x="113" y="99"/>
                  </a:lnTo>
                  <a:lnTo>
                    <a:pt x="127" y="96"/>
                  </a:lnTo>
                  <a:lnTo>
                    <a:pt x="140" y="93"/>
                  </a:lnTo>
                  <a:lnTo>
                    <a:pt x="152" y="90"/>
                  </a:lnTo>
                  <a:lnTo>
                    <a:pt x="165" y="84"/>
                  </a:lnTo>
                  <a:lnTo>
                    <a:pt x="175" y="77"/>
                  </a:lnTo>
                  <a:lnTo>
                    <a:pt x="184" y="68"/>
                  </a:lnTo>
                  <a:lnTo>
                    <a:pt x="191" y="58"/>
                  </a:lnTo>
                  <a:lnTo>
                    <a:pt x="197" y="47"/>
                  </a:lnTo>
                  <a:lnTo>
                    <a:pt x="201" y="27"/>
                  </a:lnTo>
                  <a:lnTo>
                    <a:pt x="196" y="12"/>
                  </a:lnTo>
                  <a:lnTo>
                    <a:pt x="186" y="3"/>
                  </a:lnTo>
                  <a:lnTo>
                    <a:pt x="171" y="0"/>
                  </a:lnTo>
                  <a:lnTo>
                    <a:pt x="153" y="2"/>
                  </a:lnTo>
                  <a:lnTo>
                    <a:pt x="136" y="9"/>
                  </a:lnTo>
                  <a:lnTo>
                    <a:pt x="120" y="20"/>
                  </a:lnTo>
                  <a:lnTo>
                    <a:pt x="108" y="38"/>
                  </a:lnTo>
                  <a:lnTo>
                    <a:pt x="98" y="52"/>
                  </a:lnTo>
                  <a:lnTo>
                    <a:pt x="83" y="62"/>
                  </a:lnTo>
                  <a:lnTo>
                    <a:pt x="66" y="69"/>
                  </a:lnTo>
                  <a:lnTo>
                    <a:pt x="47" y="73"/>
                  </a:lnTo>
                  <a:lnTo>
                    <a:pt x="29" y="76"/>
                  </a:lnTo>
                  <a:lnTo>
                    <a:pt x="14" y="78"/>
                  </a:lnTo>
                  <a:lnTo>
                    <a:pt x="4" y="78"/>
                  </a:lnTo>
                  <a:lnTo>
                    <a:pt x="0" y="78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4" name="Freeform 359"/>
            <p:cNvSpPr/>
            <p:nvPr/>
          </p:nvSpPr>
          <p:spPr>
            <a:xfrm>
              <a:off x="3743" y="3295"/>
              <a:ext cx="99" cy="50"/>
            </a:xfrm>
            <a:custGeom>
              <a:avLst/>
              <a:gdLst>
                <a:gd name="txL" fmla="*/ 0 w 198"/>
                <a:gd name="txT" fmla="*/ 0 h 100"/>
                <a:gd name="txR" fmla="*/ 198 w 198"/>
                <a:gd name="txB" fmla="*/ 100 h 100"/>
              </a:gdLst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0"/>
                </a:cxn>
              </a:cxnLst>
              <a:rect l="txL" t="txT" r="txR" b="txB"/>
              <a:pathLst>
                <a:path w="198" h="100">
                  <a:moveTo>
                    <a:pt x="0" y="0"/>
                  </a:moveTo>
                  <a:lnTo>
                    <a:pt x="15" y="23"/>
                  </a:lnTo>
                  <a:lnTo>
                    <a:pt x="33" y="44"/>
                  </a:lnTo>
                  <a:lnTo>
                    <a:pt x="55" y="65"/>
                  </a:lnTo>
                  <a:lnTo>
                    <a:pt x="79" y="81"/>
                  </a:lnTo>
                  <a:lnTo>
                    <a:pt x="105" y="94"/>
                  </a:lnTo>
                  <a:lnTo>
                    <a:pt x="130" y="100"/>
                  </a:lnTo>
                  <a:lnTo>
                    <a:pt x="154" y="99"/>
                  </a:lnTo>
                  <a:lnTo>
                    <a:pt x="177" y="89"/>
                  </a:lnTo>
                  <a:lnTo>
                    <a:pt x="192" y="76"/>
                  </a:lnTo>
                  <a:lnTo>
                    <a:pt x="198" y="61"/>
                  </a:lnTo>
                  <a:lnTo>
                    <a:pt x="194" y="47"/>
                  </a:lnTo>
                  <a:lnTo>
                    <a:pt x="184" y="35"/>
                  </a:lnTo>
                  <a:lnTo>
                    <a:pt x="169" y="26"/>
                  </a:lnTo>
                  <a:lnTo>
                    <a:pt x="151" y="21"/>
                  </a:lnTo>
                  <a:lnTo>
                    <a:pt x="131" y="23"/>
                  </a:lnTo>
                  <a:lnTo>
                    <a:pt x="111" y="29"/>
                  </a:lnTo>
                  <a:lnTo>
                    <a:pt x="95" y="34"/>
                  </a:lnTo>
                  <a:lnTo>
                    <a:pt x="78" y="34"/>
                  </a:lnTo>
                  <a:lnTo>
                    <a:pt x="58" y="29"/>
                  </a:lnTo>
                  <a:lnTo>
                    <a:pt x="41" y="23"/>
                  </a:lnTo>
                  <a:lnTo>
                    <a:pt x="25" y="15"/>
                  </a:lnTo>
                  <a:lnTo>
                    <a:pt x="11" y="8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5" name="Freeform 360"/>
            <p:cNvSpPr/>
            <p:nvPr/>
          </p:nvSpPr>
          <p:spPr>
            <a:xfrm>
              <a:off x="3735" y="3304"/>
              <a:ext cx="68" cy="87"/>
            </a:xfrm>
            <a:custGeom>
              <a:avLst/>
              <a:gdLst>
                <a:gd name="txL" fmla="*/ 0 w 136"/>
                <a:gd name="txT" fmla="*/ 0 h 174"/>
                <a:gd name="txR" fmla="*/ 136 w 136"/>
                <a:gd name="txB" fmla="*/ 174 h 174"/>
              </a:gdLst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0"/>
                </a:cxn>
              </a:cxnLst>
              <a:rect l="txL" t="txT" r="txR" b="txB"/>
              <a:pathLst>
                <a:path w="136" h="174">
                  <a:moveTo>
                    <a:pt x="0" y="0"/>
                  </a:moveTo>
                  <a:lnTo>
                    <a:pt x="0" y="28"/>
                  </a:lnTo>
                  <a:lnTo>
                    <a:pt x="2" y="56"/>
                  </a:lnTo>
                  <a:lnTo>
                    <a:pt x="10" y="85"/>
                  </a:lnTo>
                  <a:lnTo>
                    <a:pt x="20" y="113"/>
                  </a:lnTo>
                  <a:lnTo>
                    <a:pt x="35" y="137"/>
                  </a:lnTo>
                  <a:lnTo>
                    <a:pt x="53" y="157"/>
                  </a:lnTo>
                  <a:lnTo>
                    <a:pt x="74" y="169"/>
                  </a:lnTo>
                  <a:lnTo>
                    <a:pt x="99" y="174"/>
                  </a:lnTo>
                  <a:lnTo>
                    <a:pt x="118" y="170"/>
                  </a:lnTo>
                  <a:lnTo>
                    <a:pt x="131" y="161"/>
                  </a:lnTo>
                  <a:lnTo>
                    <a:pt x="136" y="147"/>
                  </a:lnTo>
                  <a:lnTo>
                    <a:pt x="133" y="132"/>
                  </a:lnTo>
                  <a:lnTo>
                    <a:pt x="126" y="116"/>
                  </a:lnTo>
                  <a:lnTo>
                    <a:pt x="114" y="102"/>
                  </a:lnTo>
                  <a:lnTo>
                    <a:pt x="96" y="92"/>
                  </a:lnTo>
                  <a:lnTo>
                    <a:pt x="77" y="88"/>
                  </a:lnTo>
                  <a:lnTo>
                    <a:pt x="61" y="83"/>
                  </a:lnTo>
                  <a:lnTo>
                    <a:pt x="46" y="73"/>
                  </a:lnTo>
                  <a:lnTo>
                    <a:pt x="32" y="59"/>
                  </a:lnTo>
                  <a:lnTo>
                    <a:pt x="21" y="43"/>
                  </a:lnTo>
                  <a:lnTo>
                    <a:pt x="12" y="26"/>
                  </a:lnTo>
                  <a:lnTo>
                    <a:pt x="5" y="13"/>
                  </a:lnTo>
                  <a:lnTo>
                    <a:pt x="1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6" name="Freeform 361"/>
            <p:cNvSpPr/>
            <p:nvPr/>
          </p:nvSpPr>
          <p:spPr>
            <a:xfrm>
              <a:off x="3490" y="3260"/>
              <a:ext cx="234" cy="81"/>
            </a:xfrm>
            <a:custGeom>
              <a:avLst/>
              <a:gdLst>
                <a:gd name="txL" fmla="*/ 0 w 469"/>
                <a:gd name="txT" fmla="*/ 0 h 163"/>
                <a:gd name="txR" fmla="*/ 469 w 469"/>
                <a:gd name="txB" fmla="*/ 163 h 163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469" h="163">
                  <a:moveTo>
                    <a:pt x="9" y="5"/>
                  </a:moveTo>
                  <a:lnTo>
                    <a:pt x="1" y="0"/>
                  </a:lnTo>
                  <a:lnTo>
                    <a:pt x="0" y="2"/>
                  </a:lnTo>
                  <a:lnTo>
                    <a:pt x="6" y="8"/>
                  </a:lnTo>
                  <a:lnTo>
                    <a:pt x="16" y="19"/>
                  </a:lnTo>
                  <a:lnTo>
                    <a:pt x="32" y="34"/>
                  </a:lnTo>
                  <a:lnTo>
                    <a:pt x="53" y="50"/>
                  </a:lnTo>
                  <a:lnTo>
                    <a:pt x="78" y="67"/>
                  </a:lnTo>
                  <a:lnTo>
                    <a:pt x="107" y="85"/>
                  </a:lnTo>
                  <a:lnTo>
                    <a:pt x="138" y="104"/>
                  </a:lnTo>
                  <a:lnTo>
                    <a:pt x="173" y="121"/>
                  </a:lnTo>
                  <a:lnTo>
                    <a:pt x="210" y="137"/>
                  </a:lnTo>
                  <a:lnTo>
                    <a:pt x="248" y="149"/>
                  </a:lnTo>
                  <a:lnTo>
                    <a:pt x="287" y="158"/>
                  </a:lnTo>
                  <a:lnTo>
                    <a:pt x="326" y="163"/>
                  </a:lnTo>
                  <a:lnTo>
                    <a:pt x="366" y="161"/>
                  </a:lnTo>
                  <a:lnTo>
                    <a:pt x="405" y="154"/>
                  </a:lnTo>
                  <a:lnTo>
                    <a:pt x="425" y="146"/>
                  </a:lnTo>
                  <a:lnTo>
                    <a:pt x="440" y="135"/>
                  </a:lnTo>
                  <a:lnTo>
                    <a:pt x="451" y="121"/>
                  </a:lnTo>
                  <a:lnTo>
                    <a:pt x="460" y="106"/>
                  </a:lnTo>
                  <a:lnTo>
                    <a:pt x="464" y="91"/>
                  </a:lnTo>
                  <a:lnTo>
                    <a:pt x="468" y="80"/>
                  </a:lnTo>
                  <a:lnTo>
                    <a:pt x="469" y="72"/>
                  </a:lnTo>
                  <a:lnTo>
                    <a:pt x="469" y="68"/>
                  </a:lnTo>
                  <a:lnTo>
                    <a:pt x="468" y="70"/>
                  </a:lnTo>
                  <a:lnTo>
                    <a:pt x="465" y="76"/>
                  </a:lnTo>
                  <a:lnTo>
                    <a:pt x="462" y="85"/>
                  </a:lnTo>
                  <a:lnTo>
                    <a:pt x="455" y="97"/>
                  </a:lnTo>
                  <a:lnTo>
                    <a:pt x="445" y="108"/>
                  </a:lnTo>
                  <a:lnTo>
                    <a:pt x="432" y="121"/>
                  </a:lnTo>
                  <a:lnTo>
                    <a:pt x="415" y="131"/>
                  </a:lnTo>
                  <a:lnTo>
                    <a:pt x="393" y="139"/>
                  </a:lnTo>
                  <a:lnTo>
                    <a:pt x="366" y="145"/>
                  </a:lnTo>
                  <a:lnTo>
                    <a:pt x="335" y="145"/>
                  </a:lnTo>
                  <a:lnTo>
                    <a:pt x="297" y="142"/>
                  </a:lnTo>
                  <a:lnTo>
                    <a:pt x="255" y="130"/>
                  </a:lnTo>
                  <a:lnTo>
                    <a:pt x="204" y="113"/>
                  </a:lnTo>
                  <a:lnTo>
                    <a:pt x="146" y="87"/>
                  </a:lnTo>
                  <a:lnTo>
                    <a:pt x="82" y="51"/>
                  </a:lnTo>
                  <a:lnTo>
                    <a:pt x="9" y="5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7" name="Freeform 362"/>
            <p:cNvSpPr/>
            <p:nvPr/>
          </p:nvSpPr>
          <p:spPr>
            <a:xfrm>
              <a:off x="3587" y="3175"/>
              <a:ext cx="71" cy="73"/>
            </a:xfrm>
            <a:custGeom>
              <a:avLst/>
              <a:gdLst>
                <a:gd name="txL" fmla="*/ 0 w 142"/>
                <a:gd name="txT" fmla="*/ 0 h 145"/>
                <a:gd name="txR" fmla="*/ 142 w 142"/>
                <a:gd name="txB" fmla="*/ 145 h 145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42" h="145">
                  <a:moveTo>
                    <a:pt x="89" y="123"/>
                  </a:moveTo>
                  <a:lnTo>
                    <a:pt x="85" y="134"/>
                  </a:lnTo>
                  <a:lnTo>
                    <a:pt x="76" y="140"/>
                  </a:lnTo>
                  <a:lnTo>
                    <a:pt x="67" y="145"/>
                  </a:lnTo>
                  <a:lnTo>
                    <a:pt x="57" y="145"/>
                  </a:lnTo>
                  <a:lnTo>
                    <a:pt x="48" y="140"/>
                  </a:lnTo>
                  <a:lnTo>
                    <a:pt x="41" y="134"/>
                  </a:lnTo>
                  <a:lnTo>
                    <a:pt x="37" y="124"/>
                  </a:lnTo>
                  <a:lnTo>
                    <a:pt x="36" y="113"/>
                  </a:lnTo>
                  <a:lnTo>
                    <a:pt x="30" y="114"/>
                  </a:lnTo>
                  <a:lnTo>
                    <a:pt x="25" y="114"/>
                  </a:lnTo>
                  <a:lnTo>
                    <a:pt x="20" y="113"/>
                  </a:lnTo>
                  <a:lnTo>
                    <a:pt x="15" y="112"/>
                  </a:lnTo>
                  <a:lnTo>
                    <a:pt x="11" y="108"/>
                  </a:lnTo>
                  <a:lnTo>
                    <a:pt x="7" y="105"/>
                  </a:lnTo>
                  <a:lnTo>
                    <a:pt x="4" y="101"/>
                  </a:lnTo>
                  <a:lnTo>
                    <a:pt x="2" y="97"/>
                  </a:lnTo>
                  <a:lnTo>
                    <a:pt x="0" y="86"/>
                  </a:lnTo>
                  <a:lnTo>
                    <a:pt x="3" y="76"/>
                  </a:lnTo>
                  <a:lnTo>
                    <a:pt x="9" y="68"/>
                  </a:lnTo>
                  <a:lnTo>
                    <a:pt x="18" y="62"/>
                  </a:lnTo>
                  <a:lnTo>
                    <a:pt x="12" y="53"/>
                  </a:lnTo>
                  <a:lnTo>
                    <a:pt x="10" y="43"/>
                  </a:lnTo>
                  <a:lnTo>
                    <a:pt x="11" y="32"/>
                  </a:lnTo>
                  <a:lnTo>
                    <a:pt x="15" y="23"/>
                  </a:lnTo>
                  <a:lnTo>
                    <a:pt x="19" y="20"/>
                  </a:lnTo>
                  <a:lnTo>
                    <a:pt x="24" y="17"/>
                  </a:lnTo>
                  <a:lnTo>
                    <a:pt x="28" y="16"/>
                  </a:lnTo>
                  <a:lnTo>
                    <a:pt x="33" y="15"/>
                  </a:lnTo>
                  <a:lnTo>
                    <a:pt x="38" y="15"/>
                  </a:lnTo>
                  <a:lnTo>
                    <a:pt x="43" y="16"/>
                  </a:lnTo>
                  <a:lnTo>
                    <a:pt x="49" y="18"/>
                  </a:lnTo>
                  <a:lnTo>
                    <a:pt x="53" y="21"/>
                  </a:lnTo>
                  <a:lnTo>
                    <a:pt x="58" y="10"/>
                  </a:lnTo>
                  <a:lnTo>
                    <a:pt x="66" y="3"/>
                  </a:lnTo>
                  <a:lnTo>
                    <a:pt x="75" y="0"/>
                  </a:lnTo>
                  <a:lnTo>
                    <a:pt x="86" y="0"/>
                  </a:lnTo>
                  <a:lnTo>
                    <a:pt x="95" y="3"/>
                  </a:lnTo>
                  <a:lnTo>
                    <a:pt x="102" y="10"/>
                  </a:lnTo>
                  <a:lnTo>
                    <a:pt x="106" y="21"/>
                  </a:lnTo>
                  <a:lnTo>
                    <a:pt x="106" y="31"/>
                  </a:lnTo>
                  <a:lnTo>
                    <a:pt x="112" y="30"/>
                  </a:lnTo>
                  <a:lnTo>
                    <a:pt x="118" y="30"/>
                  </a:lnTo>
                  <a:lnTo>
                    <a:pt x="123" y="31"/>
                  </a:lnTo>
                  <a:lnTo>
                    <a:pt x="128" y="33"/>
                  </a:lnTo>
                  <a:lnTo>
                    <a:pt x="133" y="36"/>
                  </a:lnTo>
                  <a:lnTo>
                    <a:pt x="136" y="39"/>
                  </a:lnTo>
                  <a:lnTo>
                    <a:pt x="139" y="44"/>
                  </a:lnTo>
                  <a:lnTo>
                    <a:pt x="141" y="48"/>
                  </a:lnTo>
                  <a:lnTo>
                    <a:pt x="142" y="58"/>
                  </a:lnTo>
                  <a:lnTo>
                    <a:pt x="140" y="68"/>
                  </a:lnTo>
                  <a:lnTo>
                    <a:pt x="134" y="76"/>
                  </a:lnTo>
                  <a:lnTo>
                    <a:pt x="125" y="83"/>
                  </a:lnTo>
                  <a:lnTo>
                    <a:pt x="131" y="92"/>
                  </a:lnTo>
                  <a:lnTo>
                    <a:pt x="133" y="101"/>
                  </a:lnTo>
                  <a:lnTo>
                    <a:pt x="132" y="112"/>
                  </a:lnTo>
                  <a:lnTo>
                    <a:pt x="127" y="121"/>
                  </a:lnTo>
                  <a:lnTo>
                    <a:pt x="124" y="124"/>
                  </a:lnTo>
                  <a:lnTo>
                    <a:pt x="119" y="127"/>
                  </a:lnTo>
                  <a:lnTo>
                    <a:pt x="114" y="129"/>
                  </a:lnTo>
                  <a:lnTo>
                    <a:pt x="110" y="129"/>
                  </a:lnTo>
                  <a:lnTo>
                    <a:pt x="104" y="129"/>
                  </a:lnTo>
                  <a:lnTo>
                    <a:pt x="100" y="128"/>
                  </a:lnTo>
                  <a:lnTo>
                    <a:pt x="94" y="127"/>
                  </a:lnTo>
                  <a:lnTo>
                    <a:pt x="89" y="12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8" name="Freeform 363"/>
            <p:cNvSpPr/>
            <p:nvPr/>
          </p:nvSpPr>
          <p:spPr>
            <a:xfrm>
              <a:off x="3611" y="3201"/>
              <a:ext cx="21" cy="20"/>
            </a:xfrm>
            <a:custGeom>
              <a:avLst/>
              <a:gdLst>
                <a:gd name="txL" fmla="*/ 0 w 40"/>
                <a:gd name="txT" fmla="*/ 0 h 39"/>
                <a:gd name="txR" fmla="*/ 40 w 40"/>
                <a:gd name="txB" fmla="*/ 39 h 3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40" h="39">
                  <a:moveTo>
                    <a:pt x="39" y="14"/>
                  </a:moveTo>
                  <a:lnTo>
                    <a:pt x="36" y="7"/>
                  </a:lnTo>
                  <a:lnTo>
                    <a:pt x="29" y="2"/>
                  </a:lnTo>
                  <a:lnTo>
                    <a:pt x="22" y="0"/>
                  </a:lnTo>
                  <a:lnTo>
                    <a:pt x="14" y="1"/>
                  </a:lnTo>
                  <a:lnTo>
                    <a:pt x="7" y="4"/>
                  </a:lnTo>
                  <a:lnTo>
                    <a:pt x="2" y="11"/>
                  </a:lnTo>
                  <a:lnTo>
                    <a:pt x="0" y="18"/>
                  </a:lnTo>
                  <a:lnTo>
                    <a:pt x="1" y="26"/>
                  </a:lnTo>
                  <a:lnTo>
                    <a:pt x="5" y="32"/>
                  </a:lnTo>
                  <a:lnTo>
                    <a:pt x="12" y="37"/>
                  </a:lnTo>
                  <a:lnTo>
                    <a:pt x="18" y="39"/>
                  </a:lnTo>
                  <a:lnTo>
                    <a:pt x="26" y="38"/>
                  </a:lnTo>
                  <a:lnTo>
                    <a:pt x="33" y="34"/>
                  </a:lnTo>
                  <a:lnTo>
                    <a:pt x="38" y="29"/>
                  </a:lnTo>
                  <a:lnTo>
                    <a:pt x="40" y="22"/>
                  </a:lnTo>
                  <a:lnTo>
                    <a:pt x="39" y="14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9" name="Freeform 364"/>
            <p:cNvSpPr/>
            <p:nvPr/>
          </p:nvSpPr>
          <p:spPr>
            <a:xfrm>
              <a:off x="3406" y="3166"/>
              <a:ext cx="26" cy="26"/>
            </a:xfrm>
            <a:custGeom>
              <a:avLst/>
              <a:gdLst>
                <a:gd name="txL" fmla="*/ 0 w 52"/>
                <a:gd name="txT" fmla="*/ 0 h 50"/>
                <a:gd name="txR" fmla="*/ 52 w 52"/>
                <a:gd name="txB" fmla="*/ 50 h 5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2" h="50">
                  <a:moveTo>
                    <a:pt x="26" y="50"/>
                  </a:moveTo>
                  <a:lnTo>
                    <a:pt x="37" y="48"/>
                  </a:lnTo>
                  <a:lnTo>
                    <a:pt x="45" y="42"/>
                  </a:lnTo>
                  <a:lnTo>
                    <a:pt x="49" y="34"/>
                  </a:lnTo>
                  <a:lnTo>
                    <a:pt x="52" y="25"/>
                  </a:lnTo>
                  <a:lnTo>
                    <a:pt x="49" y="15"/>
                  </a:lnTo>
                  <a:lnTo>
                    <a:pt x="45" y="6"/>
                  </a:lnTo>
                  <a:lnTo>
                    <a:pt x="37" y="2"/>
                  </a:lnTo>
                  <a:lnTo>
                    <a:pt x="26" y="0"/>
                  </a:lnTo>
                  <a:lnTo>
                    <a:pt x="16" y="2"/>
                  </a:lnTo>
                  <a:lnTo>
                    <a:pt x="8" y="6"/>
                  </a:lnTo>
                  <a:lnTo>
                    <a:pt x="2" y="15"/>
                  </a:lnTo>
                  <a:lnTo>
                    <a:pt x="0" y="25"/>
                  </a:lnTo>
                  <a:lnTo>
                    <a:pt x="2" y="34"/>
                  </a:lnTo>
                  <a:lnTo>
                    <a:pt x="8" y="42"/>
                  </a:lnTo>
                  <a:lnTo>
                    <a:pt x="16" y="48"/>
                  </a:lnTo>
                  <a:lnTo>
                    <a:pt x="26" y="5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0" name="Freeform 365"/>
            <p:cNvSpPr/>
            <p:nvPr/>
          </p:nvSpPr>
          <p:spPr>
            <a:xfrm>
              <a:off x="3392" y="3081"/>
              <a:ext cx="56" cy="78"/>
            </a:xfrm>
            <a:custGeom>
              <a:avLst/>
              <a:gdLst>
                <a:gd name="txL" fmla="*/ 0 w 113"/>
                <a:gd name="txT" fmla="*/ 0 h 156"/>
                <a:gd name="txR" fmla="*/ 113 w 113"/>
                <a:gd name="txB" fmla="*/ 156 h 156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113" h="156">
                  <a:moveTo>
                    <a:pt x="69" y="156"/>
                  </a:moveTo>
                  <a:lnTo>
                    <a:pt x="44" y="156"/>
                  </a:lnTo>
                  <a:lnTo>
                    <a:pt x="39" y="149"/>
                  </a:lnTo>
                  <a:lnTo>
                    <a:pt x="29" y="131"/>
                  </a:lnTo>
                  <a:lnTo>
                    <a:pt x="17" y="106"/>
                  </a:lnTo>
                  <a:lnTo>
                    <a:pt x="6" y="77"/>
                  </a:lnTo>
                  <a:lnTo>
                    <a:pt x="0" y="50"/>
                  </a:lnTo>
                  <a:lnTo>
                    <a:pt x="5" y="24"/>
                  </a:lnTo>
                  <a:lnTo>
                    <a:pt x="22" y="7"/>
                  </a:lnTo>
                  <a:lnTo>
                    <a:pt x="55" y="0"/>
                  </a:lnTo>
                  <a:lnTo>
                    <a:pt x="91" y="7"/>
                  </a:lnTo>
                  <a:lnTo>
                    <a:pt x="108" y="24"/>
                  </a:lnTo>
                  <a:lnTo>
                    <a:pt x="113" y="50"/>
                  </a:lnTo>
                  <a:lnTo>
                    <a:pt x="107" y="77"/>
                  </a:lnTo>
                  <a:lnTo>
                    <a:pt x="97" y="106"/>
                  </a:lnTo>
                  <a:lnTo>
                    <a:pt x="84" y="131"/>
                  </a:lnTo>
                  <a:lnTo>
                    <a:pt x="74" y="149"/>
                  </a:lnTo>
                  <a:lnTo>
                    <a:pt x="69" y="156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1" name="Freeform 366"/>
            <p:cNvSpPr/>
            <p:nvPr/>
          </p:nvSpPr>
          <p:spPr>
            <a:xfrm>
              <a:off x="3392" y="3081"/>
              <a:ext cx="56" cy="78"/>
            </a:xfrm>
            <a:custGeom>
              <a:avLst/>
              <a:gdLst>
                <a:gd name="txL" fmla="*/ 0 w 113"/>
                <a:gd name="txT" fmla="*/ 0 h 156"/>
                <a:gd name="txR" fmla="*/ 113 w 113"/>
                <a:gd name="txB" fmla="*/ 156 h 156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113" h="156">
                  <a:moveTo>
                    <a:pt x="69" y="156"/>
                  </a:moveTo>
                  <a:lnTo>
                    <a:pt x="44" y="156"/>
                  </a:lnTo>
                  <a:lnTo>
                    <a:pt x="39" y="149"/>
                  </a:lnTo>
                  <a:lnTo>
                    <a:pt x="29" y="131"/>
                  </a:lnTo>
                  <a:lnTo>
                    <a:pt x="17" y="106"/>
                  </a:lnTo>
                  <a:lnTo>
                    <a:pt x="6" y="77"/>
                  </a:lnTo>
                  <a:lnTo>
                    <a:pt x="0" y="50"/>
                  </a:lnTo>
                  <a:lnTo>
                    <a:pt x="5" y="24"/>
                  </a:lnTo>
                  <a:lnTo>
                    <a:pt x="22" y="7"/>
                  </a:lnTo>
                  <a:lnTo>
                    <a:pt x="55" y="0"/>
                  </a:lnTo>
                  <a:lnTo>
                    <a:pt x="91" y="7"/>
                  </a:lnTo>
                  <a:lnTo>
                    <a:pt x="108" y="24"/>
                  </a:lnTo>
                  <a:lnTo>
                    <a:pt x="113" y="50"/>
                  </a:lnTo>
                  <a:lnTo>
                    <a:pt x="107" y="77"/>
                  </a:lnTo>
                  <a:lnTo>
                    <a:pt x="97" y="106"/>
                  </a:lnTo>
                  <a:lnTo>
                    <a:pt x="84" y="131"/>
                  </a:lnTo>
                  <a:lnTo>
                    <a:pt x="74" y="149"/>
                  </a:lnTo>
                  <a:lnTo>
                    <a:pt x="69" y="156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2" name="Freeform 367"/>
            <p:cNvSpPr/>
            <p:nvPr/>
          </p:nvSpPr>
          <p:spPr>
            <a:xfrm>
              <a:off x="3434" y="3114"/>
              <a:ext cx="76" cy="61"/>
            </a:xfrm>
            <a:custGeom>
              <a:avLst/>
              <a:gdLst>
                <a:gd name="txL" fmla="*/ 0 w 152"/>
                <a:gd name="txT" fmla="*/ 0 h 123"/>
                <a:gd name="txR" fmla="*/ 152 w 152"/>
                <a:gd name="txB" fmla="*/ 123 h 123"/>
              </a:gdLst>
              <a:ahLst/>
              <a:cxnLst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152" h="123">
                  <a:moveTo>
                    <a:pt x="13" y="122"/>
                  </a:moveTo>
                  <a:lnTo>
                    <a:pt x="0" y="100"/>
                  </a:lnTo>
                  <a:lnTo>
                    <a:pt x="4" y="93"/>
                  </a:lnTo>
                  <a:lnTo>
                    <a:pt x="14" y="75"/>
                  </a:lnTo>
                  <a:lnTo>
                    <a:pt x="29" y="52"/>
                  </a:lnTo>
                  <a:lnTo>
                    <a:pt x="48" y="27"/>
                  </a:lnTo>
                  <a:lnTo>
                    <a:pt x="70" y="9"/>
                  </a:lnTo>
                  <a:lnTo>
                    <a:pt x="93" y="0"/>
                  </a:lnTo>
                  <a:lnTo>
                    <a:pt x="118" y="5"/>
                  </a:lnTo>
                  <a:lnTo>
                    <a:pt x="141" y="32"/>
                  </a:lnTo>
                  <a:lnTo>
                    <a:pt x="149" y="50"/>
                  </a:lnTo>
                  <a:lnTo>
                    <a:pt x="152" y="65"/>
                  </a:lnTo>
                  <a:lnTo>
                    <a:pt x="151" y="79"/>
                  </a:lnTo>
                  <a:lnTo>
                    <a:pt x="146" y="91"/>
                  </a:lnTo>
                  <a:lnTo>
                    <a:pt x="138" y="99"/>
                  </a:lnTo>
                  <a:lnTo>
                    <a:pt x="127" y="107"/>
                  </a:lnTo>
                  <a:lnTo>
                    <a:pt x="114" y="113"/>
                  </a:lnTo>
                  <a:lnTo>
                    <a:pt x="99" y="116"/>
                  </a:lnTo>
                  <a:lnTo>
                    <a:pt x="84" y="120"/>
                  </a:lnTo>
                  <a:lnTo>
                    <a:pt x="69" y="121"/>
                  </a:lnTo>
                  <a:lnTo>
                    <a:pt x="54" y="122"/>
                  </a:lnTo>
                  <a:lnTo>
                    <a:pt x="42" y="123"/>
                  </a:lnTo>
                  <a:lnTo>
                    <a:pt x="30" y="123"/>
                  </a:lnTo>
                  <a:lnTo>
                    <a:pt x="21" y="122"/>
                  </a:lnTo>
                  <a:lnTo>
                    <a:pt x="15" y="122"/>
                  </a:lnTo>
                  <a:lnTo>
                    <a:pt x="13" y="122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3" name="Freeform 368"/>
            <p:cNvSpPr/>
            <p:nvPr/>
          </p:nvSpPr>
          <p:spPr>
            <a:xfrm>
              <a:off x="3434" y="3184"/>
              <a:ext cx="76" cy="61"/>
            </a:xfrm>
            <a:custGeom>
              <a:avLst/>
              <a:gdLst>
                <a:gd name="txL" fmla="*/ 0 w 153"/>
                <a:gd name="txT" fmla="*/ 0 h 122"/>
                <a:gd name="txR" fmla="*/ 153 w 153"/>
                <a:gd name="txB" fmla="*/ 122 h 122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153" h="122">
                  <a:moveTo>
                    <a:pt x="0" y="23"/>
                  </a:moveTo>
                  <a:lnTo>
                    <a:pt x="13" y="1"/>
                  </a:lnTo>
                  <a:lnTo>
                    <a:pt x="15" y="1"/>
                  </a:lnTo>
                  <a:lnTo>
                    <a:pt x="21" y="1"/>
                  </a:lnTo>
                  <a:lnTo>
                    <a:pt x="30" y="0"/>
                  </a:lnTo>
                  <a:lnTo>
                    <a:pt x="42" y="0"/>
                  </a:lnTo>
                  <a:lnTo>
                    <a:pt x="54" y="1"/>
                  </a:lnTo>
                  <a:lnTo>
                    <a:pt x="69" y="2"/>
                  </a:lnTo>
                  <a:lnTo>
                    <a:pt x="84" y="4"/>
                  </a:lnTo>
                  <a:lnTo>
                    <a:pt x="99" y="7"/>
                  </a:lnTo>
                  <a:lnTo>
                    <a:pt x="114" y="10"/>
                  </a:lnTo>
                  <a:lnTo>
                    <a:pt x="127" y="16"/>
                  </a:lnTo>
                  <a:lnTo>
                    <a:pt x="138" y="23"/>
                  </a:lnTo>
                  <a:lnTo>
                    <a:pt x="146" y="32"/>
                  </a:lnTo>
                  <a:lnTo>
                    <a:pt x="152" y="43"/>
                  </a:lnTo>
                  <a:lnTo>
                    <a:pt x="153" y="55"/>
                  </a:lnTo>
                  <a:lnTo>
                    <a:pt x="150" y="70"/>
                  </a:lnTo>
                  <a:lnTo>
                    <a:pt x="142" y="89"/>
                  </a:lnTo>
                  <a:lnTo>
                    <a:pt x="118" y="115"/>
                  </a:lnTo>
                  <a:lnTo>
                    <a:pt x="93" y="122"/>
                  </a:lnTo>
                  <a:lnTo>
                    <a:pt x="70" y="114"/>
                  </a:lnTo>
                  <a:lnTo>
                    <a:pt x="48" y="95"/>
                  </a:lnTo>
                  <a:lnTo>
                    <a:pt x="29" y="72"/>
                  </a:lnTo>
                  <a:lnTo>
                    <a:pt x="14" y="48"/>
                  </a:lnTo>
                  <a:lnTo>
                    <a:pt x="4" y="30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4" name="Freeform 369"/>
            <p:cNvSpPr/>
            <p:nvPr/>
          </p:nvSpPr>
          <p:spPr>
            <a:xfrm>
              <a:off x="3392" y="3199"/>
              <a:ext cx="55" cy="78"/>
            </a:xfrm>
            <a:custGeom>
              <a:avLst/>
              <a:gdLst>
                <a:gd name="txL" fmla="*/ 0 w 112"/>
                <a:gd name="txT" fmla="*/ 0 h 156"/>
                <a:gd name="txR" fmla="*/ 112 w 112"/>
                <a:gd name="txB" fmla="*/ 156 h 156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</a:cxnLst>
              <a:rect l="txL" t="txT" r="txR" b="txB"/>
              <a:pathLst>
                <a:path w="112" h="156">
                  <a:moveTo>
                    <a:pt x="43" y="0"/>
                  </a:moveTo>
                  <a:lnTo>
                    <a:pt x="68" y="0"/>
                  </a:lnTo>
                  <a:lnTo>
                    <a:pt x="73" y="7"/>
                  </a:lnTo>
                  <a:lnTo>
                    <a:pt x="83" y="24"/>
                  </a:lnTo>
                  <a:lnTo>
                    <a:pt x="96" y="50"/>
                  </a:lnTo>
                  <a:lnTo>
                    <a:pt x="106" y="77"/>
                  </a:lnTo>
                  <a:lnTo>
                    <a:pt x="112" y="106"/>
                  </a:lnTo>
                  <a:lnTo>
                    <a:pt x="108" y="131"/>
                  </a:lnTo>
                  <a:lnTo>
                    <a:pt x="91" y="149"/>
                  </a:lnTo>
                  <a:lnTo>
                    <a:pt x="56" y="156"/>
                  </a:lnTo>
                  <a:lnTo>
                    <a:pt x="22" y="149"/>
                  </a:lnTo>
                  <a:lnTo>
                    <a:pt x="4" y="131"/>
                  </a:lnTo>
                  <a:lnTo>
                    <a:pt x="0" y="106"/>
                  </a:lnTo>
                  <a:lnTo>
                    <a:pt x="5" y="77"/>
                  </a:lnTo>
                  <a:lnTo>
                    <a:pt x="15" y="50"/>
                  </a:lnTo>
                  <a:lnTo>
                    <a:pt x="28" y="24"/>
                  </a:lnTo>
                  <a:lnTo>
                    <a:pt x="38" y="7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5" name="Freeform 370"/>
            <p:cNvSpPr/>
            <p:nvPr/>
          </p:nvSpPr>
          <p:spPr>
            <a:xfrm>
              <a:off x="3330" y="3182"/>
              <a:ext cx="75" cy="62"/>
            </a:xfrm>
            <a:custGeom>
              <a:avLst/>
              <a:gdLst>
                <a:gd name="txL" fmla="*/ 0 w 151"/>
                <a:gd name="txT" fmla="*/ 0 h 123"/>
                <a:gd name="txR" fmla="*/ 151 w 151"/>
                <a:gd name="txB" fmla="*/ 123 h 123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151" h="123">
                  <a:moveTo>
                    <a:pt x="138" y="1"/>
                  </a:moveTo>
                  <a:lnTo>
                    <a:pt x="151" y="23"/>
                  </a:lnTo>
                  <a:lnTo>
                    <a:pt x="147" y="30"/>
                  </a:lnTo>
                  <a:lnTo>
                    <a:pt x="137" y="48"/>
                  </a:lnTo>
                  <a:lnTo>
                    <a:pt x="122" y="71"/>
                  </a:lnTo>
                  <a:lnTo>
                    <a:pt x="103" y="95"/>
                  </a:lnTo>
                  <a:lnTo>
                    <a:pt x="82" y="114"/>
                  </a:lnTo>
                  <a:lnTo>
                    <a:pt x="57" y="123"/>
                  </a:lnTo>
                  <a:lnTo>
                    <a:pt x="34" y="117"/>
                  </a:lnTo>
                  <a:lnTo>
                    <a:pt x="11" y="91"/>
                  </a:lnTo>
                  <a:lnTo>
                    <a:pt x="3" y="72"/>
                  </a:lnTo>
                  <a:lnTo>
                    <a:pt x="0" y="57"/>
                  </a:lnTo>
                  <a:lnTo>
                    <a:pt x="0" y="44"/>
                  </a:lnTo>
                  <a:lnTo>
                    <a:pt x="6" y="32"/>
                  </a:lnTo>
                  <a:lnTo>
                    <a:pt x="14" y="24"/>
                  </a:lnTo>
                  <a:lnTo>
                    <a:pt x="25" y="16"/>
                  </a:lnTo>
                  <a:lnTo>
                    <a:pt x="38" y="10"/>
                  </a:lnTo>
                  <a:lnTo>
                    <a:pt x="52" y="7"/>
                  </a:lnTo>
                  <a:lnTo>
                    <a:pt x="67" y="3"/>
                  </a:lnTo>
                  <a:lnTo>
                    <a:pt x="82" y="2"/>
                  </a:lnTo>
                  <a:lnTo>
                    <a:pt x="97" y="1"/>
                  </a:lnTo>
                  <a:lnTo>
                    <a:pt x="109" y="0"/>
                  </a:lnTo>
                  <a:lnTo>
                    <a:pt x="121" y="0"/>
                  </a:lnTo>
                  <a:lnTo>
                    <a:pt x="130" y="1"/>
                  </a:lnTo>
                  <a:lnTo>
                    <a:pt x="136" y="1"/>
                  </a:lnTo>
                  <a:lnTo>
                    <a:pt x="138" y="1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6" name="Freeform 371"/>
            <p:cNvSpPr/>
            <p:nvPr/>
          </p:nvSpPr>
          <p:spPr>
            <a:xfrm>
              <a:off x="3329" y="3113"/>
              <a:ext cx="76" cy="62"/>
            </a:xfrm>
            <a:custGeom>
              <a:avLst/>
              <a:gdLst>
                <a:gd name="txL" fmla="*/ 0 w 152"/>
                <a:gd name="txT" fmla="*/ 0 h 123"/>
                <a:gd name="txR" fmla="*/ 152 w 152"/>
                <a:gd name="txB" fmla="*/ 123 h 123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52" h="123">
                  <a:moveTo>
                    <a:pt x="152" y="99"/>
                  </a:moveTo>
                  <a:lnTo>
                    <a:pt x="139" y="122"/>
                  </a:lnTo>
                  <a:lnTo>
                    <a:pt x="137" y="122"/>
                  </a:lnTo>
                  <a:lnTo>
                    <a:pt x="131" y="122"/>
                  </a:lnTo>
                  <a:lnTo>
                    <a:pt x="122" y="123"/>
                  </a:lnTo>
                  <a:lnTo>
                    <a:pt x="110" y="122"/>
                  </a:lnTo>
                  <a:lnTo>
                    <a:pt x="98" y="122"/>
                  </a:lnTo>
                  <a:lnTo>
                    <a:pt x="83" y="121"/>
                  </a:lnTo>
                  <a:lnTo>
                    <a:pt x="68" y="118"/>
                  </a:lnTo>
                  <a:lnTo>
                    <a:pt x="53" y="116"/>
                  </a:lnTo>
                  <a:lnTo>
                    <a:pt x="39" y="111"/>
                  </a:lnTo>
                  <a:lnTo>
                    <a:pt x="26" y="106"/>
                  </a:lnTo>
                  <a:lnTo>
                    <a:pt x="15" y="99"/>
                  </a:lnTo>
                  <a:lnTo>
                    <a:pt x="7" y="91"/>
                  </a:lnTo>
                  <a:lnTo>
                    <a:pt x="1" y="79"/>
                  </a:lnTo>
                  <a:lnTo>
                    <a:pt x="0" y="66"/>
                  </a:lnTo>
                  <a:lnTo>
                    <a:pt x="3" y="51"/>
                  </a:lnTo>
                  <a:lnTo>
                    <a:pt x="11" y="33"/>
                  </a:lnTo>
                  <a:lnTo>
                    <a:pt x="34" y="6"/>
                  </a:lnTo>
                  <a:lnTo>
                    <a:pt x="58" y="0"/>
                  </a:lnTo>
                  <a:lnTo>
                    <a:pt x="83" y="8"/>
                  </a:lnTo>
                  <a:lnTo>
                    <a:pt x="104" y="27"/>
                  </a:lnTo>
                  <a:lnTo>
                    <a:pt x="123" y="50"/>
                  </a:lnTo>
                  <a:lnTo>
                    <a:pt x="138" y="73"/>
                  </a:lnTo>
                  <a:lnTo>
                    <a:pt x="148" y="92"/>
                  </a:lnTo>
                  <a:lnTo>
                    <a:pt x="152" y="99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7" name="Freeform 372"/>
            <p:cNvSpPr/>
            <p:nvPr/>
          </p:nvSpPr>
          <p:spPr>
            <a:xfrm>
              <a:off x="3017" y="3114"/>
              <a:ext cx="68" cy="74"/>
            </a:xfrm>
            <a:custGeom>
              <a:avLst/>
              <a:gdLst>
                <a:gd name="txL" fmla="*/ 0 w 136"/>
                <a:gd name="txT" fmla="*/ 0 h 148"/>
                <a:gd name="txR" fmla="*/ 136 w 136"/>
                <a:gd name="txB" fmla="*/ 148 h 148"/>
              </a:gdLst>
              <a:ahLst/>
              <a:cxnLst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36" h="148">
                  <a:moveTo>
                    <a:pt x="14" y="75"/>
                  </a:moveTo>
                  <a:lnTo>
                    <a:pt x="6" y="67"/>
                  </a:lnTo>
                  <a:lnTo>
                    <a:pt x="1" y="57"/>
                  </a:lnTo>
                  <a:lnTo>
                    <a:pt x="0" y="47"/>
                  </a:lnTo>
                  <a:lnTo>
                    <a:pt x="4" y="38"/>
                  </a:lnTo>
                  <a:lnTo>
                    <a:pt x="7" y="33"/>
                  </a:lnTo>
                  <a:lnTo>
                    <a:pt x="11" y="30"/>
                  </a:lnTo>
                  <a:lnTo>
                    <a:pt x="15" y="27"/>
                  </a:lnTo>
                  <a:lnTo>
                    <a:pt x="20" y="25"/>
                  </a:lnTo>
                  <a:lnTo>
                    <a:pt x="24" y="25"/>
                  </a:lnTo>
                  <a:lnTo>
                    <a:pt x="30" y="25"/>
                  </a:lnTo>
                  <a:lnTo>
                    <a:pt x="35" y="25"/>
                  </a:lnTo>
                  <a:lnTo>
                    <a:pt x="41" y="27"/>
                  </a:lnTo>
                  <a:lnTo>
                    <a:pt x="43" y="16"/>
                  </a:lnTo>
                  <a:lnTo>
                    <a:pt x="50" y="8"/>
                  </a:lnTo>
                  <a:lnTo>
                    <a:pt x="58" y="2"/>
                  </a:lnTo>
                  <a:lnTo>
                    <a:pt x="68" y="0"/>
                  </a:lnTo>
                  <a:lnTo>
                    <a:pt x="79" y="2"/>
                  </a:lnTo>
                  <a:lnTo>
                    <a:pt x="87" y="8"/>
                  </a:lnTo>
                  <a:lnTo>
                    <a:pt x="92" y="16"/>
                  </a:lnTo>
                  <a:lnTo>
                    <a:pt x="95" y="26"/>
                  </a:lnTo>
                  <a:lnTo>
                    <a:pt x="100" y="24"/>
                  </a:lnTo>
                  <a:lnTo>
                    <a:pt x="105" y="23"/>
                  </a:lnTo>
                  <a:lnTo>
                    <a:pt x="111" y="23"/>
                  </a:lnTo>
                  <a:lnTo>
                    <a:pt x="117" y="24"/>
                  </a:lnTo>
                  <a:lnTo>
                    <a:pt x="121" y="26"/>
                  </a:lnTo>
                  <a:lnTo>
                    <a:pt x="126" y="29"/>
                  </a:lnTo>
                  <a:lnTo>
                    <a:pt x="129" y="32"/>
                  </a:lnTo>
                  <a:lnTo>
                    <a:pt x="133" y="37"/>
                  </a:lnTo>
                  <a:lnTo>
                    <a:pt x="136" y="46"/>
                  </a:lnTo>
                  <a:lnTo>
                    <a:pt x="135" y="56"/>
                  </a:lnTo>
                  <a:lnTo>
                    <a:pt x="130" y="65"/>
                  </a:lnTo>
                  <a:lnTo>
                    <a:pt x="122" y="73"/>
                  </a:lnTo>
                  <a:lnTo>
                    <a:pt x="130" y="80"/>
                  </a:lnTo>
                  <a:lnTo>
                    <a:pt x="135" y="90"/>
                  </a:lnTo>
                  <a:lnTo>
                    <a:pt x="136" y="100"/>
                  </a:lnTo>
                  <a:lnTo>
                    <a:pt x="133" y="110"/>
                  </a:lnTo>
                  <a:lnTo>
                    <a:pt x="129" y="115"/>
                  </a:lnTo>
                  <a:lnTo>
                    <a:pt x="126" y="118"/>
                  </a:lnTo>
                  <a:lnTo>
                    <a:pt x="121" y="121"/>
                  </a:lnTo>
                  <a:lnTo>
                    <a:pt x="117" y="122"/>
                  </a:lnTo>
                  <a:lnTo>
                    <a:pt x="112" y="123"/>
                  </a:lnTo>
                  <a:lnTo>
                    <a:pt x="106" y="123"/>
                  </a:lnTo>
                  <a:lnTo>
                    <a:pt x="102" y="122"/>
                  </a:lnTo>
                  <a:lnTo>
                    <a:pt x="96" y="121"/>
                  </a:lnTo>
                  <a:lnTo>
                    <a:pt x="94" y="131"/>
                  </a:lnTo>
                  <a:lnTo>
                    <a:pt x="88" y="140"/>
                  </a:lnTo>
                  <a:lnTo>
                    <a:pt x="80" y="146"/>
                  </a:lnTo>
                  <a:lnTo>
                    <a:pt x="69" y="148"/>
                  </a:lnTo>
                  <a:lnTo>
                    <a:pt x="59" y="146"/>
                  </a:lnTo>
                  <a:lnTo>
                    <a:pt x="51" y="140"/>
                  </a:lnTo>
                  <a:lnTo>
                    <a:pt x="45" y="131"/>
                  </a:lnTo>
                  <a:lnTo>
                    <a:pt x="42" y="121"/>
                  </a:lnTo>
                  <a:lnTo>
                    <a:pt x="36" y="123"/>
                  </a:lnTo>
                  <a:lnTo>
                    <a:pt x="31" y="124"/>
                  </a:lnTo>
                  <a:lnTo>
                    <a:pt x="26" y="124"/>
                  </a:lnTo>
                  <a:lnTo>
                    <a:pt x="21" y="123"/>
                  </a:lnTo>
                  <a:lnTo>
                    <a:pt x="16" y="122"/>
                  </a:lnTo>
                  <a:lnTo>
                    <a:pt x="12" y="120"/>
                  </a:lnTo>
                  <a:lnTo>
                    <a:pt x="8" y="116"/>
                  </a:lnTo>
                  <a:lnTo>
                    <a:pt x="5" y="111"/>
                  </a:lnTo>
                  <a:lnTo>
                    <a:pt x="1" y="101"/>
                  </a:lnTo>
                  <a:lnTo>
                    <a:pt x="3" y="92"/>
                  </a:lnTo>
                  <a:lnTo>
                    <a:pt x="7" y="83"/>
                  </a:lnTo>
                  <a:lnTo>
                    <a:pt x="14" y="75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8" name="Freeform 373"/>
            <p:cNvSpPr/>
            <p:nvPr/>
          </p:nvSpPr>
          <p:spPr>
            <a:xfrm>
              <a:off x="3041" y="3140"/>
              <a:ext cx="20" cy="21"/>
            </a:xfrm>
            <a:custGeom>
              <a:avLst/>
              <a:gdLst>
                <a:gd name="txL" fmla="*/ 0 w 39"/>
                <a:gd name="txT" fmla="*/ 0 h 40"/>
                <a:gd name="txR" fmla="*/ 39 w 39"/>
                <a:gd name="txB" fmla="*/ 40 h 4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9" h="40">
                  <a:moveTo>
                    <a:pt x="19" y="40"/>
                  </a:moveTo>
                  <a:lnTo>
                    <a:pt x="27" y="39"/>
                  </a:lnTo>
                  <a:lnTo>
                    <a:pt x="33" y="34"/>
                  </a:lnTo>
                  <a:lnTo>
                    <a:pt x="38" y="27"/>
                  </a:lnTo>
                  <a:lnTo>
                    <a:pt x="39" y="20"/>
                  </a:lnTo>
                  <a:lnTo>
                    <a:pt x="38" y="12"/>
                  </a:lnTo>
                  <a:lnTo>
                    <a:pt x="33" y="5"/>
                  </a:lnTo>
                  <a:lnTo>
                    <a:pt x="27" y="1"/>
                  </a:lnTo>
                  <a:lnTo>
                    <a:pt x="19" y="0"/>
                  </a:lnTo>
                  <a:lnTo>
                    <a:pt x="12" y="1"/>
                  </a:lnTo>
                  <a:lnTo>
                    <a:pt x="6" y="5"/>
                  </a:lnTo>
                  <a:lnTo>
                    <a:pt x="1" y="12"/>
                  </a:lnTo>
                  <a:lnTo>
                    <a:pt x="0" y="20"/>
                  </a:lnTo>
                  <a:lnTo>
                    <a:pt x="1" y="27"/>
                  </a:lnTo>
                  <a:lnTo>
                    <a:pt x="6" y="34"/>
                  </a:lnTo>
                  <a:lnTo>
                    <a:pt x="12" y="39"/>
                  </a:lnTo>
                  <a:lnTo>
                    <a:pt x="19" y="4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9" name="Freeform 374"/>
            <p:cNvSpPr/>
            <p:nvPr/>
          </p:nvSpPr>
          <p:spPr>
            <a:xfrm>
              <a:off x="3104" y="2590"/>
              <a:ext cx="68" cy="74"/>
            </a:xfrm>
            <a:custGeom>
              <a:avLst/>
              <a:gdLst>
                <a:gd name="txL" fmla="*/ 0 w 136"/>
                <a:gd name="txT" fmla="*/ 0 h 147"/>
                <a:gd name="txR" fmla="*/ 136 w 136"/>
                <a:gd name="txB" fmla="*/ 147 h 147"/>
              </a:gdLst>
              <a:ahLst/>
              <a:cxnLst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36" h="147">
                  <a:moveTo>
                    <a:pt x="14" y="74"/>
                  </a:moveTo>
                  <a:lnTo>
                    <a:pt x="6" y="66"/>
                  </a:lnTo>
                  <a:lnTo>
                    <a:pt x="1" y="57"/>
                  </a:lnTo>
                  <a:lnTo>
                    <a:pt x="0" y="47"/>
                  </a:lnTo>
                  <a:lnTo>
                    <a:pt x="4" y="36"/>
                  </a:lnTo>
                  <a:lnTo>
                    <a:pt x="7" y="33"/>
                  </a:lnTo>
                  <a:lnTo>
                    <a:pt x="11" y="30"/>
                  </a:lnTo>
                  <a:lnTo>
                    <a:pt x="15" y="26"/>
                  </a:lnTo>
                  <a:lnTo>
                    <a:pt x="20" y="25"/>
                  </a:lnTo>
                  <a:lnTo>
                    <a:pt x="25" y="24"/>
                  </a:lnTo>
                  <a:lnTo>
                    <a:pt x="30" y="24"/>
                  </a:lnTo>
                  <a:lnTo>
                    <a:pt x="35" y="25"/>
                  </a:lnTo>
                  <a:lnTo>
                    <a:pt x="41" y="27"/>
                  </a:lnTo>
                  <a:lnTo>
                    <a:pt x="43" y="16"/>
                  </a:lnTo>
                  <a:lnTo>
                    <a:pt x="50" y="8"/>
                  </a:lnTo>
                  <a:lnTo>
                    <a:pt x="58" y="2"/>
                  </a:lnTo>
                  <a:lnTo>
                    <a:pt x="68" y="0"/>
                  </a:lnTo>
                  <a:lnTo>
                    <a:pt x="79" y="2"/>
                  </a:lnTo>
                  <a:lnTo>
                    <a:pt x="87" y="8"/>
                  </a:lnTo>
                  <a:lnTo>
                    <a:pt x="92" y="16"/>
                  </a:lnTo>
                  <a:lnTo>
                    <a:pt x="95" y="26"/>
                  </a:lnTo>
                  <a:lnTo>
                    <a:pt x="101" y="24"/>
                  </a:lnTo>
                  <a:lnTo>
                    <a:pt x="105" y="23"/>
                  </a:lnTo>
                  <a:lnTo>
                    <a:pt x="111" y="23"/>
                  </a:lnTo>
                  <a:lnTo>
                    <a:pt x="116" y="24"/>
                  </a:lnTo>
                  <a:lnTo>
                    <a:pt x="121" y="25"/>
                  </a:lnTo>
                  <a:lnTo>
                    <a:pt x="126" y="28"/>
                  </a:lnTo>
                  <a:lnTo>
                    <a:pt x="129" y="32"/>
                  </a:lnTo>
                  <a:lnTo>
                    <a:pt x="133" y="35"/>
                  </a:lnTo>
                  <a:lnTo>
                    <a:pt x="136" y="46"/>
                  </a:lnTo>
                  <a:lnTo>
                    <a:pt x="135" y="55"/>
                  </a:lnTo>
                  <a:lnTo>
                    <a:pt x="130" y="65"/>
                  </a:lnTo>
                  <a:lnTo>
                    <a:pt x="122" y="72"/>
                  </a:lnTo>
                  <a:lnTo>
                    <a:pt x="130" y="80"/>
                  </a:lnTo>
                  <a:lnTo>
                    <a:pt x="135" y="89"/>
                  </a:lnTo>
                  <a:lnTo>
                    <a:pt x="136" y="100"/>
                  </a:lnTo>
                  <a:lnTo>
                    <a:pt x="133" y="110"/>
                  </a:lnTo>
                  <a:lnTo>
                    <a:pt x="129" y="114"/>
                  </a:lnTo>
                  <a:lnTo>
                    <a:pt x="126" y="117"/>
                  </a:lnTo>
                  <a:lnTo>
                    <a:pt x="121" y="121"/>
                  </a:lnTo>
                  <a:lnTo>
                    <a:pt x="117" y="122"/>
                  </a:lnTo>
                  <a:lnTo>
                    <a:pt x="112" y="123"/>
                  </a:lnTo>
                  <a:lnTo>
                    <a:pt x="106" y="123"/>
                  </a:lnTo>
                  <a:lnTo>
                    <a:pt x="102" y="122"/>
                  </a:lnTo>
                  <a:lnTo>
                    <a:pt x="96" y="121"/>
                  </a:lnTo>
                  <a:lnTo>
                    <a:pt x="94" y="131"/>
                  </a:lnTo>
                  <a:lnTo>
                    <a:pt x="88" y="139"/>
                  </a:lnTo>
                  <a:lnTo>
                    <a:pt x="80" y="145"/>
                  </a:lnTo>
                  <a:lnTo>
                    <a:pt x="69" y="147"/>
                  </a:lnTo>
                  <a:lnTo>
                    <a:pt x="59" y="145"/>
                  </a:lnTo>
                  <a:lnTo>
                    <a:pt x="51" y="139"/>
                  </a:lnTo>
                  <a:lnTo>
                    <a:pt x="45" y="131"/>
                  </a:lnTo>
                  <a:lnTo>
                    <a:pt x="42" y="121"/>
                  </a:lnTo>
                  <a:lnTo>
                    <a:pt x="36" y="123"/>
                  </a:lnTo>
                  <a:lnTo>
                    <a:pt x="31" y="124"/>
                  </a:lnTo>
                  <a:lnTo>
                    <a:pt x="26" y="124"/>
                  </a:lnTo>
                  <a:lnTo>
                    <a:pt x="21" y="123"/>
                  </a:lnTo>
                  <a:lnTo>
                    <a:pt x="16" y="122"/>
                  </a:lnTo>
                  <a:lnTo>
                    <a:pt x="12" y="119"/>
                  </a:lnTo>
                  <a:lnTo>
                    <a:pt x="8" y="116"/>
                  </a:lnTo>
                  <a:lnTo>
                    <a:pt x="5" y="111"/>
                  </a:lnTo>
                  <a:lnTo>
                    <a:pt x="1" y="101"/>
                  </a:lnTo>
                  <a:lnTo>
                    <a:pt x="3" y="92"/>
                  </a:lnTo>
                  <a:lnTo>
                    <a:pt x="7" y="83"/>
                  </a:lnTo>
                  <a:lnTo>
                    <a:pt x="14" y="74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0" name="Freeform 375"/>
            <p:cNvSpPr/>
            <p:nvPr/>
          </p:nvSpPr>
          <p:spPr>
            <a:xfrm>
              <a:off x="3129" y="2616"/>
              <a:ext cx="20" cy="20"/>
            </a:xfrm>
            <a:custGeom>
              <a:avLst/>
              <a:gdLst>
                <a:gd name="txL" fmla="*/ 0 w 39"/>
                <a:gd name="txT" fmla="*/ 0 h 39"/>
                <a:gd name="txR" fmla="*/ 39 w 39"/>
                <a:gd name="txB" fmla="*/ 39 h 3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9" h="39">
                  <a:moveTo>
                    <a:pt x="19" y="39"/>
                  </a:moveTo>
                  <a:lnTo>
                    <a:pt x="28" y="38"/>
                  </a:lnTo>
                  <a:lnTo>
                    <a:pt x="33" y="33"/>
                  </a:lnTo>
                  <a:lnTo>
                    <a:pt x="38" y="27"/>
                  </a:lnTo>
                  <a:lnTo>
                    <a:pt x="39" y="19"/>
                  </a:lnTo>
                  <a:lnTo>
                    <a:pt x="38" y="12"/>
                  </a:lnTo>
                  <a:lnTo>
                    <a:pt x="33" y="5"/>
                  </a:lnTo>
                  <a:lnTo>
                    <a:pt x="28" y="1"/>
                  </a:lnTo>
                  <a:lnTo>
                    <a:pt x="19" y="0"/>
                  </a:lnTo>
                  <a:lnTo>
                    <a:pt x="13" y="1"/>
                  </a:lnTo>
                  <a:lnTo>
                    <a:pt x="6" y="5"/>
                  </a:lnTo>
                  <a:lnTo>
                    <a:pt x="1" y="12"/>
                  </a:lnTo>
                  <a:lnTo>
                    <a:pt x="0" y="19"/>
                  </a:lnTo>
                  <a:lnTo>
                    <a:pt x="1" y="27"/>
                  </a:lnTo>
                  <a:lnTo>
                    <a:pt x="6" y="33"/>
                  </a:lnTo>
                  <a:lnTo>
                    <a:pt x="13" y="38"/>
                  </a:lnTo>
                  <a:lnTo>
                    <a:pt x="19" y="3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1" name="Freeform 376"/>
            <p:cNvSpPr/>
            <p:nvPr/>
          </p:nvSpPr>
          <p:spPr>
            <a:xfrm>
              <a:off x="3055" y="2362"/>
              <a:ext cx="30" cy="30"/>
            </a:xfrm>
            <a:custGeom>
              <a:avLst/>
              <a:gdLst>
                <a:gd name="txL" fmla="*/ 0 w 60"/>
                <a:gd name="txT" fmla="*/ 0 h 59"/>
                <a:gd name="txR" fmla="*/ 60 w 60"/>
                <a:gd name="txB" fmla="*/ 59 h 5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5" y="13"/>
                  </a:lnTo>
                  <a:lnTo>
                    <a:pt x="51" y="9"/>
                  </a:lnTo>
                  <a:lnTo>
                    <a:pt x="47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9"/>
                  </a:lnTo>
                  <a:lnTo>
                    <a:pt x="3" y="18"/>
                  </a:lnTo>
                  <a:lnTo>
                    <a:pt x="0" y="29"/>
                  </a:lnTo>
                  <a:lnTo>
                    <a:pt x="2" y="35"/>
                  </a:lnTo>
                  <a:lnTo>
                    <a:pt x="3" y="41"/>
                  </a:lnTo>
                  <a:lnTo>
                    <a:pt x="6" y="46"/>
                  </a:lnTo>
                  <a:lnTo>
                    <a:pt x="10" y="50"/>
                  </a:lnTo>
                  <a:lnTo>
                    <a:pt x="14" y="54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7" y="54"/>
                  </a:lnTo>
                  <a:lnTo>
                    <a:pt x="51" y="50"/>
                  </a:lnTo>
                  <a:lnTo>
                    <a:pt x="55" y="46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2" name="Freeform 377"/>
            <p:cNvSpPr/>
            <p:nvPr/>
          </p:nvSpPr>
          <p:spPr>
            <a:xfrm>
              <a:off x="3063" y="2369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1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4" y="24"/>
                  </a:lnTo>
                  <a:lnTo>
                    <a:pt x="2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2" y="10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1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3" name="Freeform 378"/>
            <p:cNvSpPr/>
            <p:nvPr/>
          </p:nvSpPr>
          <p:spPr>
            <a:xfrm>
              <a:off x="2814" y="2479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7" y="19"/>
                  </a:lnTo>
                  <a:lnTo>
                    <a:pt x="54" y="14"/>
                  </a:lnTo>
                  <a:lnTo>
                    <a:pt x="51" y="10"/>
                  </a:lnTo>
                  <a:lnTo>
                    <a:pt x="46" y="6"/>
                  </a:lnTo>
                  <a:lnTo>
                    <a:pt x="41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8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2" y="42"/>
                  </a:lnTo>
                  <a:lnTo>
                    <a:pt x="4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7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4" name="Freeform 379"/>
            <p:cNvSpPr/>
            <p:nvPr/>
          </p:nvSpPr>
          <p:spPr>
            <a:xfrm>
              <a:off x="2821" y="2486"/>
              <a:ext cx="15" cy="15"/>
            </a:xfrm>
            <a:custGeom>
              <a:avLst/>
              <a:gdLst>
                <a:gd name="txL" fmla="*/ 0 w 29"/>
                <a:gd name="txT" fmla="*/ 0 h 30"/>
                <a:gd name="txR" fmla="*/ 29 w 29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29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4" y="26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10"/>
                  </a:lnTo>
                  <a:lnTo>
                    <a:pt x="2" y="7"/>
                  </a:lnTo>
                  <a:lnTo>
                    <a:pt x="4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8" y="10"/>
                  </a:lnTo>
                  <a:lnTo>
                    <a:pt x="29" y="13"/>
                  </a:lnTo>
                  <a:lnTo>
                    <a:pt x="29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5" name="Freeform 380"/>
            <p:cNvSpPr/>
            <p:nvPr/>
          </p:nvSpPr>
          <p:spPr>
            <a:xfrm>
              <a:off x="2798" y="2274"/>
              <a:ext cx="30" cy="29"/>
            </a:xfrm>
            <a:custGeom>
              <a:avLst/>
              <a:gdLst>
                <a:gd name="txL" fmla="*/ 0 w 60"/>
                <a:gd name="txT" fmla="*/ 0 h 59"/>
                <a:gd name="txR" fmla="*/ 60 w 60"/>
                <a:gd name="txB" fmla="*/ 59 h 5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60" h="59">
                  <a:moveTo>
                    <a:pt x="60" y="30"/>
                  </a:moveTo>
                  <a:lnTo>
                    <a:pt x="58" y="24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5" y="46"/>
                  </a:lnTo>
                  <a:lnTo>
                    <a:pt x="9" y="51"/>
                  </a:lnTo>
                  <a:lnTo>
                    <a:pt x="13" y="54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7" y="41"/>
                  </a:lnTo>
                  <a:lnTo>
                    <a:pt x="58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6" name="Freeform 381"/>
            <p:cNvSpPr/>
            <p:nvPr/>
          </p:nvSpPr>
          <p:spPr>
            <a:xfrm>
              <a:off x="2805" y="2281"/>
              <a:ext cx="15" cy="15"/>
            </a:xfrm>
            <a:custGeom>
              <a:avLst/>
              <a:gdLst>
                <a:gd name="txL" fmla="*/ 0 w 30"/>
                <a:gd name="txT" fmla="*/ 0 h 29"/>
                <a:gd name="txR" fmla="*/ 30 w 30"/>
                <a:gd name="txB" fmla="*/ 29 h 2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29">
                  <a:moveTo>
                    <a:pt x="15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7" name="Freeform 382"/>
            <p:cNvSpPr/>
            <p:nvPr/>
          </p:nvSpPr>
          <p:spPr>
            <a:xfrm>
              <a:off x="2918" y="2596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5" y="13"/>
                  </a:lnTo>
                  <a:lnTo>
                    <a:pt x="52" y="8"/>
                  </a:lnTo>
                  <a:lnTo>
                    <a:pt x="47" y="5"/>
                  </a:lnTo>
                  <a:lnTo>
                    <a:pt x="42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7" y="54"/>
                  </a:lnTo>
                  <a:lnTo>
                    <a:pt x="52" y="51"/>
                  </a:lnTo>
                  <a:lnTo>
                    <a:pt x="55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" name="Freeform 383"/>
            <p:cNvSpPr/>
            <p:nvPr/>
          </p:nvSpPr>
          <p:spPr>
            <a:xfrm>
              <a:off x="2925" y="2604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1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1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9" name="Freeform 384"/>
            <p:cNvSpPr/>
            <p:nvPr/>
          </p:nvSpPr>
          <p:spPr>
            <a:xfrm>
              <a:off x="2819" y="2655"/>
              <a:ext cx="30" cy="29"/>
            </a:xfrm>
            <a:custGeom>
              <a:avLst/>
              <a:gdLst>
                <a:gd name="txL" fmla="*/ 0 w 60"/>
                <a:gd name="txT" fmla="*/ 0 h 59"/>
                <a:gd name="txR" fmla="*/ 60 w 60"/>
                <a:gd name="txB" fmla="*/ 59 h 5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3" y="40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9" y="56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2" y="56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8" y="40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10" name="Freeform 385"/>
            <p:cNvSpPr/>
            <p:nvPr/>
          </p:nvSpPr>
          <p:spPr>
            <a:xfrm>
              <a:off x="2827" y="2662"/>
              <a:ext cx="15" cy="15"/>
            </a:xfrm>
            <a:custGeom>
              <a:avLst/>
              <a:gdLst>
                <a:gd name="txL" fmla="*/ 0 w 30"/>
                <a:gd name="txT" fmla="*/ 0 h 29"/>
                <a:gd name="txR" fmla="*/ 30 w 30"/>
                <a:gd name="txB" fmla="*/ 29 h 2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29">
                  <a:moveTo>
                    <a:pt x="15" y="29"/>
                  </a:moveTo>
                  <a:lnTo>
                    <a:pt x="13" y="29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3" y="6"/>
                  </a:lnTo>
                  <a:lnTo>
                    <a:pt x="5" y="3"/>
                  </a:lnTo>
                  <a:lnTo>
                    <a:pt x="7" y="2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3"/>
                  </a:lnTo>
                  <a:lnTo>
                    <a:pt x="27" y="6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6" y="25"/>
                  </a:lnTo>
                  <a:lnTo>
                    <a:pt x="21" y="27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11" name="Freeform 386"/>
            <p:cNvSpPr/>
            <p:nvPr/>
          </p:nvSpPr>
          <p:spPr>
            <a:xfrm>
              <a:off x="3120" y="2711"/>
              <a:ext cx="30" cy="30"/>
            </a:xfrm>
            <a:custGeom>
              <a:avLst/>
              <a:gdLst>
                <a:gd name="txL" fmla="*/ 0 w 59"/>
                <a:gd name="txT" fmla="*/ 0 h 60"/>
                <a:gd name="txR" fmla="*/ 59 w 59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9" h="60">
                  <a:moveTo>
                    <a:pt x="59" y="30"/>
                  </a:moveTo>
                  <a:lnTo>
                    <a:pt x="58" y="25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5" y="2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9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7"/>
                  </a:lnTo>
                  <a:lnTo>
                    <a:pt x="9" y="51"/>
                  </a:lnTo>
                  <a:lnTo>
                    <a:pt x="13" y="55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5" y="59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2"/>
                  </a:lnTo>
                  <a:lnTo>
                    <a:pt x="58" y="36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12" name="Freeform 387"/>
            <p:cNvSpPr/>
            <p:nvPr/>
          </p:nvSpPr>
          <p:spPr>
            <a:xfrm>
              <a:off x="3128" y="2718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6" y="27"/>
                  </a:lnTo>
                  <a:lnTo>
                    <a:pt x="4" y="26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4" y="5"/>
                  </a:lnTo>
                  <a:lnTo>
                    <a:pt x="6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0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8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0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13" name="Freeform 388"/>
            <p:cNvSpPr/>
            <p:nvPr/>
          </p:nvSpPr>
          <p:spPr>
            <a:xfrm>
              <a:off x="3136" y="2454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8" y="58"/>
                  </a:lnTo>
                  <a:lnTo>
                    <a:pt x="24" y="60"/>
                  </a:lnTo>
                  <a:lnTo>
                    <a:pt x="30" y="60"/>
                  </a:lnTo>
                  <a:lnTo>
                    <a:pt x="36" y="60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1" y="52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14" name="Freeform 389"/>
            <p:cNvSpPr/>
            <p:nvPr/>
          </p:nvSpPr>
          <p:spPr>
            <a:xfrm>
              <a:off x="3144" y="2462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8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9"/>
                  </a:lnTo>
                  <a:lnTo>
                    <a:pt x="2" y="7"/>
                  </a:lnTo>
                  <a:lnTo>
                    <a:pt x="4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3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15" name="Freeform 390"/>
            <p:cNvSpPr/>
            <p:nvPr/>
          </p:nvSpPr>
          <p:spPr>
            <a:xfrm>
              <a:off x="3139" y="2831"/>
              <a:ext cx="30" cy="29"/>
            </a:xfrm>
            <a:custGeom>
              <a:avLst/>
              <a:gdLst>
                <a:gd name="txL" fmla="*/ 0 w 58"/>
                <a:gd name="txT" fmla="*/ 0 h 60"/>
                <a:gd name="txR" fmla="*/ 58 w 58"/>
                <a:gd name="txB" fmla="*/ 60 h 60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58" h="60">
                  <a:moveTo>
                    <a:pt x="58" y="30"/>
                  </a:moveTo>
                  <a:lnTo>
                    <a:pt x="58" y="24"/>
                  </a:lnTo>
                  <a:lnTo>
                    <a:pt x="56" y="18"/>
                  </a:lnTo>
                  <a:lnTo>
                    <a:pt x="54" y="14"/>
                  </a:lnTo>
                  <a:lnTo>
                    <a:pt x="50" y="9"/>
                  </a:lnTo>
                  <a:lnTo>
                    <a:pt x="46" y="6"/>
                  </a:lnTo>
                  <a:lnTo>
                    <a:pt x="40" y="2"/>
                  </a:lnTo>
                  <a:lnTo>
                    <a:pt x="34" y="1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2" y="42"/>
                  </a:lnTo>
                  <a:lnTo>
                    <a:pt x="4" y="46"/>
                  </a:lnTo>
                  <a:lnTo>
                    <a:pt x="8" y="51"/>
                  </a:lnTo>
                  <a:lnTo>
                    <a:pt x="12" y="54"/>
                  </a:lnTo>
                  <a:lnTo>
                    <a:pt x="18" y="58"/>
                  </a:lnTo>
                  <a:lnTo>
                    <a:pt x="23" y="59"/>
                  </a:lnTo>
                  <a:lnTo>
                    <a:pt x="28" y="60"/>
                  </a:lnTo>
                  <a:lnTo>
                    <a:pt x="34" y="59"/>
                  </a:lnTo>
                  <a:lnTo>
                    <a:pt x="40" y="58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6" y="42"/>
                  </a:lnTo>
                  <a:lnTo>
                    <a:pt x="58" y="36"/>
                  </a:lnTo>
                  <a:lnTo>
                    <a:pt x="58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16" name="Freeform 391"/>
            <p:cNvSpPr/>
            <p:nvPr/>
          </p:nvSpPr>
          <p:spPr>
            <a:xfrm>
              <a:off x="3147" y="2838"/>
              <a:ext cx="14" cy="15"/>
            </a:xfrm>
            <a:custGeom>
              <a:avLst/>
              <a:gdLst>
                <a:gd name="txL" fmla="*/ 0 w 28"/>
                <a:gd name="txT" fmla="*/ 0 h 30"/>
                <a:gd name="txR" fmla="*/ 28 w 28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28" h="30">
                  <a:moveTo>
                    <a:pt x="13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5" y="28"/>
                  </a:lnTo>
                  <a:lnTo>
                    <a:pt x="3" y="25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9"/>
                  </a:lnTo>
                  <a:lnTo>
                    <a:pt x="2" y="7"/>
                  </a:lnTo>
                  <a:lnTo>
                    <a:pt x="3" y="5"/>
                  </a:lnTo>
                  <a:lnTo>
                    <a:pt x="5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9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7" y="9"/>
                  </a:lnTo>
                  <a:lnTo>
                    <a:pt x="28" y="13"/>
                  </a:lnTo>
                  <a:lnTo>
                    <a:pt x="28" y="15"/>
                  </a:lnTo>
                  <a:lnTo>
                    <a:pt x="27" y="21"/>
                  </a:lnTo>
                  <a:lnTo>
                    <a:pt x="25" y="25"/>
                  </a:lnTo>
                  <a:lnTo>
                    <a:pt x="19" y="29"/>
                  </a:lnTo>
                  <a:lnTo>
                    <a:pt x="13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17" name="Freeform 392"/>
            <p:cNvSpPr/>
            <p:nvPr/>
          </p:nvSpPr>
          <p:spPr>
            <a:xfrm>
              <a:off x="3001" y="2926"/>
              <a:ext cx="29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2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8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18" name="Freeform 393"/>
            <p:cNvSpPr/>
            <p:nvPr/>
          </p:nvSpPr>
          <p:spPr>
            <a:xfrm>
              <a:off x="3008" y="2934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19" name="Freeform 394"/>
            <p:cNvSpPr/>
            <p:nvPr/>
          </p:nvSpPr>
          <p:spPr>
            <a:xfrm>
              <a:off x="2878" y="2958"/>
              <a:ext cx="30" cy="30"/>
            </a:xfrm>
            <a:custGeom>
              <a:avLst/>
              <a:gdLst>
                <a:gd name="txL" fmla="*/ 0 w 60"/>
                <a:gd name="txT" fmla="*/ 0 h 59"/>
                <a:gd name="txR" fmla="*/ 60 w 60"/>
                <a:gd name="txB" fmla="*/ 59 h 5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59">
                  <a:moveTo>
                    <a:pt x="60" y="30"/>
                  </a:moveTo>
                  <a:lnTo>
                    <a:pt x="58" y="24"/>
                  </a:lnTo>
                  <a:lnTo>
                    <a:pt x="57" y="18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5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8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20" name="Freeform 395"/>
            <p:cNvSpPr/>
            <p:nvPr/>
          </p:nvSpPr>
          <p:spPr>
            <a:xfrm>
              <a:off x="2885" y="2965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0"/>
                  </a:lnTo>
                  <a:lnTo>
                    <a:pt x="25" y="25"/>
                  </a:lnTo>
                  <a:lnTo>
                    <a:pt x="20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21" name="Freeform 396"/>
            <p:cNvSpPr/>
            <p:nvPr/>
          </p:nvSpPr>
          <p:spPr>
            <a:xfrm>
              <a:off x="2806" y="2879"/>
              <a:ext cx="30" cy="29"/>
            </a:xfrm>
            <a:custGeom>
              <a:avLst/>
              <a:gdLst>
                <a:gd name="txL" fmla="*/ 0 w 60"/>
                <a:gd name="txT" fmla="*/ 0 h 57"/>
                <a:gd name="txR" fmla="*/ 60 w 60"/>
                <a:gd name="txB" fmla="*/ 57 h 57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57">
                  <a:moveTo>
                    <a:pt x="60" y="27"/>
                  </a:moveTo>
                  <a:lnTo>
                    <a:pt x="59" y="23"/>
                  </a:lnTo>
                  <a:lnTo>
                    <a:pt x="57" y="17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7"/>
                  </a:lnTo>
                  <a:lnTo>
                    <a:pt x="1" y="33"/>
                  </a:lnTo>
                  <a:lnTo>
                    <a:pt x="2" y="39"/>
                  </a:lnTo>
                  <a:lnTo>
                    <a:pt x="4" y="45"/>
                  </a:lnTo>
                  <a:lnTo>
                    <a:pt x="8" y="49"/>
                  </a:lnTo>
                  <a:lnTo>
                    <a:pt x="12" y="53"/>
                  </a:lnTo>
                  <a:lnTo>
                    <a:pt x="18" y="55"/>
                  </a:lnTo>
                  <a:lnTo>
                    <a:pt x="24" y="57"/>
                  </a:lnTo>
                  <a:lnTo>
                    <a:pt x="30" y="57"/>
                  </a:lnTo>
                  <a:lnTo>
                    <a:pt x="35" y="57"/>
                  </a:lnTo>
                  <a:lnTo>
                    <a:pt x="41" y="55"/>
                  </a:lnTo>
                  <a:lnTo>
                    <a:pt x="46" y="53"/>
                  </a:lnTo>
                  <a:lnTo>
                    <a:pt x="50" y="49"/>
                  </a:lnTo>
                  <a:lnTo>
                    <a:pt x="54" y="45"/>
                  </a:lnTo>
                  <a:lnTo>
                    <a:pt x="57" y="39"/>
                  </a:lnTo>
                  <a:lnTo>
                    <a:pt x="59" y="33"/>
                  </a:lnTo>
                  <a:lnTo>
                    <a:pt x="60" y="27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22" name="Freeform 397"/>
            <p:cNvSpPr/>
            <p:nvPr/>
          </p:nvSpPr>
          <p:spPr>
            <a:xfrm>
              <a:off x="2813" y="2886"/>
              <a:ext cx="15" cy="14"/>
            </a:xfrm>
            <a:custGeom>
              <a:avLst/>
              <a:gdLst>
                <a:gd name="txL" fmla="*/ 0 w 30"/>
                <a:gd name="txT" fmla="*/ 0 h 27"/>
                <a:gd name="txR" fmla="*/ 30 w 30"/>
                <a:gd name="txB" fmla="*/ 27 h 27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27">
                  <a:moveTo>
                    <a:pt x="15" y="27"/>
                  </a:moveTo>
                  <a:lnTo>
                    <a:pt x="11" y="27"/>
                  </a:lnTo>
                  <a:lnTo>
                    <a:pt x="9" y="26"/>
                  </a:lnTo>
                  <a:lnTo>
                    <a:pt x="7" y="25"/>
                  </a:lnTo>
                  <a:lnTo>
                    <a:pt x="4" y="23"/>
                  </a:lnTo>
                  <a:lnTo>
                    <a:pt x="2" y="21"/>
                  </a:lnTo>
                  <a:lnTo>
                    <a:pt x="1" y="18"/>
                  </a:lnTo>
                  <a:lnTo>
                    <a:pt x="0" y="16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1" y="7"/>
                  </a:lnTo>
                  <a:lnTo>
                    <a:pt x="2" y="4"/>
                  </a:lnTo>
                  <a:lnTo>
                    <a:pt x="4" y="2"/>
                  </a:lnTo>
                  <a:lnTo>
                    <a:pt x="7" y="1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0"/>
                  </a:lnTo>
                  <a:lnTo>
                    <a:pt x="23" y="1"/>
                  </a:lnTo>
                  <a:lnTo>
                    <a:pt x="25" y="2"/>
                  </a:lnTo>
                  <a:lnTo>
                    <a:pt x="26" y="4"/>
                  </a:lnTo>
                  <a:lnTo>
                    <a:pt x="29" y="7"/>
                  </a:lnTo>
                  <a:lnTo>
                    <a:pt x="30" y="10"/>
                  </a:lnTo>
                  <a:lnTo>
                    <a:pt x="30" y="12"/>
                  </a:lnTo>
                  <a:lnTo>
                    <a:pt x="29" y="18"/>
                  </a:lnTo>
                  <a:lnTo>
                    <a:pt x="25" y="23"/>
                  </a:lnTo>
                  <a:lnTo>
                    <a:pt x="20" y="26"/>
                  </a:lnTo>
                  <a:lnTo>
                    <a:pt x="15" y="27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23" name="Freeform 398"/>
            <p:cNvSpPr/>
            <p:nvPr/>
          </p:nvSpPr>
          <p:spPr>
            <a:xfrm>
              <a:off x="2920" y="3070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24" name="Freeform 399"/>
            <p:cNvSpPr/>
            <p:nvPr/>
          </p:nvSpPr>
          <p:spPr>
            <a:xfrm>
              <a:off x="2928" y="3078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25" name="Freeform 400"/>
            <p:cNvSpPr/>
            <p:nvPr/>
          </p:nvSpPr>
          <p:spPr>
            <a:xfrm>
              <a:off x="2865" y="3206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8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3" y="41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26" name="Freeform 401"/>
            <p:cNvSpPr/>
            <p:nvPr/>
          </p:nvSpPr>
          <p:spPr>
            <a:xfrm>
              <a:off x="2872" y="3213"/>
              <a:ext cx="15" cy="15"/>
            </a:xfrm>
            <a:custGeom>
              <a:avLst/>
              <a:gdLst>
                <a:gd name="txL" fmla="*/ 0 w 29"/>
                <a:gd name="txT" fmla="*/ 0 h 30"/>
                <a:gd name="txR" fmla="*/ 29 w 29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29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1" y="21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5"/>
                  </a:lnTo>
                  <a:lnTo>
                    <a:pt x="27" y="7"/>
                  </a:lnTo>
                  <a:lnTo>
                    <a:pt x="28" y="9"/>
                  </a:lnTo>
                  <a:lnTo>
                    <a:pt x="29" y="12"/>
                  </a:lnTo>
                  <a:lnTo>
                    <a:pt x="29" y="15"/>
                  </a:lnTo>
                  <a:lnTo>
                    <a:pt x="28" y="21"/>
                  </a:lnTo>
                  <a:lnTo>
                    <a:pt x="26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27" name="Freeform 402"/>
            <p:cNvSpPr/>
            <p:nvPr/>
          </p:nvSpPr>
          <p:spPr>
            <a:xfrm>
              <a:off x="2942" y="3332"/>
              <a:ext cx="30" cy="29"/>
            </a:xfrm>
            <a:custGeom>
              <a:avLst/>
              <a:gdLst>
                <a:gd name="txL" fmla="*/ 0 w 59"/>
                <a:gd name="txT" fmla="*/ 0 h 59"/>
                <a:gd name="txR" fmla="*/ 59 w 59"/>
                <a:gd name="txB" fmla="*/ 59 h 5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59" h="59">
                  <a:moveTo>
                    <a:pt x="59" y="29"/>
                  </a:moveTo>
                  <a:lnTo>
                    <a:pt x="58" y="23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8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0"/>
                  </a:lnTo>
                  <a:lnTo>
                    <a:pt x="5" y="46"/>
                  </a:lnTo>
                  <a:lnTo>
                    <a:pt x="9" y="51"/>
                  </a:lnTo>
                  <a:lnTo>
                    <a:pt x="13" y="54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7" y="40"/>
                  </a:lnTo>
                  <a:lnTo>
                    <a:pt x="58" y="35"/>
                  </a:lnTo>
                  <a:lnTo>
                    <a:pt x="59" y="29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28" name="Freeform 403"/>
            <p:cNvSpPr/>
            <p:nvPr/>
          </p:nvSpPr>
          <p:spPr>
            <a:xfrm>
              <a:off x="2949" y="3339"/>
              <a:ext cx="15" cy="14"/>
            </a:xfrm>
            <a:custGeom>
              <a:avLst/>
              <a:gdLst>
                <a:gd name="txL" fmla="*/ 0 w 29"/>
                <a:gd name="txT" fmla="*/ 0 h 29"/>
                <a:gd name="txR" fmla="*/ 29 w 29"/>
                <a:gd name="txB" fmla="*/ 29 h 2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29" h="29">
                  <a:moveTo>
                    <a:pt x="15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8"/>
                  </a:lnTo>
                  <a:lnTo>
                    <a:pt x="2" y="6"/>
                  </a:lnTo>
                  <a:lnTo>
                    <a:pt x="4" y="4"/>
                  </a:lnTo>
                  <a:lnTo>
                    <a:pt x="6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8"/>
                  </a:lnTo>
                  <a:lnTo>
                    <a:pt x="29" y="12"/>
                  </a:lnTo>
                  <a:lnTo>
                    <a:pt x="29" y="14"/>
                  </a:lnTo>
                  <a:lnTo>
                    <a:pt x="28" y="20"/>
                  </a:lnTo>
                  <a:lnTo>
                    <a:pt x="25" y="24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29" name="Freeform 404"/>
            <p:cNvSpPr/>
            <p:nvPr/>
          </p:nvSpPr>
          <p:spPr>
            <a:xfrm>
              <a:off x="3086" y="3252"/>
              <a:ext cx="30" cy="29"/>
            </a:xfrm>
            <a:custGeom>
              <a:avLst/>
              <a:gdLst>
                <a:gd name="txL" fmla="*/ 0 w 60"/>
                <a:gd name="txT" fmla="*/ 0 h 59"/>
                <a:gd name="txR" fmla="*/ 60 w 60"/>
                <a:gd name="txB" fmla="*/ 59 h 5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5" y="13"/>
                  </a:lnTo>
                  <a:lnTo>
                    <a:pt x="51" y="8"/>
                  </a:lnTo>
                  <a:lnTo>
                    <a:pt x="47" y="5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2" y="36"/>
                  </a:lnTo>
                  <a:lnTo>
                    <a:pt x="3" y="40"/>
                  </a:lnTo>
                  <a:lnTo>
                    <a:pt x="6" y="46"/>
                  </a:lnTo>
                  <a:lnTo>
                    <a:pt x="10" y="51"/>
                  </a:lnTo>
                  <a:lnTo>
                    <a:pt x="14" y="54"/>
                  </a:lnTo>
                  <a:lnTo>
                    <a:pt x="19" y="56"/>
                  </a:lnTo>
                  <a:lnTo>
                    <a:pt x="25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2" y="56"/>
                  </a:lnTo>
                  <a:lnTo>
                    <a:pt x="47" y="54"/>
                  </a:lnTo>
                  <a:lnTo>
                    <a:pt x="51" y="51"/>
                  </a:lnTo>
                  <a:lnTo>
                    <a:pt x="55" y="46"/>
                  </a:lnTo>
                  <a:lnTo>
                    <a:pt x="58" y="40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30" name="Freeform 405"/>
            <p:cNvSpPr/>
            <p:nvPr/>
          </p:nvSpPr>
          <p:spPr>
            <a:xfrm>
              <a:off x="3093" y="3259"/>
              <a:ext cx="15" cy="14"/>
            </a:xfrm>
            <a:custGeom>
              <a:avLst/>
              <a:gdLst>
                <a:gd name="txL" fmla="*/ 0 w 30"/>
                <a:gd name="txT" fmla="*/ 0 h 29"/>
                <a:gd name="txR" fmla="*/ 30 w 30"/>
                <a:gd name="txB" fmla="*/ 29 h 2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2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2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5"/>
                  </a:lnTo>
                  <a:lnTo>
                    <a:pt x="27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31" name="Freeform 406"/>
            <p:cNvSpPr/>
            <p:nvPr/>
          </p:nvSpPr>
          <p:spPr>
            <a:xfrm>
              <a:off x="3083" y="3000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8" y="24"/>
                  </a:lnTo>
                  <a:lnTo>
                    <a:pt x="57" y="18"/>
                  </a:lnTo>
                  <a:lnTo>
                    <a:pt x="55" y="14"/>
                  </a:lnTo>
                  <a:lnTo>
                    <a:pt x="52" y="9"/>
                  </a:lnTo>
                  <a:lnTo>
                    <a:pt x="47" y="6"/>
                  </a:lnTo>
                  <a:lnTo>
                    <a:pt x="41" y="2"/>
                  </a:lnTo>
                  <a:lnTo>
                    <a:pt x="35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5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60"/>
                  </a:lnTo>
                  <a:lnTo>
                    <a:pt x="30" y="60"/>
                  </a:lnTo>
                  <a:lnTo>
                    <a:pt x="35" y="60"/>
                  </a:lnTo>
                  <a:lnTo>
                    <a:pt x="41" y="57"/>
                  </a:lnTo>
                  <a:lnTo>
                    <a:pt x="47" y="55"/>
                  </a:lnTo>
                  <a:lnTo>
                    <a:pt x="52" y="52"/>
                  </a:lnTo>
                  <a:lnTo>
                    <a:pt x="55" y="47"/>
                  </a:lnTo>
                  <a:lnTo>
                    <a:pt x="57" y="41"/>
                  </a:lnTo>
                  <a:lnTo>
                    <a:pt x="58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32" name="Freeform 407"/>
            <p:cNvSpPr/>
            <p:nvPr/>
          </p:nvSpPr>
          <p:spPr>
            <a:xfrm>
              <a:off x="3090" y="3008"/>
              <a:ext cx="15" cy="15"/>
            </a:xfrm>
            <a:custGeom>
              <a:avLst/>
              <a:gdLst>
                <a:gd name="txL" fmla="*/ 0 w 30"/>
                <a:gd name="txT" fmla="*/ 0 h 29"/>
                <a:gd name="txR" fmla="*/ 30 w 30"/>
                <a:gd name="txB" fmla="*/ 29 h 2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7" y="26"/>
                  </a:lnTo>
                  <a:lnTo>
                    <a:pt x="4" y="24"/>
                  </a:lnTo>
                  <a:lnTo>
                    <a:pt x="3" y="22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1"/>
                  </a:lnTo>
                  <a:lnTo>
                    <a:pt x="1" y="8"/>
                  </a:lnTo>
                  <a:lnTo>
                    <a:pt x="3" y="6"/>
                  </a:lnTo>
                  <a:lnTo>
                    <a:pt x="4" y="3"/>
                  </a:lnTo>
                  <a:lnTo>
                    <a:pt x="7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3"/>
                  </a:lnTo>
                  <a:lnTo>
                    <a:pt x="27" y="6"/>
                  </a:lnTo>
                  <a:lnTo>
                    <a:pt x="28" y="8"/>
                  </a:lnTo>
                  <a:lnTo>
                    <a:pt x="30" y="11"/>
                  </a:lnTo>
                  <a:lnTo>
                    <a:pt x="30" y="14"/>
                  </a:lnTo>
                  <a:lnTo>
                    <a:pt x="28" y="20"/>
                  </a:lnTo>
                  <a:lnTo>
                    <a:pt x="25" y="24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33" name="Freeform 408"/>
            <p:cNvSpPr/>
            <p:nvPr/>
          </p:nvSpPr>
          <p:spPr>
            <a:xfrm>
              <a:off x="3171" y="3193"/>
              <a:ext cx="30" cy="30"/>
            </a:xfrm>
            <a:custGeom>
              <a:avLst/>
              <a:gdLst>
                <a:gd name="txL" fmla="*/ 0 w 60"/>
                <a:gd name="txT" fmla="*/ 0 h 59"/>
                <a:gd name="txR" fmla="*/ 60 w 60"/>
                <a:gd name="txB" fmla="*/ 59 h 5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34" name="Freeform 409"/>
            <p:cNvSpPr/>
            <p:nvPr/>
          </p:nvSpPr>
          <p:spPr>
            <a:xfrm>
              <a:off x="3178" y="3200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35" name="Freeform 410"/>
            <p:cNvSpPr/>
            <p:nvPr/>
          </p:nvSpPr>
          <p:spPr>
            <a:xfrm>
              <a:off x="3283" y="3094"/>
              <a:ext cx="30" cy="30"/>
            </a:xfrm>
            <a:custGeom>
              <a:avLst/>
              <a:gdLst>
                <a:gd name="txL" fmla="*/ 0 w 58"/>
                <a:gd name="txT" fmla="*/ 0 h 58"/>
                <a:gd name="txR" fmla="*/ 58 w 58"/>
                <a:gd name="txB" fmla="*/ 58 h 58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8" h="58">
                  <a:moveTo>
                    <a:pt x="58" y="28"/>
                  </a:moveTo>
                  <a:lnTo>
                    <a:pt x="58" y="23"/>
                  </a:lnTo>
                  <a:lnTo>
                    <a:pt x="56" y="18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0" y="2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8" y="8"/>
                  </a:lnTo>
                  <a:lnTo>
                    <a:pt x="2" y="17"/>
                  </a:lnTo>
                  <a:lnTo>
                    <a:pt x="0" y="28"/>
                  </a:lnTo>
                  <a:lnTo>
                    <a:pt x="0" y="34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8" y="50"/>
                  </a:lnTo>
                  <a:lnTo>
                    <a:pt x="12" y="54"/>
                  </a:lnTo>
                  <a:lnTo>
                    <a:pt x="18" y="56"/>
                  </a:lnTo>
                  <a:lnTo>
                    <a:pt x="23" y="58"/>
                  </a:lnTo>
                  <a:lnTo>
                    <a:pt x="28" y="58"/>
                  </a:lnTo>
                  <a:lnTo>
                    <a:pt x="34" y="58"/>
                  </a:lnTo>
                  <a:lnTo>
                    <a:pt x="40" y="56"/>
                  </a:lnTo>
                  <a:lnTo>
                    <a:pt x="46" y="54"/>
                  </a:lnTo>
                  <a:lnTo>
                    <a:pt x="50" y="50"/>
                  </a:lnTo>
                  <a:lnTo>
                    <a:pt x="54" y="46"/>
                  </a:lnTo>
                  <a:lnTo>
                    <a:pt x="56" y="40"/>
                  </a:lnTo>
                  <a:lnTo>
                    <a:pt x="58" y="34"/>
                  </a:lnTo>
                  <a:lnTo>
                    <a:pt x="58" y="28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36" name="Freeform 411"/>
            <p:cNvSpPr/>
            <p:nvPr/>
          </p:nvSpPr>
          <p:spPr>
            <a:xfrm>
              <a:off x="3291" y="3102"/>
              <a:ext cx="14" cy="14"/>
            </a:xfrm>
            <a:custGeom>
              <a:avLst/>
              <a:gdLst>
                <a:gd name="txL" fmla="*/ 0 w 29"/>
                <a:gd name="txT" fmla="*/ 0 h 28"/>
                <a:gd name="txR" fmla="*/ 29 w 29"/>
                <a:gd name="txB" fmla="*/ 28 h 28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29" h="28">
                  <a:moveTo>
                    <a:pt x="14" y="28"/>
                  </a:moveTo>
                  <a:lnTo>
                    <a:pt x="12" y="28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4" y="24"/>
                  </a:lnTo>
                  <a:lnTo>
                    <a:pt x="3" y="21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2" y="8"/>
                  </a:lnTo>
                  <a:lnTo>
                    <a:pt x="3" y="5"/>
                  </a:lnTo>
                  <a:lnTo>
                    <a:pt x="4" y="3"/>
                  </a:lnTo>
                  <a:lnTo>
                    <a:pt x="6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4" y="2"/>
                  </a:lnTo>
                  <a:lnTo>
                    <a:pt x="26" y="3"/>
                  </a:lnTo>
                  <a:lnTo>
                    <a:pt x="27" y="5"/>
                  </a:lnTo>
                  <a:lnTo>
                    <a:pt x="28" y="8"/>
                  </a:lnTo>
                  <a:lnTo>
                    <a:pt x="29" y="11"/>
                  </a:lnTo>
                  <a:lnTo>
                    <a:pt x="29" y="13"/>
                  </a:lnTo>
                  <a:lnTo>
                    <a:pt x="28" y="19"/>
                  </a:lnTo>
                  <a:lnTo>
                    <a:pt x="26" y="24"/>
                  </a:lnTo>
                  <a:lnTo>
                    <a:pt x="20" y="27"/>
                  </a:lnTo>
                  <a:lnTo>
                    <a:pt x="14" y="28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37" name="Freeform 412"/>
            <p:cNvSpPr/>
            <p:nvPr/>
          </p:nvSpPr>
          <p:spPr>
            <a:xfrm>
              <a:off x="3280" y="3273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5" y="58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0"/>
                  </a:lnTo>
                  <a:lnTo>
                    <a:pt x="54" y="46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38" name="Freeform 413"/>
            <p:cNvSpPr/>
            <p:nvPr/>
          </p:nvSpPr>
          <p:spPr>
            <a:xfrm>
              <a:off x="3288" y="3280"/>
              <a:ext cx="15" cy="15"/>
            </a:xfrm>
            <a:custGeom>
              <a:avLst/>
              <a:gdLst>
                <a:gd name="txL" fmla="*/ 0 w 30"/>
                <a:gd name="txT" fmla="*/ 0 h 28"/>
                <a:gd name="txR" fmla="*/ 30 w 30"/>
                <a:gd name="txB" fmla="*/ 28 h 28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28">
                  <a:moveTo>
                    <a:pt x="15" y="28"/>
                  </a:moveTo>
                  <a:lnTo>
                    <a:pt x="11" y="28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2" y="7"/>
                  </a:lnTo>
                  <a:lnTo>
                    <a:pt x="4" y="4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0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39" name="Freeform 414"/>
            <p:cNvSpPr/>
            <p:nvPr/>
          </p:nvSpPr>
          <p:spPr>
            <a:xfrm>
              <a:off x="3264" y="3390"/>
              <a:ext cx="30" cy="30"/>
            </a:xfrm>
            <a:custGeom>
              <a:avLst/>
              <a:gdLst>
                <a:gd name="txL" fmla="*/ 0 w 59"/>
                <a:gd name="txT" fmla="*/ 0 h 60"/>
                <a:gd name="txR" fmla="*/ 59 w 59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9" h="60">
                  <a:moveTo>
                    <a:pt x="59" y="30"/>
                  </a:moveTo>
                  <a:lnTo>
                    <a:pt x="58" y="25"/>
                  </a:lnTo>
                  <a:lnTo>
                    <a:pt x="57" y="19"/>
                  </a:lnTo>
                  <a:lnTo>
                    <a:pt x="54" y="14"/>
                  </a:lnTo>
                  <a:lnTo>
                    <a:pt x="50" y="10"/>
                  </a:lnTo>
                  <a:lnTo>
                    <a:pt x="46" y="6"/>
                  </a:lnTo>
                  <a:lnTo>
                    <a:pt x="41" y="3"/>
                  </a:lnTo>
                  <a:lnTo>
                    <a:pt x="35" y="2"/>
                  </a:lnTo>
                  <a:lnTo>
                    <a:pt x="29" y="0"/>
                  </a:lnTo>
                  <a:lnTo>
                    <a:pt x="18" y="3"/>
                  </a:lnTo>
                  <a:lnTo>
                    <a:pt x="9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8"/>
                  </a:lnTo>
                  <a:lnTo>
                    <a:pt x="9" y="52"/>
                  </a:lnTo>
                  <a:lnTo>
                    <a:pt x="13" y="56"/>
                  </a:lnTo>
                  <a:lnTo>
                    <a:pt x="18" y="58"/>
                  </a:lnTo>
                  <a:lnTo>
                    <a:pt x="24" y="60"/>
                  </a:lnTo>
                  <a:lnTo>
                    <a:pt x="29" y="60"/>
                  </a:lnTo>
                  <a:lnTo>
                    <a:pt x="35" y="60"/>
                  </a:lnTo>
                  <a:lnTo>
                    <a:pt x="41" y="58"/>
                  </a:lnTo>
                  <a:lnTo>
                    <a:pt x="46" y="56"/>
                  </a:lnTo>
                  <a:lnTo>
                    <a:pt x="50" y="52"/>
                  </a:lnTo>
                  <a:lnTo>
                    <a:pt x="54" y="48"/>
                  </a:lnTo>
                  <a:lnTo>
                    <a:pt x="57" y="42"/>
                  </a:lnTo>
                  <a:lnTo>
                    <a:pt x="58" y="36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40" name="Freeform 415"/>
            <p:cNvSpPr/>
            <p:nvPr/>
          </p:nvSpPr>
          <p:spPr>
            <a:xfrm>
              <a:off x="3272" y="3397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0" y="29"/>
                  </a:lnTo>
                  <a:lnTo>
                    <a:pt x="7" y="28"/>
                  </a:lnTo>
                  <a:lnTo>
                    <a:pt x="5" y="26"/>
                  </a:lnTo>
                  <a:lnTo>
                    <a:pt x="4" y="23"/>
                  </a:lnTo>
                  <a:lnTo>
                    <a:pt x="2" y="21"/>
                  </a:lnTo>
                  <a:lnTo>
                    <a:pt x="0" y="19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2" y="10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4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4" y="4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3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41" name="Freeform 416"/>
            <p:cNvSpPr/>
            <p:nvPr/>
          </p:nvSpPr>
          <p:spPr>
            <a:xfrm>
              <a:off x="3480" y="3319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3" y="41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42" name="Freeform 417"/>
            <p:cNvSpPr/>
            <p:nvPr/>
          </p:nvSpPr>
          <p:spPr>
            <a:xfrm>
              <a:off x="3487" y="3327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9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4"/>
                  </a:lnTo>
                  <a:lnTo>
                    <a:pt x="7" y="2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4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43" name="Freeform 418"/>
            <p:cNvSpPr/>
            <p:nvPr/>
          </p:nvSpPr>
          <p:spPr>
            <a:xfrm>
              <a:off x="3586" y="3398"/>
              <a:ext cx="30" cy="30"/>
            </a:xfrm>
            <a:custGeom>
              <a:avLst/>
              <a:gdLst>
                <a:gd name="txL" fmla="*/ 0 w 60"/>
                <a:gd name="txT" fmla="*/ 0 h 59"/>
                <a:gd name="txR" fmla="*/ 60 w 60"/>
                <a:gd name="txB" fmla="*/ 59 h 5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6" y="13"/>
                  </a:lnTo>
                  <a:lnTo>
                    <a:pt x="52" y="9"/>
                  </a:lnTo>
                  <a:lnTo>
                    <a:pt x="48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3" y="41"/>
                  </a:lnTo>
                  <a:lnTo>
                    <a:pt x="6" y="47"/>
                  </a:lnTo>
                  <a:lnTo>
                    <a:pt x="10" y="51"/>
                  </a:lnTo>
                  <a:lnTo>
                    <a:pt x="14" y="55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8" y="55"/>
                  </a:lnTo>
                  <a:lnTo>
                    <a:pt x="52" y="51"/>
                  </a:lnTo>
                  <a:lnTo>
                    <a:pt x="56" y="47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44" name="Freeform 419"/>
            <p:cNvSpPr/>
            <p:nvPr/>
          </p:nvSpPr>
          <p:spPr>
            <a:xfrm>
              <a:off x="3594" y="3405"/>
              <a:ext cx="15" cy="15"/>
            </a:xfrm>
            <a:custGeom>
              <a:avLst/>
              <a:gdLst>
                <a:gd name="txL" fmla="*/ 0 w 30"/>
                <a:gd name="txT" fmla="*/ 0 h 29"/>
                <a:gd name="txR" fmla="*/ 30 w 30"/>
                <a:gd name="txB" fmla="*/ 29 h 2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29">
                  <a:moveTo>
                    <a:pt x="15" y="29"/>
                  </a:moveTo>
                  <a:lnTo>
                    <a:pt x="13" y="29"/>
                  </a:lnTo>
                  <a:lnTo>
                    <a:pt x="11" y="28"/>
                  </a:lnTo>
                  <a:lnTo>
                    <a:pt x="7" y="27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6"/>
                  </a:lnTo>
                  <a:lnTo>
                    <a:pt x="5" y="4"/>
                  </a:lnTo>
                  <a:lnTo>
                    <a:pt x="7" y="3"/>
                  </a:lnTo>
                  <a:lnTo>
                    <a:pt x="11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6" y="4"/>
                  </a:lnTo>
                  <a:lnTo>
                    <a:pt x="28" y="6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6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45" name="Freeform 420"/>
            <p:cNvSpPr/>
            <p:nvPr/>
          </p:nvSpPr>
          <p:spPr>
            <a:xfrm>
              <a:off x="3541" y="3129"/>
              <a:ext cx="30" cy="30"/>
            </a:xfrm>
            <a:custGeom>
              <a:avLst/>
              <a:gdLst>
                <a:gd name="txL" fmla="*/ 0 w 59"/>
                <a:gd name="txT" fmla="*/ 0 h 60"/>
                <a:gd name="txR" fmla="*/ 59 w 59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9" h="60">
                  <a:moveTo>
                    <a:pt x="59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5" y="12"/>
                  </a:lnTo>
                  <a:lnTo>
                    <a:pt x="51" y="8"/>
                  </a:lnTo>
                  <a:lnTo>
                    <a:pt x="47" y="4"/>
                  </a:lnTo>
                  <a:lnTo>
                    <a:pt x="41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0" y="35"/>
                  </a:lnTo>
                  <a:lnTo>
                    <a:pt x="3" y="41"/>
                  </a:lnTo>
                  <a:lnTo>
                    <a:pt x="5" y="46"/>
                  </a:lnTo>
                  <a:lnTo>
                    <a:pt x="9" y="50"/>
                  </a:lnTo>
                  <a:lnTo>
                    <a:pt x="13" y="54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7" y="54"/>
                  </a:lnTo>
                  <a:lnTo>
                    <a:pt x="51" y="50"/>
                  </a:lnTo>
                  <a:lnTo>
                    <a:pt x="55" y="46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46" name="Freeform 421"/>
            <p:cNvSpPr/>
            <p:nvPr/>
          </p:nvSpPr>
          <p:spPr>
            <a:xfrm>
              <a:off x="3549" y="3136"/>
              <a:ext cx="14" cy="15"/>
            </a:xfrm>
            <a:custGeom>
              <a:avLst/>
              <a:gdLst>
                <a:gd name="txL" fmla="*/ 0 w 29"/>
                <a:gd name="txT" fmla="*/ 0 h 28"/>
                <a:gd name="txR" fmla="*/ 29 w 29"/>
                <a:gd name="txB" fmla="*/ 28 h 28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29" h="28">
                  <a:moveTo>
                    <a:pt x="15" y="28"/>
                  </a:moveTo>
                  <a:lnTo>
                    <a:pt x="12" y="28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4" y="25"/>
                  </a:lnTo>
                  <a:lnTo>
                    <a:pt x="3" y="23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2" y="9"/>
                  </a:lnTo>
                  <a:lnTo>
                    <a:pt x="3" y="7"/>
                  </a:lnTo>
                  <a:lnTo>
                    <a:pt x="4" y="4"/>
                  </a:lnTo>
                  <a:lnTo>
                    <a:pt x="6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4"/>
                  </a:lnTo>
                  <a:lnTo>
                    <a:pt x="27" y="7"/>
                  </a:lnTo>
                  <a:lnTo>
                    <a:pt x="28" y="9"/>
                  </a:lnTo>
                  <a:lnTo>
                    <a:pt x="29" y="11"/>
                  </a:lnTo>
                  <a:lnTo>
                    <a:pt x="29" y="15"/>
                  </a:lnTo>
                  <a:lnTo>
                    <a:pt x="28" y="20"/>
                  </a:lnTo>
                  <a:lnTo>
                    <a:pt x="26" y="25"/>
                  </a:lnTo>
                  <a:lnTo>
                    <a:pt x="21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47" name="Freeform 422"/>
            <p:cNvSpPr/>
            <p:nvPr/>
          </p:nvSpPr>
          <p:spPr>
            <a:xfrm>
              <a:off x="3696" y="3110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3"/>
                  </a:lnTo>
                  <a:lnTo>
                    <a:pt x="51" y="9"/>
                  </a:lnTo>
                  <a:lnTo>
                    <a:pt x="46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9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6" y="55"/>
                  </a:lnTo>
                  <a:lnTo>
                    <a:pt x="51" y="52"/>
                  </a:lnTo>
                  <a:lnTo>
                    <a:pt x="54" y="47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48" name="Freeform 423"/>
            <p:cNvSpPr/>
            <p:nvPr/>
          </p:nvSpPr>
          <p:spPr>
            <a:xfrm>
              <a:off x="3703" y="3117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49" name="Freeform 424"/>
            <p:cNvSpPr/>
            <p:nvPr/>
          </p:nvSpPr>
          <p:spPr>
            <a:xfrm>
              <a:off x="3669" y="3257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8" y="19"/>
                  </a:lnTo>
                  <a:lnTo>
                    <a:pt x="54" y="14"/>
                  </a:lnTo>
                  <a:lnTo>
                    <a:pt x="51" y="10"/>
                  </a:lnTo>
                  <a:lnTo>
                    <a:pt x="46" y="6"/>
                  </a:lnTo>
                  <a:lnTo>
                    <a:pt x="42" y="3"/>
                  </a:lnTo>
                  <a:lnTo>
                    <a:pt x="36" y="2"/>
                  </a:lnTo>
                  <a:lnTo>
                    <a:pt x="30" y="0"/>
                  </a:lnTo>
                  <a:lnTo>
                    <a:pt x="19" y="3"/>
                  </a:lnTo>
                  <a:lnTo>
                    <a:pt x="9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5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5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0" name="Freeform 425"/>
            <p:cNvSpPr/>
            <p:nvPr/>
          </p:nvSpPr>
          <p:spPr>
            <a:xfrm>
              <a:off x="3677" y="3264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1" name="Freeform 426"/>
            <p:cNvSpPr/>
            <p:nvPr/>
          </p:nvSpPr>
          <p:spPr>
            <a:xfrm>
              <a:off x="3693" y="3382"/>
              <a:ext cx="30" cy="30"/>
            </a:xfrm>
            <a:custGeom>
              <a:avLst/>
              <a:gdLst>
                <a:gd name="txL" fmla="*/ 0 w 58"/>
                <a:gd name="txT" fmla="*/ 0 h 59"/>
                <a:gd name="txR" fmla="*/ 58 w 58"/>
                <a:gd name="txB" fmla="*/ 59 h 5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8" h="59">
                  <a:moveTo>
                    <a:pt x="58" y="29"/>
                  </a:moveTo>
                  <a:lnTo>
                    <a:pt x="58" y="23"/>
                  </a:lnTo>
                  <a:lnTo>
                    <a:pt x="56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0" y="3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3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8" y="57"/>
                  </a:lnTo>
                  <a:lnTo>
                    <a:pt x="23" y="59"/>
                  </a:lnTo>
                  <a:lnTo>
                    <a:pt x="28" y="59"/>
                  </a:lnTo>
                  <a:lnTo>
                    <a:pt x="34" y="59"/>
                  </a:lnTo>
                  <a:lnTo>
                    <a:pt x="40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6" y="41"/>
                  </a:lnTo>
                  <a:lnTo>
                    <a:pt x="58" y="35"/>
                  </a:lnTo>
                  <a:lnTo>
                    <a:pt x="58" y="29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2" name="Freeform 427"/>
            <p:cNvSpPr/>
            <p:nvPr/>
          </p:nvSpPr>
          <p:spPr>
            <a:xfrm>
              <a:off x="3701" y="3390"/>
              <a:ext cx="14" cy="14"/>
            </a:xfrm>
            <a:custGeom>
              <a:avLst/>
              <a:gdLst>
                <a:gd name="txL" fmla="*/ 0 w 28"/>
                <a:gd name="txT" fmla="*/ 0 h 29"/>
                <a:gd name="txR" fmla="*/ 28 w 28"/>
                <a:gd name="txB" fmla="*/ 29 h 2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28" h="29">
                  <a:moveTo>
                    <a:pt x="13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5" y="27"/>
                  </a:lnTo>
                  <a:lnTo>
                    <a:pt x="3" y="25"/>
                  </a:lnTo>
                  <a:lnTo>
                    <a:pt x="2" y="22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8"/>
                  </a:lnTo>
                  <a:lnTo>
                    <a:pt x="2" y="6"/>
                  </a:lnTo>
                  <a:lnTo>
                    <a:pt x="3" y="4"/>
                  </a:lnTo>
                  <a:lnTo>
                    <a:pt x="5" y="3"/>
                  </a:lnTo>
                  <a:lnTo>
                    <a:pt x="9" y="2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9" y="2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7" y="8"/>
                  </a:lnTo>
                  <a:lnTo>
                    <a:pt x="28" y="12"/>
                  </a:lnTo>
                  <a:lnTo>
                    <a:pt x="28" y="14"/>
                  </a:lnTo>
                  <a:lnTo>
                    <a:pt x="27" y="20"/>
                  </a:lnTo>
                  <a:lnTo>
                    <a:pt x="25" y="25"/>
                  </a:lnTo>
                  <a:lnTo>
                    <a:pt x="19" y="28"/>
                  </a:lnTo>
                  <a:lnTo>
                    <a:pt x="13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3" name="Freeform 428"/>
            <p:cNvSpPr/>
            <p:nvPr/>
          </p:nvSpPr>
          <p:spPr>
            <a:xfrm>
              <a:off x="3842" y="3409"/>
              <a:ext cx="30" cy="30"/>
            </a:xfrm>
            <a:custGeom>
              <a:avLst/>
              <a:gdLst>
                <a:gd name="txL" fmla="*/ 0 w 60"/>
                <a:gd name="txT" fmla="*/ 0 h 58"/>
                <a:gd name="txR" fmla="*/ 60 w 60"/>
                <a:gd name="txB" fmla="*/ 58 h 58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58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8" y="8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8" y="50"/>
                  </a:lnTo>
                  <a:lnTo>
                    <a:pt x="12" y="54"/>
                  </a:lnTo>
                  <a:lnTo>
                    <a:pt x="18" y="56"/>
                  </a:lnTo>
                  <a:lnTo>
                    <a:pt x="24" y="58"/>
                  </a:lnTo>
                  <a:lnTo>
                    <a:pt x="30" y="58"/>
                  </a:lnTo>
                  <a:lnTo>
                    <a:pt x="36" y="58"/>
                  </a:lnTo>
                  <a:lnTo>
                    <a:pt x="41" y="56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7" y="40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4" name="Freeform 429"/>
            <p:cNvSpPr/>
            <p:nvPr/>
          </p:nvSpPr>
          <p:spPr>
            <a:xfrm>
              <a:off x="3850" y="3417"/>
              <a:ext cx="15" cy="14"/>
            </a:xfrm>
            <a:custGeom>
              <a:avLst/>
              <a:gdLst>
                <a:gd name="txL" fmla="*/ 0 w 30"/>
                <a:gd name="txT" fmla="*/ 0 h 28"/>
                <a:gd name="txR" fmla="*/ 30 w 30"/>
                <a:gd name="txB" fmla="*/ 28 h 28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28">
                  <a:moveTo>
                    <a:pt x="15" y="28"/>
                  </a:moveTo>
                  <a:lnTo>
                    <a:pt x="11" y="28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2" y="5"/>
                  </a:lnTo>
                  <a:lnTo>
                    <a:pt x="4" y="3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5" y="3"/>
                  </a:lnTo>
                  <a:lnTo>
                    <a:pt x="26" y="5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5" name="Freeform 430"/>
            <p:cNvSpPr/>
            <p:nvPr/>
          </p:nvSpPr>
          <p:spPr>
            <a:xfrm>
              <a:off x="3869" y="3310"/>
              <a:ext cx="30" cy="30"/>
            </a:xfrm>
            <a:custGeom>
              <a:avLst/>
              <a:gdLst>
                <a:gd name="txL" fmla="*/ 0 w 60"/>
                <a:gd name="txT" fmla="*/ 0 h 59"/>
                <a:gd name="txR" fmla="*/ 60 w 60"/>
                <a:gd name="txB" fmla="*/ 59 h 5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6" name="Freeform 431"/>
            <p:cNvSpPr/>
            <p:nvPr/>
          </p:nvSpPr>
          <p:spPr>
            <a:xfrm>
              <a:off x="3876" y="3318"/>
              <a:ext cx="15" cy="14"/>
            </a:xfrm>
            <a:custGeom>
              <a:avLst/>
              <a:gdLst>
                <a:gd name="txL" fmla="*/ 0 w 30"/>
                <a:gd name="txT" fmla="*/ 0 h 29"/>
                <a:gd name="txR" fmla="*/ 30 w 30"/>
                <a:gd name="txB" fmla="*/ 29 h 2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3" y="22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4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7" name="Freeform 432"/>
            <p:cNvSpPr/>
            <p:nvPr/>
          </p:nvSpPr>
          <p:spPr>
            <a:xfrm>
              <a:off x="3869" y="3182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8" name="Freeform 433"/>
            <p:cNvSpPr/>
            <p:nvPr/>
          </p:nvSpPr>
          <p:spPr>
            <a:xfrm>
              <a:off x="3876" y="3189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" name="Freeform 434"/>
            <p:cNvSpPr/>
            <p:nvPr/>
          </p:nvSpPr>
          <p:spPr>
            <a:xfrm>
              <a:off x="2809" y="3310"/>
              <a:ext cx="29" cy="30"/>
            </a:xfrm>
            <a:custGeom>
              <a:avLst/>
              <a:gdLst>
                <a:gd name="txL" fmla="*/ 0 w 58"/>
                <a:gd name="txT" fmla="*/ 0 h 59"/>
                <a:gd name="txR" fmla="*/ 58 w 58"/>
                <a:gd name="txB" fmla="*/ 59 h 5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8" h="59">
                  <a:moveTo>
                    <a:pt x="58" y="29"/>
                  </a:moveTo>
                  <a:lnTo>
                    <a:pt x="58" y="24"/>
                  </a:lnTo>
                  <a:lnTo>
                    <a:pt x="56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0" y="3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3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7" y="57"/>
                  </a:lnTo>
                  <a:lnTo>
                    <a:pt x="23" y="59"/>
                  </a:lnTo>
                  <a:lnTo>
                    <a:pt x="28" y="59"/>
                  </a:lnTo>
                  <a:lnTo>
                    <a:pt x="34" y="59"/>
                  </a:lnTo>
                  <a:lnTo>
                    <a:pt x="40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6" y="41"/>
                  </a:lnTo>
                  <a:lnTo>
                    <a:pt x="58" y="35"/>
                  </a:lnTo>
                  <a:lnTo>
                    <a:pt x="58" y="29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60" name="Freeform 435"/>
            <p:cNvSpPr/>
            <p:nvPr/>
          </p:nvSpPr>
          <p:spPr>
            <a:xfrm>
              <a:off x="2816" y="3318"/>
              <a:ext cx="15" cy="14"/>
            </a:xfrm>
            <a:custGeom>
              <a:avLst/>
              <a:gdLst>
                <a:gd name="txL" fmla="*/ 0 w 29"/>
                <a:gd name="txT" fmla="*/ 0 h 29"/>
                <a:gd name="txR" fmla="*/ 29 w 29"/>
                <a:gd name="txB" fmla="*/ 29 h 2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29" h="29">
                  <a:moveTo>
                    <a:pt x="14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3" y="22"/>
                  </a:lnTo>
                  <a:lnTo>
                    <a:pt x="2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2" y="9"/>
                  </a:lnTo>
                  <a:lnTo>
                    <a:pt x="3" y="6"/>
                  </a:lnTo>
                  <a:lnTo>
                    <a:pt x="4" y="4"/>
                  </a:lnTo>
                  <a:lnTo>
                    <a:pt x="6" y="3"/>
                  </a:lnTo>
                  <a:lnTo>
                    <a:pt x="10" y="2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0" y="2"/>
                  </a:lnTo>
                  <a:lnTo>
                    <a:pt x="22" y="3"/>
                  </a:lnTo>
                  <a:lnTo>
                    <a:pt x="25" y="4"/>
                  </a:lnTo>
                  <a:lnTo>
                    <a:pt x="27" y="6"/>
                  </a:lnTo>
                  <a:lnTo>
                    <a:pt x="28" y="9"/>
                  </a:lnTo>
                  <a:lnTo>
                    <a:pt x="29" y="12"/>
                  </a:lnTo>
                  <a:lnTo>
                    <a:pt x="29" y="14"/>
                  </a:lnTo>
                  <a:lnTo>
                    <a:pt x="28" y="20"/>
                  </a:lnTo>
                  <a:lnTo>
                    <a:pt x="25" y="25"/>
                  </a:lnTo>
                  <a:lnTo>
                    <a:pt x="20" y="28"/>
                  </a:lnTo>
                  <a:lnTo>
                    <a:pt x="14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61" name="Freeform 436"/>
            <p:cNvSpPr/>
            <p:nvPr/>
          </p:nvSpPr>
          <p:spPr>
            <a:xfrm>
              <a:off x="2947" y="2236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1" y="51"/>
                  </a:lnTo>
                  <a:lnTo>
                    <a:pt x="54" y="47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62" name="Freeform 437"/>
            <p:cNvSpPr/>
            <p:nvPr/>
          </p:nvSpPr>
          <p:spPr>
            <a:xfrm>
              <a:off x="2954" y="2244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0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082" name="Group 438"/>
          <p:cNvGrpSpPr/>
          <p:nvPr/>
        </p:nvGrpSpPr>
        <p:grpSpPr>
          <a:xfrm rot="5400000" flipH="1">
            <a:off x="115888" y="5607050"/>
            <a:ext cx="1173162" cy="1074738"/>
            <a:chOff x="2794" y="2160"/>
            <a:chExt cx="1154" cy="1279"/>
          </a:xfrm>
        </p:grpSpPr>
        <p:sp>
          <p:nvSpPr>
            <p:cNvPr id="3083" name="AutoShape 439"/>
            <p:cNvSpPr>
              <a:spLocks noChangeAspect="1" noTextEdit="1"/>
            </p:cNvSpPr>
            <p:nvPr/>
          </p:nvSpPr>
          <p:spPr>
            <a:xfrm>
              <a:off x="2832" y="2160"/>
              <a:ext cx="1116" cy="1237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4" name="Freeform 440"/>
            <p:cNvSpPr/>
            <p:nvPr/>
          </p:nvSpPr>
          <p:spPr>
            <a:xfrm>
              <a:off x="2912" y="2780"/>
              <a:ext cx="30" cy="30"/>
            </a:xfrm>
            <a:custGeom>
              <a:avLst/>
              <a:gdLst>
                <a:gd name="txL" fmla="*/ 0 w 61"/>
                <a:gd name="txT" fmla="*/ 0 h 60"/>
                <a:gd name="txR" fmla="*/ 61 w 61"/>
                <a:gd name="txB" fmla="*/ 60 h 60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61" h="60">
                  <a:moveTo>
                    <a:pt x="31" y="60"/>
                  </a:moveTo>
                  <a:lnTo>
                    <a:pt x="18" y="57"/>
                  </a:lnTo>
                  <a:lnTo>
                    <a:pt x="9" y="50"/>
                  </a:lnTo>
                  <a:lnTo>
                    <a:pt x="2" y="41"/>
                  </a:lnTo>
                  <a:lnTo>
                    <a:pt x="0" y="30"/>
                  </a:lnTo>
                  <a:lnTo>
                    <a:pt x="2" y="18"/>
                  </a:lnTo>
                  <a:lnTo>
                    <a:pt x="9" y="8"/>
                  </a:lnTo>
                  <a:lnTo>
                    <a:pt x="18" y="2"/>
                  </a:lnTo>
                  <a:lnTo>
                    <a:pt x="31" y="0"/>
                  </a:lnTo>
                  <a:lnTo>
                    <a:pt x="42" y="2"/>
                  </a:lnTo>
                  <a:lnTo>
                    <a:pt x="52" y="8"/>
                  </a:lnTo>
                  <a:lnTo>
                    <a:pt x="58" y="18"/>
                  </a:lnTo>
                  <a:lnTo>
                    <a:pt x="61" y="30"/>
                  </a:lnTo>
                  <a:lnTo>
                    <a:pt x="58" y="41"/>
                  </a:lnTo>
                  <a:lnTo>
                    <a:pt x="52" y="50"/>
                  </a:lnTo>
                  <a:lnTo>
                    <a:pt x="42" y="57"/>
                  </a:lnTo>
                  <a:lnTo>
                    <a:pt x="31" y="6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5" name="Freeform 441"/>
            <p:cNvSpPr/>
            <p:nvPr/>
          </p:nvSpPr>
          <p:spPr>
            <a:xfrm>
              <a:off x="2893" y="2680"/>
              <a:ext cx="67" cy="91"/>
            </a:xfrm>
            <a:custGeom>
              <a:avLst/>
              <a:gdLst>
                <a:gd name="txL" fmla="*/ 0 w 132"/>
                <a:gd name="txT" fmla="*/ 0 h 182"/>
                <a:gd name="txR" fmla="*/ 132 w 132"/>
                <a:gd name="txB" fmla="*/ 182 h 182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32" h="182">
                  <a:moveTo>
                    <a:pt x="50" y="182"/>
                  </a:moveTo>
                  <a:lnTo>
                    <a:pt x="80" y="182"/>
                  </a:lnTo>
                  <a:lnTo>
                    <a:pt x="85" y="174"/>
                  </a:lnTo>
                  <a:lnTo>
                    <a:pt x="98" y="154"/>
                  </a:lnTo>
                  <a:lnTo>
                    <a:pt x="113" y="125"/>
                  </a:lnTo>
                  <a:lnTo>
                    <a:pt x="125" y="91"/>
                  </a:lnTo>
                  <a:lnTo>
                    <a:pt x="132" y="58"/>
                  </a:lnTo>
                  <a:lnTo>
                    <a:pt x="128" y="29"/>
                  </a:lnTo>
                  <a:lnTo>
                    <a:pt x="107" y="9"/>
                  </a:lnTo>
                  <a:lnTo>
                    <a:pt x="67" y="0"/>
                  </a:lnTo>
                  <a:lnTo>
                    <a:pt x="25" y="9"/>
                  </a:lnTo>
                  <a:lnTo>
                    <a:pt x="4" y="29"/>
                  </a:lnTo>
                  <a:lnTo>
                    <a:pt x="0" y="58"/>
                  </a:lnTo>
                  <a:lnTo>
                    <a:pt x="6" y="91"/>
                  </a:lnTo>
                  <a:lnTo>
                    <a:pt x="18" y="125"/>
                  </a:lnTo>
                  <a:lnTo>
                    <a:pt x="33" y="154"/>
                  </a:lnTo>
                  <a:lnTo>
                    <a:pt x="46" y="174"/>
                  </a:lnTo>
                  <a:lnTo>
                    <a:pt x="50" y="182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6" name="Freeform 442"/>
            <p:cNvSpPr/>
            <p:nvPr/>
          </p:nvSpPr>
          <p:spPr>
            <a:xfrm>
              <a:off x="2893" y="2680"/>
              <a:ext cx="67" cy="91"/>
            </a:xfrm>
            <a:custGeom>
              <a:avLst/>
              <a:gdLst>
                <a:gd name="txL" fmla="*/ 0 w 132"/>
                <a:gd name="txT" fmla="*/ 0 h 182"/>
                <a:gd name="txR" fmla="*/ 132 w 132"/>
                <a:gd name="txB" fmla="*/ 182 h 182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32" h="182">
                  <a:moveTo>
                    <a:pt x="50" y="182"/>
                  </a:moveTo>
                  <a:lnTo>
                    <a:pt x="80" y="182"/>
                  </a:lnTo>
                  <a:lnTo>
                    <a:pt x="85" y="174"/>
                  </a:lnTo>
                  <a:lnTo>
                    <a:pt x="98" y="154"/>
                  </a:lnTo>
                  <a:lnTo>
                    <a:pt x="113" y="125"/>
                  </a:lnTo>
                  <a:lnTo>
                    <a:pt x="125" y="91"/>
                  </a:lnTo>
                  <a:lnTo>
                    <a:pt x="132" y="58"/>
                  </a:lnTo>
                  <a:lnTo>
                    <a:pt x="128" y="29"/>
                  </a:lnTo>
                  <a:lnTo>
                    <a:pt x="107" y="9"/>
                  </a:lnTo>
                  <a:lnTo>
                    <a:pt x="67" y="0"/>
                  </a:lnTo>
                  <a:lnTo>
                    <a:pt x="25" y="9"/>
                  </a:lnTo>
                  <a:lnTo>
                    <a:pt x="4" y="29"/>
                  </a:lnTo>
                  <a:lnTo>
                    <a:pt x="0" y="58"/>
                  </a:lnTo>
                  <a:lnTo>
                    <a:pt x="6" y="91"/>
                  </a:lnTo>
                  <a:lnTo>
                    <a:pt x="18" y="125"/>
                  </a:lnTo>
                  <a:lnTo>
                    <a:pt x="33" y="154"/>
                  </a:lnTo>
                  <a:lnTo>
                    <a:pt x="46" y="174"/>
                  </a:lnTo>
                  <a:lnTo>
                    <a:pt x="50" y="182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7" name="Freeform 443"/>
            <p:cNvSpPr/>
            <p:nvPr/>
          </p:nvSpPr>
          <p:spPr>
            <a:xfrm>
              <a:off x="2821" y="2718"/>
              <a:ext cx="89" cy="73"/>
            </a:xfrm>
            <a:custGeom>
              <a:avLst/>
              <a:gdLst>
                <a:gd name="txL" fmla="*/ 0 w 177"/>
                <a:gd name="txT" fmla="*/ 0 h 146"/>
                <a:gd name="txR" fmla="*/ 177 w 177"/>
                <a:gd name="txB" fmla="*/ 146 h 146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77" h="146">
                  <a:moveTo>
                    <a:pt x="163" y="144"/>
                  </a:moveTo>
                  <a:lnTo>
                    <a:pt x="177" y="118"/>
                  </a:lnTo>
                  <a:lnTo>
                    <a:pt x="172" y="110"/>
                  </a:lnTo>
                  <a:lnTo>
                    <a:pt x="161" y="89"/>
                  </a:lnTo>
                  <a:lnTo>
                    <a:pt x="144" y="62"/>
                  </a:lnTo>
                  <a:lnTo>
                    <a:pt x="122" y="33"/>
                  </a:lnTo>
                  <a:lnTo>
                    <a:pt x="95" y="11"/>
                  </a:lnTo>
                  <a:lnTo>
                    <a:pt x="69" y="0"/>
                  </a:lnTo>
                  <a:lnTo>
                    <a:pt x="40" y="7"/>
                  </a:lnTo>
                  <a:lnTo>
                    <a:pt x="14" y="38"/>
                  </a:lnTo>
                  <a:lnTo>
                    <a:pt x="3" y="60"/>
                  </a:lnTo>
                  <a:lnTo>
                    <a:pt x="0" y="78"/>
                  </a:lnTo>
                  <a:lnTo>
                    <a:pt x="1" y="94"/>
                  </a:lnTo>
                  <a:lnTo>
                    <a:pt x="8" y="106"/>
                  </a:lnTo>
                  <a:lnTo>
                    <a:pt x="17" y="117"/>
                  </a:lnTo>
                  <a:lnTo>
                    <a:pt x="30" y="126"/>
                  </a:lnTo>
                  <a:lnTo>
                    <a:pt x="46" y="132"/>
                  </a:lnTo>
                  <a:lnTo>
                    <a:pt x="62" y="138"/>
                  </a:lnTo>
                  <a:lnTo>
                    <a:pt x="79" y="141"/>
                  </a:lnTo>
                  <a:lnTo>
                    <a:pt x="98" y="143"/>
                  </a:lnTo>
                  <a:lnTo>
                    <a:pt x="115" y="144"/>
                  </a:lnTo>
                  <a:lnTo>
                    <a:pt x="130" y="146"/>
                  </a:lnTo>
                  <a:lnTo>
                    <a:pt x="144" y="146"/>
                  </a:lnTo>
                  <a:lnTo>
                    <a:pt x="154" y="144"/>
                  </a:lnTo>
                  <a:lnTo>
                    <a:pt x="161" y="144"/>
                  </a:lnTo>
                  <a:lnTo>
                    <a:pt x="163" y="144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8" name="Freeform 444"/>
            <p:cNvSpPr/>
            <p:nvPr/>
          </p:nvSpPr>
          <p:spPr>
            <a:xfrm>
              <a:off x="2821" y="2800"/>
              <a:ext cx="89" cy="71"/>
            </a:xfrm>
            <a:custGeom>
              <a:avLst/>
              <a:gdLst>
                <a:gd name="txL" fmla="*/ 0 w 178"/>
                <a:gd name="txT" fmla="*/ 0 h 143"/>
                <a:gd name="txR" fmla="*/ 178 w 178"/>
                <a:gd name="txB" fmla="*/ 143 h 143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178" h="143">
                  <a:moveTo>
                    <a:pt x="178" y="27"/>
                  </a:moveTo>
                  <a:lnTo>
                    <a:pt x="164" y="1"/>
                  </a:lnTo>
                  <a:lnTo>
                    <a:pt x="162" y="1"/>
                  </a:lnTo>
                  <a:lnTo>
                    <a:pt x="155" y="1"/>
                  </a:lnTo>
                  <a:lnTo>
                    <a:pt x="145" y="0"/>
                  </a:lnTo>
                  <a:lnTo>
                    <a:pt x="131" y="0"/>
                  </a:lnTo>
                  <a:lnTo>
                    <a:pt x="116" y="1"/>
                  </a:lnTo>
                  <a:lnTo>
                    <a:pt x="99" y="2"/>
                  </a:lnTo>
                  <a:lnTo>
                    <a:pt x="80" y="5"/>
                  </a:lnTo>
                  <a:lnTo>
                    <a:pt x="63" y="7"/>
                  </a:lnTo>
                  <a:lnTo>
                    <a:pt x="46" y="13"/>
                  </a:lnTo>
                  <a:lnTo>
                    <a:pt x="31" y="18"/>
                  </a:lnTo>
                  <a:lnTo>
                    <a:pt x="18" y="27"/>
                  </a:lnTo>
                  <a:lnTo>
                    <a:pt x="8" y="37"/>
                  </a:lnTo>
                  <a:lnTo>
                    <a:pt x="2" y="50"/>
                  </a:lnTo>
                  <a:lnTo>
                    <a:pt x="0" y="65"/>
                  </a:lnTo>
                  <a:lnTo>
                    <a:pt x="4" y="83"/>
                  </a:lnTo>
                  <a:lnTo>
                    <a:pt x="14" y="104"/>
                  </a:lnTo>
                  <a:lnTo>
                    <a:pt x="41" y="135"/>
                  </a:lnTo>
                  <a:lnTo>
                    <a:pt x="69" y="143"/>
                  </a:lnTo>
                  <a:lnTo>
                    <a:pt x="96" y="132"/>
                  </a:lnTo>
                  <a:lnTo>
                    <a:pt x="122" y="111"/>
                  </a:lnTo>
                  <a:lnTo>
                    <a:pt x="145" y="83"/>
                  </a:lnTo>
                  <a:lnTo>
                    <a:pt x="162" y="55"/>
                  </a:lnTo>
                  <a:lnTo>
                    <a:pt x="174" y="35"/>
                  </a:lnTo>
                  <a:lnTo>
                    <a:pt x="178" y="27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9" name="Freeform 445"/>
            <p:cNvSpPr/>
            <p:nvPr/>
          </p:nvSpPr>
          <p:spPr>
            <a:xfrm>
              <a:off x="2894" y="2818"/>
              <a:ext cx="66" cy="90"/>
            </a:xfrm>
            <a:custGeom>
              <a:avLst/>
              <a:gdLst>
                <a:gd name="txL" fmla="*/ 0 w 132"/>
                <a:gd name="txT" fmla="*/ 0 h 181"/>
                <a:gd name="txR" fmla="*/ 132 w 132"/>
                <a:gd name="txB" fmla="*/ 181 h 181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132" h="181">
                  <a:moveTo>
                    <a:pt x="82" y="0"/>
                  </a:moveTo>
                  <a:lnTo>
                    <a:pt x="52" y="0"/>
                  </a:lnTo>
                  <a:lnTo>
                    <a:pt x="47" y="8"/>
                  </a:lnTo>
                  <a:lnTo>
                    <a:pt x="35" y="29"/>
                  </a:lnTo>
                  <a:lnTo>
                    <a:pt x="20" y="57"/>
                  </a:lnTo>
                  <a:lnTo>
                    <a:pt x="7" y="90"/>
                  </a:lnTo>
                  <a:lnTo>
                    <a:pt x="0" y="123"/>
                  </a:lnTo>
                  <a:lnTo>
                    <a:pt x="5" y="152"/>
                  </a:lnTo>
                  <a:lnTo>
                    <a:pt x="24" y="172"/>
                  </a:lnTo>
                  <a:lnTo>
                    <a:pt x="64" y="181"/>
                  </a:lnTo>
                  <a:lnTo>
                    <a:pt x="106" y="172"/>
                  </a:lnTo>
                  <a:lnTo>
                    <a:pt x="127" y="152"/>
                  </a:lnTo>
                  <a:lnTo>
                    <a:pt x="132" y="123"/>
                  </a:lnTo>
                  <a:lnTo>
                    <a:pt x="127" y="90"/>
                  </a:lnTo>
                  <a:lnTo>
                    <a:pt x="114" y="57"/>
                  </a:lnTo>
                  <a:lnTo>
                    <a:pt x="99" y="29"/>
                  </a:lnTo>
                  <a:lnTo>
                    <a:pt x="86" y="8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0" name="Freeform 446"/>
            <p:cNvSpPr/>
            <p:nvPr/>
          </p:nvSpPr>
          <p:spPr>
            <a:xfrm>
              <a:off x="2944" y="2799"/>
              <a:ext cx="88" cy="72"/>
            </a:xfrm>
            <a:custGeom>
              <a:avLst/>
              <a:gdLst>
                <a:gd name="txL" fmla="*/ 0 w 177"/>
                <a:gd name="txT" fmla="*/ 0 h 144"/>
                <a:gd name="txR" fmla="*/ 177 w 177"/>
                <a:gd name="txB" fmla="*/ 144 h 144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177" h="144">
                  <a:moveTo>
                    <a:pt x="15" y="1"/>
                  </a:moveTo>
                  <a:lnTo>
                    <a:pt x="0" y="26"/>
                  </a:lnTo>
                  <a:lnTo>
                    <a:pt x="5" y="34"/>
                  </a:lnTo>
                  <a:lnTo>
                    <a:pt x="16" y="55"/>
                  </a:lnTo>
                  <a:lnTo>
                    <a:pt x="33" y="83"/>
                  </a:lnTo>
                  <a:lnTo>
                    <a:pt x="56" y="110"/>
                  </a:lnTo>
                  <a:lnTo>
                    <a:pt x="82" y="132"/>
                  </a:lnTo>
                  <a:lnTo>
                    <a:pt x="109" y="144"/>
                  </a:lnTo>
                  <a:lnTo>
                    <a:pt x="137" y="137"/>
                  </a:lnTo>
                  <a:lnTo>
                    <a:pt x="164" y="106"/>
                  </a:lnTo>
                  <a:lnTo>
                    <a:pt x="174" y="85"/>
                  </a:lnTo>
                  <a:lnTo>
                    <a:pt x="177" y="67"/>
                  </a:lnTo>
                  <a:lnTo>
                    <a:pt x="176" y="50"/>
                  </a:lnTo>
                  <a:lnTo>
                    <a:pt x="170" y="38"/>
                  </a:lnTo>
                  <a:lnTo>
                    <a:pt x="161" y="27"/>
                  </a:lnTo>
                  <a:lnTo>
                    <a:pt x="147" y="19"/>
                  </a:lnTo>
                  <a:lnTo>
                    <a:pt x="132" y="12"/>
                  </a:lnTo>
                  <a:lnTo>
                    <a:pt x="116" y="8"/>
                  </a:lnTo>
                  <a:lnTo>
                    <a:pt x="98" y="4"/>
                  </a:lnTo>
                  <a:lnTo>
                    <a:pt x="81" y="2"/>
                  </a:lnTo>
                  <a:lnTo>
                    <a:pt x="63" y="1"/>
                  </a:lnTo>
                  <a:lnTo>
                    <a:pt x="48" y="0"/>
                  </a:lnTo>
                  <a:lnTo>
                    <a:pt x="35" y="0"/>
                  </a:lnTo>
                  <a:lnTo>
                    <a:pt x="24" y="1"/>
                  </a:lnTo>
                  <a:lnTo>
                    <a:pt x="17" y="1"/>
                  </a:lnTo>
                  <a:lnTo>
                    <a:pt x="15" y="1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1" name="Freeform 447"/>
            <p:cNvSpPr/>
            <p:nvPr/>
          </p:nvSpPr>
          <p:spPr>
            <a:xfrm>
              <a:off x="2943" y="2718"/>
              <a:ext cx="90" cy="72"/>
            </a:xfrm>
            <a:custGeom>
              <a:avLst/>
              <a:gdLst>
                <a:gd name="txL" fmla="*/ 0 w 180"/>
                <a:gd name="txT" fmla="*/ 0 h 143"/>
                <a:gd name="txR" fmla="*/ 180 w 180"/>
                <a:gd name="txB" fmla="*/ 143 h 143"/>
              </a:gdLst>
              <a:ahLst/>
              <a:cxnLst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</a:cxnLst>
              <a:rect l="txL" t="txT" r="txR" b="txB"/>
              <a:pathLst>
                <a:path w="180" h="143">
                  <a:moveTo>
                    <a:pt x="0" y="116"/>
                  </a:moveTo>
                  <a:lnTo>
                    <a:pt x="15" y="142"/>
                  </a:lnTo>
                  <a:lnTo>
                    <a:pt x="17" y="142"/>
                  </a:lnTo>
                  <a:lnTo>
                    <a:pt x="24" y="142"/>
                  </a:lnTo>
                  <a:lnTo>
                    <a:pt x="34" y="143"/>
                  </a:lnTo>
                  <a:lnTo>
                    <a:pt x="48" y="143"/>
                  </a:lnTo>
                  <a:lnTo>
                    <a:pt x="63" y="142"/>
                  </a:lnTo>
                  <a:lnTo>
                    <a:pt x="80" y="141"/>
                  </a:lnTo>
                  <a:lnTo>
                    <a:pt x="99" y="139"/>
                  </a:lnTo>
                  <a:lnTo>
                    <a:pt x="116" y="135"/>
                  </a:lnTo>
                  <a:lnTo>
                    <a:pt x="133" y="131"/>
                  </a:lnTo>
                  <a:lnTo>
                    <a:pt x="148" y="125"/>
                  </a:lnTo>
                  <a:lnTo>
                    <a:pt x="161" y="117"/>
                  </a:lnTo>
                  <a:lnTo>
                    <a:pt x="171" y="106"/>
                  </a:lnTo>
                  <a:lnTo>
                    <a:pt x="177" y="94"/>
                  </a:lnTo>
                  <a:lnTo>
                    <a:pt x="180" y="79"/>
                  </a:lnTo>
                  <a:lnTo>
                    <a:pt x="175" y="60"/>
                  </a:lnTo>
                  <a:lnTo>
                    <a:pt x="166" y="40"/>
                  </a:lnTo>
                  <a:lnTo>
                    <a:pt x="138" y="7"/>
                  </a:lnTo>
                  <a:lnTo>
                    <a:pt x="109" y="0"/>
                  </a:lnTo>
                  <a:lnTo>
                    <a:pt x="82" y="10"/>
                  </a:lnTo>
                  <a:lnTo>
                    <a:pt x="56" y="32"/>
                  </a:lnTo>
                  <a:lnTo>
                    <a:pt x="33" y="59"/>
                  </a:lnTo>
                  <a:lnTo>
                    <a:pt x="16" y="87"/>
                  </a:lnTo>
                  <a:lnTo>
                    <a:pt x="4" y="108"/>
                  </a:lnTo>
                  <a:lnTo>
                    <a:pt x="0" y="116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2" name="Freeform 448"/>
            <p:cNvSpPr/>
            <p:nvPr/>
          </p:nvSpPr>
          <p:spPr>
            <a:xfrm>
              <a:off x="3116" y="2261"/>
              <a:ext cx="12" cy="12"/>
            </a:xfrm>
            <a:custGeom>
              <a:avLst/>
              <a:gdLst>
                <a:gd name="txL" fmla="*/ 0 w 24"/>
                <a:gd name="txT" fmla="*/ 0 h 24"/>
                <a:gd name="txR" fmla="*/ 24 w 24"/>
                <a:gd name="txB" fmla="*/ 24 h 24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24" h="24">
                  <a:moveTo>
                    <a:pt x="12" y="24"/>
                  </a:moveTo>
                  <a:lnTo>
                    <a:pt x="8" y="23"/>
                  </a:lnTo>
                  <a:lnTo>
                    <a:pt x="3" y="21"/>
                  </a:lnTo>
                  <a:lnTo>
                    <a:pt x="1" y="16"/>
                  </a:lnTo>
                  <a:lnTo>
                    <a:pt x="0" y="11"/>
                  </a:lnTo>
                  <a:lnTo>
                    <a:pt x="1" y="7"/>
                  </a:lnTo>
                  <a:lnTo>
                    <a:pt x="3" y="3"/>
                  </a:lnTo>
                  <a:lnTo>
                    <a:pt x="8" y="1"/>
                  </a:lnTo>
                  <a:lnTo>
                    <a:pt x="12" y="0"/>
                  </a:lnTo>
                  <a:lnTo>
                    <a:pt x="17" y="1"/>
                  </a:lnTo>
                  <a:lnTo>
                    <a:pt x="20" y="3"/>
                  </a:lnTo>
                  <a:lnTo>
                    <a:pt x="23" y="7"/>
                  </a:lnTo>
                  <a:lnTo>
                    <a:pt x="24" y="11"/>
                  </a:lnTo>
                  <a:lnTo>
                    <a:pt x="23" y="16"/>
                  </a:lnTo>
                  <a:lnTo>
                    <a:pt x="20" y="21"/>
                  </a:lnTo>
                  <a:lnTo>
                    <a:pt x="17" y="23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3" name="Freeform 449"/>
            <p:cNvSpPr/>
            <p:nvPr/>
          </p:nvSpPr>
          <p:spPr>
            <a:xfrm>
              <a:off x="3109" y="2221"/>
              <a:ext cx="26" cy="37"/>
            </a:xfrm>
            <a:custGeom>
              <a:avLst/>
              <a:gdLst>
                <a:gd name="txL" fmla="*/ 0 w 52"/>
                <a:gd name="txT" fmla="*/ 0 h 73"/>
                <a:gd name="txR" fmla="*/ 52 w 52"/>
                <a:gd name="txB" fmla="*/ 73 h 73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2" h="73">
                  <a:moveTo>
                    <a:pt x="19" y="73"/>
                  </a:moveTo>
                  <a:lnTo>
                    <a:pt x="31" y="73"/>
                  </a:lnTo>
                  <a:lnTo>
                    <a:pt x="33" y="70"/>
                  </a:lnTo>
                  <a:lnTo>
                    <a:pt x="38" y="62"/>
                  </a:lnTo>
                  <a:lnTo>
                    <a:pt x="43" y="50"/>
                  </a:lnTo>
                  <a:lnTo>
                    <a:pt x="49" y="36"/>
                  </a:lnTo>
                  <a:lnTo>
                    <a:pt x="52" y="24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2"/>
                  </a:lnTo>
                  <a:lnTo>
                    <a:pt x="17" y="70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4" name="Freeform 450"/>
            <p:cNvSpPr/>
            <p:nvPr/>
          </p:nvSpPr>
          <p:spPr>
            <a:xfrm>
              <a:off x="3109" y="2221"/>
              <a:ext cx="26" cy="37"/>
            </a:xfrm>
            <a:custGeom>
              <a:avLst/>
              <a:gdLst>
                <a:gd name="txL" fmla="*/ 0 w 52"/>
                <a:gd name="txT" fmla="*/ 0 h 73"/>
                <a:gd name="txR" fmla="*/ 52 w 52"/>
                <a:gd name="txB" fmla="*/ 73 h 73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2" h="73">
                  <a:moveTo>
                    <a:pt x="19" y="73"/>
                  </a:moveTo>
                  <a:lnTo>
                    <a:pt x="31" y="73"/>
                  </a:lnTo>
                  <a:lnTo>
                    <a:pt x="33" y="70"/>
                  </a:lnTo>
                  <a:lnTo>
                    <a:pt x="38" y="62"/>
                  </a:lnTo>
                  <a:lnTo>
                    <a:pt x="43" y="50"/>
                  </a:lnTo>
                  <a:lnTo>
                    <a:pt x="49" y="36"/>
                  </a:lnTo>
                  <a:lnTo>
                    <a:pt x="52" y="24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2"/>
                  </a:lnTo>
                  <a:lnTo>
                    <a:pt x="17" y="70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5" name="Freeform 451"/>
            <p:cNvSpPr/>
            <p:nvPr/>
          </p:nvSpPr>
          <p:spPr>
            <a:xfrm>
              <a:off x="3080" y="2236"/>
              <a:ext cx="36" cy="29"/>
            </a:xfrm>
            <a:custGeom>
              <a:avLst/>
              <a:gdLst>
                <a:gd name="txL" fmla="*/ 0 w 71"/>
                <a:gd name="txT" fmla="*/ 0 h 58"/>
                <a:gd name="txR" fmla="*/ 71 w 71"/>
                <a:gd name="txB" fmla="*/ 58 h 58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71" h="58">
                  <a:moveTo>
                    <a:pt x="66" y="58"/>
                  </a:moveTo>
                  <a:lnTo>
                    <a:pt x="71" y="48"/>
                  </a:lnTo>
                  <a:lnTo>
                    <a:pt x="70" y="44"/>
                  </a:lnTo>
                  <a:lnTo>
                    <a:pt x="64" y="36"/>
                  </a:lnTo>
                  <a:lnTo>
                    <a:pt x="58" y="25"/>
                  </a:lnTo>
                  <a:lnTo>
                    <a:pt x="49" y="14"/>
                  </a:lnTo>
                  <a:lnTo>
                    <a:pt x="39" y="5"/>
                  </a:lnTo>
                  <a:lnTo>
                    <a:pt x="28" y="0"/>
                  </a:lnTo>
                  <a:lnTo>
                    <a:pt x="16" y="4"/>
                  </a:lnTo>
                  <a:lnTo>
                    <a:pt x="6" y="17"/>
                  </a:lnTo>
                  <a:lnTo>
                    <a:pt x="0" y="33"/>
                  </a:lnTo>
                  <a:lnTo>
                    <a:pt x="3" y="43"/>
                  </a:lnTo>
                  <a:lnTo>
                    <a:pt x="11" y="51"/>
                  </a:lnTo>
                  <a:lnTo>
                    <a:pt x="25" y="56"/>
                  </a:lnTo>
                  <a:lnTo>
                    <a:pt x="39" y="58"/>
                  </a:lnTo>
                  <a:lnTo>
                    <a:pt x="52" y="58"/>
                  </a:lnTo>
                  <a:lnTo>
                    <a:pt x="62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6" name="Freeform 452"/>
            <p:cNvSpPr/>
            <p:nvPr/>
          </p:nvSpPr>
          <p:spPr>
            <a:xfrm>
              <a:off x="3080" y="2269"/>
              <a:ext cx="36" cy="28"/>
            </a:xfrm>
            <a:custGeom>
              <a:avLst/>
              <a:gdLst>
                <a:gd name="txL" fmla="*/ 0 w 71"/>
                <a:gd name="txT" fmla="*/ 0 h 57"/>
                <a:gd name="txR" fmla="*/ 71 w 71"/>
                <a:gd name="txB" fmla="*/ 57 h 57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71" h="57">
                  <a:moveTo>
                    <a:pt x="71" y="10"/>
                  </a:moveTo>
                  <a:lnTo>
                    <a:pt x="66" y="0"/>
                  </a:lnTo>
                  <a:lnTo>
                    <a:pt x="62" y="0"/>
                  </a:lnTo>
                  <a:lnTo>
                    <a:pt x="53" y="0"/>
                  </a:lnTo>
                  <a:lnTo>
                    <a:pt x="39" y="0"/>
                  </a:lnTo>
                  <a:lnTo>
                    <a:pt x="25" y="2"/>
                  </a:lnTo>
                  <a:lnTo>
                    <a:pt x="13" y="7"/>
                  </a:lnTo>
                  <a:lnTo>
                    <a:pt x="3" y="15"/>
                  </a:lnTo>
                  <a:lnTo>
                    <a:pt x="0" y="25"/>
                  </a:lnTo>
                  <a:lnTo>
                    <a:pt x="6" y="42"/>
                  </a:lnTo>
                  <a:lnTo>
                    <a:pt x="16" y="54"/>
                  </a:lnTo>
                  <a:lnTo>
                    <a:pt x="28" y="57"/>
                  </a:lnTo>
                  <a:lnTo>
                    <a:pt x="39" y="53"/>
                  </a:lnTo>
                  <a:lnTo>
                    <a:pt x="49" y="44"/>
                  </a:lnTo>
                  <a:lnTo>
                    <a:pt x="58" y="33"/>
                  </a:lnTo>
                  <a:lnTo>
                    <a:pt x="64" y="22"/>
                  </a:lnTo>
                  <a:lnTo>
                    <a:pt x="70" y="14"/>
                  </a:lnTo>
                  <a:lnTo>
                    <a:pt x="71" y="1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7" name="Freeform 453"/>
            <p:cNvSpPr/>
            <p:nvPr/>
          </p:nvSpPr>
          <p:spPr>
            <a:xfrm>
              <a:off x="3109" y="2277"/>
              <a:ext cx="26" cy="36"/>
            </a:xfrm>
            <a:custGeom>
              <a:avLst/>
              <a:gdLst>
                <a:gd name="txL" fmla="*/ 0 w 52"/>
                <a:gd name="txT" fmla="*/ 0 h 73"/>
                <a:gd name="txR" fmla="*/ 52 w 52"/>
                <a:gd name="txB" fmla="*/ 73 h 73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52" h="73">
                  <a:moveTo>
                    <a:pt x="32" y="0"/>
                  </a:moveTo>
                  <a:lnTo>
                    <a:pt x="20" y="0"/>
                  </a:lnTo>
                  <a:lnTo>
                    <a:pt x="18" y="4"/>
                  </a:lnTo>
                  <a:lnTo>
                    <a:pt x="14" y="12"/>
                  </a:lnTo>
                  <a:lnTo>
                    <a:pt x="8" y="23"/>
                  </a:lnTo>
                  <a:lnTo>
                    <a:pt x="2" y="36"/>
                  </a:lnTo>
                  <a:lnTo>
                    <a:pt x="0" y="50"/>
                  </a:lnTo>
                  <a:lnTo>
                    <a:pt x="1" y="61"/>
                  </a:lnTo>
                  <a:lnTo>
                    <a:pt x="9" y="69"/>
                  </a:lnTo>
                  <a:lnTo>
                    <a:pt x="25" y="73"/>
                  </a:lnTo>
                  <a:lnTo>
                    <a:pt x="41" y="69"/>
                  </a:lnTo>
                  <a:lnTo>
                    <a:pt x="50" y="61"/>
                  </a:lnTo>
                  <a:lnTo>
                    <a:pt x="52" y="50"/>
                  </a:lnTo>
                  <a:lnTo>
                    <a:pt x="49" y="36"/>
                  </a:lnTo>
                  <a:lnTo>
                    <a:pt x="45" y="23"/>
                  </a:lnTo>
                  <a:lnTo>
                    <a:pt x="39" y="12"/>
                  </a:lnTo>
                  <a:lnTo>
                    <a:pt x="34" y="4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8" name="Freeform 454"/>
            <p:cNvSpPr/>
            <p:nvPr/>
          </p:nvSpPr>
          <p:spPr>
            <a:xfrm>
              <a:off x="3129" y="2269"/>
              <a:ext cx="36" cy="28"/>
            </a:xfrm>
            <a:custGeom>
              <a:avLst/>
              <a:gdLst>
                <a:gd name="txL" fmla="*/ 0 w 71"/>
                <a:gd name="txT" fmla="*/ 0 h 57"/>
                <a:gd name="txR" fmla="*/ 71 w 71"/>
                <a:gd name="txB" fmla="*/ 57 h 57"/>
              </a:gdLst>
              <a:ahLst/>
              <a:cxnLst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71" h="57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4"/>
                  </a:lnTo>
                  <a:lnTo>
                    <a:pt x="32" y="53"/>
                  </a:lnTo>
                  <a:lnTo>
                    <a:pt x="44" y="57"/>
                  </a:lnTo>
                  <a:lnTo>
                    <a:pt x="55" y="54"/>
                  </a:lnTo>
                  <a:lnTo>
                    <a:pt x="66" y="42"/>
                  </a:lnTo>
                  <a:lnTo>
                    <a:pt x="71" y="25"/>
                  </a:lnTo>
                  <a:lnTo>
                    <a:pt x="68" y="15"/>
                  </a:lnTo>
                  <a:lnTo>
                    <a:pt x="60" y="7"/>
                  </a:lnTo>
                  <a:lnTo>
                    <a:pt x="46" y="2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9" name="Freeform 455"/>
            <p:cNvSpPr/>
            <p:nvPr/>
          </p:nvSpPr>
          <p:spPr>
            <a:xfrm>
              <a:off x="3129" y="2236"/>
              <a:ext cx="36" cy="28"/>
            </a:xfrm>
            <a:custGeom>
              <a:avLst/>
              <a:gdLst>
                <a:gd name="txL" fmla="*/ 0 w 71"/>
                <a:gd name="txT" fmla="*/ 0 h 57"/>
                <a:gd name="txR" fmla="*/ 71 w 71"/>
                <a:gd name="txB" fmla="*/ 57 h 57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71" h="57">
                  <a:moveTo>
                    <a:pt x="0" y="47"/>
                  </a:moveTo>
                  <a:lnTo>
                    <a:pt x="6" y="57"/>
                  </a:lnTo>
                  <a:lnTo>
                    <a:pt x="9" y="57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46" y="55"/>
                  </a:lnTo>
                  <a:lnTo>
                    <a:pt x="59" y="50"/>
                  </a:lnTo>
                  <a:lnTo>
                    <a:pt x="68" y="43"/>
                  </a:lnTo>
                  <a:lnTo>
                    <a:pt x="71" y="32"/>
                  </a:lnTo>
                  <a:lnTo>
                    <a:pt x="66" y="17"/>
                  </a:lnTo>
                  <a:lnTo>
                    <a:pt x="55" y="4"/>
                  </a:lnTo>
                  <a:lnTo>
                    <a:pt x="44" y="0"/>
                  </a:lnTo>
                  <a:lnTo>
                    <a:pt x="32" y="4"/>
                  </a:lnTo>
                  <a:lnTo>
                    <a:pt x="23" y="13"/>
                  </a:lnTo>
                  <a:lnTo>
                    <a:pt x="14" y="23"/>
                  </a:lnTo>
                  <a:lnTo>
                    <a:pt x="7" y="35"/>
                  </a:lnTo>
                  <a:lnTo>
                    <a:pt x="1" y="43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0" name="Freeform 456"/>
            <p:cNvSpPr/>
            <p:nvPr/>
          </p:nvSpPr>
          <p:spPr>
            <a:xfrm>
              <a:off x="3830" y="3106"/>
              <a:ext cx="12" cy="12"/>
            </a:xfrm>
            <a:custGeom>
              <a:avLst/>
              <a:gdLst>
                <a:gd name="txL" fmla="*/ 0 w 24"/>
                <a:gd name="txT" fmla="*/ 0 h 24"/>
                <a:gd name="txR" fmla="*/ 24 w 24"/>
                <a:gd name="txB" fmla="*/ 24 h 24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24" h="24">
                  <a:moveTo>
                    <a:pt x="11" y="24"/>
                  </a:moveTo>
                  <a:lnTo>
                    <a:pt x="7" y="23"/>
                  </a:lnTo>
                  <a:lnTo>
                    <a:pt x="3" y="20"/>
                  </a:lnTo>
                  <a:lnTo>
                    <a:pt x="1" y="16"/>
                  </a:lnTo>
                  <a:lnTo>
                    <a:pt x="0" y="11"/>
                  </a:lnTo>
                  <a:lnTo>
                    <a:pt x="1" y="7"/>
                  </a:lnTo>
                  <a:lnTo>
                    <a:pt x="3" y="3"/>
                  </a:lnTo>
                  <a:lnTo>
                    <a:pt x="7" y="1"/>
                  </a:lnTo>
                  <a:lnTo>
                    <a:pt x="11" y="0"/>
                  </a:lnTo>
                  <a:lnTo>
                    <a:pt x="16" y="1"/>
                  </a:lnTo>
                  <a:lnTo>
                    <a:pt x="20" y="3"/>
                  </a:lnTo>
                  <a:lnTo>
                    <a:pt x="23" y="7"/>
                  </a:lnTo>
                  <a:lnTo>
                    <a:pt x="24" y="11"/>
                  </a:lnTo>
                  <a:lnTo>
                    <a:pt x="23" y="16"/>
                  </a:lnTo>
                  <a:lnTo>
                    <a:pt x="20" y="20"/>
                  </a:lnTo>
                  <a:lnTo>
                    <a:pt x="16" y="23"/>
                  </a:lnTo>
                  <a:lnTo>
                    <a:pt x="11" y="24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1" name="Freeform 457"/>
            <p:cNvSpPr/>
            <p:nvPr/>
          </p:nvSpPr>
          <p:spPr>
            <a:xfrm>
              <a:off x="3823" y="3066"/>
              <a:ext cx="26" cy="36"/>
            </a:xfrm>
            <a:custGeom>
              <a:avLst/>
              <a:gdLst>
                <a:gd name="txL" fmla="*/ 0 w 53"/>
                <a:gd name="txT" fmla="*/ 0 h 73"/>
                <a:gd name="txR" fmla="*/ 53 w 53"/>
                <a:gd name="txB" fmla="*/ 73 h 73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53" h="73">
                  <a:moveTo>
                    <a:pt x="19" y="73"/>
                  </a:moveTo>
                  <a:lnTo>
                    <a:pt x="32" y="73"/>
                  </a:lnTo>
                  <a:lnTo>
                    <a:pt x="34" y="69"/>
                  </a:lnTo>
                  <a:lnTo>
                    <a:pt x="39" y="61"/>
                  </a:lnTo>
                  <a:lnTo>
                    <a:pt x="45" y="50"/>
                  </a:lnTo>
                  <a:lnTo>
                    <a:pt x="50" y="36"/>
                  </a:lnTo>
                  <a:lnTo>
                    <a:pt x="53" y="23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1"/>
                  </a:lnTo>
                  <a:lnTo>
                    <a:pt x="17" y="69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2" name="Freeform 458"/>
            <p:cNvSpPr/>
            <p:nvPr/>
          </p:nvSpPr>
          <p:spPr>
            <a:xfrm>
              <a:off x="3823" y="3066"/>
              <a:ext cx="26" cy="36"/>
            </a:xfrm>
            <a:custGeom>
              <a:avLst/>
              <a:gdLst>
                <a:gd name="txL" fmla="*/ 0 w 53"/>
                <a:gd name="txT" fmla="*/ 0 h 73"/>
                <a:gd name="txR" fmla="*/ 53 w 53"/>
                <a:gd name="txB" fmla="*/ 73 h 73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53" h="73">
                  <a:moveTo>
                    <a:pt x="19" y="73"/>
                  </a:moveTo>
                  <a:lnTo>
                    <a:pt x="32" y="73"/>
                  </a:lnTo>
                  <a:lnTo>
                    <a:pt x="34" y="69"/>
                  </a:lnTo>
                  <a:lnTo>
                    <a:pt x="39" y="61"/>
                  </a:lnTo>
                  <a:lnTo>
                    <a:pt x="45" y="50"/>
                  </a:lnTo>
                  <a:lnTo>
                    <a:pt x="50" y="36"/>
                  </a:lnTo>
                  <a:lnTo>
                    <a:pt x="53" y="23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1"/>
                  </a:lnTo>
                  <a:lnTo>
                    <a:pt x="17" y="69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3" name="Freeform 459"/>
            <p:cNvSpPr/>
            <p:nvPr/>
          </p:nvSpPr>
          <p:spPr>
            <a:xfrm>
              <a:off x="3793" y="3081"/>
              <a:ext cx="36" cy="29"/>
            </a:xfrm>
            <a:custGeom>
              <a:avLst/>
              <a:gdLst>
                <a:gd name="txL" fmla="*/ 0 w 71"/>
                <a:gd name="txT" fmla="*/ 0 h 58"/>
                <a:gd name="txR" fmla="*/ 71 w 71"/>
                <a:gd name="txB" fmla="*/ 58 h 58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71" h="58">
                  <a:moveTo>
                    <a:pt x="66" y="58"/>
                  </a:moveTo>
                  <a:lnTo>
                    <a:pt x="71" y="47"/>
                  </a:lnTo>
                  <a:lnTo>
                    <a:pt x="70" y="44"/>
                  </a:lnTo>
                  <a:lnTo>
                    <a:pt x="64" y="36"/>
                  </a:lnTo>
                  <a:lnTo>
                    <a:pt x="58" y="24"/>
                  </a:lnTo>
                  <a:lnTo>
                    <a:pt x="49" y="14"/>
                  </a:lnTo>
                  <a:lnTo>
                    <a:pt x="39" y="5"/>
                  </a:lnTo>
                  <a:lnTo>
                    <a:pt x="28" y="0"/>
                  </a:lnTo>
                  <a:lnTo>
                    <a:pt x="16" y="4"/>
                  </a:lnTo>
                  <a:lnTo>
                    <a:pt x="6" y="16"/>
                  </a:lnTo>
                  <a:lnTo>
                    <a:pt x="0" y="32"/>
                  </a:lnTo>
                  <a:lnTo>
                    <a:pt x="3" y="43"/>
                  </a:lnTo>
                  <a:lnTo>
                    <a:pt x="13" y="51"/>
                  </a:lnTo>
                  <a:lnTo>
                    <a:pt x="25" y="55"/>
                  </a:lnTo>
                  <a:lnTo>
                    <a:pt x="39" y="58"/>
                  </a:lnTo>
                  <a:lnTo>
                    <a:pt x="53" y="58"/>
                  </a:lnTo>
                  <a:lnTo>
                    <a:pt x="62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4" name="Freeform 460"/>
            <p:cNvSpPr/>
            <p:nvPr/>
          </p:nvSpPr>
          <p:spPr>
            <a:xfrm>
              <a:off x="3793" y="3114"/>
              <a:ext cx="37" cy="28"/>
            </a:xfrm>
            <a:custGeom>
              <a:avLst/>
              <a:gdLst>
                <a:gd name="txL" fmla="*/ 0 w 72"/>
                <a:gd name="txT" fmla="*/ 0 h 56"/>
                <a:gd name="txR" fmla="*/ 72 w 72"/>
                <a:gd name="txB" fmla="*/ 56 h 56"/>
              </a:gdLst>
              <a:ahLst/>
              <a:cxnLst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72" h="56">
                  <a:moveTo>
                    <a:pt x="72" y="10"/>
                  </a:moveTo>
                  <a:lnTo>
                    <a:pt x="67" y="0"/>
                  </a:lnTo>
                  <a:lnTo>
                    <a:pt x="63" y="0"/>
                  </a:lnTo>
                  <a:lnTo>
                    <a:pt x="53" y="0"/>
                  </a:lnTo>
                  <a:lnTo>
                    <a:pt x="40" y="0"/>
                  </a:lnTo>
                  <a:lnTo>
                    <a:pt x="26" y="2"/>
                  </a:lnTo>
                  <a:lnTo>
                    <a:pt x="13" y="7"/>
                  </a:lnTo>
                  <a:lnTo>
                    <a:pt x="3" y="15"/>
                  </a:lnTo>
                  <a:lnTo>
                    <a:pt x="0" y="25"/>
                  </a:lnTo>
                  <a:lnTo>
                    <a:pt x="6" y="41"/>
                  </a:lnTo>
                  <a:lnTo>
                    <a:pt x="17" y="54"/>
                  </a:lnTo>
                  <a:lnTo>
                    <a:pt x="29" y="56"/>
                  </a:lnTo>
                  <a:lnTo>
                    <a:pt x="39" y="53"/>
                  </a:lnTo>
                  <a:lnTo>
                    <a:pt x="49" y="44"/>
                  </a:lnTo>
                  <a:lnTo>
                    <a:pt x="59" y="33"/>
                  </a:lnTo>
                  <a:lnTo>
                    <a:pt x="66" y="22"/>
                  </a:lnTo>
                  <a:lnTo>
                    <a:pt x="71" y="14"/>
                  </a:lnTo>
                  <a:lnTo>
                    <a:pt x="72" y="1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5" name="Freeform 461"/>
            <p:cNvSpPr/>
            <p:nvPr/>
          </p:nvSpPr>
          <p:spPr>
            <a:xfrm>
              <a:off x="3823" y="3121"/>
              <a:ext cx="26" cy="37"/>
            </a:xfrm>
            <a:custGeom>
              <a:avLst/>
              <a:gdLst>
                <a:gd name="txL" fmla="*/ 0 w 53"/>
                <a:gd name="txT" fmla="*/ 0 h 72"/>
                <a:gd name="txR" fmla="*/ 53 w 53"/>
                <a:gd name="txB" fmla="*/ 72 h 72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</a:cxnLst>
              <a:rect l="txL" t="txT" r="txR" b="txB"/>
              <a:pathLst>
                <a:path w="53" h="72">
                  <a:moveTo>
                    <a:pt x="33" y="0"/>
                  </a:moveTo>
                  <a:lnTo>
                    <a:pt x="20" y="0"/>
                  </a:lnTo>
                  <a:lnTo>
                    <a:pt x="18" y="3"/>
                  </a:lnTo>
                  <a:lnTo>
                    <a:pt x="13" y="11"/>
                  </a:lnTo>
                  <a:lnTo>
                    <a:pt x="8" y="23"/>
                  </a:lnTo>
                  <a:lnTo>
                    <a:pt x="3" y="35"/>
                  </a:lnTo>
                  <a:lnTo>
                    <a:pt x="0" y="49"/>
                  </a:lnTo>
                  <a:lnTo>
                    <a:pt x="2" y="61"/>
                  </a:lnTo>
                  <a:lnTo>
                    <a:pt x="10" y="69"/>
                  </a:lnTo>
                  <a:lnTo>
                    <a:pt x="26" y="72"/>
                  </a:lnTo>
                  <a:lnTo>
                    <a:pt x="42" y="69"/>
                  </a:lnTo>
                  <a:lnTo>
                    <a:pt x="51" y="61"/>
                  </a:lnTo>
                  <a:lnTo>
                    <a:pt x="53" y="49"/>
                  </a:lnTo>
                  <a:lnTo>
                    <a:pt x="50" y="35"/>
                  </a:lnTo>
                  <a:lnTo>
                    <a:pt x="46" y="23"/>
                  </a:lnTo>
                  <a:lnTo>
                    <a:pt x="40" y="11"/>
                  </a:lnTo>
                  <a:lnTo>
                    <a:pt x="35" y="3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6" name="Freeform 462"/>
            <p:cNvSpPr/>
            <p:nvPr/>
          </p:nvSpPr>
          <p:spPr>
            <a:xfrm>
              <a:off x="3843" y="3114"/>
              <a:ext cx="36" cy="28"/>
            </a:xfrm>
            <a:custGeom>
              <a:avLst/>
              <a:gdLst>
                <a:gd name="txL" fmla="*/ 0 w 71"/>
                <a:gd name="txT" fmla="*/ 0 h 56"/>
                <a:gd name="txR" fmla="*/ 71 w 71"/>
                <a:gd name="txB" fmla="*/ 56 h 56"/>
              </a:gdLst>
              <a:ahLst/>
              <a:cxnLst>
                <a:cxn ang="0">
                  <a:pos x="1" y="0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71" h="56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4"/>
                  </a:lnTo>
                  <a:lnTo>
                    <a:pt x="32" y="53"/>
                  </a:lnTo>
                  <a:lnTo>
                    <a:pt x="44" y="56"/>
                  </a:lnTo>
                  <a:lnTo>
                    <a:pt x="55" y="54"/>
                  </a:lnTo>
                  <a:lnTo>
                    <a:pt x="66" y="41"/>
                  </a:lnTo>
                  <a:lnTo>
                    <a:pt x="71" y="25"/>
                  </a:lnTo>
                  <a:lnTo>
                    <a:pt x="68" y="15"/>
                  </a:lnTo>
                  <a:lnTo>
                    <a:pt x="59" y="7"/>
                  </a:lnTo>
                  <a:lnTo>
                    <a:pt x="46" y="2"/>
                  </a:lnTo>
                  <a:lnTo>
                    <a:pt x="32" y="0"/>
                  </a:lnTo>
                  <a:lnTo>
                    <a:pt x="20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7" name="Freeform 463"/>
            <p:cNvSpPr/>
            <p:nvPr/>
          </p:nvSpPr>
          <p:spPr>
            <a:xfrm>
              <a:off x="3842" y="3081"/>
              <a:ext cx="37" cy="28"/>
            </a:xfrm>
            <a:custGeom>
              <a:avLst/>
              <a:gdLst>
                <a:gd name="txL" fmla="*/ 0 w 72"/>
                <a:gd name="txT" fmla="*/ 0 h 57"/>
                <a:gd name="txR" fmla="*/ 72 w 72"/>
                <a:gd name="txB" fmla="*/ 57 h 57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72" h="57">
                  <a:moveTo>
                    <a:pt x="0" y="46"/>
                  </a:moveTo>
                  <a:lnTo>
                    <a:pt x="6" y="57"/>
                  </a:lnTo>
                  <a:lnTo>
                    <a:pt x="9" y="57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47" y="54"/>
                  </a:lnTo>
                  <a:lnTo>
                    <a:pt x="60" y="50"/>
                  </a:lnTo>
                  <a:lnTo>
                    <a:pt x="69" y="43"/>
                  </a:lnTo>
                  <a:lnTo>
                    <a:pt x="72" y="31"/>
                  </a:lnTo>
                  <a:lnTo>
                    <a:pt x="67" y="16"/>
                  </a:lnTo>
                  <a:lnTo>
                    <a:pt x="55" y="4"/>
                  </a:lnTo>
                  <a:lnTo>
                    <a:pt x="44" y="0"/>
                  </a:lnTo>
                  <a:lnTo>
                    <a:pt x="33" y="4"/>
                  </a:lnTo>
                  <a:lnTo>
                    <a:pt x="23" y="13"/>
                  </a:lnTo>
                  <a:lnTo>
                    <a:pt x="14" y="23"/>
                  </a:lnTo>
                  <a:lnTo>
                    <a:pt x="7" y="35"/>
                  </a:lnTo>
                  <a:lnTo>
                    <a:pt x="1" y="43"/>
                  </a:lnTo>
                  <a:lnTo>
                    <a:pt x="0" y="46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8" name="Freeform 464"/>
            <p:cNvSpPr/>
            <p:nvPr/>
          </p:nvSpPr>
          <p:spPr>
            <a:xfrm>
              <a:off x="3134" y="3087"/>
              <a:ext cx="11" cy="12"/>
            </a:xfrm>
            <a:custGeom>
              <a:avLst/>
              <a:gdLst>
                <a:gd name="txL" fmla="*/ 0 w 23"/>
                <a:gd name="txT" fmla="*/ 0 h 24"/>
                <a:gd name="txR" fmla="*/ 23 w 23"/>
                <a:gd name="txB" fmla="*/ 24 h 24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23" h="24">
                  <a:moveTo>
                    <a:pt x="12" y="24"/>
                  </a:moveTo>
                  <a:lnTo>
                    <a:pt x="7" y="23"/>
                  </a:lnTo>
                  <a:lnTo>
                    <a:pt x="4" y="20"/>
                  </a:lnTo>
                  <a:lnTo>
                    <a:pt x="1" y="17"/>
                  </a:lnTo>
                  <a:lnTo>
                    <a:pt x="0" y="12"/>
                  </a:lnTo>
                  <a:lnTo>
                    <a:pt x="1" y="8"/>
                  </a:lnTo>
                  <a:lnTo>
                    <a:pt x="4" y="3"/>
                  </a:lnTo>
                  <a:lnTo>
                    <a:pt x="7" y="1"/>
                  </a:lnTo>
                  <a:lnTo>
                    <a:pt x="12" y="0"/>
                  </a:lnTo>
                  <a:lnTo>
                    <a:pt x="16" y="1"/>
                  </a:lnTo>
                  <a:lnTo>
                    <a:pt x="20" y="3"/>
                  </a:lnTo>
                  <a:lnTo>
                    <a:pt x="22" y="8"/>
                  </a:lnTo>
                  <a:lnTo>
                    <a:pt x="23" y="12"/>
                  </a:lnTo>
                  <a:lnTo>
                    <a:pt x="22" y="17"/>
                  </a:lnTo>
                  <a:lnTo>
                    <a:pt x="20" y="20"/>
                  </a:lnTo>
                  <a:lnTo>
                    <a:pt x="16" y="23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9" name="Freeform 465"/>
            <p:cNvSpPr/>
            <p:nvPr/>
          </p:nvSpPr>
          <p:spPr>
            <a:xfrm>
              <a:off x="3126" y="3048"/>
              <a:ext cx="26" cy="36"/>
            </a:xfrm>
            <a:custGeom>
              <a:avLst/>
              <a:gdLst>
                <a:gd name="txL" fmla="*/ 0 w 52"/>
                <a:gd name="txT" fmla="*/ 0 h 73"/>
                <a:gd name="txR" fmla="*/ 52 w 52"/>
                <a:gd name="txB" fmla="*/ 73 h 73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52" h="73">
                  <a:moveTo>
                    <a:pt x="20" y="73"/>
                  </a:moveTo>
                  <a:lnTo>
                    <a:pt x="31" y="73"/>
                  </a:lnTo>
                  <a:lnTo>
                    <a:pt x="34" y="69"/>
                  </a:lnTo>
                  <a:lnTo>
                    <a:pt x="38" y="61"/>
                  </a:lnTo>
                  <a:lnTo>
                    <a:pt x="44" y="50"/>
                  </a:lnTo>
                  <a:lnTo>
                    <a:pt x="50" y="36"/>
                  </a:lnTo>
                  <a:lnTo>
                    <a:pt x="52" y="23"/>
                  </a:lnTo>
                  <a:lnTo>
                    <a:pt x="51" y="12"/>
                  </a:lnTo>
                  <a:lnTo>
                    <a:pt x="43" y="4"/>
                  </a:lnTo>
                  <a:lnTo>
                    <a:pt x="27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3" y="61"/>
                  </a:lnTo>
                  <a:lnTo>
                    <a:pt x="17" y="69"/>
                  </a:lnTo>
                  <a:lnTo>
                    <a:pt x="20" y="7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0" name="Freeform 466"/>
            <p:cNvSpPr/>
            <p:nvPr/>
          </p:nvSpPr>
          <p:spPr>
            <a:xfrm>
              <a:off x="3126" y="3048"/>
              <a:ext cx="26" cy="36"/>
            </a:xfrm>
            <a:custGeom>
              <a:avLst/>
              <a:gdLst>
                <a:gd name="txL" fmla="*/ 0 w 52"/>
                <a:gd name="txT" fmla="*/ 0 h 73"/>
                <a:gd name="txR" fmla="*/ 52 w 52"/>
                <a:gd name="txB" fmla="*/ 73 h 73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52" h="73">
                  <a:moveTo>
                    <a:pt x="20" y="73"/>
                  </a:moveTo>
                  <a:lnTo>
                    <a:pt x="31" y="73"/>
                  </a:lnTo>
                  <a:lnTo>
                    <a:pt x="34" y="69"/>
                  </a:lnTo>
                  <a:lnTo>
                    <a:pt x="38" y="61"/>
                  </a:lnTo>
                  <a:lnTo>
                    <a:pt x="44" y="50"/>
                  </a:lnTo>
                  <a:lnTo>
                    <a:pt x="50" y="36"/>
                  </a:lnTo>
                  <a:lnTo>
                    <a:pt x="52" y="23"/>
                  </a:lnTo>
                  <a:lnTo>
                    <a:pt x="51" y="12"/>
                  </a:lnTo>
                  <a:lnTo>
                    <a:pt x="43" y="4"/>
                  </a:lnTo>
                  <a:lnTo>
                    <a:pt x="27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3" y="61"/>
                  </a:lnTo>
                  <a:lnTo>
                    <a:pt x="17" y="69"/>
                  </a:lnTo>
                  <a:lnTo>
                    <a:pt x="20" y="7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1" name="Freeform 467"/>
            <p:cNvSpPr/>
            <p:nvPr/>
          </p:nvSpPr>
          <p:spPr>
            <a:xfrm>
              <a:off x="3097" y="3063"/>
              <a:ext cx="35" cy="28"/>
            </a:xfrm>
            <a:custGeom>
              <a:avLst/>
              <a:gdLst>
                <a:gd name="txL" fmla="*/ 0 w 72"/>
                <a:gd name="txT" fmla="*/ 0 h 58"/>
                <a:gd name="txR" fmla="*/ 72 w 72"/>
                <a:gd name="txB" fmla="*/ 58 h 58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72" h="58">
                  <a:moveTo>
                    <a:pt x="66" y="58"/>
                  </a:moveTo>
                  <a:lnTo>
                    <a:pt x="72" y="47"/>
                  </a:lnTo>
                  <a:lnTo>
                    <a:pt x="71" y="44"/>
                  </a:lnTo>
                  <a:lnTo>
                    <a:pt x="65" y="36"/>
                  </a:lnTo>
                  <a:lnTo>
                    <a:pt x="58" y="24"/>
                  </a:lnTo>
                  <a:lnTo>
                    <a:pt x="50" y="14"/>
                  </a:lnTo>
                  <a:lnTo>
                    <a:pt x="40" y="5"/>
                  </a:lnTo>
                  <a:lnTo>
                    <a:pt x="28" y="0"/>
                  </a:lnTo>
                  <a:lnTo>
                    <a:pt x="16" y="3"/>
                  </a:lnTo>
                  <a:lnTo>
                    <a:pt x="6" y="15"/>
                  </a:lnTo>
                  <a:lnTo>
                    <a:pt x="0" y="31"/>
                  </a:lnTo>
                  <a:lnTo>
                    <a:pt x="4" y="43"/>
                  </a:lnTo>
                  <a:lnTo>
                    <a:pt x="12" y="51"/>
                  </a:lnTo>
                  <a:lnTo>
                    <a:pt x="26" y="56"/>
                  </a:lnTo>
                  <a:lnTo>
                    <a:pt x="40" y="58"/>
                  </a:lnTo>
                  <a:lnTo>
                    <a:pt x="52" y="58"/>
                  </a:lnTo>
                  <a:lnTo>
                    <a:pt x="63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2" name="Freeform 468"/>
            <p:cNvSpPr/>
            <p:nvPr/>
          </p:nvSpPr>
          <p:spPr>
            <a:xfrm>
              <a:off x="3097" y="3095"/>
              <a:ext cx="35" cy="29"/>
            </a:xfrm>
            <a:custGeom>
              <a:avLst/>
              <a:gdLst>
                <a:gd name="txL" fmla="*/ 0 w 72"/>
                <a:gd name="txT" fmla="*/ 0 h 56"/>
                <a:gd name="txR" fmla="*/ 72 w 72"/>
                <a:gd name="txB" fmla="*/ 56 h 56"/>
              </a:gdLst>
              <a:ahLst/>
              <a:cxnLst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72" h="56">
                  <a:moveTo>
                    <a:pt x="72" y="10"/>
                  </a:moveTo>
                  <a:lnTo>
                    <a:pt x="66" y="0"/>
                  </a:lnTo>
                  <a:lnTo>
                    <a:pt x="63" y="0"/>
                  </a:lnTo>
                  <a:lnTo>
                    <a:pt x="53" y="0"/>
                  </a:lnTo>
                  <a:lnTo>
                    <a:pt x="40" y="0"/>
                  </a:lnTo>
                  <a:lnTo>
                    <a:pt x="26" y="2"/>
                  </a:lnTo>
                  <a:lnTo>
                    <a:pt x="13" y="7"/>
                  </a:lnTo>
                  <a:lnTo>
                    <a:pt x="4" y="14"/>
                  </a:lnTo>
                  <a:lnTo>
                    <a:pt x="0" y="25"/>
                  </a:lnTo>
                  <a:lnTo>
                    <a:pt x="6" y="40"/>
                  </a:lnTo>
                  <a:lnTo>
                    <a:pt x="16" y="53"/>
                  </a:lnTo>
                  <a:lnTo>
                    <a:pt x="28" y="56"/>
                  </a:lnTo>
                  <a:lnTo>
                    <a:pt x="40" y="53"/>
                  </a:lnTo>
                  <a:lnTo>
                    <a:pt x="50" y="44"/>
                  </a:lnTo>
                  <a:lnTo>
                    <a:pt x="58" y="33"/>
                  </a:lnTo>
                  <a:lnTo>
                    <a:pt x="65" y="22"/>
                  </a:lnTo>
                  <a:lnTo>
                    <a:pt x="71" y="14"/>
                  </a:lnTo>
                  <a:lnTo>
                    <a:pt x="72" y="1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3" name="Freeform 469"/>
            <p:cNvSpPr/>
            <p:nvPr/>
          </p:nvSpPr>
          <p:spPr>
            <a:xfrm>
              <a:off x="3126" y="3102"/>
              <a:ext cx="27" cy="37"/>
            </a:xfrm>
            <a:custGeom>
              <a:avLst/>
              <a:gdLst>
                <a:gd name="txL" fmla="*/ 0 w 53"/>
                <a:gd name="txT" fmla="*/ 0 h 72"/>
                <a:gd name="txR" fmla="*/ 53 w 53"/>
                <a:gd name="txB" fmla="*/ 72 h 72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</a:cxnLst>
              <a:rect l="txL" t="txT" r="txR" b="txB"/>
              <a:pathLst>
                <a:path w="53" h="72">
                  <a:moveTo>
                    <a:pt x="32" y="0"/>
                  </a:moveTo>
                  <a:lnTo>
                    <a:pt x="21" y="0"/>
                  </a:lnTo>
                  <a:lnTo>
                    <a:pt x="19" y="3"/>
                  </a:lnTo>
                  <a:lnTo>
                    <a:pt x="14" y="11"/>
                  </a:lnTo>
                  <a:lnTo>
                    <a:pt x="8" y="23"/>
                  </a:lnTo>
                  <a:lnTo>
                    <a:pt x="2" y="35"/>
                  </a:lnTo>
                  <a:lnTo>
                    <a:pt x="0" y="49"/>
                  </a:lnTo>
                  <a:lnTo>
                    <a:pt x="2" y="61"/>
                  </a:lnTo>
                  <a:lnTo>
                    <a:pt x="10" y="69"/>
                  </a:lnTo>
                  <a:lnTo>
                    <a:pt x="27" y="72"/>
                  </a:lnTo>
                  <a:lnTo>
                    <a:pt x="43" y="69"/>
                  </a:lnTo>
                  <a:lnTo>
                    <a:pt x="51" y="61"/>
                  </a:lnTo>
                  <a:lnTo>
                    <a:pt x="53" y="49"/>
                  </a:lnTo>
                  <a:lnTo>
                    <a:pt x="51" y="35"/>
                  </a:lnTo>
                  <a:lnTo>
                    <a:pt x="45" y="23"/>
                  </a:lnTo>
                  <a:lnTo>
                    <a:pt x="39" y="11"/>
                  </a:lnTo>
                  <a:lnTo>
                    <a:pt x="35" y="3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4" name="Freeform 470"/>
            <p:cNvSpPr/>
            <p:nvPr/>
          </p:nvSpPr>
          <p:spPr>
            <a:xfrm>
              <a:off x="3146" y="3095"/>
              <a:ext cx="35" cy="29"/>
            </a:xfrm>
            <a:custGeom>
              <a:avLst/>
              <a:gdLst>
                <a:gd name="txL" fmla="*/ 0 w 72"/>
                <a:gd name="txT" fmla="*/ 0 h 57"/>
                <a:gd name="txR" fmla="*/ 72 w 72"/>
                <a:gd name="txB" fmla="*/ 57 h 57"/>
              </a:gdLst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72" h="57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3"/>
                  </a:lnTo>
                  <a:lnTo>
                    <a:pt x="33" y="53"/>
                  </a:lnTo>
                  <a:lnTo>
                    <a:pt x="44" y="57"/>
                  </a:lnTo>
                  <a:lnTo>
                    <a:pt x="56" y="55"/>
                  </a:lnTo>
                  <a:lnTo>
                    <a:pt x="66" y="42"/>
                  </a:lnTo>
                  <a:lnTo>
                    <a:pt x="72" y="26"/>
                  </a:lnTo>
                  <a:lnTo>
                    <a:pt x="68" y="15"/>
                  </a:lnTo>
                  <a:lnTo>
                    <a:pt x="60" y="7"/>
                  </a:lnTo>
                  <a:lnTo>
                    <a:pt x="46" y="2"/>
                  </a:lnTo>
                  <a:lnTo>
                    <a:pt x="33" y="0"/>
                  </a:lnTo>
                  <a:lnTo>
                    <a:pt x="20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5" name="Freeform 471"/>
            <p:cNvSpPr/>
            <p:nvPr/>
          </p:nvSpPr>
          <p:spPr>
            <a:xfrm>
              <a:off x="3146" y="3062"/>
              <a:ext cx="35" cy="29"/>
            </a:xfrm>
            <a:custGeom>
              <a:avLst/>
              <a:gdLst>
                <a:gd name="txL" fmla="*/ 0 w 72"/>
                <a:gd name="txT" fmla="*/ 0 h 58"/>
                <a:gd name="txR" fmla="*/ 72 w 72"/>
                <a:gd name="txB" fmla="*/ 58 h 58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72" h="58">
                  <a:moveTo>
                    <a:pt x="0" y="47"/>
                  </a:moveTo>
                  <a:lnTo>
                    <a:pt x="6" y="58"/>
                  </a:lnTo>
                  <a:lnTo>
                    <a:pt x="9" y="58"/>
                  </a:lnTo>
                  <a:lnTo>
                    <a:pt x="20" y="58"/>
                  </a:lnTo>
                  <a:lnTo>
                    <a:pt x="33" y="58"/>
                  </a:lnTo>
                  <a:lnTo>
                    <a:pt x="46" y="55"/>
                  </a:lnTo>
                  <a:lnTo>
                    <a:pt x="59" y="51"/>
                  </a:lnTo>
                  <a:lnTo>
                    <a:pt x="68" y="43"/>
                  </a:lnTo>
                  <a:lnTo>
                    <a:pt x="72" y="32"/>
                  </a:lnTo>
                  <a:lnTo>
                    <a:pt x="66" y="16"/>
                  </a:lnTo>
                  <a:lnTo>
                    <a:pt x="56" y="4"/>
                  </a:lnTo>
                  <a:lnTo>
                    <a:pt x="44" y="0"/>
                  </a:lnTo>
                  <a:lnTo>
                    <a:pt x="33" y="5"/>
                  </a:lnTo>
                  <a:lnTo>
                    <a:pt x="23" y="14"/>
                  </a:lnTo>
                  <a:lnTo>
                    <a:pt x="14" y="24"/>
                  </a:lnTo>
                  <a:lnTo>
                    <a:pt x="7" y="36"/>
                  </a:lnTo>
                  <a:lnTo>
                    <a:pt x="1" y="44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6" name="Freeform 472"/>
            <p:cNvSpPr/>
            <p:nvPr/>
          </p:nvSpPr>
          <p:spPr>
            <a:xfrm>
              <a:off x="2933" y="2482"/>
              <a:ext cx="72" cy="84"/>
            </a:xfrm>
            <a:custGeom>
              <a:avLst/>
              <a:gdLst>
                <a:gd name="txL" fmla="*/ 0 w 144"/>
                <a:gd name="txT" fmla="*/ 0 h 167"/>
                <a:gd name="txR" fmla="*/ 144 w 144"/>
                <a:gd name="txB" fmla="*/ 167 h 167"/>
              </a:gdLst>
              <a:ahLst/>
              <a:cxnLst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</a:cxnLst>
              <a:rect l="txL" t="txT" r="txR" b="txB"/>
              <a:pathLst>
                <a:path w="144" h="167">
                  <a:moveTo>
                    <a:pt x="144" y="0"/>
                  </a:moveTo>
                  <a:lnTo>
                    <a:pt x="143" y="28"/>
                  </a:lnTo>
                  <a:lnTo>
                    <a:pt x="138" y="57"/>
                  </a:lnTo>
                  <a:lnTo>
                    <a:pt x="129" y="84"/>
                  </a:lnTo>
                  <a:lnTo>
                    <a:pt x="116" y="111"/>
                  </a:lnTo>
                  <a:lnTo>
                    <a:pt x="100" y="135"/>
                  </a:lnTo>
                  <a:lnTo>
                    <a:pt x="82" y="152"/>
                  </a:lnTo>
                  <a:lnTo>
                    <a:pt x="60" y="164"/>
                  </a:lnTo>
                  <a:lnTo>
                    <a:pt x="36" y="167"/>
                  </a:lnTo>
                  <a:lnTo>
                    <a:pt x="16" y="163"/>
                  </a:lnTo>
                  <a:lnTo>
                    <a:pt x="5" y="152"/>
                  </a:lnTo>
                  <a:lnTo>
                    <a:pt x="0" y="140"/>
                  </a:lnTo>
                  <a:lnTo>
                    <a:pt x="2" y="123"/>
                  </a:lnTo>
                  <a:lnTo>
                    <a:pt x="12" y="109"/>
                  </a:lnTo>
                  <a:lnTo>
                    <a:pt x="24" y="96"/>
                  </a:lnTo>
                  <a:lnTo>
                    <a:pt x="42" y="85"/>
                  </a:lnTo>
                  <a:lnTo>
                    <a:pt x="62" y="82"/>
                  </a:lnTo>
                  <a:lnTo>
                    <a:pt x="80" y="79"/>
                  </a:lnTo>
                  <a:lnTo>
                    <a:pt x="95" y="69"/>
                  </a:lnTo>
                  <a:lnTo>
                    <a:pt x="108" y="57"/>
                  </a:lnTo>
                  <a:lnTo>
                    <a:pt x="121" y="41"/>
                  </a:lnTo>
                  <a:lnTo>
                    <a:pt x="130" y="26"/>
                  </a:lnTo>
                  <a:lnTo>
                    <a:pt x="138" y="13"/>
                  </a:lnTo>
                  <a:lnTo>
                    <a:pt x="143" y="4"/>
                  </a:lnTo>
                  <a:lnTo>
                    <a:pt x="144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7" name="Freeform 473"/>
            <p:cNvSpPr/>
            <p:nvPr/>
          </p:nvSpPr>
          <p:spPr>
            <a:xfrm>
              <a:off x="2898" y="2478"/>
              <a:ext cx="102" cy="40"/>
            </a:xfrm>
            <a:custGeom>
              <a:avLst/>
              <a:gdLst>
                <a:gd name="txL" fmla="*/ 0 w 204"/>
                <a:gd name="txT" fmla="*/ 0 h 82"/>
                <a:gd name="txR" fmla="*/ 204 w 204"/>
                <a:gd name="txB" fmla="*/ 82 h 82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204" h="82">
                  <a:moveTo>
                    <a:pt x="204" y="0"/>
                  </a:moveTo>
                  <a:lnTo>
                    <a:pt x="196" y="10"/>
                  </a:lnTo>
                  <a:lnTo>
                    <a:pt x="187" y="21"/>
                  </a:lnTo>
                  <a:lnTo>
                    <a:pt x="175" y="31"/>
                  </a:lnTo>
                  <a:lnTo>
                    <a:pt x="165" y="40"/>
                  </a:lnTo>
                  <a:lnTo>
                    <a:pt x="152" y="50"/>
                  </a:lnTo>
                  <a:lnTo>
                    <a:pt x="139" y="58"/>
                  </a:lnTo>
                  <a:lnTo>
                    <a:pt x="127" y="65"/>
                  </a:lnTo>
                  <a:lnTo>
                    <a:pt x="114" y="70"/>
                  </a:lnTo>
                  <a:lnTo>
                    <a:pt x="100" y="76"/>
                  </a:lnTo>
                  <a:lnTo>
                    <a:pt x="88" y="80"/>
                  </a:lnTo>
                  <a:lnTo>
                    <a:pt x="74" y="81"/>
                  </a:lnTo>
                  <a:lnTo>
                    <a:pt x="61" y="82"/>
                  </a:lnTo>
                  <a:lnTo>
                    <a:pt x="48" y="81"/>
                  </a:lnTo>
                  <a:lnTo>
                    <a:pt x="37" y="77"/>
                  </a:lnTo>
                  <a:lnTo>
                    <a:pt x="25" y="71"/>
                  </a:lnTo>
                  <a:lnTo>
                    <a:pt x="15" y="65"/>
                  </a:lnTo>
                  <a:lnTo>
                    <a:pt x="2" y="48"/>
                  </a:lnTo>
                  <a:lnTo>
                    <a:pt x="0" y="33"/>
                  </a:lnTo>
                  <a:lnTo>
                    <a:pt x="6" y="21"/>
                  </a:lnTo>
                  <a:lnTo>
                    <a:pt x="17" y="10"/>
                  </a:lnTo>
                  <a:lnTo>
                    <a:pt x="33" y="3"/>
                  </a:lnTo>
                  <a:lnTo>
                    <a:pt x="52" y="1"/>
                  </a:lnTo>
                  <a:lnTo>
                    <a:pt x="71" y="5"/>
                  </a:lnTo>
                  <a:lnTo>
                    <a:pt x="90" y="15"/>
                  </a:lnTo>
                  <a:lnTo>
                    <a:pt x="105" y="22"/>
                  </a:lnTo>
                  <a:lnTo>
                    <a:pt x="123" y="24"/>
                  </a:lnTo>
                  <a:lnTo>
                    <a:pt x="142" y="22"/>
                  </a:lnTo>
                  <a:lnTo>
                    <a:pt x="160" y="17"/>
                  </a:lnTo>
                  <a:lnTo>
                    <a:pt x="177" y="12"/>
                  </a:lnTo>
                  <a:lnTo>
                    <a:pt x="191" y="6"/>
                  </a:lnTo>
                  <a:lnTo>
                    <a:pt x="200" y="2"/>
                  </a:lnTo>
                  <a:lnTo>
                    <a:pt x="204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8" name="Freeform 474"/>
            <p:cNvSpPr/>
            <p:nvPr/>
          </p:nvSpPr>
          <p:spPr>
            <a:xfrm>
              <a:off x="2996" y="2482"/>
              <a:ext cx="42" cy="104"/>
            </a:xfrm>
            <a:custGeom>
              <a:avLst/>
              <a:gdLst>
                <a:gd name="txL" fmla="*/ 0 w 84"/>
                <a:gd name="txT" fmla="*/ 0 h 208"/>
                <a:gd name="txR" fmla="*/ 84 w 84"/>
                <a:gd name="txB" fmla="*/ 208 h 208"/>
              </a:gdLst>
              <a:ahLst/>
              <a:cxnLst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</a:cxnLst>
              <a:rect l="txL" t="txT" r="txR" b="txB"/>
              <a:pathLst>
                <a:path w="84" h="208">
                  <a:moveTo>
                    <a:pt x="24" y="0"/>
                  </a:moveTo>
                  <a:lnTo>
                    <a:pt x="42" y="21"/>
                  </a:lnTo>
                  <a:lnTo>
                    <a:pt x="59" y="45"/>
                  </a:lnTo>
                  <a:lnTo>
                    <a:pt x="71" y="73"/>
                  </a:lnTo>
                  <a:lnTo>
                    <a:pt x="79" y="100"/>
                  </a:lnTo>
                  <a:lnTo>
                    <a:pt x="84" y="128"/>
                  </a:lnTo>
                  <a:lnTo>
                    <a:pt x="82" y="155"/>
                  </a:lnTo>
                  <a:lnTo>
                    <a:pt x="74" y="178"/>
                  </a:lnTo>
                  <a:lnTo>
                    <a:pt x="57" y="197"/>
                  </a:lnTo>
                  <a:lnTo>
                    <a:pt x="40" y="208"/>
                  </a:lnTo>
                  <a:lnTo>
                    <a:pt x="25" y="208"/>
                  </a:lnTo>
                  <a:lnTo>
                    <a:pt x="12" y="201"/>
                  </a:lnTo>
                  <a:lnTo>
                    <a:pt x="4" y="187"/>
                  </a:lnTo>
                  <a:lnTo>
                    <a:pt x="0" y="170"/>
                  </a:lnTo>
                  <a:lnTo>
                    <a:pt x="1" y="151"/>
                  </a:lnTo>
                  <a:lnTo>
                    <a:pt x="7" y="133"/>
                  </a:lnTo>
                  <a:lnTo>
                    <a:pt x="19" y="115"/>
                  </a:lnTo>
                  <a:lnTo>
                    <a:pt x="34" y="84"/>
                  </a:lnTo>
                  <a:lnTo>
                    <a:pt x="34" y="46"/>
                  </a:lnTo>
                  <a:lnTo>
                    <a:pt x="27" y="14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9" name="Freeform 475"/>
            <p:cNvSpPr/>
            <p:nvPr/>
          </p:nvSpPr>
          <p:spPr>
            <a:xfrm>
              <a:off x="3013" y="2479"/>
              <a:ext cx="72" cy="84"/>
            </a:xfrm>
            <a:custGeom>
              <a:avLst/>
              <a:gdLst>
                <a:gd name="txL" fmla="*/ 0 w 144"/>
                <a:gd name="txT" fmla="*/ 0 h 170"/>
                <a:gd name="txR" fmla="*/ 144 w 144"/>
                <a:gd name="txB" fmla="*/ 170 h 170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144" h="170">
                  <a:moveTo>
                    <a:pt x="0" y="0"/>
                  </a:moveTo>
                  <a:lnTo>
                    <a:pt x="27" y="7"/>
                  </a:lnTo>
                  <a:lnTo>
                    <a:pt x="54" y="18"/>
                  </a:lnTo>
                  <a:lnTo>
                    <a:pt x="81" y="33"/>
                  </a:lnTo>
                  <a:lnTo>
                    <a:pt x="104" y="50"/>
                  </a:lnTo>
                  <a:lnTo>
                    <a:pt x="123" y="71"/>
                  </a:lnTo>
                  <a:lnTo>
                    <a:pt x="137" y="92"/>
                  </a:lnTo>
                  <a:lnTo>
                    <a:pt x="144" y="117"/>
                  </a:lnTo>
                  <a:lnTo>
                    <a:pt x="142" y="141"/>
                  </a:lnTo>
                  <a:lnTo>
                    <a:pt x="134" y="159"/>
                  </a:lnTo>
                  <a:lnTo>
                    <a:pt x="121" y="168"/>
                  </a:lnTo>
                  <a:lnTo>
                    <a:pt x="107" y="170"/>
                  </a:lnTo>
                  <a:lnTo>
                    <a:pt x="94" y="164"/>
                  </a:lnTo>
                  <a:lnTo>
                    <a:pt x="80" y="152"/>
                  </a:lnTo>
                  <a:lnTo>
                    <a:pt x="69" y="136"/>
                  </a:lnTo>
                  <a:lnTo>
                    <a:pt x="64" y="118"/>
                  </a:lnTo>
                  <a:lnTo>
                    <a:pt x="65" y="97"/>
                  </a:lnTo>
                  <a:lnTo>
                    <a:pt x="65" y="80"/>
                  </a:lnTo>
                  <a:lnTo>
                    <a:pt x="59" y="63"/>
                  </a:lnTo>
                  <a:lnTo>
                    <a:pt x="49" y="46"/>
                  </a:lnTo>
                  <a:lnTo>
                    <a:pt x="36" y="31"/>
                  </a:lnTo>
                  <a:lnTo>
                    <a:pt x="23" y="19"/>
                  </a:lnTo>
                  <a:lnTo>
                    <a:pt x="12" y="10"/>
                  </a:lnTo>
                  <a:lnTo>
                    <a:pt x="4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0" name="Freeform 476"/>
            <p:cNvSpPr/>
            <p:nvPr/>
          </p:nvSpPr>
          <p:spPr>
            <a:xfrm>
              <a:off x="3020" y="2460"/>
              <a:ext cx="99" cy="51"/>
            </a:xfrm>
            <a:custGeom>
              <a:avLst/>
              <a:gdLst>
                <a:gd name="txL" fmla="*/ 0 w 199"/>
                <a:gd name="txT" fmla="*/ 0 h 103"/>
                <a:gd name="txR" fmla="*/ 199 w 199"/>
                <a:gd name="txB" fmla="*/ 103 h 103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199" h="103">
                  <a:moveTo>
                    <a:pt x="0" y="18"/>
                  </a:moveTo>
                  <a:lnTo>
                    <a:pt x="13" y="13"/>
                  </a:lnTo>
                  <a:lnTo>
                    <a:pt x="27" y="8"/>
                  </a:lnTo>
                  <a:lnTo>
                    <a:pt x="40" y="5"/>
                  </a:lnTo>
                  <a:lnTo>
                    <a:pt x="54" y="3"/>
                  </a:lnTo>
                  <a:lnTo>
                    <a:pt x="69" y="0"/>
                  </a:lnTo>
                  <a:lnTo>
                    <a:pt x="84" y="0"/>
                  </a:lnTo>
                  <a:lnTo>
                    <a:pt x="99" y="0"/>
                  </a:lnTo>
                  <a:lnTo>
                    <a:pt x="114" y="1"/>
                  </a:lnTo>
                  <a:lnTo>
                    <a:pt x="128" y="4"/>
                  </a:lnTo>
                  <a:lnTo>
                    <a:pt x="141" y="8"/>
                  </a:lnTo>
                  <a:lnTo>
                    <a:pt x="153" y="13"/>
                  </a:lnTo>
                  <a:lnTo>
                    <a:pt x="165" y="19"/>
                  </a:lnTo>
                  <a:lnTo>
                    <a:pt x="175" y="27"/>
                  </a:lnTo>
                  <a:lnTo>
                    <a:pt x="183" y="35"/>
                  </a:lnTo>
                  <a:lnTo>
                    <a:pt x="190" y="45"/>
                  </a:lnTo>
                  <a:lnTo>
                    <a:pt x="196" y="57"/>
                  </a:lnTo>
                  <a:lnTo>
                    <a:pt x="199" y="76"/>
                  </a:lnTo>
                  <a:lnTo>
                    <a:pt x="194" y="91"/>
                  </a:lnTo>
                  <a:lnTo>
                    <a:pt x="182" y="99"/>
                  </a:lnTo>
                  <a:lnTo>
                    <a:pt x="167" y="103"/>
                  </a:lnTo>
                  <a:lnTo>
                    <a:pt x="150" y="101"/>
                  </a:lnTo>
                  <a:lnTo>
                    <a:pt x="132" y="92"/>
                  </a:lnTo>
                  <a:lnTo>
                    <a:pt x="118" y="80"/>
                  </a:lnTo>
                  <a:lnTo>
                    <a:pt x="106" y="63"/>
                  </a:lnTo>
                  <a:lnTo>
                    <a:pt x="97" y="49"/>
                  </a:lnTo>
                  <a:lnTo>
                    <a:pt x="82" y="37"/>
                  </a:lnTo>
                  <a:lnTo>
                    <a:pt x="65" y="29"/>
                  </a:lnTo>
                  <a:lnTo>
                    <a:pt x="46" y="25"/>
                  </a:lnTo>
                  <a:lnTo>
                    <a:pt x="29" y="21"/>
                  </a:lnTo>
                  <a:lnTo>
                    <a:pt x="14" y="19"/>
                  </a:lnTo>
                  <a:lnTo>
                    <a:pt x="4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1" name="Freeform 477"/>
            <p:cNvSpPr/>
            <p:nvPr/>
          </p:nvSpPr>
          <p:spPr>
            <a:xfrm>
              <a:off x="3093" y="3326"/>
              <a:ext cx="53" cy="98"/>
            </a:xfrm>
            <a:custGeom>
              <a:avLst/>
              <a:gdLst>
                <a:gd name="txL" fmla="*/ 0 w 107"/>
                <a:gd name="txT" fmla="*/ 0 h 195"/>
                <a:gd name="txR" fmla="*/ 107 w 107"/>
                <a:gd name="txB" fmla="*/ 195 h 195"/>
              </a:gdLst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</a:cxnLst>
              <a:rect l="txL" t="txT" r="txR" b="txB"/>
              <a:pathLst>
                <a:path w="107" h="195">
                  <a:moveTo>
                    <a:pt x="95" y="0"/>
                  </a:moveTo>
                  <a:lnTo>
                    <a:pt x="103" y="26"/>
                  </a:lnTo>
                  <a:lnTo>
                    <a:pt x="107" y="55"/>
                  </a:lnTo>
                  <a:lnTo>
                    <a:pt x="107" y="85"/>
                  </a:lnTo>
                  <a:lnTo>
                    <a:pt x="104" y="114"/>
                  </a:lnTo>
                  <a:lnTo>
                    <a:pt x="96" y="141"/>
                  </a:lnTo>
                  <a:lnTo>
                    <a:pt x="83" y="164"/>
                  </a:lnTo>
                  <a:lnTo>
                    <a:pt x="66" y="183"/>
                  </a:lnTo>
                  <a:lnTo>
                    <a:pt x="44" y="193"/>
                  </a:lnTo>
                  <a:lnTo>
                    <a:pt x="24" y="195"/>
                  </a:lnTo>
                  <a:lnTo>
                    <a:pt x="10" y="190"/>
                  </a:lnTo>
                  <a:lnTo>
                    <a:pt x="3" y="177"/>
                  </a:lnTo>
                  <a:lnTo>
                    <a:pt x="0" y="162"/>
                  </a:lnTo>
                  <a:lnTo>
                    <a:pt x="3" y="145"/>
                  </a:lnTo>
                  <a:lnTo>
                    <a:pt x="12" y="127"/>
                  </a:lnTo>
                  <a:lnTo>
                    <a:pt x="24" y="114"/>
                  </a:lnTo>
                  <a:lnTo>
                    <a:pt x="43" y="103"/>
                  </a:lnTo>
                  <a:lnTo>
                    <a:pt x="58" y="94"/>
                  </a:lnTo>
                  <a:lnTo>
                    <a:pt x="69" y="80"/>
                  </a:lnTo>
                  <a:lnTo>
                    <a:pt x="79" y="64"/>
                  </a:lnTo>
                  <a:lnTo>
                    <a:pt x="86" y="46"/>
                  </a:lnTo>
                  <a:lnTo>
                    <a:pt x="90" y="28"/>
                  </a:lnTo>
                  <a:lnTo>
                    <a:pt x="92" y="13"/>
                  </a:lnTo>
                  <a:lnTo>
                    <a:pt x="95" y="3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2" name="Freeform 478"/>
            <p:cNvSpPr/>
            <p:nvPr/>
          </p:nvSpPr>
          <p:spPr>
            <a:xfrm>
              <a:off x="3043" y="3323"/>
              <a:ext cx="91" cy="63"/>
            </a:xfrm>
            <a:custGeom>
              <a:avLst/>
              <a:gdLst>
                <a:gd name="txL" fmla="*/ 0 w 183"/>
                <a:gd name="txT" fmla="*/ 0 h 126"/>
                <a:gd name="txR" fmla="*/ 183 w 183"/>
                <a:gd name="txB" fmla="*/ 126 h 126"/>
              </a:gdLst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</a:cxnLst>
              <a:rect l="txL" t="txT" r="txR" b="txB"/>
              <a:pathLst>
                <a:path w="183" h="126">
                  <a:moveTo>
                    <a:pt x="183" y="0"/>
                  </a:moveTo>
                  <a:lnTo>
                    <a:pt x="173" y="25"/>
                  </a:lnTo>
                  <a:lnTo>
                    <a:pt x="159" y="51"/>
                  </a:lnTo>
                  <a:lnTo>
                    <a:pt x="141" y="74"/>
                  </a:lnTo>
                  <a:lnTo>
                    <a:pt x="120" y="94"/>
                  </a:lnTo>
                  <a:lnTo>
                    <a:pt x="97" y="111"/>
                  </a:lnTo>
                  <a:lnTo>
                    <a:pt x="73" y="122"/>
                  </a:lnTo>
                  <a:lnTo>
                    <a:pt x="48" y="126"/>
                  </a:lnTo>
                  <a:lnTo>
                    <a:pt x="24" y="120"/>
                  </a:lnTo>
                  <a:lnTo>
                    <a:pt x="7" y="109"/>
                  </a:lnTo>
                  <a:lnTo>
                    <a:pt x="0" y="96"/>
                  </a:lnTo>
                  <a:lnTo>
                    <a:pt x="1" y="82"/>
                  </a:lnTo>
                  <a:lnTo>
                    <a:pt x="8" y="69"/>
                  </a:lnTo>
                  <a:lnTo>
                    <a:pt x="22" y="58"/>
                  </a:lnTo>
                  <a:lnTo>
                    <a:pt x="39" y="50"/>
                  </a:lnTo>
                  <a:lnTo>
                    <a:pt x="58" y="46"/>
                  </a:lnTo>
                  <a:lnTo>
                    <a:pt x="78" y="50"/>
                  </a:lnTo>
                  <a:lnTo>
                    <a:pt x="96" y="52"/>
                  </a:lnTo>
                  <a:lnTo>
                    <a:pt x="113" y="48"/>
                  </a:lnTo>
                  <a:lnTo>
                    <a:pt x="130" y="40"/>
                  </a:lnTo>
                  <a:lnTo>
                    <a:pt x="148" y="30"/>
                  </a:lnTo>
                  <a:lnTo>
                    <a:pt x="161" y="20"/>
                  </a:lnTo>
                  <a:lnTo>
                    <a:pt x="173" y="10"/>
                  </a:lnTo>
                  <a:lnTo>
                    <a:pt x="181" y="2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3" name="Freeform 479"/>
            <p:cNvSpPr/>
            <p:nvPr/>
          </p:nvSpPr>
          <p:spPr>
            <a:xfrm>
              <a:off x="3143" y="3325"/>
              <a:ext cx="52" cy="98"/>
            </a:xfrm>
            <a:custGeom>
              <a:avLst/>
              <a:gdLst>
                <a:gd name="txL" fmla="*/ 0 w 102"/>
                <a:gd name="txT" fmla="*/ 0 h 197"/>
                <a:gd name="txR" fmla="*/ 102 w 102"/>
                <a:gd name="txB" fmla="*/ 197 h 197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102" h="197">
                  <a:moveTo>
                    <a:pt x="0" y="0"/>
                  </a:moveTo>
                  <a:lnTo>
                    <a:pt x="23" y="14"/>
                  </a:lnTo>
                  <a:lnTo>
                    <a:pt x="46" y="33"/>
                  </a:lnTo>
                  <a:lnTo>
                    <a:pt x="66" y="54"/>
                  </a:lnTo>
                  <a:lnTo>
                    <a:pt x="83" y="77"/>
                  </a:lnTo>
                  <a:lnTo>
                    <a:pt x="95" y="103"/>
                  </a:lnTo>
                  <a:lnTo>
                    <a:pt x="102" y="128"/>
                  </a:lnTo>
                  <a:lnTo>
                    <a:pt x="102" y="153"/>
                  </a:lnTo>
                  <a:lnTo>
                    <a:pt x="93" y="177"/>
                  </a:lnTo>
                  <a:lnTo>
                    <a:pt x="79" y="191"/>
                  </a:lnTo>
                  <a:lnTo>
                    <a:pt x="65" y="197"/>
                  </a:lnTo>
                  <a:lnTo>
                    <a:pt x="51" y="194"/>
                  </a:lnTo>
                  <a:lnTo>
                    <a:pt x="39" y="183"/>
                  </a:lnTo>
                  <a:lnTo>
                    <a:pt x="30" y="170"/>
                  </a:lnTo>
                  <a:lnTo>
                    <a:pt x="25" y="151"/>
                  </a:lnTo>
                  <a:lnTo>
                    <a:pt x="25" y="132"/>
                  </a:lnTo>
                  <a:lnTo>
                    <a:pt x="32" y="112"/>
                  </a:lnTo>
                  <a:lnTo>
                    <a:pt x="37" y="96"/>
                  </a:lnTo>
                  <a:lnTo>
                    <a:pt x="35" y="77"/>
                  </a:lnTo>
                  <a:lnTo>
                    <a:pt x="31" y="59"/>
                  </a:lnTo>
                  <a:lnTo>
                    <a:pt x="24" y="41"/>
                  </a:lnTo>
                  <a:lnTo>
                    <a:pt x="16" y="24"/>
                  </a:lnTo>
                  <a:lnTo>
                    <a:pt x="8" y="12"/>
                  </a:lnTo>
                  <a:lnTo>
                    <a:pt x="2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4" name="Freeform 480"/>
            <p:cNvSpPr/>
            <p:nvPr/>
          </p:nvSpPr>
          <p:spPr>
            <a:xfrm>
              <a:off x="3146" y="3319"/>
              <a:ext cx="90" cy="64"/>
            </a:xfrm>
            <a:custGeom>
              <a:avLst/>
              <a:gdLst>
                <a:gd name="txL" fmla="*/ 0 w 180"/>
                <a:gd name="txT" fmla="*/ 0 h 129"/>
                <a:gd name="txR" fmla="*/ 180 w 180"/>
                <a:gd name="txB" fmla="*/ 129 h 129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180" h="129">
                  <a:moveTo>
                    <a:pt x="0" y="2"/>
                  </a:moveTo>
                  <a:lnTo>
                    <a:pt x="28" y="0"/>
                  </a:lnTo>
                  <a:lnTo>
                    <a:pt x="57" y="1"/>
                  </a:lnTo>
                  <a:lnTo>
                    <a:pt x="87" y="7"/>
                  </a:lnTo>
                  <a:lnTo>
                    <a:pt x="114" y="16"/>
                  </a:lnTo>
                  <a:lnTo>
                    <a:pt x="140" y="30"/>
                  </a:lnTo>
                  <a:lnTo>
                    <a:pt x="159" y="46"/>
                  </a:lnTo>
                  <a:lnTo>
                    <a:pt x="173" y="67"/>
                  </a:lnTo>
                  <a:lnTo>
                    <a:pt x="180" y="91"/>
                  </a:lnTo>
                  <a:lnTo>
                    <a:pt x="178" y="110"/>
                  </a:lnTo>
                  <a:lnTo>
                    <a:pt x="170" y="123"/>
                  </a:lnTo>
                  <a:lnTo>
                    <a:pt x="156" y="129"/>
                  </a:lnTo>
                  <a:lnTo>
                    <a:pt x="141" y="128"/>
                  </a:lnTo>
                  <a:lnTo>
                    <a:pt x="125" y="121"/>
                  </a:lnTo>
                  <a:lnTo>
                    <a:pt x="110" y="109"/>
                  </a:lnTo>
                  <a:lnTo>
                    <a:pt x="98" y="93"/>
                  </a:lnTo>
                  <a:lnTo>
                    <a:pt x="93" y="73"/>
                  </a:lnTo>
                  <a:lnTo>
                    <a:pt x="87" y="57"/>
                  </a:lnTo>
                  <a:lnTo>
                    <a:pt x="75" y="44"/>
                  </a:lnTo>
                  <a:lnTo>
                    <a:pt x="60" y="31"/>
                  </a:lnTo>
                  <a:lnTo>
                    <a:pt x="44" y="20"/>
                  </a:lnTo>
                  <a:lnTo>
                    <a:pt x="28" y="12"/>
                  </a:lnTo>
                  <a:lnTo>
                    <a:pt x="14" y="7"/>
                  </a:lnTo>
                  <a:lnTo>
                    <a:pt x="4" y="3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5" name="Freeform 481"/>
            <p:cNvSpPr/>
            <p:nvPr/>
          </p:nvSpPr>
          <p:spPr>
            <a:xfrm>
              <a:off x="3150" y="3281"/>
              <a:ext cx="103" cy="42"/>
            </a:xfrm>
            <a:custGeom>
              <a:avLst/>
              <a:gdLst>
                <a:gd name="txL" fmla="*/ 0 w 206"/>
                <a:gd name="txT" fmla="*/ 0 h 85"/>
                <a:gd name="txR" fmla="*/ 206 w 206"/>
                <a:gd name="txB" fmla="*/ 85 h 85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206" h="85">
                  <a:moveTo>
                    <a:pt x="0" y="54"/>
                  </a:moveTo>
                  <a:lnTo>
                    <a:pt x="11" y="45"/>
                  </a:lnTo>
                  <a:lnTo>
                    <a:pt x="22" y="37"/>
                  </a:lnTo>
                  <a:lnTo>
                    <a:pt x="34" y="30"/>
                  </a:lnTo>
                  <a:lnTo>
                    <a:pt x="46" y="23"/>
                  </a:lnTo>
                  <a:lnTo>
                    <a:pt x="60" y="16"/>
                  </a:lnTo>
                  <a:lnTo>
                    <a:pt x="74" y="11"/>
                  </a:lnTo>
                  <a:lnTo>
                    <a:pt x="88" y="7"/>
                  </a:lnTo>
                  <a:lnTo>
                    <a:pt x="103" y="3"/>
                  </a:lnTo>
                  <a:lnTo>
                    <a:pt x="117" y="1"/>
                  </a:lnTo>
                  <a:lnTo>
                    <a:pt x="130" y="0"/>
                  </a:lnTo>
                  <a:lnTo>
                    <a:pt x="143" y="1"/>
                  </a:lnTo>
                  <a:lnTo>
                    <a:pt x="156" y="3"/>
                  </a:lnTo>
                  <a:lnTo>
                    <a:pt x="168" y="7"/>
                  </a:lnTo>
                  <a:lnTo>
                    <a:pt x="179" y="12"/>
                  </a:lnTo>
                  <a:lnTo>
                    <a:pt x="189" y="19"/>
                  </a:lnTo>
                  <a:lnTo>
                    <a:pt x="197" y="29"/>
                  </a:lnTo>
                  <a:lnTo>
                    <a:pt x="206" y="47"/>
                  </a:lnTo>
                  <a:lnTo>
                    <a:pt x="206" y="62"/>
                  </a:lnTo>
                  <a:lnTo>
                    <a:pt x="198" y="73"/>
                  </a:lnTo>
                  <a:lnTo>
                    <a:pt x="185" y="82"/>
                  </a:lnTo>
                  <a:lnTo>
                    <a:pt x="167" y="85"/>
                  </a:lnTo>
                  <a:lnTo>
                    <a:pt x="149" y="84"/>
                  </a:lnTo>
                  <a:lnTo>
                    <a:pt x="132" y="76"/>
                  </a:lnTo>
                  <a:lnTo>
                    <a:pt x="116" y="63"/>
                  </a:lnTo>
                  <a:lnTo>
                    <a:pt x="102" y="53"/>
                  </a:lnTo>
                  <a:lnTo>
                    <a:pt x="84" y="47"/>
                  </a:lnTo>
                  <a:lnTo>
                    <a:pt x="66" y="45"/>
                  </a:lnTo>
                  <a:lnTo>
                    <a:pt x="46" y="46"/>
                  </a:lnTo>
                  <a:lnTo>
                    <a:pt x="29" y="48"/>
                  </a:lnTo>
                  <a:lnTo>
                    <a:pt x="14" y="50"/>
                  </a:lnTo>
                  <a:lnTo>
                    <a:pt x="4" y="53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6" name="Freeform 482"/>
            <p:cNvSpPr/>
            <p:nvPr/>
          </p:nvSpPr>
          <p:spPr>
            <a:xfrm>
              <a:off x="2822" y="3075"/>
              <a:ext cx="74" cy="47"/>
            </a:xfrm>
            <a:custGeom>
              <a:avLst/>
              <a:gdLst>
                <a:gd name="txL" fmla="*/ 0 w 147"/>
                <a:gd name="txT" fmla="*/ 0 h 95"/>
                <a:gd name="txR" fmla="*/ 147 w 147"/>
                <a:gd name="txB" fmla="*/ 95 h 95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147" h="95">
                  <a:moveTo>
                    <a:pt x="0" y="5"/>
                  </a:moveTo>
                  <a:lnTo>
                    <a:pt x="22" y="2"/>
                  </a:lnTo>
                  <a:lnTo>
                    <a:pt x="45" y="0"/>
                  </a:lnTo>
                  <a:lnTo>
                    <a:pt x="68" y="3"/>
                  </a:lnTo>
                  <a:lnTo>
                    <a:pt x="91" y="8"/>
                  </a:lnTo>
                  <a:lnTo>
                    <a:pt x="111" y="17"/>
                  </a:lnTo>
                  <a:lnTo>
                    <a:pt x="128" y="29"/>
                  </a:lnTo>
                  <a:lnTo>
                    <a:pt x="141" y="44"/>
                  </a:lnTo>
                  <a:lnTo>
                    <a:pt x="147" y="63"/>
                  </a:lnTo>
                  <a:lnTo>
                    <a:pt x="146" y="79"/>
                  </a:lnTo>
                  <a:lnTo>
                    <a:pt x="141" y="89"/>
                  </a:lnTo>
                  <a:lnTo>
                    <a:pt x="130" y="94"/>
                  </a:lnTo>
                  <a:lnTo>
                    <a:pt x="119" y="95"/>
                  </a:lnTo>
                  <a:lnTo>
                    <a:pt x="105" y="90"/>
                  </a:lnTo>
                  <a:lnTo>
                    <a:pt x="93" y="82"/>
                  </a:lnTo>
                  <a:lnTo>
                    <a:pt x="83" y="70"/>
                  </a:lnTo>
                  <a:lnTo>
                    <a:pt x="77" y="55"/>
                  </a:lnTo>
                  <a:lnTo>
                    <a:pt x="71" y="43"/>
                  </a:lnTo>
                  <a:lnTo>
                    <a:pt x="62" y="33"/>
                  </a:lnTo>
                  <a:lnTo>
                    <a:pt x="50" y="23"/>
                  </a:lnTo>
                  <a:lnTo>
                    <a:pt x="36" y="17"/>
                  </a:lnTo>
                  <a:lnTo>
                    <a:pt x="22" y="12"/>
                  </a:lnTo>
                  <a:lnTo>
                    <a:pt x="10" y="7"/>
                  </a:lnTo>
                  <a:lnTo>
                    <a:pt x="3" y="6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7" name="Freeform 483"/>
            <p:cNvSpPr/>
            <p:nvPr/>
          </p:nvSpPr>
          <p:spPr>
            <a:xfrm>
              <a:off x="2819" y="3081"/>
              <a:ext cx="43" cy="77"/>
            </a:xfrm>
            <a:custGeom>
              <a:avLst/>
              <a:gdLst>
                <a:gd name="txL" fmla="*/ 0 w 87"/>
                <a:gd name="txT" fmla="*/ 0 h 154"/>
                <a:gd name="txR" fmla="*/ 87 w 87"/>
                <a:gd name="txB" fmla="*/ 154 h 154"/>
              </a:gdLst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</a:cxnLst>
              <a:rect l="txL" t="txT" r="txR" b="txB"/>
              <a:pathLst>
                <a:path w="87" h="154">
                  <a:moveTo>
                    <a:pt x="0" y="0"/>
                  </a:moveTo>
                  <a:lnTo>
                    <a:pt x="20" y="10"/>
                  </a:lnTo>
                  <a:lnTo>
                    <a:pt x="38" y="24"/>
                  </a:lnTo>
                  <a:lnTo>
                    <a:pt x="56" y="40"/>
                  </a:lnTo>
                  <a:lnTo>
                    <a:pt x="69" y="59"/>
                  </a:lnTo>
                  <a:lnTo>
                    <a:pt x="81" y="78"/>
                  </a:lnTo>
                  <a:lnTo>
                    <a:pt x="87" y="98"/>
                  </a:lnTo>
                  <a:lnTo>
                    <a:pt x="87" y="119"/>
                  </a:lnTo>
                  <a:lnTo>
                    <a:pt x="81" y="137"/>
                  </a:lnTo>
                  <a:lnTo>
                    <a:pt x="71" y="150"/>
                  </a:lnTo>
                  <a:lnTo>
                    <a:pt x="59" y="154"/>
                  </a:lnTo>
                  <a:lnTo>
                    <a:pt x="49" y="152"/>
                  </a:lnTo>
                  <a:lnTo>
                    <a:pt x="38" y="144"/>
                  </a:lnTo>
                  <a:lnTo>
                    <a:pt x="30" y="133"/>
                  </a:lnTo>
                  <a:lnTo>
                    <a:pt x="26" y="119"/>
                  </a:lnTo>
                  <a:lnTo>
                    <a:pt x="26" y="103"/>
                  </a:lnTo>
                  <a:lnTo>
                    <a:pt x="30" y="88"/>
                  </a:lnTo>
                  <a:lnTo>
                    <a:pt x="34" y="74"/>
                  </a:lnTo>
                  <a:lnTo>
                    <a:pt x="31" y="60"/>
                  </a:lnTo>
                  <a:lnTo>
                    <a:pt x="27" y="45"/>
                  </a:lnTo>
                  <a:lnTo>
                    <a:pt x="21" y="31"/>
                  </a:lnTo>
                  <a:lnTo>
                    <a:pt x="14" y="19"/>
                  </a:lnTo>
                  <a:lnTo>
                    <a:pt x="7" y="9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8" name="Freeform 484"/>
            <p:cNvSpPr/>
            <p:nvPr/>
          </p:nvSpPr>
          <p:spPr>
            <a:xfrm>
              <a:off x="2821" y="3040"/>
              <a:ext cx="81" cy="34"/>
            </a:xfrm>
            <a:custGeom>
              <a:avLst/>
              <a:gdLst>
                <a:gd name="txL" fmla="*/ 0 w 161"/>
                <a:gd name="txT" fmla="*/ 0 h 69"/>
                <a:gd name="txR" fmla="*/ 161 w 161"/>
                <a:gd name="txB" fmla="*/ 69 h 69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161" h="69">
                  <a:moveTo>
                    <a:pt x="0" y="69"/>
                  </a:moveTo>
                  <a:lnTo>
                    <a:pt x="14" y="52"/>
                  </a:lnTo>
                  <a:lnTo>
                    <a:pt x="30" y="36"/>
                  </a:lnTo>
                  <a:lnTo>
                    <a:pt x="49" y="22"/>
                  </a:lnTo>
                  <a:lnTo>
                    <a:pt x="69" y="11"/>
                  </a:lnTo>
                  <a:lnTo>
                    <a:pt x="90" y="4"/>
                  </a:lnTo>
                  <a:lnTo>
                    <a:pt x="110" y="0"/>
                  </a:lnTo>
                  <a:lnTo>
                    <a:pt x="130" y="4"/>
                  </a:lnTo>
                  <a:lnTo>
                    <a:pt x="147" y="13"/>
                  </a:lnTo>
                  <a:lnTo>
                    <a:pt x="158" y="25"/>
                  </a:lnTo>
                  <a:lnTo>
                    <a:pt x="161" y="37"/>
                  </a:lnTo>
                  <a:lnTo>
                    <a:pt x="156" y="47"/>
                  </a:lnTo>
                  <a:lnTo>
                    <a:pt x="148" y="55"/>
                  </a:lnTo>
                  <a:lnTo>
                    <a:pt x="136" y="61"/>
                  </a:lnTo>
                  <a:lnTo>
                    <a:pt x="121" y="64"/>
                  </a:lnTo>
                  <a:lnTo>
                    <a:pt x="105" y="61"/>
                  </a:lnTo>
                  <a:lnTo>
                    <a:pt x="90" y="54"/>
                  </a:lnTo>
                  <a:lnTo>
                    <a:pt x="77" y="49"/>
                  </a:lnTo>
                  <a:lnTo>
                    <a:pt x="63" y="47"/>
                  </a:lnTo>
                  <a:lnTo>
                    <a:pt x="48" y="50"/>
                  </a:lnTo>
                  <a:lnTo>
                    <a:pt x="34" y="54"/>
                  </a:lnTo>
                  <a:lnTo>
                    <a:pt x="21" y="59"/>
                  </a:lnTo>
                  <a:lnTo>
                    <a:pt x="10" y="64"/>
                  </a:lnTo>
                  <a:lnTo>
                    <a:pt x="2" y="68"/>
                  </a:lnTo>
                  <a:lnTo>
                    <a:pt x="0" y="69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9" name="Freeform 485"/>
            <p:cNvSpPr/>
            <p:nvPr/>
          </p:nvSpPr>
          <p:spPr>
            <a:xfrm>
              <a:off x="2818" y="3005"/>
              <a:ext cx="57" cy="66"/>
            </a:xfrm>
            <a:custGeom>
              <a:avLst/>
              <a:gdLst>
                <a:gd name="txL" fmla="*/ 0 w 114"/>
                <a:gd name="txT" fmla="*/ 0 h 133"/>
                <a:gd name="txR" fmla="*/ 114 w 114"/>
                <a:gd name="txB" fmla="*/ 133 h 133"/>
              </a:gdLst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txL" t="txT" r="txR" b="txB"/>
              <a:pathLst>
                <a:path w="114" h="133">
                  <a:moveTo>
                    <a:pt x="0" y="133"/>
                  </a:moveTo>
                  <a:lnTo>
                    <a:pt x="1" y="111"/>
                  </a:lnTo>
                  <a:lnTo>
                    <a:pt x="5" y="88"/>
                  </a:lnTo>
                  <a:lnTo>
                    <a:pt x="11" y="65"/>
                  </a:lnTo>
                  <a:lnTo>
                    <a:pt x="22" y="44"/>
                  </a:lnTo>
                  <a:lnTo>
                    <a:pt x="35" y="25"/>
                  </a:lnTo>
                  <a:lnTo>
                    <a:pt x="49" y="12"/>
                  </a:lnTo>
                  <a:lnTo>
                    <a:pt x="67" y="2"/>
                  </a:lnTo>
                  <a:lnTo>
                    <a:pt x="86" y="0"/>
                  </a:lnTo>
                  <a:lnTo>
                    <a:pt x="102" y="4"/>
                  </a:lnTo>
                  <a:lnTo>
                    <a:pt x="112" y="12"/>
                  </a:lnTo>
                  <a:lnTo>
                    <a:pt x="114" y="22"/>
                  </a:lnTo>
                  <a:lnTo>
                    <a:pt x="112" y="35"/>
                  </a:lnTo>
                  <a:lnTo>
                    <a:pt x="105" y="46"/>
                  </a:lnTo>
                  <a:lnTo>
                    <a:pt x="94" y="56"/>
                  </a:lnTo>
                  <a:lnTo>
                    <a:pt x="81" y="65"/>
                  </a:lnTo>
                  <a:lnTo>
                    <a:pt x="64" y="67"/>
                  </a:lnTo>
                  <a:lnTo>
                    <a:pt x="52" y="69"/>
                  </a:lnTo>
                  <a:lnTo>
                    <a:pt x="39" y="77"/>
                  </a:lnTo>
                  <a:lnTo>
                    <a:pt x="29" y="88"/>
                  </a:lnTo>
                  <a:lnTo>
                    <a:pt x="18" y="99"/>
                  </a:lnTo>
                  <a:lnTo>
                    <a:pt x="11" y="112"/>
                  </a:lnTo>
                  <a:lnTo>
                    <a:pt x="5" y="122"/>
                  </a:lnTo>
                  <a:lnTo>
                    <a:pt x="1" y="130"/>
                  </a:lnTo>
                  <a:lnTo>
                    <a:pt x="0" y="13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0" name="Freeform 486"/>
            <p:cNvSpPr/>
            <p:nvPr/>
          </p:nvSpPr>
          <p:spPr>
            <a:xfrm>
              <a:off x="2794" y="2985"/>
              <a:ext cx="35" cy="82"/>
            </a:xfrm>
            <a:custGeom>
              <a:avLst/>
              <a:gdLst>
                <a:gd name="txL" fmla="*/ 0 w 70"/>
                <a:gd name="txT" fmla="*/ 0 h 163"/>
                <a:gd name="txR" fmla="*/ 70 w 70"/>
                <a:gd name="txB" fmla="*/ 163 h 163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70" h="163">
                  <a:moveTo>
                    <a:pt x="30" y="163"/>
                  </a:moveTo>
                  <a:lnTo>
                    <a:pt x="18" y="145"/>
                  </a:lnTo>
                  <a:lnTo>
                    <a:pt x="9" y="124"/>
                  </a:lnTo>
                  <a:lnTo>
                    <a:pt x="3" y="101"/>
                  </a:lnTo>
                  <a:lnTo>
                    <a:pt x="0" y="78"/>
                  </a:lnTo>
                  <a:lnTo>
                    <a:pt x="0" y="56"/>
                  </a:lnTo>
                  <a:lnTo>
                    <a:pt x="4" y="36"/>
                  </a:lnTo>
                  <a:lnTo>
                    <a:pt x="13" y="18"/>
                  </a:lnTo>
                  <a:lnTo>
                    <a:pt x="28" y="6"/>
                  </a:lnTo>
                  <a:lnTo>
                    <a:pt x="43" y="0"/>
                  </a:lnTo>
                  <a:lnTo>
                    <a:pt x="56" y="2"/>
                  </a:lnTo>
                  <a:lnTo>
                    <a:pt x="64" y="9"/>
                  </a:lnTo>
                  <a:lnTo>
                    <a:pt x="70" y="21"/>
                  </a:lnTo>
                  <a:lnTo>
                    <a:pt x="70" y="34"/>
                  </a:lnTo>
                  <a:lnTo>
                    <a:pt x="68" y="48"/>
                  </a:lnTo>
                  <a:lnTo>
                    <a:pt x="59" y="62"/>
                  </a:lnTo>
                  <a:lnTo>
                    <a:pt x="48" y="74"/>
                  </a:lnTo>
                  <a:lnTo>
                    <a:pt x="33" y="97"/>
                  </a:lnTo>
                  <a:lnTo>
                    <a:pt x="27" y="127"/>
                  </a:lnTo>
                  <a:lnTo>
                    <a:pt x="28" y="152"/>
                  </a:lnTo>
                  <a:lnTo>
                    <a:pt x="30" y="16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1" name="Freeform 487"/>
            <p:cNvSpPr/>
            <p:nvPr/>
          </p:nvSpPr>
          <p:spPr>
            <a:xfrm>
              <a:off x="2838" y="2266"/>
              <a:ext cx="180" cy="174"/>
            </a:xfrm>
            <a:custGeom>
              <a:avLst/>
              <a:gdLst>
                <a:gd name="txL" fmla="*/ 0 w 361"/>
                <a:gd name="txT" fmla="*/ 0 h 348"/>
                <a:gd name="txR" fmla="*/ 361 w 361"/>
                <a:gd name="txB" fmla="*/ 348 h 348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361" h="348">
                  <a:moveTo>
                    <a:pt x="8" y="6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8" y="0"/>
                  </a:lnTo>
                  <a:lnTo>
                    <a:pt x="23" y="4"/>
                  </a:lnTo>
                  <a:lnTo>
                    <a:pt x="44" y="8"/>
                  </a:lnTo>
                  <a:lnTo>
                    <a:pt x="69" y="16"/>
                  </a:lnTo>
                  <a:lnTo>
                    <a:pt x="98" y="27"/>
                  </a:lnTo>
                  <a:lnTo>
                    <a:pt x="129" y="39"/>
                  </a:lnTo>
                  <a:lnTo>
                    <a:pt x="162" y="55"/>
                  </a:lnTo>
                  <a:lnTo>
                    <a:pt x="196" y="74"/>
                  </a:lnTo>
                  <a:lnTo>
                    <a:pt x="229" y="96"/>
                  </a:lnTo>
                  <a:lnTo>
                    <a:pt x="262" y="120"/>
                  </a:lnTo>
                  <a:lnTo>
                    <a:pt x="291" y="146"/>
                  </a:lnTo>
                  <a:lnTo>
                    <a:pt x="317" y="178"/>
                  </a:lnTo>
                  <a:lnTo>
                    <a:pt x="340" y="210"/>
                  </a:lnTo>
                  <a:lnTo>
                    <a:pt x="356" y="247"/>
                  </a:lnTo>
                  <a:lnTo>
                    <a:pt x="361" y="267"/>
                  </a:lnTo>
                  <a:lnTo>
                    <a:pt x="358" y="287"/>
                  </a:lnTo>
                  <a:lnTo>
                    <a:pt x="354" y="304"/>
                  </a:lnTo>
                  <a:lnTo>
                    <a:pt x="346" y="319"/>
                  </a:lnTo>
                  <a:lnTo>
                    <a:pt x="336" y="331"/>
                  </a:lnTo>
                  <a:lnTo>
                    <a:pt x="328" y="340"/>
                  </a:lnTo>
                  <a:lnTo>
                    <a:pt x="323" y="346"/>
                  </a:lnTo>
                  <a:lnTo>
                    <a:pt x="320" y="348"/>
                  </a:lnTo>
                  <a:lnTo>
                    <a:pt x="321" y="346"/>
                  </a:lnTo>
                  <a:lnTo>
                    <a:pt x="326" y="341"/>
                  </a:lnTo>
                  <a:lnTo>
                    <a:pt x="331" y="332"/>
                  </a:lnTo>
                  <a:lnTo>
                    <a:pt x="336" y="320"/>
                  </a:lnTo>
                  <a:lnTo>
                    <a:pt x="340" y="305"/>
                  </a:lnTo>
                  <a:lnTo>
                    <a:pt x="342" y="287"/>
                  </a:lnTo>
                  <a:lnTo>
                    <a:pt x="341" y="267"/>
                  </a:lnTo>
                  <a:lnTo>
                    <a:pt x="336" y="244"/>
                  </a:lnTo>
                  <a:lnTo>
                    <a:pt x="326" y="220"/>
                  </a:lnTo>
                  <a:lnTo>
                    <a:pt x="309" y="194"/>
                  </a:lnTo>
                  <a:lnTo>
                    <a:pt x="283" y="165"/>
                  </a:lnTo>
                  <a:lnTo>
                    <a:pt x="250" y="136"/>
                  </a:lnTo>
                  <a:lnTo>
                    <a:pt x="207" y="105"/>
                  </a:lnTo>
                  <a:lnTo>
                    <a:pt x="153" y="73"/>
                  </a:lnTo>
                  <a:lnTo>
                    <a:pt x="88" y="39"/>
                  </a:lnTo>
                  <a:lnTo>
                    <a:pt x="8" y="6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2" name="Freeform 488"/>
            <p:cNvSpPr/>
            <p:nvPr/>
          </p:nvSpPr>
          <p:spPr>
            <a:xfrm>
              <a:off x="2794" y="3106"/>
              <a:ext cx="63" cy="171"/>
            </a:xfrm>
            <a:custGeom>
              <a:avLst/>
              <a:gdLst>
                <a:gd name="txL" fmla="*/ 0 w 126"/>
                <a:gd name="txT" fmla="*/ 0 h 343"/>
                <a:gd name="txR" fmla="*/ 126 w 126"/>
                <a:gd name="txB" fmla="*/ 343 h 343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126" h="343">
                  <a:moveTo>
                    <a:pt x="25" y="0"/>
                  </a:moveTo>
                  <a:lnTo>
                    <a:pt x="10" y="30"/>
                  </a:lnTo>
                  <a:lnTo>
                    <a:pt x="2" y="71"/>
                  </a:lnTo>
                  <a:lnTo>
                    <a:pt x="0" y="121"/>
                  </a:lnTo>
                  <a:lnTo>
                    <a:pt x="5" y="175"/>
                  </a:lnTo>
                  <a:lnTo>
                    <a:pt x="19" y="228"/>
                  </a:lnTo>
                  <a:lnTo>
                    <a:pt x="43" y="276"/>
                  </a:lnTo>
                  <a:lnTo>
                    <a:pt x="79" y="316"/>
                  </a:lnTo>
                  <a:lnTo>
                    <a:pt x="126" y="343"/>
                  </a:lnTo>
                  <a:lnTo>
                    <a:pt x="123" y="341"/>
                  </a:lnTo>
                  <a:lnTo>
                    <a:pt x="115" y="332"/>
                  </a:lnTo>
                  <a:lnTo>
                    <a:pt x="102" y="321"/>
                  </a:lnTo>
                  <a:lnTo>
                    <a:pt x="87" y="306"/>
                  </a:lnTo>
                  <a:lnTo>
                    <a:pt x="71" y="288"/>
                  </a:lnTo>
                  <a:lnTo>
                    <a:pt x="55" y="267"/>
                  </a:lnTo>
                  <a:lnTo>
                    <a:pt x="41" y="245"/>
                  </a:lnTo>
                  <a:lnTo>
                    <a:pt x="30" y="221"/>
                  </a:lnTo>
                  <a:lnTo>
                    <a:pt x="19" y="183"/>
                  </a:lnTo>
                  <a:lnTo>
                    <a:pt x="13" y="145"/>
                  </a:lnTo>
                  <a:lnTo>
                    <a:pt x="12" y="108"/>
                  </a:lnTo>
                  <a:lnTo>
                    <a:pt x="13" y="73"/>
                  </a:lnTo>
                  <a:lnTo>
                    <a:pt x="17" y="43"/>
                  </a:lnTo>
                  <a:lnTo>
                    <a:pt x="20" y="20"/>
                  </a:lnTo>
                  <a:lnTo>
                    <a:pt x="24" y="5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3" name="Freeform 489"/>
            <p:cNvSpPr/>
            <p:nvPr/>
          </p:nvSpPr>
          <p:spPr>
            <a:xfrm>
              <a:off x="3146" y="3147"/>
              <a:ext cx="165" cy="80"/>
            </a:xfrm>
            <a:custGeom>
              <a:avLst/>
              <a:gdLst>
                <a:gd name="txL" fmla="*/ 0 w 332"/>
                <a:gd name="txT" fmla="*/ 0 h 160"/>
                <a:gd name="txR" fmla="*/ 332 w 332"/>
                <a:gd name="txB" fmla="*/ 160 h 160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332" h="160">
                  <a:moveTo>
                    <a:pt x="332" y="160"/>
                  </a:moveTo>
                  <a:lnTo>
                    <a:pt x="326" y="146"/>
                  </a:lnTo>
                  <a:lnTo>
                    <a:pt x="318" y="130"/>
                  </a:lnTo>
                  <a:lnTo>
                    <a:pt x="305" y="114"/>
                  </a:lnTo>
                  <a:lnTo>
                    <a:pt x="290" y="96"/>
                  </a:lnTo>
                  <a:lnTo>
                    <a:pt x="273" y="79"/>
                  </a:lnTo>
                  <a:lnTo>
                    <a:pt x="254" y="63"/>
                  </a:lnTo>
                  <a:lnTo>
                    <a:pt x="232" y="48"/>
                  </a:lnTo>
                  <a:lnTo>
                    <a:pt x="208" y="34"/>
                  </a:lnTo>
                  <a:lnTo>
                    <a:pt x="183" y="21"/>
                  </a:lnTo>
                  <a:lnTo>
                    <a:pt x="158" y="11"/>
                  </a:lnTo>
                  <a:lnTo>
                    <a:pt x="132" y="4"/>
                  </a:lnTo>
                  <a:lnTo>
                    <a:pt x="104" y="0"/>
                  </a:lnTo>
                  <a:lnTo>
                    <a:pt x="77" y="0"/>
                  </a:lnTo>
                  <a:lnTo>
                    <a:pt x="51" y="2"/>
                  </a:lnTo>
                  <a:lnTo>
                    <a:pt x="26" y="10"/>
                  </a:lnTo>
                  <a:lnTo>
                    <a:pt x="0" y="23"/>
                  </a:lnTo>
                  <a:lnTo>
                    <a:pt x="5" y="21"/>
                  </a:lnTo>
                  <a:lnTo>
                    <a:pt x="15" y="19"/>
                  </a:lnTo>
                  <a:lnTo>
                    <a:pt x="33" y="17"/>
                  </a:lnTo>
                  <a:lnTo>
                    <a:pt x="54" y="15"/>
                  </a:lnTo>
                  <a:lnTo>
                    <a:pt x="79" y="13"/>
                  </a:lnTo>
                  <a:lnTo>
                    <a:pt x="105" y="15"/>
                  </a:lnTo>
                  <a:lnTo>
                    <a:pt x="132" y="18"/>
                  </a:lnTo>
                  <a:lnTo>
                    <a:pt x="157" y="24"/>
                  </a:lnTo>
                  <a:lnTo>
                    <a:pt x="194" y="39"/>
                  </a:lnTo>
                  <a:lnTo>
                    <a:pt x="226" y="59"/>
                  </a:lnTo>
                  <a:lnTo>
                    <a:pt x="256" y="81"/>
                  </a:lnTo>
                  <a:lnTo>
                    <a:pt x="282" y="104"/>
                  </a:lnTo>
                  <a:lnTo>
                    <a:pt x="303" y="125"/>
                  </a:lnTo>
                  <a:lnTo>
                    <a:pt x="318" y="144"/>
                  </a:lnTo>
                  <a:lnTo>
                    <a:pt x="329" y="155"/>
                  </a:lnTo>
                  <a:lnTo>
                    <a:pt x="332" y="16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" name="Freeform 490"/>
            <p:cNvSpPr/>
            <p:nvPr/>
          </p:nvSpPr>
          <p:spPr>
            <a:xfrm>
              <a:off x="2926" y="2651"/>
              <a:ext cx="186" cy="670"/>
            </a:xfrm>
            <a:custGeom>
              <a:avLst/>
              <a:gdLst>
                <a:gd name="txL" fmla="*/ 0 w 373"/>
                <a:gd name="txT" fmla="*/ 0 h 1340"/>
                <a:gd name="txR" fmla="*/ 373 w 373"/>
                <a:gd name="txB" fmla="*/ 1340 h 1340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373" h="1340">
                  <a:moveTo>
                    <a:pt x="373" y="1336"/>
                  </a:moveTo>
                  <a:lnTo>
                    <a:pt x="330" y="1333"/>
                  </a:lnTo>
                  <a:lnTo>
                    <a:pt x="286" y="1329"/>
                  </a:lnTo>
                  <a:lnTo>
                    <a:pt x="242" y="1323"/>
                  </a:lnTo>
                  <a:lnTo>
                    <a:pt x="201" y="1315"/>
                  </a:lnTo>
                  <a:lnTo>
                    <a:pt x="162" y="1304"/>
                  </a:lnTo>
                  <a:lnTo>
                    <a:pt x="127" y="1287"/>
                  </a:lnTo>
                  <a:lnTo>
                    <a:pt x="96" y="1268"/>
                  </a:lnTo>
                  <a:lnTo>
                    <a:pt x="72" y="1242"/>
                  </a:lnTo>
                  <a:lnTo>
                    <a:pt x="53" y="1211"/>
                  </a:lnTo>
                  <a:lnTo>
                    <a:pt x="43" y="1175"/>
                  </a:lnTo>
                  <a:lnTo>
                    <a:pt x="42" y="1130"/>
                  </a:lnTo>
                  <a:lnTo>
                    <a:pt x="50" y="1077"/>
                  </a:lnTo>
                  <a:lnTo>
                    <a:pt x="68" y="1017"/>
                  </a:lnTo>
                  <a:lnTo>
                    <a:pt x="99" y="946"/>
                  </a:lnTo>
                  <a:lnTo>
                    <a:pt x="142" y="867"/>
                  </a:lnTo>
                  <a:lnTo>
                    <a:pt x="200" y="777"/>
                  </a:lnTo>
                  <a:lnTo>
                    <a:pt x="248" y="700"/>
                  </a:lnTo>
                  <a:lnTo>
                    <a:pt x="287" y="626"/>
                  </a:lnTo>
                  <a:lnTo>
                    <a:pt x="318" y="556"/>
                  </a:lnTo>
                  <a:lnTo>
                    <a:pt x="341" y="489"/>
                  </a:lnTo>
                  <a:lnTo>
                    <a:pt x="357" y="426"/>
                  </a:lnTo>
                  <a:lnTo>
                    <a:pt x="365" y="366"/>
                  </a:lnTo>
                  <a:lnTo>
                    <a:pt x="368" y="310"/>
                  </a:lnTo>
                  <a:lnTo>
                    <a:pt x="364" y="258"/>
                  </a:lnTo>
                  <a:lnTo>
                    <a:pt x="355" y="210"/>
                  </a:lnTo>
                  <a:lnTo>
                    <a:pt x="341" y="167"/>
                  </a:lnTo>
                  <a:lnTo>
                    <a:pt x="323" y="129"/>
                  </a:lnTo>
                  <a:lnTo>
                    <a:pt x="301" y="94"/>
                  </a:lnTo>
                  <a:lnTo>
                    <a:pt x="276" y="65"/>
                  </a:lnTo>
                  <a:lnTo>
                    <a:pt x="248" y="41"/>
                  </a:lnTo>
                  <a:lnTo>
                    <a:pt x="218" y="22"/>
                  </a:lnTo>
                  <a:lnTo>
                    <a:pt x="186" y="8"/>
                  </a:lnTo>
                  <a:lnTo>
                    <a:pt x="162" y="2"/>
                  </a:lnTo>
                  <a:lnTo>
                    <a:pt x="140" y="0"/>
                  </a:lnTo>
                  <a:lnTo>
                    <a:pt x="119" y="2"/>
                  </a:lnTo>
                  <a:lnTo>
                    <a:pt x="101" y="7"/>
                  </a:lnTo>
                  <a:lnTo>
                    <a:pt x="84" y="15"/>
                  </a:lnTo>
                  <a:lnTo>
                    <a:pt x="69" y="25"/>
                  </a:lnTo>
                  <a:lnTo>
                    <a:pt x="56" y="35"/>
                  </a:lnTo>
                  <a:lnTo>
                    <a:pt x="43" y="48"/>
                  </a:lnTo>
                  <a:lnTo>
                    <a:pt x="33" y="62"/>
                  </a:lnTo>
                  <a:lnTo>
                    <a:pt x="25" y="75"/>
                  </a:lnTo>
                  <a:lnTo>
                    <a:pt x="16" y="87"/>
                  </a:lnTo>
                  <a:lnTo>
                    <a:pt x="11" y="99"/>
                  </a:lnTo>
                  <a:lnTo>
                    <a:pt x="6" y="108"/>
                  </a:lnTo>
                  <a:lnTo>
                    <a:pt x="3" y="116"/>
                  </a:lnTo>
                  <a:lnTo>
                    <a:pt x="1" y="121"/>
                  </a:lnTo>
                  <a:lnTo>
                    <a:pt x="0" y="123"/>
                  </a:lnTo>
                  <a:lnTo>
                    <a:pt x="1" y="122"/>
                  </a:lnTo>
                  <a:lnTo>
                    <a:pt x="4" y="117"/>
                  </a:lnTo>
                  <a:lnTo>
                    <a:pt x="8" y="111"/>
                  </a:lnTo>
                  <a:lnTo>
                    <a:pt x="15" y="103"/>
                  </a:lnTo>
                  <a:lnTo>
                    <a:pt x="23" y="94"/>
                  </a:lnTo>
                  <a:lnTo>
                    <a:pt x="33" y="85"/>
                  </a:lnTo>
                  <a:lnTo>
                    <a:pt x="44" y="75"/>
                  </a:lnTo>
                  <a:lnTo>
                    <a:pt x="56" y="64"/>
                  </a:lnTo>
                  <a:lnTo>
                    <a:pt x="69" y="54"/>
                  </a:lnTo>
                  <a:lnTo>
                    <a:pt x="84" y="45"/>
                  </a:lnTo>
                  <a:lnTo>
                    <a:pt x="99" y="37"/>
                  </a:lnTo>
                  <a:lnTo>
                    <a:pt x="115" y="31"/>
                  </a:lnTo>
                  <a:lnTo>
                    <a:pt x="133" y="27"/>
                  </a:lnTo>
                  <a:lnTo>
                    <a:pt x="151" y="26"/>
                  </a:lnTo>
                  <a:lnTo>
                    <a:pt x="170" y="27"/>
                  </a:lnTo>
                  <a:lnTo>
                    <a:pt x="189" y="33"/>
                  </a:lnTo>
                  <a:lnTo>
                    <a:pt x="210" y="42"/>
                  </a:lnTo>
                  <a:lnTo>
                    <a:pt x="232" y="55"/>
                  </a:lnTo>
                  <a:lnTo>
                    <a:pt x="253" y="72"/>
                  </a:lnTo>
                  <a:lnTo>
                    <a:pt x="273" y="92"/>
                  </a:lnTo>
                  <a:lnTo>
                    <a:pt x="293" y="114"/>
                  </a:lnTo>
                  <a:lnTo>
                    <a:pt x="311" y="140"/>
                  </a:lnTo>
                  <a:lnTo>
                    <a:pt x="327" y="169"/>
                  </a:lnTo>
                  <a:lnTo>
                    <a:pt x="340" y="200"/>
                  </a:lnTo>
                  <a:lnTo>
                    <a:pt x="350" y="236"/>
                  </a:lnTo>
                  <a:lnTo>
                    <a:pt x="357" y="273"/>
                  </a:lnTo>
                  <a:lnTo>
                    <a:pt x="361" y="313"/>
                  </a:lnTo>
                  <a:lnTo>
                    <a:pt x="360" y="357"/>
                  </a:lnTo>
                  <a:lnTo>
                    <a:pt x="353" y="402"/>
                  </a:lnTo>
                  <a:lnTo>
                    <a:pt x="340" y="450"/>
                  </a:lnTo>
                  <a:lnTo>
                    <a:pt x="322" y="501"/>
                  </a:lnTo>
                  <a:lnTo>
                    <a:pt x="297" y="554"/>
                  </a:lnTo>
                  <a:lnTo>
                    <a:pt x="268" y="610"/>
                  </a:lnTo>
                  <a:lnTo>
                    <a:pt x="236" y="663"/>
                  </a:lnTo>
                  <a:lnTo>
                    <a:pt x="205" y="715"/>
                  </a:lnTo>
                  <a:lnTo>
                    <a:pt x="175" y="764"/>
                  </a:lnTo>
                  <a:lnTo>
                    <a:pt x="145" y="813"/>
                  </a:lnTo>
                  <a:lnTo>
                    <a:pt x="118" y="858"/>
                  </a:lnTo>
                  <a:lnTo>
                    <a:pt x="92" y="902"/>
                  </a:lnTo>
                  <a:lnTo>
                    <a:pt x="68" y="944"/>
                  </a:lnTo>
                  <a:lnTo>
                    <a:pt x="49" y="984"/>
                  </a:lnTo>
                  <a:lnTo>
                    <a:pt x="31" y="1022"/>
                  </a:lnTo>
                  <a:lnTo>
                    <a:pt x="19" y="1060"/>
                  </a:lnTo>
                  <a:lnTo>
                    <a:pt x="11" y="1095"/>
                  </a:lnTo>
                  <a:lnTo>
                    <a:pt x="7" y="1130"/>
                  </a:lnTo>
                  <a:lnTo>
                    <a:pt x="11" y="1162"/>
                  </a:lnTo>
                  <a:lnTo>
                    <a:pt x="19" y="1193"/>
                  </a:lnTo>
                  <a:lnTo>
                    <a:pt x="35" y="1223"/>
                  </a:lnTo>
                  <a:lnTo>
                    <a:pt x="56" y="1249"/>
                  </a:lnTo>
                  <a:lnTo>
                    <a:pt x="79" y="1271"/>
                  </a:lnTo>
                  <a:lnTo>
                    <a:pt x="104" y="1290"/>
                  </a:lnTo>
                  <a:lnTo>
                    <a:pt x="130" y="1305"/>
                  </a:lnTo>
                  <a:lnTo>
                    <a:pt x="158" y="1317"/>
                  </a:lnTo>
                  <a:lnTo>
                    <a:pt x="187" y="1325"/>
                  </a:lnTo>
                  <a:lnTo>
                    <a:pt x="215" y="1332"/>
                  </a:lnTo>
                  <a:lnTo>
                    <a:pt x="242" y="1337"/>
                  </a:lnTo>
                  <a:lnTo>
                    <a:pt x="269" y="1339"/>
                  </a:lnTo>
                  <a:lnTo>
                    <a:pt x="293" y="1340"/>
                  </a:lnTo>
                  <a:lnTo>
                    <a:pt x="316" y="1340"/>
                  </a:lnTo>
                  <a:lnTo>
                    <a:pt x="334" y="1339"/>
                  </a:lnTo>
                  <a:lnTo>
                    <a:pt x="350" y="1338"/>
                  </a:lnTo>
                  <a:lnTo>
                    <a:pt x="363" y="1337"/>
                  </a:lnTo>
                  <a:lnTo>
                    <a:pt x="371" y="1336"/>
                  </a:lnTo>
                  <a:lnTo>
                    <a:pt x="373" y="1336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5" name="Freeform 491"/>
            <p:cNvSpPr/>
            <p:nvPr/>
          </p:nvSpPr>
          <p:spPr>
            <a:xfrm>
              <a:off x="3348" y="3352"/>
              <a:ext cx="55" cy="62"/>
            </a:xfrm>
            <a:custGeom>
              <a:avLst/>
              <a:gdLst>
                <a:gd name="txL" fmla="*/ 0 w 110"/>
                <a:gd name="txT" fmla="*/ 0 h 123"/>
                <a:gd name="txR" fmla="*/ 110 w 110"/>
                <a:gd name="txB" fmla="*/ 123 h 123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10" h="123">
                  <a:moveTo>
                    <a:pt x="99" y="62"/>
                  </a:moveTo>
                  <a:lnTo>
                    <a:pt x="105" y="56"/>
                  </a:lnTo>
                  <a:lnTo>
                    <a:pt x="110" y="48"/>
                  </a:lnTo>
                  <a:lnTo>
                    <a:pt x="110" y="39"/>
                  </a:lnTo>
                  <a:lnTo>
                    <a:pt x="108" y="31"/>
                  </a:lnTo>
                  <a:lnTo>
                    <a:pt x="102" y="25"/>
                  </a:lnTo>
                  <a:lnTo>
                    <a:pt x="94" y="21"/>
                  </a:lnTo>
                  <a:lnTo>
                    <a:pt x="86" y="20"/>
                  </a:lnTo>
                  <a:lnTo>
                    <a:pt x="77" y="23"/>
                  </a:lnTo>
                  <a:lnTo>
                    <a:pt x="74" y="13"/>
                  </a:lnTo>
                  <a:lnTo>
                    <a:pt x="70" y="6"/>
                  </a:lnTo>
                  <a:lnTo>
                    <a:pt x="63" y="2"/>
                  </a:lnTo>
                  <a:lnTo>
                    <a:pt x="55" y="0"/>
                  </a:lnTo>
                  <a:lnTo>
                    <a:pt x="48" y="2"/>
                  </a:lnTo>
                  <a:lnTo>
                    <a:pt x="41" y="6"/>
                  </a:lnTo>
                  <a:lnTo>
                    <a:pt x="36" y="13"/>
                  </a:lnTo>
                  <a:lnTo>
                    <a:pt x="34" y="23"/>
                  </a:lnTo>
                  <a:lnTo>
                    <a:pt x="25" y="20"/>
                  </a:lnTo>
                  <a:lnTo>
                    <a:pt x="17" y="20"/>
                  </a:lnTo>
                  <a:lnTo>
                    <a:pt x="9" y="24"/>
                  </a:lnTo>
                  <a:lnTo>
                    <a:pt x="3" y="31"/>
                  </a:lnTo>
                  <a:lnTo>
                    <a:pt x="1" y="39"/>
                  </a:lnTo>
                  <a:lnTo>
                    <a:pt x="1" y="47"/>
                  </a:lnTo>
                  <a:lnTo>
                    <a:pt x="4" y="55"/>
                  </a:lnTo>
                  <a:lnTo>
                    <a:pt x="11" y="61"/>
                  </a:lnTo>
                  <a:lnTo>
                    <a:pt x="4" y="66"/>
                  </a:lnTo>
                  <a:lnTo>
                    <a:pt x="0" y="74"/>
                  </a:lnTo>
                  <a:lnTo>
                    <a:pt x="0" y="84"/>
                  </a:lnTo>
                  <a:lnTo>
                    <a:pt x="2" y="92"/>
                  </a:lnTo>
                  <a:lnTo>
                    <a:pt x="8" y="97"/>
                  </a:lnTo>
                  <a:lnTo>
                    <a:pt x="16" y="101"/>
                  </a:lnTo>
                  <a:lnTo>
                    <a:pt x="24" y="102"/>
                  </a:lnTo>
                  <a:lnTo>
                    <a:pt x="33" y="100"/>
                  </a:lnTo>
                  <a:lnTo>
                    <a:pt x="35" y="109"/>
                  </a:lnTo>
                  <a:lnTo>
                    <a:pt x="40" y="116"/>
                  </a:lnTo>
                  <a:lnTo>
                    <a:pt x="46" y="121"/>
                  </a:lnTo>
                  <a:lnTo>
                    <a:pt x="54" y="123"/>
                  </a:lnTo>
                  <a:lnTo>
                    <a:pt x="62" y="121"/>
                  </a:lnTo>
                  <a:lnTo>
                    <a:pt x="69" y="116"/>
                  </a:lnTo>
                  <a:lnTo>
                    <a:pt x="73" y="109"/>
                  </a:lnTo>
                  <a:lnTo>
                    <a:pt x="76" y="101"/>
                  </a:lnTo>
                  <a:lnTo>
                    <a:pt x="85" y="103"/>
                  </a:lnTo>
                  <a:lnTo>
                    <a:pt x="93" y="102"/>
                  </a:lnTo>
                  <a:lnTo>
                    <a:pt x="101" y="99"/>
                  </a:lnTo>
                  <a:lnTo>
                    <a:pt x="107" y="93"/>
                  </a:lnTo>
                  <a:lnTo>
                    <a:pt x="109" y="85"/>
                  </a:lnTo>
                  <a:lnTo>
                    <a:pt x="109" y="77"/>
                  </a:lnTo>
                  <a:lnTo>
                    <a:pt x="105" y="69"/>
                  </a:lnTo>
                  <a:lnTo>
                    <a:pt x="99" y="62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6" name="Freeform 492"/>
            <p:cNvSpPr/>
            <p:nvPr/>
          </p:nvSpPr>
          <p:spPr>
            <a:xfrm>
              <a:off x="3367" y="3375"/>
              <a:ext cx="16" cy="16"/>
            </a:xfrm>
            <a:custGeom>
              <a:avLst/>
              <a:gdLst>
                <a:gd name="txL" fmla="*/ 0 w 31"/>
                <a:gd name="txT" fmla="*/ 0 h 33"/>
                <a:gd name="txR" fmla="*/ 31 w 31"/>
                <a:gd name="txB" fmla="*/ 33 h 33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31" h="33">
                  <a:moveTo>
                    <a:pt x="15" y="33"/>
                  </a:moveTo>
                  <a:lnTo>
                    <a:pt x="9" y="32"/>
                  </a:lnTo>
                  <a:lnTo>
                    <a:pt x="4" y="28"/>
                  </a:lnTo>
                  <a:lnTo>
                    <a:pt x="1" y="24"/>
                  </a:lnTo>
                  <a:lnTo>
                    <a:pt x="0" y="17"/>
                  </a:lnTo>
                  <a:lnTo>
                    <a:pt x="1" y="10"/>
                  </a:lnTo>
                  <a:lnTo>
                    <a:pt x="4" y="5"/>
                  </a:lnTo>
                  <a:lnTo>
                    <a:pt x="9" y="2"/>
                  </a:lnTo>
                  <a:lnTo>
                    <a:pt x="15" y="0"/>
                  </a:lnTo>
                  <a:lnTo>
                    <a:pt x="22" y="2"/>
                  </a:lnTo>
                  <a:lnTo>
                    <a:pt x="26" y="5"/>
                  </a:lnTo>
                  <a:lnTo>
                    <a:pt x="30" y="10"/>
                  </a:lnTo>
                  <a:lnTo>
                    <a:pt x="31" y="17"/>
                  </a:lnTo>
                  <a:lnTo>
                    <a:pt x="30" y="24"/>
                  </a:lnTo>
                  <a:lnTo>
                    <a:pt x="26" y="28"/>
                  </a:lnTo>
                  <a:lnTo>
                    <a:pt x="22" y="32"/>
                  </a:lnTo>
                  <a:lnTo>
                    <a:pt x="15" y="33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7" name="Freeform 493"/>
            <p:cNvSpPr/>
            <p:nvPr/>
          </p:nvSpPr>
          <p:spPr>
            <a:xfrm>
              <a:off x="2828" y="3366"/>
              <a:ext cx="56" cy="61"/>
            </a:xfrm>
            <a:custGeom>
              <a:avLst/>
              <a:gdLst>
                <a:gd name="txL" fmla="*/ 0 w 111"/>
                <a:gd name="txT" fmla="*/ 0 h 122"/>
                <a:gd name="txR" fmla="*/ 111 w 111"/>
                <a:gd name="txB" fmla="*/ 122 h 122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11" h="122">
                  <a:moveTo>
                    <a:pt x="101" y="61"/>
                  </a:moveTo>
                  <a:lnTo>
                    <a:pt x="108" y="55"/>
                  </a:lnTo>
                  <a:lnTo>
                    <a:pt x="111" y="47"/>
                  </a:lnTo>
                  <a:lnTo>
                    <a:pt x="111" y="39"/>
                  </a:lnTo>
                  <a:lnTo>
                    <a:pt x="109" y="31"/>
                  </a:lnTo>
                  <a:lnTo>
                    <a:pt x="103" y="24"/>
                  </a:lnTo>
                  <a:lnTo>
                    <a:pt x="96" y="21"/>
                  </a:lnTo>
                  <a:lnTo>
                    <a:pt x="88" y="20"/>
                  </a:lnTo>
                  <a:lnTo>
                    <a:pt x="79" y="22"/>
                  </a:lnTo>
                  <a:lnTo>
                    <a:pt x="77" y="13"/>
                  </a:lnTo>
                  <a:lnTo>
                    <a:pt x="71" y="6"/>
                  </a:lnTo>
                  <a:lnTo>
                    <a:pt x="64" y="1"/>
                  </a:lnTo>
                  <a:lnTo>
                    <a:pt x="56" y="0"/>
                  </a:lnTo>
                  <a:lnTo>
                    <a:pt x="48" y="1"/>
                  </a:lnTo>
                  <a:lnTo>
                    <a:pt x="41" y="6"/>
                  </a:lnTo>
                  <a:lnTo>
                    <a:pt x="36" y="13"/>
                  </a:lnTo>
                  <a:lnTo>
                    <a:pt x="34" y="22"/>
                  </a:lnTo>
                  <a:lnTo>
                    <a:pt x="25" y="20"/>
                  </a:lnTo>
                  <a:lnTo>
                    <a:pt x="17" y="20"/>
                  </a:lnTo>
                  <a:lnTo>
                    <a:pt x="9" y="23"/>
                  </a:lnTo>
                  <a:lnTo>
                    <a:pt x="3" y="30"/>
                  </a:lnTo>
                  <a:lnTo>
                    <a:pt x="1" y="38"/>
                  </a:lnTo>
                  <a:lnTo>
                    <a:pt x="1" y="46"/>
                  </a:lnTo>
                  <a:lnTo>
                    <a:pt x="4" y="54"/>
                  </a:lnTo>
                  <a:lnTo>
                    <a:pt x="11" y="60"/>
                  </a:lnTo>
                  <a:lnTo>
                    <a:pt x="4" y="66"/>
                  </a:lnTo>
                  <a:lnTo>
                    <a:pt x="1" y="74"/>
                  </a:lnTo>
                  <a:lnTo>
                    <a:pt x="0" y="83"/>
                  </a:lnTo>
                  <a:lnTo>
                    <a:pt x="2" y="91"/>
                  </a:lnTo>
                  <a:lnTo>
                    <a:pt x="8" y="98"/>
                  </a:lnTo>
                  <a:lnTo>
                    <a:pt x="16" y="102"/>
                  </a:lnTo>
                  <a:lnTo>
                    <a:pt x="24" y="102"/>
                  </a:lnTo>
                  <a:lnTo>
                    <a:pt x="33" y="99"/>
                  </a:lnTo>
                  <a:lnTo>
                    <a:pt x="35" y="108"/>
                  </a:lnTo>
                  <a:lnTo>
                    <a:pt x="40" y="115"/>
                  </a:lnTo>
                  <a:lnTo>
                    <a:pt x="47" y="120"/>
                  </a:lnTo>
                  <a:lnTo>
                    <a:pt x="55" y="122"/>
                  </a:lnTo>
                  <a:lnTo>
                    <a:pt x="63" y="120"/>
                  </a:lnTo>
                  <a:lnTo>
                    <a:pt x="70" y="115"/>
                  </a:lnTo>
                  <a:lnTo>
                    <a:pt x="76" y="108"/>
                  </a:lnTo>
                  <a:lnTo>
                    <a:pt x="78" y="100"/>
                  </a:lnTo>
                  <a:lnTo>
                    <a:pt x="87" y="103"/>
                  </a:lnTo>
                  <a:lnTo>
                    <a:pt x="95" y="102"/>
                  </a:lnTo>
                  <a:lnTo>
                    <a:pt x="103" y="98"/>
                  </a:lnTo>
                  <a:lnTo>
                    <a:pt x="109" y="92"/>
                  </a:lnTo>
                  <a:lnTo>
                    <a:pt x="111" y="84"/>
                  </a:lnTo>
                  <a:lnTo>
                    <a:pt x="110" y="76"/>
                  </a:lnTo>
                  <a:lnTo>
                    <a:pt x="107" y="68"/>
                  </a:lnTo>
                  <a:lnTo>
                    <a:pt x="101" y="61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8" name="Freeform 494"/>
            <p:cNvSpPr/>
            <p:nvPr/>
          </p:nvSpPr>
          <p:spPr>
            <a:xfrm>
              <a:off x="2847" y="3388"/>
              <a:ext cx="16" cy="16"/>
            </a:xfrm>
            <a:custGeom>
              <a:avLst/>
              <a:gdLst>
                <a:gd name="txL" fmla="*/ 0 w 32"/>
                <a:gd name="txT" fmla="*/ 0 h 32"/>
                <a:gd name="txR" fmla="*/ 32 w 32"/>
                <a:gd name="txB" fmla="*/ 32 h 32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2" h="32">
                  <a:moveTo>
                    <a:pt x="16" y="32"/>
                  </a:moveTo>
                  <a:lnTo>
                    <a:pt x="9" y="31"/>
                  </a:lnTo>
                  <a:lnTo>
                    <a:pt x="4" y="28"/>
                  </a:lnTo>
                  <a:lnTo>
                    <a:pt x="1" y="23"/>
                  </a:lnTo>
                  <a:lnTo>
                    <a:pt x="0" y="16"/>
                  </a:lnTo>
                  <a:lnTo>
                    <a:pt x="1" y="9"/>
                  </a:lnTo>
                  <a:lnTo>
                    <a:pt x="4" y="5"/>
                  </a:lnTo>
                  <a:lnTo>
                    <a:pt x="9" y="1"/>
                  </a:lnTo>
                  <a:lnTo>
                    <a:pt x="16" y="0"/>
                  </a:lnTo>
                  <a:lnTo>
                    <a:pt x="23" y="1"/>
                  </a:lnTo>
                  <a:lnTo>
                    <a:pt x="27" y="5"/>
                  </a:lnTo>
                  <a:lnTo>
                    <a:pt x="31" y="9"/>
                  </a:lnTo>
                  <a:lnTo>
                    <a:pt x="32" y="16"/>
                  </a:lnTo>
                  <a:lnTo>
                    <a:pt x="31" y="23"/>
                  </a:lnTo>
                  <a:lnTo>
                    <a:pt x="27" y="28"/>
                  </a:lnTo>
                  <a:lnTo>
                    <a:pt x="23" y="31"/>
                  </a:lnTo>
                  <a:lnTo>
                    <a:pt x="16" y="32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9" name="Freeform 495"/>
            <p:cNvSpPr/>
            <p:nvPr/>
          </p:nvSpPr>
          <p:spPr>
            <a:xfrm>
              <a:off x="2862" y="2353"/>
              <a:ext cx="68" cy="74"/>
            </a:xfrm>
            <a:custGeom>
              <a:avLst/>
              <a:gdLst>
                <a:gd name="txL" fmla="*/ 0 w 136"/>
                <a:gd name="txT" fmla="*/ 0 h 149"/>
                <a:gd name="txR" fmla="*/ 136 w 136"/>
                <a:gd name="txB" fmla="*/ 149 h 14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136" h="149">
                  <a:moveTo>
                    <a:pt x="123" y="75"/>
                  </a:moveTo>
                  <a:lnTo>
                    <a:pt x="131" y="67"/>
                  </a:lnTo>
                  <a:lnTo>
                    <a:pt x="135" y="58"/>
                  </a:lnTo>
                  <a:lnTo>
                    <a:pt x="136" y="47"/>
                  </a:lnTo>
                  <a:lnTo>
                    <a:pt x="133" y="38"/>
                  </a:lnTo>
                  <a:lnTo>
                    <a:pt x="129" y="34"/>
                  </a:lnTo>
                  <a:lnTo>
                    <a:pt x="126" y="30"/>
                  </a:lnTo>
                  <a:lnTo>
                    <a:pt x="121" y="28"/>
                  </a:lnTo>
                  <a:lnTo>
                    <a:pt x="117" y="26"/>
                  </a:lnTo>
                  <a:lnTo>
                    <a:pt x="112" y="26"/>
                  </a:lnTo>
                  <a:lnTo>
                    <a:pt x="106" y="26"/>
                  </a:lnTo>
                  <a:lnTo>
                    <a:pt x="102" y="26"/>
                  </a:lnTo>
                  <a:lnTo>
                    <a:pt x="96" y="28"/>
                  </a:lnTo>
                  <a:lnTo>
                    <a:pt x="94" y="18"/>
                  </a:lnTo>
                  <a:lnTo>
                    <a:pt x="88" y="8"/>
                  </a:lnTo>
                  <a:lnTo>
                    <a:pt x="79" y="3"/>
                  </a:lnTo>
                  <a:lnTo>
                    <a:pt x="68" y="0"/>
                  </a:lnTo>
                  <a:lnTo>
                    <a:pt x="58" y="3"/>
                  </a:lnTo>
                  <a:lnTo>
                    <a:pt x="50" y="8"/>
                  </a:lnTo>
                  <a:lnTo>
                    <a:pt x="44" y="16"/>
                  </a:lnTo>
                  <a:lnTo>
                    <a:pt x="42" y="27"/>
                  </a:lnTo>
                  <a:lnTo>
                    <a:pt x="36" y="24"/>
                  </a:lnTo>
                  <a:lnTo>
                    <a:pt x="30" y="24"/>
                  </a:lnTo>
                  <a:lnTo>
                    <a:pt x="25" y="24"/>
                  </a:lnTo>
                  <a:lnTo>
                    <a:pt x="20" y="24"/>
                  </a:lnTo>
                  <a:lnTo>
                    <a:pt x="15" y="27"/>
                  </a:lnTo>
                  <a:lnTo>
                    <a:pt x="11" y="29"/>
                  </a:lnTo>
                  <a:lnTo>
                    <a:pt x="7" y="32"/>
                  </a:lnTo>
                  <a:lnTo>
                    <a:pt x="4" y="37"/>
                  </a:lnTo>
                  <a:lnTo>
                    <a:pt x="0" y="46"/>
                  </a:lnTo>
                  <a:lnTo>
                    <a:pt x="2" y="57"/>
                  </a:lnTo>
                  <a:lnTo>
                    <a:pt x="6" y="66"/>
                  </a:lnTo>
                  <a:lnTo>
                    <a:pt x="13" y="74"/>
                  </a:lnTo>
                  <a:lnTo>
                    <a:pt x="5" y="81"/>
                  </a:lnTo>
                  <a:lnTo>
                    <a:pt x="0" y="90"/>
                  </a:lnTo>
                  <a:lnTo>
                    <a:pt x="0" y="100"/>
                  </a:lnTo>
                  <a:lnTo>
                    <a:pt x="4" y="111"/>
                  </a:lnTo>
                  <a:lnTo>
                    <a:pt x="7" y="115"/>
                  </a:lnTo>
                  <a:lnTo>
                    <a:pt x="11" y="119"/>
                  </a:lnTo>
                  <a:lnTo>
                    <a:pt x="14" y="121"/>
                  </a:lnTo>
                  <a:lnTo>
                    <a:pt x="19" y="122"/>
                  </a:lnTo>
                  <a:lnTo>
                    <a:pt x="25" y="123"/>
                  </a:lnTo>
                  <a:lnTo>
                    <a:pt x="29" y="123"/>
                  </a:lnTo>
                  <a:lnTo>
                    <a:pt x="34" y="122"/>
                  </a:lnTo>
                  <a:lnTo>
                    <a:pt x="40" y="121"/>
                  </a:lnTo>
                  <a:lnTo>
                    <a:pt x="42" y="132"/>
                  </a:lnTo>
                  <a:lnTo>
                    <a:pt x="49" y="141"/>
                  </a:lnTo>
                  <a:lnTo>
                    <a:pt x="57" y="147"/>
                  </a:lnTo>
                  <a:lnTo>
                    <a:pt x="67" y="149"/>
                  </a:lnTo>
                  <a:lnTo>
                    <a:pt x="78" y="147"/>
                  </a:lnTo>
                  <a:lnTo>
                    <a:pt x="86" y="141"/>
                  </a:lnTo>
                  <a:lnTo>
                    <a:pt x="91" y="133"/>
                  </a:lnTo>
                  <a:lnTo>
                    <a:pt x="94" y="122"/>
                  </a:lnTo>
                  <a:lnTo>
                    <a:pt x="100" y="123"/>
                  </a:lnTo>
                  <a:lnTo>
                    <a:pt x="105" y="125"/>
                  </a:lnTo>
                  <a:lnTo>
                    <a:pt x="111" y="125"/>
                  </a:lnTo>
                  <a:lnTo>
                    <a:pt x="116" y="123"/>
                  </a:lnTo>
                  <a:lnTo>
                    <a:pt x="120" y="122"/>
                  </a:lnTo>
                  <a:lnTo>
                    <a:pt x="125" y="120"/>
                  </a:lnTo>
                  <a:lnTo>
                    <a:pt x="128" y="117"/>
                  </a:lnTo>
                  <a:lnTo>
                    <a:pt x="132" y="112"/>
                  </a:lnTo>
                  <a:lnTo>
                    <a:pt x="135" y="103"/>
                  </a:lnTo>
                  <a:lnTo>
                    <a:pt x="134" y="92"/>
                  </a:lnTo>
                  <a:lnTo>
                    <a:pt x="129" y="83"/>
                  </a:lnTo>
                  <a:lnTo>
                    <a:pt x="123" y="75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40" name="Freeform 496"/>
            <p:cNvSpPr/>
            <p:nvPr/>
          </p:nvSpPr>
          <p:spPr>
            <a:xfrm>
              <a:off x="2885" y="2380"/>
              <a:ext cx="20" cy="20"/>
            </a:xfrm>
            <a:custGeom>
              <a:avLst/>
              <a:gdLst>
                <a:gd name="txL" fmla="*/ 0 w 39"/>
                <a:gd name="txT" fmla="*/ 0 h 40"/>
                <a:gd name="txR" fmla="*/ 39 w 39"/>
                <a:gd name="txB" fmla="*/ 40 h 4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9" h="40">
                  <a:moveTo>
                    <a:pt x="19" y="40"/>
                  </a:moveTo>
                  <a:lnTo>
                    <a:pt x="11" y="38"/>
                  </a:lnTo>
                  <a:lnTo>
                    <a:pt x="5" y="34"/>
                  </a:lnTo>
                  <a:lnTo>
                    <a:pt x="1" y="27"/>
                  </a:lnTo>
                  <a:lnTo>
                    <a:pt x="0" y="20"/>
                  </a:lnTo>
                  <a:lnTo>
                    <a:pt x="1" y="12"/>
                  </a:lnTo>
                  <a:lnTo>
                    <a:pt x="5" y="6"/>
                  </a:lnTo>
                  <a:lnTo>
                    <a:pt x="11" y="2"/>
                  </a:lnTo>
                  <a:lnTo>
                    <a:pt x="19" y="0"/>
                  </a:lnTo>
                  <a:lnTo>
                    <a:pt x="26" y="2"/>
                  </a:lnTo>
                  <a:lnTo>
                    <a:pt x="33" y="6"/>
                  </a:lnTo>
                  <a:lnTo>
                    <a:pt x="38" y="12"/>
                  </a:lnTo>
                  <a:lnTo>
                    <a:pt x="39" y="20"/>
                  </a:lnTo>
                  <a:lnTo>
                    <a:pt x="38" y="27"/>
                  </a:lnTo>
                  <a:lnTo>
                    <a:pt x="33" y="34"/>
                  </a:lnTo>
                  <a:lnTo>
                    <a:pt x="26" y="38"/>
                  </a:lnTo>
                  <a:lnTo>
                    <a:pt x="19" y="4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41" name="Freeform 497"/>
            <p:cNvSpPr/>
            <p:nvPr/>
          </p:nvSpPr>
          <p:spPr>
            <a:xfrm>
              <a:off x="3744" y="3196"/>
              <a:ext cx="64" cy="90"/>
            </a:xfrm>
            <a:custGeom>
              <a:avLst/>
              <a:gdLst>
                <a:gd name="txL" fmla="*/ 0 w 129"/>
                <a:gd name="txT" fmla="*/ 0 h 181"/>
                <a:gd name="txR" fmla="*/ 129 w 129"/>
                <a:gd name="txB" fmla="*/ 181 h 181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129" h="181">
                  <a:moveTo>
                    <a:pt x="0" y="181"/>
                  </a:moveTo>
                  <a:lnTo>
                    <a:pt x="25" y="172"/>
                  </a:lnTo>
                  <a:lnTo>
                    <a:pt x="52" y="158"/>
                  </a:lnTo>
                  <a:lnTo>
                    <a:pt x="76" y="141"/>
                  </a:lnTo>
                  <a:lnTo>
                    <a:pt x="97" y="120"/>
                  </a:lnTo>
                  <a:lnTo>
                    <a:pt x="114" y="98"/>
                  </a:lnTo>
                  <a:lnTo>
                    <a:pt x="124" y="74"/>
                  </a:lnTo>
                  <a:lnTo>
                    <a:pt x="129" y="50"/>
                  </a:lnTo>
                  <a:lnTo>
                    <a:pt x="124" y="26"/>
                  </a:lnTo>
                  <a:lnTo>
                    <a:pt x="114" y="8"/>
                  </a:lnTo>
                  <a:lnTo>
                    <a:pt x="100" y="0"/>
                  </a:lnTo>
                  <a:lnTo>
                    <a:pt x="86" y="1"/>
                  </a:lnTo>
                  <a:lnTo>
                    <a:pt x="72" y="8"/>
                  </a:lnTo>
                  <a:lnTo>
                    <a:pt x="61" y="21"/>
                  </a:lnTo>
                  <a:lnTo>
                    <a:pt x="53" y="38"/>
                  </a:lnTo>
                  <a:lnTo>
                    <a:pt x="49" y="58"/>
                  </a:lnTo>
                  <a:lnTo>
                    <a:pt x="52" y="79"/>
                  </a:lnTo>
                  <a:lnTo>
                    <a:pt x="54" y="95"/>
                  </a:lnTo>
                  <a:lnTo>
                    <a:pt x="49" y="113"/>
                  </a:lnTo>
                  <a:lnTo>
                    <a:pt x="41" y="129"/>
                  </a:lnTo>
                  <a:lnTo>
                    <a:pt x="31" y="145"/>
                  </a:lnTo>
                  <a:lnTo>
                    <a:pt x="19" y="160"/>
                  </a:lnTo>
                  <a:lnTo>
                    <a:pt x="10" y="171"/>
                  </a:lnTo>
                  <a:lnTo>
                    <a:pt x="2" y="179"/>
                  </a:lnTo>
                  <a:lnTo>
                    <a:pt x="0" y="181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42" name="Freeform 498"/>
            <p:cNvSpPr/>
            <p:nvPr/>
          </p:nvSpPr>
          <p:spPr>
            <a:xfrm>
              <a:off x="3713" y="3180"/>
              <a:ext cx="45" cy="103"/>
            </a:xfrm>
            <a:custGeom>
              <a:avLst/>
              <a:gdLst>
                <a:gd name="txL" fmla="*/ 0 w 90"/>
                <a:gd name="txT" fmla="*/ 0 h 206"/>
                <a:gd name="txR" fmla="*/ 90 w 90"/>
                <a:gd name="txB" fmla="*/ 206 h 206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90" h="206">
                  <a:moveTo>
                    <a:pt x="50" y="206"/>
                  </a:moveTo>
                  <a:lnTo>
                    <a:pt x="65" y="183"/>
                  </a:lnTo>
                  <a:lnTo>
                    <a:pt x="77" y="157"/>
                  </a:lnTo>
                  <a:lnTo>
                    <a:pt x="85" y="128"/>
                  </a:lnTo>
                  <a:lnTo>
                    <a:pt x="90" y="99"/>
                  </a:lnTo>
                  <a:lnTo>
                    <a:pt x="88" y="70"/>
                  </a:lnTo>
                  <a:lnTo>
                    <a:pt x="83" y="45"/>
                  </a:lnTo>
                  <a:lnTo>
                    <a:pt x="70" y="23"/>
                  </a:lnTo>
                  <a:lnTo>
                    <a:pt x="52" y="7"/>
                  </a:lnTo>
                  <a:lnTo>
                    <a:pt x="33" y="0"/>
                  </a:lnTo>
                  <a:lnTo>
                    <a:pt x="18" y="2"/>
                  </a:lnTo>
                  <a:lnTo>
                    <a:pt x="7" y="12"/>
                  </a:lnTo>
                  <a:lnTo>
                    <a:pt x="1" y="26"/>
                  </a:lnTo>
                  <a:lnTo>
                    <a:pt x="0" y="43"/>
                  </a:lnTo>
                  <a:lnTo>
                    <a:pt x="3" y="61"/>
                  </a:lnTo>
                  <a:lnTo>
                    <a:pt x="12" y="80"/>
                  </a:lnTo>
                  <a:lnTo>
                    <a:pt x="27" y="93"/>
                  </a:lnTo>
                  <a:lnTo>
                    <a:pt x="39" y="106"/>
                  </a:lnTo>
                  <a:lnTo>
                    <a:pt x="47" y="122"/>
                  </a:lnTo>
                  <a:lnTo>
                    <a:pt x="52" y="141"/>
                  </a:lnTo>
                  <a:lnTo>
                    <a:pt x="53" y="159"/>
                  </a:lnTo>
                  <a:lnTo>
                    <a:pt x="53" y="178"/>
                  </a:lnTo>
                  <a:lnTo>
                    <a:pt x="53" y="193"/>
                  </a:lnTo>
                  <a:lnTo>
                    <a:pt x="50" y="203"/>
                  </a:lnTo>
                  <a:lnTo>
                    <a:pt x="50" y="206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43" name="Freeform 499"/>
            <p:cNvSpPr/>
            <p:nvPr/>
          </p:nvSpPr>
          <p:spPr>
            <a:xfrm>
              <a:off x="3745" y="3250"/>
              <a:ext cx="100" cy="50"/>
            </a:xfrm>
            <a:custGeom>
              <a:avLst/>
              <a:gdLst>
                <a:gd name="txL" fmla="*/ 0 w 201"/>
                <a:gd name="txT" fmla="*/ 0 h 99"/>
                <a:gd name="txR" fmla="*/ 201 w 201"/>
                <a:gd name="txB" fmla="*/ 99 h 99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201" h="99">
                  <a:moveTo>
                    <a:pt x="0" y="78"/>
                  </a:moveTo>
                  <a:lnTo>
                    <a:pt x="13" y="84"/>
                  </a:lnTo>
                  <a:lnTo>
                    <a:pt x="26" y="88"/>
                  </a:lnTo>
                  <a:lnTo>
                    <a:pt x="39" y="92"/>
                  </a:lnTo>
                  <a:lnTo>
                    <a:pt x="53" y="95"/>
                  </a:lnTo>
                  <a:lnTo>
                    <a:pt x="68" y="98"/>
                  </a:lnTo>
                  <a:lnTo>
                    <a:pt x="83" y="99"/>
                  </a:lnTo>
                  <a:lnTo>
                    <a:pt x="98" y="99"/>
                  </a:lnTo>
                  <a:lnTo>
                    <a:pt x="113" y="99"/>
                  </a:lnTo>
                  <a:lnTo>
                    <a:pt x="127" y="96"/>
                  </a:lnTo>
                  <a:lnTo>
                    <a:pt x="140" y="93"/>
                  </a:lnTo>
                  <a:lnTo>
                    <a:pt x="152" y="90"/>
                  </a:lnTo>
                  <a:lnTo>
                    <a:pt x="165" y="84"/>
                  </a:lnTo>
                  <a:lnTo>
                    <a:pt x="175" y="77"/>
                  </a:lnTo>
                  <a:lnTo>
                    <a:pt x="184" y="68"/>
                  </a:lnTo>
                  <a:lnTo>
                    <a:pt x="191" y="58"/>
                  </a:lnTo>
                  <a:lnTo>
                    <a:pt x="197" y="47"/>
                  </a:lnTo>
                  <a:lnTo>
                    <a:pt x="201" y="27"/>
                  </a:lnTo>
                  <a:lnTo>
                    <a:pt x="196" y="12"/>
                  </a:lnTo>
                  <a:lnTo>
                    <a:pt x="186" y="3"/>
                  </a:lnTo>
                  <a:lnTo>
                    <a:pt x="171" y="0"/>
                  </a:lnTo>
                  <a:lnTo>
                    <a:pt x="153" y="2"/>
                  </a:lnTo>
                  <a:lnTo>
                    <a:pt x="136" y="9"/>
                  </a:lnTo>
                  <a:lnTo>
                    <a:pt x="120" y="20"/>
                  </a:lnTo>
                  <a:lnTo>
                    <a:pt x="108" y="38"/>
                  </a:lnTo>
                  <a:lnTo>
                    <a:pt x="98" y="52"/>
                  </a:lnTo>
                  <a:lnTo>
                    <a:pt x="83" y="62"/>
                  </a:lnTo>
                  <a:lnTo>
                    <a:pt x="66" y="69"/>
                  </a:lnTo>
                  <a:lnTo>
                    <a:pt x="47" y="73"/>
                  </a:lnTo>
                  <a:lnTo>
                    <a:pt x="29" y="76"/>
                  </a:lnTo>
                  <a:lnTo>
                    <a:pt x="14" y="78"/>
                  </a:lnTo>
                  <a:lnTo>
                    <a:pt x="4" y="78"/>
                  </a:lnTo>
                  <a:lnTo>
                    <a:pt x="0" y="78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44" name="Freeform 500"/>
            <p:cNvSpPr/>
            <p:nvPr/>
          </p:nvSpPr>
          <p:spPr>
            <a:xfrm>
              <a:off x="3743" y="3295"/>
              <a:ext cx="99" cy="50"/>
            </a:xfrm>
            <a:custGeom>
              <a:avLst/>
              <a:gdLst>
                <a:gd name="txL" fmla="*/ 0 w 198"/>
                <a:gd name="txT" fmla="*/ 0 h 100"/>
                <a:gd name="txR" fmla="*/ 198 w 198"/>
                <a:gd name="txB" fmla="*/ 100 h 100"/>
              </a:gdLst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0"/>
                </a:cxn>
              </a:cxnLst>
              <a:rect l="txL" t="txT" r="txR" b="txB"/>
              <a:pathLst>
                <a:path w="198" h="100">
                  <a:moveTo>
                    <a:pt x="0" y="0"/>
                  </a:moveTo>
                  <a:lnTo>
                    <a:pt x="15" y="23"/>
                  </a:lnTo>
                  <a:lnTo>
                    <a:pt x="33" y="44"/>
                  </a:lnTo>
                  <a:lnTo>
                    <a:pt x="55" y="65"/>
                  </a:lnTo>
                  <a:lnTo>
                    <a:pt x="79" y="81"/>
                  </a:lnTo>
                  <a:lnTo>
                    <a:pt x="105" y="94"/>
                  </a:lnTo>
                  <a:lnTo>
                    <a:pt x="130" y="100"/>
                  </a:lnTo>
                  <a:lnTo>
                    <a:pt x="154" y="99"/>
                  </a:lnTo>
                  <a:lnTo>
                    <a:pt x="177" y="89"/>
                  </a:lnTo>
                  <a:lnTo>
                    <a:pt x="192" y="76"/>
                  </a:lnTo>
                  <a:lnTo>
                    <a:pt x="198" y="61"/>
                  </a:lnTo>
                  <a:lnTo>
                    <a:pt x="194" y="47"/>
                  </a:lnTo>
                  <a:lnTo>
                    <a:pt x="184" y="35"/>
                  </a:lnTo>
                  <a:lnTo>
                    <a:pt x="169" y="26"/>
                  </a:lnTo>
                  <a:lnTo>
                    <a:pt x="151" y="21"/>
                  </a:lnTo>
                  <a:lnTo>
                    <a:pt x="131" y="23"/>
                  </a:lnTo>
                  <a:lnTo>
                    <a:pt x="111" y="29"/>
                  </a:lnTo>
                  <a:lnTo>
                    <a:pt x="95" y="34"/>
                  </a:lnTo>
                  <a:lnTo>
                    <a:pt x="78" y="34"/>
                  </a:lnTo>
                  <a:lnTo>
                    <a:pt x="58" y="29"/>
                  </a:lnTo>
                  <a:lnTo>
                    <a:pt x="41" y="23"/>
                  </a:lnTo>
                  <a:lnTo>
                    <a:pt x="25" y="15"/>
                  </a:lnTo>
                  <a:lnTo>
                    <a:pt x="11" y="8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45" name="Freeform 501"/>
            <p:cNvSpPr/>
            <p:nvPr/>
          </p:nvSpPr>
          <p:spPr>
            <a:xfrm>
              <a:off x="3735" y="3304"/>
              <a:ext cx="68" cy="87"/>
            </a:xfrm>
            <a:custGeom>
              <a:avLst/>
              <a:gdLst>
                <a:gd name="txL" fmla="*/ 0 w 136"/>
                <a:gd name="txT" fmla="*/ 0 h 174"/>
                <a:gd name="txR" fmla="*/ 136 w 136"/>
                <a:gd name="txB" fmla="*/ 174 h 174"/>
              </a:gdLst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0"/>
                </a:cxn>
              </a:cxnLst>
              <a:rect l="txL" t="txT" r="txR" b="txB"/>
              <a:pathLst>
                <a:path w="136" h="174">
                  <a:moveTo>
                    <a:pt x="0" y="0"/>
                  </a:moveTo>
                  <a:lnTo>
                    <a:pt x="0" y="28"/>
                  </a:lnTo>
                  <a:lnTo>
                    <a:pt x="2" y="56"/>
                  </a:lnTo>
                  <a:lnTo>
                    <a:pt x="10" y="85"/>
                  </a:lnTo>
                  <a:lnTo>
                    <a:pt x="20" y="113"/>
                  </a:lnTo>
                  <a:lnTo>
                    <a:pt x="35" y="137"/>
                  </a:lnTo>
                  <a:lnTo>
                    <a:pt x="53" y="157"/>
                  </a:lnTo>
                  <a:lnTo>
                    <a:pt x="74" y="169"/>
                  </a:lnTo>
                  <a:lnTo>
                    <a:pt x="99" y="174"/>
                  </a:lnTo>
                  <a:lnTo>
                    <a:pt x="118" y="170"/>
                  </a:lnTo>
                  <a:lnTo>
                    <a:pt x="131" y="161"/>
                  </a:lnTo>
                  <a:lnTo>
                    <a:pt x="136" y="147"/>
                  </a:lnTo>
                  <a:lnTo>
                    <a:pt x="133" y="132"/>
                  </a:lnTo>
                  <a:lnTo>
                    <a:pt x="126" y="116"/>
                  </a:lnTo>
                  <a:lnTo>
                    <a:pt x="114" y="102"/>
                  </a:lnTo>
                  <a:lnTo>
                    <a:pt x="96" y="92"/>
                  </a:lnTo>
                  <a:lnTo>
                    <a:pt x="77" y="88"/>
                  </a:lnTo>
                  <a:lnTo>
                    <a:pt x="61" y="83"/>
                  </a:lnTo>
                  <a:lnTo>
                    <a:pt x="46" y="73"/>
                  </a:lnTo>
                  <a:lnTo>
                    <a:pt x="32" y="59"/>
                  </a:lnTo>
                  <a:lnTo>
                    <a:pt x="21" y="43"/>
                  </a:lnTo>
                  <a:lnTo>
                    <a:pt x="12" y="26"/>
                  </a:lnTo>
                  <a:lnTo>
                    <a:pt x="5" y="13"/>
                  </a:lnTo>
                  <a:lnTo>
                    <a:pt x="1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46" name="Freeform 502"/>
            <p:cNvSpPr/>
            <p:nvPr/>
          </p:nvSpPr>
          <p:spPr>
            <a:xfrm>
              <a:off x="3490" y="3260"/>
              <a:ext cx="234" cy="81"/>
            </a:xfrm>
            <a:custGeom>
              <a:avLst/>
              <a:gdLst>
                <a:gd name="txL" fmla="*/ 0 w 469"/>
                <a:gd name="txT" fmla="*/ 0 h 163"/>
                <a:gd name="txR" fmla="*/ 469 w 469"/>
                <a:gd name="txB" fmla="*/ 163 h 163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469" h="163">
                  <a:moveTo>
                    <a:pt x="9" y="5"/>
                  </a:moveTo>
                  <a:lnTo>
                    <a:pt x="1" y="0"/>
                  </a:lnTo>
                  <a:lnTo>
                    <a:pt x="0" y="2"/>
                  </a:lnTo>
                  <a:lnTo>
                    <a:pt x="6" y="8"/>
                  </a:lnTo>
                  <a:lnTo>
                    <a:pt x="16" y="19"/>
                  </a:lnTo>
                  <a:lnTo>
                    <a:pt x="32" y="34"/>
                  </a:lnTo>
                  <a:lnTo>
                    <a:pt x="53" y="50"/>
                  </a:lnTo>
                  <a:lnTo>
                    <a:pt x="78" y="67"/>
                  </a:lnTo>
                  <a:lnTo>
                    <a:pt x="107" y="85"/>
                  </a:lnTo>
                  <a:lnTo>
                    <a:pt x="138" y="104"/>
                  </a:lnTo>
                  <a:lnTo>
                    <a:pt x="173" y="121"/>
                  </a:lnTo>
                  <a:lnTo>
                    <a:pt x="210" y="137"/>
                  </a:lnTo>
                  <a:lnTo>
                    <a:pt x="248" y="149"/>
                  </a:lnTo>
                  <a:lnTo>
                    <a:pt x="287" y="158"/>
                  </a:lnTo>
                  <a:lnTo>
                    <a:pt x="326" y="163"/>
                  </a:lnTo>
                  <a:lnTo>
                    <a:pt x="366" y="161"/>
                  </a:lnTo>
                  <a:lnTo>
                    <a:pt x="405" y="154"/>
                  </a:lnTo>
                  <a:lnTo>
                    <a:pt x="425" y="146"/>
                  </a:lnTo>
                  <a:lnTo>
                    <a:pt x="440" y="135"/>
                  </a:lnTo>
                  <a:lnTo>
                    <a:pt x="451" y="121"/>
                  </a:lnTo>
                  <a:lnTo>
                    <a:pt x="460" y="106"/>
                  </a:lnTo>
                  <a:lnTo>
                    <a:pt x="464" y="91"/>
                  </a:lnTo>
                  <a:lnTo>
                    <a:pt x="468" y="80"/>
                  </a:lnTo>
                  <a:lnTo>
                    <a:pt x="469" y="72"/>
                  </a:lnTo>
                  <a:lnTo>
                    <a:pt x="469" y="68"/>
                  </a:lnTo>
                  <a:lnTo>
                    <a:pt x="468" y="70"/>
                  </a:lnTo>
                  <a:lnTo>
                    <a:pt x="465" y="76"/>
                  </a:lnTo>
                  <a:lnTo>
                    <a:pt x="462" y="85"/>
                  </a:lnTo>
                  <a:lnTo>
                    <a:pt x="455" y="97"/>
                  </a:lnTo>
                  <a:lnTo>
                    <a:pt x="445" y="108"/>
                  </a:lnTo>
                  <a:lnTo>
                    <a:pt x="432" y="121"/>
                  </a:lnTo>
                  <a:lnTo>
                    <a:pt x="415" y="131"/>
                  </a:lnTo>
                  <a:lnTo>
                    <a:pt x="393" y="139"/>
                  </a:lnTo>
                  <a:lnTo>
                    <a:pt x="366" y="145"/>
                  </a:lnTo>
                  <a:lnTo>
                    <a:pt x="335" y="145"/>
                  </a:lnTo>
                  <a:lnTo>
                    <a:pt x="297" y="142"/>
                  </a:lnTo>
                  <a:lnTo>
                    <a:pt x="255" y="130"/>
                  </a:lnTo>
                  <a:lnTo>
                    <a:pt x="204" y="113"/>
                  </a:lnTo>
                  <a:lnTo>
                    <a:pt x="146" y="87"/>
                  </a:lnTo>
                  <a:lnTo>
                    <a:pt x="82" y="51"/>
                  </a:lnTo>
                  <a:lnTo>
                    <a:pt x="9" y="5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47" name="Freeform 503"/>
            <p:cNvSpPr/>
            <p:nvPr/>
          </p:nvSpPr>
          <p:spPr>
            <a:xfrm>
              <a:off x="3587" y="3175"/>
              <a:ext cx="71" cy="73"/>
            </a:xfrm>
            <a:custGeom>
              <a:avLst/>
              <a:gdLst>
                <a:gd name="txL" fmla="*/ 0 w 142"/>
                <a:gd name="txT" fmla="*/ 0 h 145"/>
                <a:gd name="txR" fmla="*/ 142 w 142"/>
                <a:gd name="txB" fmla="*/ 145 h 145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42" h="145">
                  <a:moveTo>
                    <a:pt x="89" y="123"/>
                  </a:moveTo>
                  <a:lnTo>
                    <a:pt x="85" y="134"/>
                  </a:lnTo>
                  <a:lnTo>
                    <a:pt x="76" y="140"/>
                  </a:lnTo>
                  <a:lnTo>
                    <a:pt x="67" y="145"/>
                  </a:lnTo>
                  <a:lnTo>
                    <a:pt x="57" y="145"/>
                  </a:lnTo>
                  <a:lnTo>
                    <a:pt x="48" y="140"/>
                  </a:lnTo>
                  <a:lnTo>
                    <a:pt x="41" y="134"/>
                  </a:lnTo>
                  <a:lnTo>
                    <a:pt x="37" y="124"/>
                  </a:lnTo>
                  <a:lnTo>
                    <a:pt x="36" y="113"/>
                  </a:lnTo>
                  <a:lnTo>
                    <a:pt x="30" y="114"/>
                  </a:lnTo>
                  <a:lnTo>
                    <a:pt x="25" y="114"/>
                  </a:lnTo>
                  <a:lnTo>
                    <a:pt x="20" y="113"/>
                  </a:lnTo>
                  <a:lnTo>
                    <a:pt x="15" y="112"/>
                  </a:lnTo>
                  <a:lnTo>
                    <a:pt x="11" y="108"/>
                  </a:lnTo>
                  <a:lnTo>
                    <a:pt x="7" y="105"/>
                  </a:lnTo>
                  <a:lnTo>
                    <a:pt x="4" y="101"/>
                  </a:lnTo>
                  <a:lnTo>
                    <a:pt x="2" y="97"/>
                  </a:lnTo>
                  <a:lnTo>
                    <a:pt x="0" y="86"/>
                  </a:lnTo>
                  <a:lnTo>
                    <a:pt x="3" y="76"/>
                  </a:lnTo>
                  <a:lnTo>
                    <a:pt x="9" y="68"/>
                  </a:lnTo>
                  <a:lnTo>
                    <a:pt x="18" y="62"/>
                  </a:lnTo>
                  <a:lnTo>
                    <a:pt x="12" y="53"/>
                  </a:lnTo>
                  <a:lnTo>
                    <a:pt x="10" y="43"/>
                  </a:lnTo>
                  <a:lnTo>
                    <a:pt x="11" y="32"/>
                  </a:lnTo>
                  <a:lnTo>
                    <a:pt x="15" y="23"/>
                  </a:lnTo>
                  <a:lnTo>
                    <a:pt x="19" y="20"/>
                  </a:lnTo>
                  <a:lnTo>
                    <a:pt x="24" y="17"/>
                  </a:lnTo>
                  <a:lnTo>
                    <a:pt x="28" y="16"/>
                  </a:lnTo>
                  <a:lnTo>
                    <a:pt x="33" y="15"/>
                  </a:lnTo>
                  <a:lnTo>
                    <a:pt x="38" y="15"/>
                  </a:lnTo>
                  <a:lnTo>
                    <a:pt x="43" y="16"/>
                  </a:lnTo>
                  <a:lnTo>
                    <a:pt x="49" y="18"/>
                  </a:lnTo>
                  <a:lnTo>
                    <a:pt x="53" y="21"/>
                  </a:lnTo>
                  <a:lnTo>
                    <a:pt x="58" y="10"/>
                  </a:lnTo>
                  <a:lnTo>
                    <a:pt x="66" y="3"/>
                  </a:lnTo>
                  <a:lnTo>
                    <a:pt x="75" y="0"/>
                  </a:lnTo>
                  <a:lnTo>
                    <a:pt x="86" y="0"/>
                  </a:lnTo>
                  <a:lnTo>
                    <a:pt x="95" y="3"/>
                  </a:lnTo>
                  <a:lnTo>
                    <a:pt x="102" y="10"/>
                  </a:lnTo>
                  <a:lnTo>
                    <a:pt x="106" y="21"/>
                  </a:lnTo>
                  <a:lnTo>
                    <a:pt x="106" y="31"/>
                  </a:lnTo>
                  <a:lnTo>
                    <a:pt x="112" y="30"/>
                  </a:lnTo>
                  <a:lnTo>
                    <a:pt x="118" y="30"/>
                  </a:lnTo>
                  <a:lnTo>
                    <a:pt x="123" y="31"/>
                  </a:lnTo>
                  <a:lnTo>
                    <a:pt x="128" y="33"/>
                  </a:lnTo>
                  <a:lnTo>
                    <a:pt x="133" y="36"/>
                  </a:lnTo>
                  <a:lnTo>
                    <a:pt x="136" y="39"/>
                  </a:lnTo>
                  <a:lnTo>
                    <a:pt x="139" y="44"/>
                  </a:lnTo>
                  <a:lnTo>
                    <a:pt x="141" y="48"/>
                  </a:lnTo>
                  <a:lnTo>
                    <a:pt x="142" y="58"/>
                  </a:lnTo>
                  <a:lnTo>
                    <a:pt x="140" y="68"/>
                  </a:lnTo>
                  <a:lnTo>
                    <a:pt x="134" y="76"/>
                  </a:lnTo>
                  <a:lnTo>
                    <a:pt x="125" y="83"/>
                  </a:lnTo>
                  <a:lnTo>
                    <a:pt x="131" y="92"/>
                  </a:lnTo>
                  <a:lnTo>
                    <a:pt x="133" y="101"/>
                  </a:lnTo>
                  <a:lnTo>
                    <a:pt x="132" y="112"/>
                  </a:lnTo>
                  <a:lnTo>
                    <a:pt x="127" y="121"/>
                  </a:lnTo>
                  <a:lnTo>
                    <a:pt x="124" y="124"/>
                  </a:lnTo>
                  <a:lnTo>
                    <a:pt x="119" y="127"/>
                  </a:lnTo>
                  <a:lnTo>
                    <a:pt x="114" y="129"/>
                  </a:lnTo>
                  <a:lnTo>
                    <a:pt x="110" y="129"/>
                  </a:lnTo>
                  <a:lnTo>
                    <a:pt x="104" y="129"/>
                  </a:lnTo>
                  <a:lnTo>
                    <a:pt x="100" y="128"/>
                  </a:lnTo>
                  <a:lnTo>
                    <a:pt x="94" y="127"/>
                  </a:lnTo>
                  <a:lnTo>
                    <a:pt x="89" y="12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48" name="Freeform 504"/>
            <p:cNvSpPr/>
            <p:nvPr/>
          </p:nvSpPr>
          <p:spPr>
            <a:xfrm>
              <a:off x="3611" y="3201"/>
              <a:ext cx="21" cy="20"/>
            </a:xfrm>
            <a:custGeom>
              <a:avLst/>
              <a:gdLst>
                <a:gd name="txL" fmla="*/ 0 w 40"/>
                <a:gd name="txT" fmla="*/ 0 h 39"/>
                <a:gd name="txR" fmla="*/ 40 w 40"/>
                <a:gd name="txB" fmla="*/ 39 h 3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40" h="39">
                  <a:moveTo>
                    <a:pt x="39" y="14"/>
                  </a:moveTo>
                  <a:lnTo>
                    <a:pt x="36" y="7"/>
                  </a:lnTo>
                  <a:lnTo>
                    <a:pt x="29" y="2"/>
                  </a:lnTo>
                  <a:lnTo>
                    <a:pt x="22" y="0"/>
                  </a:lnTo>
                  <a:lnTo>
                    <a:pt x="14" y="1"/>
                  </a:lnTo>
                  <a:lnTo>
                    <a:pt x="7" y="4"/>
                  </a:lnTo>
                  <a:lnTo>
                    <a:pt x="2" y="11"/>
                  </a:lnTo>
                  <a:lnTo>
                    <a:pt x="0" y="18"/>
                  </a:lnTo>
                  <a:lnTo>
                    <a:pt x="1" y="26"/>
                  </a:lnTo>
                  <a:lnTo>
                    <a:pt x="5" y="32"/>
                  </a:lnTo>
                  <a:lnTo>
                    <a:pt x="12" y="37"/>
                  </a:lnTo>
                  <a:lnTo>
                    <a:pt x="18" y="39"/>
                  </a:lnTo>
                  <a:lnTo>
                    <a:pt x="26" y="38"/>
                  </a:lnTo>
                  <a:lnTo>
                    <a:pt x="33" y="34"/>
                  </a:lnTo>
                  <a:lnTo>
                    <a:pt x="38" y="29"/>
                  </a:lnTo>
                  <a:lnTo>
                    <a:pt x="40" y="22"/>
                  </a:lnTo>
                  <a:lnTo>
                    <a:pt x="39" y="14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49" name="Freeform 505"/>
            <p:cNvSpPr/>
            <p:nvPr/>
          </p:nvSpPr>
          <p:spPr>
            <a:xfrm>
              <a:off x="3406" y="3166"/>
              <a:ext cx="26" cy="26"/>
            </a:xfrm>
            <a:custGeom>
              <a:avLst/>
              <a:gdLst>
                <a:gd name="txL" fmla="*/ 0 w 52"/>
                <a:gd name="txT" fmla="*/ 0 h 50"/>
                <a:gd name="txR" fmla="*/ 52 w 52"/>
                <a:gd name="txB" fmla="*/ 50 h 5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2" h="50">
                  <a:moveTo>
                    <a:pt x="26" y="50"/>
                  </a:moveTo>
                  <a:lnTo>
                    <a:pt x="37" y="48"/>
                  </a:lnTo>
                  <a:lnTo>
                    <a:pt x="45" y="42"/>
                  </a:lnTo>
                  <a:lnTo>
                    <a:pt x="49" y="34"/>
                  </a:lnTo>
                  <a:lnTo>
                    <a:pt x="52" y="25"/>
                  </a:lnTo>
                  <a:lnTo>
                    <a:pt x="49" y="15"/>
                  </a:lnTo>
                  <a:lnTo>
                    <a:pt x="45" y="6"/>
                  </a:lnTo>
                  <a:lnTo>
                    <a:pt x="37" y="2"/>
                  </a:lnTo>
                  <a:lnTo>
                    <a:pt x="26" y="0"/>
                  </a:lnTo>
                  <a:lnTo>
                    <a:pt x="16" y="2"/>
                  </a:lnTo>
                  <a:lnTo>
                    <a:pt x="8" y="6"/>
                  </a:lnTo>
                  <a:lnTo>
                    <a:pt x="2" y="15"/>
                  </a:lnTo>
                  <a:lnTo>
                    <a:pt x="0" y="25"/>
                  </a:lnTo>
                  <a:lnTo>
                    <a:pt x="2" y="34"/>
                  </a:lnTo>
                  <a:lnTo>
                    <a:pt x="8" y="42"/>
                  </a:lnTo>
                  <a:lnTo>
                    <a:pt x="16" y="48"/>
                  </a:lnTo>
                  <a:lnTo>
                    <a:pt x="26" y="5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50" name="Freeform 506"/>
            <p:cNvSpPr/>
            <p:nvPr/>
          </p:nvSpPr>
          <p:spPr>
            <a:xfrm>
              <a:off x="3392" y="3081"/>
              <a:ext cx="56" cy="78"/>
            </a:xfrm>
            <a:custGeom>
              <a:avLst/>
              <a:gdLst>
                <a:gd name="txL" fmla="*/ 0 w 113"/>
                <a:gd name="txT" fmla="*/ 0 h 156"/>
                <a:gd name="txR" fmla="*/ 113 w 113"/>
                <a:gd name="txB" fmla="*/ 156 h 156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113" h="156">
                  <a:moveTo>
                    <a:pt x="69" y="156"/>
                  </a:moveTo>
                  <a:lnTo>
                    <a:pt x="44" y="156"/>
                  </a:lnTo>
                  <a:lnTo>
                    <a:pt x="39" y="149"/>
                  </a:lnTo>
                  <a:lnTo>
                    <a:pt x="29" y="131"/>
                  </a:lnTo>
                  <a:lnTo>
                    <a:pt x="17" y="106"/>
                  </a:lnTo>
                  <a:lnTo>
                    <a:pt x="6" y="77"/>
                  </a:lnTo>
                  <a:lnTo>
                    <a:pt x="0" y="50"/>
                  </a:lnTo>
                  <a:lnTo>
                    <a:pt x="5" y="24"/>
                  </a:lnTo>
                  <a:lnTo>
                    <a:pt x="22" y="7"/>
                  </a:lnTo>
                  <a:lnTo>
                    <a:pt x="55" y="0"/>
                  </a:lnTo>
                  <a:lnTo>
                    <a:pt x="91" y="7"/>
                  </a:lnTo>
                  <a:lnTo>
                    <a:pt x="108" y="24"/>
                  </a:lnTo>
                  <a:lnTo>
                    <a:pt x="113" y="50"/>
                  </a:lnTo>
                  <a:lnTo>
                    <a:pt x="107" y="77"/>
                  </a:lnTo>
                  <a:lnTo>
                    <a:pt x="97" y="106"/>
                  </a:lnTo>
                  <a:lnTo>
                    <a:pt x="84" y="131"/>
                  </a:lnTo>
                  <a:lnTo>
                    <a:pt x="74" y="149"/>
                  </a:lnTo>
                  <a:lnTo>
                    <a:pt x="69" y="156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51" name="Freeform 507"/>
            <p:cNvSpPr/>
            <p:nvPr/>
          </p:nvSpPr>
          <p:spPr>
            <a:xfrm>
              <a:off x="3392" y="3081"/>
              <a:ext cx="56" cy="78"/>
            </a:xfrm>
            <a:custGeom>
              <a:avLst/>
              <a:gdLst>
                <a:gd name="txL" fmla="*/ 0 w 113"/>
                <a:gd name="txT" fmla="*/ 0 h 156"/>
                <a:gd name="txR" fmla="*/ 113 w 113"/>
                <a:gd name="txB" fmla="*/ 156 h 156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113" h="156">
                  <a:moveTo>
                    <a:pt x="69" y="156"/>
                  </a:moveTo>
                  <a:lnTo>
                    <a:pt x="44" y="156"/>
                  </a:lnTo>
                  <a:lnTo>
                    <a:pt x="39" y="149"/>
                  </a:lnTo>
                  <a:lnTo>
                    <a:pt x="29" y="131"/>
                  </a:lnTo>
                  <a:lnTo>
                    <a:pt x="17" y="106"/>
                  </a:lnTo>
                  <a:lnTo>
                    <a:pt x="6" y="77"/>
                  </a:lnTo>
                  <a:lnTo>
                    <a:pt x="0" y="50"/>
                  </a:lnTo>
                  <a:lnTo>
                    <a:pt x="5" y="24"/>
                  </a:lnTo>
                  <a:lnTo>
                    <a:pt x="22" y="7"/>
                  </a:lnTo>
                  <a:lnTo>
                    <a:pt x="55" y="0"/>
                  </a:lnTo>
                  <a:lnTo>
                    <a:pt x="91" y="7"/>
                  </a:lnTo>
                  <a:lnTo>
                    <a:pt x="108" y="24"/>
                  </a:lnTo>
                  <a:lnTo>
                    <a:pt x="113" y="50"/>
                  </a:lnTo>
                  <a:lnTo>
                    <a:pt x="107" y="77"/>
                  </a:lnTo>
                  <a:lnTo>
                    <a:pt x="97" y="106"/>
                  </a:lnTo>
                  <a:lnTo>
                    <a:pt x="84" y="131"/>
                  </a:lnTo>
                  <a:lnTo>
                    <a:pt x="74" y="149"/>
                  </a:lnTo>
                  <a:lnTo>
                    <a:pt x="69" y="156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52" name="Freeform 508"/>
            <p:cNvSpPr/>
            <p:nvPr/>
          </p:nvSpPr>
          <p:spPr>
            <a:xfrm>
              <a:off x="3434" y="3114"/>
              <a:ext cx="76" cy="61"/>
            </a:xfrm>
            <a:custGeom>
              <a:avLst/>
              <a:gdLst>
                <a:gd name="txL" fmla="*/ 0 w 152"/>
                <a:gd name="txT" fmla="*/ 0 h 123"/>
                <a:gd name="txR" fmla="*/ 152 w 152"/>
                <a:gd name="txB" fmla="*/ 123 h 123"/>
              </a:gdLst>
              <a:ahLst/>
              <a:cxnLst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152" h="123">
                  <a:moveTo>
                    <a:pt x="13" y="122"/>
                  </a:moveTo>
                  <a:lnTo>
                    <a:pt x="0" y="100"/>
                  </a:lnTo>
                  <a:lnTo>
                    <a:pt x="4" y="93"/>
                  </a:lnTo>
                  <a:lnTo>
                    <a:pt x="14" y="75"/>
                  </a:lnTo>
                  <a:lnTo>
                    <a:pt x="29" y="52"/>
                  </a:lnTo>
                  <a:lnTo>
                    <a:pt x="48" y="27"/>
                  </a:lnTo>
                  <a:lnTo>
                    <a:pt x="70" y="9"/>
                  </a:lnTo>
                  <a:lnTo>
                    <a:pt x="93" y="0"/>
                  </a:lnTo>
                  <a:lnTo>
                    <a:pt x="118" y="5"/>
                  </a:lnTo>
                  <a:lnTo>
                    <a:pt x="141" y="32"/>
                  </a:lnTo>
                  <a:lnTo>
                    <a:pt x="149" y="50"/>
                  </a:lnTo>
                  <a:lnTo>
                    <a:pt x="152" y="65"/>
                  </a:lnTo>
                  <a:lnTo>
                    <a:pt x="151" y="79"/>
                  </a:lnTo>
                  <a:lnTo>
                    <a:pt x="146" y="91"/>
                  </a:lnTo>
                  <a:lnTo>
                    <a:pt x="138" y="99"/>
                  </a:lnTo>
                  <a:lnTo>
                    <a:pt x="127" y="107"/>
                  </a:lnTo>
                  <a:lnTo>
                    <a:pt x="114" y="113"/>
                  </a:lnTo>
                  <a:lnTo>
                    <a:pt x="99" y="116"/>
                  </a:lnTo>
                  <a:lnTo>
                    <a:pt x="84" y="120"/>
                  </a:lnTo>
                  <a:lnTo>
                    <a:pt x="69" y="121"/>
                  </a:lnTo>
                  <a:lnTo>
                    <a:pt x="54" y="122"/>
                  </a:lnTo>
                  <a:lnTo>
                    <a:pt x="42" y="123"/>
                  </a:lnTo>
                  <a:lnTo>
                    <a:pt x="30" y="123"/>
                  </a:lnTo>
                  <a:lnTo>
                    <a:pt x="21" y="122"/>
                  </a:lnTo>
                  <a:lnTo>
                    <a:pt x="15" y="122"/>
                  </a:lnTo>
                  <a:lnTo>
                    <a:pt x="13" y="122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53" name="Freeform 509"/>
            <p:cNvSpPr/>
            <p:nvPr/>
          </p:nvSpPr>
          <p:spPr>
            <a:xfrm>
              <a:off x="3434" y="3184"/>
              <a:ext cx="76" cy="61"/>
            </a:xfrm>
            <a:custGeom>
              <a:avLst/>
              <a:gdLst>
                <a:gd name="txL" fmla="*/ 0 w 153"/>
                <a:gd name="txT" fmla="*/ 0 h 122"/>
                <a:gd name="txR" fmla="*/ 153 w 153"/>
                <a:gd name="txB" fmla="*/ 122 h 122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153" h="122">
                  <a:moveTo>
                    <a:pt x="0" y="23"/>
                  </a:moveTo>
                  <a:lnTo>
                    <a:pt x="13" y="1"/>
                  </a:lnTo>
                  <a:lnTo>
                    <a:pt x="15" y="1"/>
                  </a:lnTo>
                  <a:lnTo>
                    <a:pt x="21" y="1"/>
                  </a:lnTo>
                  <a:lnTo>
                    <a:pt x="30" y="0"/>
                  </a:lnTo>
                  <a:lnTo>
                    <a:pt x="42" y="0"/>
                  </a:lnTo>
                  <a:lnTo>
                    <a:pt x="54" y="1"/>
                  </a:lnTo>
                  <a:lnTo>
                    <a:pt x="69" y="2"/>
                  </a:lnTo>
                  <a:lnTo>
                    <a:pt x="84" y="4"/>
                  </a:lnTo>
                  <a:lnTo>
                    <a:pt x="99" y="7"/>
                  </a:lnTo>
                  <a:lnTo>
                    <a:pt x="114" y="10"/>
                  </a:lnTo>
                  <a:lnTo>
                    <a:pt x="127" y="16"/>
                  </a:lnTo>
                  <a:lnTo>
                    <a:pt x="138" y="23"/>
                  </a:lnTo>
                  <a:lnTo>
                    <a:pt x="146" y="32"/>
                  </a:lnTo>
                  <a:lnTo>
                    <a:pt x="152" y="43"/>
                  </a:lnTo>
                  <a:lnTo>
                    <a:pt x="153" y="55"/>
                  </a:lnTo>
                  <a:lnTo>
                    <a:pt x="150" y="70"/>
                  </a:lnTo>
                  <a:lnTo>
                    <a:pt x="142" y="89"/>
                  </a:lnTo>
                  <a:lnTo>
                    <a:pt x="118" y="115"/>
                  </a:lnTo>
                  <a:lnTo>
                    <a:pt x="93" y="122"/>
                  </a:lnTo>
                  <a:lnTo>
                    <a:pt x="70" y="114"/>
                  </a:lnTo>
                  <a:lnTo>
                    <a:pt x="48" y="95"/>
                  </a:lnTo>
                  <a:lnTo>
                    <a:pt x="29" y="72"/>
                  </a:lnTo>
                  <a:lnTo>
                    <a:pt x="14" y="48"/>
                  </a:lnTo>
                  <a:lnTo>
                    <a:pt x="4" y="30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54" name="Freeform 510"/>
            <p:cNvSpPr/>
            <p:nvPr/>
          </p:nvSpPr>
          <p:spPr>
            <a:xfrm>
              <a:off x="3392" y="3199"/>
              <a:ext cx="55" cy="78"/>
            </a:xfrm>
            <a:custGeom>
              <a:avLst/>
              <a:gdLst>
                <a:gd name="txL" fmla="*/ 0 w 112"/>
                <a:gd name="txT" fmla="*/ 0 h 156"/>
                <a:gd name="txR" fmla="*/ 112 w 112"/>
                <a:gd name="txB" fmla="*/ 156 h 156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</a:cxnLst>
              <a:rect l="txL" t="txT" r="txR" b="txB"/>
              <a:pathLst>
                <a:path w="112" h="156">
                  <a:moveTo>
                    <a:pt x="43" y="0"/>
                  </a:moveTo>
                  <a:lnTo>
                    <a:pt x="68" y="0"/>
                  </a:lnTo>
                  <a:lnTo>
                    <a:pt x="73" y="7"/>
                  </a:lnTo>
                  <a:lnTo>
                    <a:pt x="83" y="24"/>
                  </a:lnTo>
                  <a:lnTo>
                    <a:pt x="96" y="50"/>
                  </a:lnTo>
                  <a:lnTo>
                    <a:pt x="106" y="77"/>
                  </a:lnTo>
                  <a:lnTo>
                    <a:pt x="112" y="106"/>
                  </a:lnTo>
                  <a:lnTo>
                    <a:pt x="108" y="131"/>
                  </a:lnTo>
                  <a:lnTo>
                    <a:pt x="91" y="149"/>
                  </a:lnTo>
                  <a:lnTo>
                    <a:pt x="56" y="156"/>
                  </a:lnTo>
                  <a:lnTo>
                    <a:pt x="22" y="149"/>
                  </a:lnTo>
                  <a:lnTo>
                    <a:pt x="4" y="131"/>
                  </a:lnTo>
                  <a:lnTo>
                    <a:pt x="0" y="106"/>
                  </a:lnTo>
                  <a:lnTo>
                    <a:pt x="5" y="77"/>
                  </a:lnTo>
                  <a:lnTo>
                    <a:pt x="15" y="50"/>
                  </a:lnTo>
                  <a:lnTo>
                    <a:pt x="28" y="24"/>
                  </a:lnTo>
                  <a:lnTo>
                    <a:pt x="38" y="7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55" name="Freeform 511"/>
            <p:cNvSpPr/>
            <p:nvPr/>
          </p:nvSpPr>
          <p:spPr>
            <a:xfrm>
              <a:off x="3330" y="3182"/>
              <a:ext cx="75" cy="62"/>
            </a:xfrm>
            <a:custGeom>
              <a:avLst/>
              <a:gdLst>
                <a:gd name="txL" fmla="*/ 0 w 151"/>
                <a:gd name="txT" fmla="*/ 0 h 123"/>
                <a:gd name="txR" fmla="*/ 151 w 151"/>
                <a:gd name="txB" fmla="*/ 123 h 123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151" h="123">
                  <a:moveTo>
                    <a:pt x="138" y="1"/>
                  </a:moveTo>
                  <a:lnTo>
                    <a:pt x="151" y="23"/>
                  </a:lnTo>
                  <a:lnTo>
                    <a:pt x="147" y="30"/>
                  </a:lnTo>
                  <a:lnTo>
                    <a:pt x="137" y="48"/>
                  </a:lnTo>
                  <a:lnTo>
                    <a:pt x="122" y="71"/>
                  </a:lnTo>
                  <a:lnTo>
                    <a:pt x="103" y="95"/>
                  </a:lnTo>
                  <a:lnTo>
                    <a:pt x="82" y="114"/>
                  </a:lnTo>
                  <a:lnTo>
                    <a:pt x="57" y="123"/>
                  </a:lnTo>
                  <a:lnTo>
                    <a:pt x="34" y="117"/>
                  </a:lnTo>
                  <a:lnTo>
                    <a:pt x="11" y="91"/>
                  </a:lnTo>
                  <a:lnTo>
                    <a:pt x="3" y="72"/>
                  </a:lnTo>
                  <a:lnTo>
                    <a:pt x="0" y="57"/>
                  </a:lnTo>
                  <a:lnTo>
                    <a:pt x="0" y="44"/>
                  </a:lnTo>
                  <a:lnTo>
                    <a:pt x="6" y="32"/>
                  </a:lnTo>
                  <a:lnTo>
                    <a:pt x="14" y="24"/>
                  </a:lnTo>
                  <a:lnTo>
                    <a:pt x="25" y="16"/>
                  </a:lnTo>
                  <a:lnTo>
                    <a:pt x="38" y="10"/>
                  </a:lnTo>
                  <a:lnTo>
                    <a:pt x="52" y="7"/>
                  </a:lnTo>
                  <a:lnTo>
                    <a:pt x="67" y="3"/>
                  </a:lnTo>
                  <a:lnTo>
                    <a:pt x="82" y="2"/>
                  </a:lnTo>
                  <a:lnTo>
                    <a:pt x="97" y="1"/>
                  </a:lnTo>
                  <a:lnTo>
                    <a:pt x="109" y="0"/>
                  </a:lnTo>
                  <a:lnTo>
                    <a:pt x="121" y="0"/>
                  </a:lnTo>
                  <a:lnTo>
                    <a:pt x="130" y="1"/>
                  </a:lnTo>
                  <a:lnTo>
                    <a:pt x="136" y="1"/>
                  </a:lnTo>
                  <a:lnTo>
                    <a:pt x="138" y="1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56" name="Freeform 512"/>
            <p:cNvSpPr/>
            <p:nvPr/>
          </p:nvSpPr>
          <p:spPr>
            <a:xfrm>
              <a:off x="3329" y="3113"/>
              <a:ext cx="76" cy="62"/>
            </a:xfrm>
            <a:custGeom>
              <a:avLst/>
              <a:gdLst>
                <a:gd name="txL" fmla="*/ 0 w 152"/>
                <a:gd name="txT" fmla="*/ 0 h 123"/>
                <a:gd name="txR" fmla="*/ 152 w 152"/>
                <a:gd name="txB" fmla="*/ 123 h 123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52" h="123">
                  <a:moveTo>
                    <a:pt x="152" y="99"/>
                  </a:moveTo>
                  <a:lnTo>
                    <a:pt x="139" y="122"/>
                  </a:lnTo>
                  <a:lnTo>
                    <a:pt x="137" y="122"/>
                  </a:lnTo>
                  <a:lnTo>
                    <a:pt x="131" y="122"/>
                  </a:lnTo>
                  <a:lnTo>
                    <a:pt x="122" y="123"/>
                  </a:lnTo>
                  <a:lnTo>
                    <a:pt x="110" y="122"/>
                  </a:lnTo>
                  <a:lnTo>
                    <a:pt x="98" y="122"/>
                  </a:lnTo>
                  <a:lnTo>
                    <a:pt x="83" y="121"/>
                  </a:lnTo>
                  <a:lnTo>
                    <a:pt x="68" y="118"/>
                  </a:lnTo>
                  <a:lnTo>
                    <a:pt x="53" y="116"/>
                  </a:lnTo>
                  <a:lnTo>
                    <a:pt x="39" y="111"/>
                  </a:lnTo>
                  <a:lnTo>
                    <a:pt x="26" y="106"/>
                  </a:lnTo>
                  <a:lnTo>
                    <a:pt x="15" y="99"/>
                  </a:lnTo>
                  <a:lnTo>
                    <a:pt x="7" y="91"/>
                  </a:lnTo>
                  <a:lnTo>
                    <a:pt x="1" y="79"/>
                  </a:lnTo>
                  <a:lnTo>
                    <a:pt x="0" y="66"/>
                  </a:lnTo>
                  <a:lnTo>
                    <a:pt x="3" y="51"/>
                  </a:lnTo>
                  <a:lnTo>
                    <a:pt x="11" y="33"/>
                  </a:lnTo>
                  <a:lnTo>
                    <a:pt x="34" y="6"/>
                  </a:lnTo>
                  <a:lnTo>
                    <a:pt x="58" y="0"/>
                  </a:lnTo>
                  <a:lnTo>
                    <a:pt x="83" y="8"/>
                  </a:lnTo>
                  <a:lnTo>
                    <a:pt x="104" y="27"/>
                  </a:lnTo>
                  <a:lnTo>
                    <a:pt x="123" y="50"/>
                  </a:lnTo>
                  <a:lnTo>
                    <a:pt x="138" y="73"/>
                  </a:lnTo>
                  <a:lnTo>
                    <a:pt x="148" y="92"/>
                  </a:lnTo>
                  <a:lnTo>
                    <a:pt x="152" y="99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57" name="Freeform 513"/>
            <p:cNvSpPr/>
            <p:nvPr/>
          </p:nvSpPr>
          <p:spPr>
            <a:xfrm>
              <a:off x="3017" y="3114"/>
              <a:ext cx="68" cy="74"/>
            </a:xfrm>
            <a:custGeom>
              <a:avLst/>
              <a:gdLst>
                <a:gd name="txL" fmla="*/ 0 w 136"/>
                <a:gd name="txT" fmla="*/ 0 h 148"/>
                <a:gd name="txR" fmla="*/ 136 w 136"/>
                <a:gd name="txB" fmla="*/ 148 h 148"/>
              </a:gdLst>
              <a:ahLst/>
              <a:cxnLst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36" h="148">
                  <a:moveTo>
                    <a:pt x="14" y="75"/>
                  </a:moveTo>
                  <a:lnTo>
                    <a:pt x="6" y="67"/>
                  </a:lnTo>
                  <a:lnTo>
                    <a:pt x="1" y="57"/>
                  </a:lnTo>
                  <a:lnTo>
                    <a:pt x="0" y="47"/>
                  </a:lnTo>
                  <a:lnTo>
                    <a:pt x="4" y="38"/>
                  </a:lnTo>
                  <a:lnTo>
                    <a:pt x="7" y="33"/>
                  </a:lnTo>
                  <a:lnTo>
                    <a:pt x="11" y="30"/>
                  </a:lnTo>
                  <a:lnTo>
                    <a:pt x="15" y="27"/>
                  </a:lnTo>
                  <a:lnTo>
                    <a:pt x="20" y="25"/>
                  </a:lnTo>
                  <a:lnTo>
                    <a:pt x="24" y="25"/>
                  </a:lnTo>
                  <a:lnTo>
                    <a:pt x="30" y="25"/>
                  </a:lnTo>
                  <a:lnTo>
                    <a:pt x="35" y="25"/>
                  </a:lnTo>
                  <a:lnTo>
                    <a:pt x="41" y="27"/>
                  </a:lnTo>
                  <a:lnTo>
                    <a:pt x="43" y="16"/>
                  </a:lnTo>
                  <a:lnTo>
                    <a:pt x="50" y="8"/>
                  </a:lnTo>
                  <a:lnTo>
                    <a:pt x="58" y="2"/>
                  </a:lnTo>
                  <a:lnTo>
                    <a:pt x="68" y="0"/>
                  </a:lnTo>
                  <a:lnTo>
                    <a:pt x="79" y="2"/>
                  </a:lnTo>
                  <a:lnTo>
                    <a:pt x="87" y="8"/>
                  </a:lnTo>
                  <a:lnTo>
                    <a:pt x="92" y="16"/>
                  </a:lnTo>
                  <a:lnTo>
                    <a:pt x="95" y="26"/>
                  </a:lnTo>
                  <a:lnTo>
                    <a:pt x="100" y="24"/>
                  </a:lnTo>
                  <a:lnTo>
                    <a:pt x="105" y="23"/>
                  </a:lnTo>
                  <a:lnTo>
                    <a:pt x="111" y="23"/>
                  </a:lnTo>
                  <a:lnTo>
                    <a:pt x="117" y="24"/>
                  </a:lnTo>
                  <a:lnTo>
                    <a:pt x="121" y="26"/>
                  </a:lnTo>
                  <a:lnTo>
                    <a:pt x="126" y="29"/>
                  </a:lnTo>
                  <a:lnTo>
                    <a:pt x="129" y="32"/>
                  </a:lnTo>
                  <a:lnTo>
                    <a:pt x="133" y="37"/>
                  </a:lnTo>
                  <a:lnTo>
                    <a:pt x="136" y="46"/>
                  </a:lnTo>
                  <a:lnTo>
                    <a:pt x="135" y="56"/>
                  </a:lnTo>
                  <a:lnTo>
                    <a:pt x="130" y="65"/>
                  </a:lnTo>
                  <a:lnTo>
                    <a:pt x="122" y="73"/>
                  </a:lnTo>
                  <a:lnTo>
                    <a:pt x="130" y="80"/>
                  </a:lnTo>
                  <a:lnTo>
                    <a:pt x="135" y="90"/>
                  </a:lnTo>
                  <a:lnTo>
                    <a:pt x="136" y="100"/>
                  </a:lnTo>
                  <a:lnTo>
                    <a:pt x="133" y="110"/>
                  </a:lnTo>
                  <a:lnTo>
                    <a:pt x="129" y="115"/>
                  </a:lnTo>
                  <a:lnTo>
                    <a:pt x="126" y="118"/>
                  </a:lnTo>
                  <a:lnTo>
                    <a:pt x="121" y="121"/>
                  </a:lnTo>
                  <a:lnTo>
                    <a:pt x="117" y="122"/>
                  </a:lnTo>
                  <a:lnTo>
                    <a:pt x="112" y="123"/>
                  </a:lnTo>
                  <a:lnTo>
                    <a:pt x="106" y="123"/>
                  </a:lnTo>
                  <a:lnTo>
                    <a:pt x="102" y="122"/>
                  </a:lnTo>
                  <a:lnTo>
                    <a:pt x="96" y="121"/>
                  </a:lnTo>
                  <a:lnTo>
                    <a:pt x="94" y="131"/>
                  </a:lnTo>
                  <a:lnTo>
                    <a:pt x="88" y="140"/>
                  </a:lnTo>
                  <a:lnTo>
                    <a:pt x="80" y="146"/>
                  </a:lnTo>
                  <a:lnTo>
                    <a:pt x="69" y="148"/>
                  </a:lnTo>
                  <a:lnTo>
                    <a:pt x="59" y="146"/>
                  </a:lnTo>
                  <a:lnTo>
                    <a:pt x="51" y="140"/>
                  </a:lnTo>
                  <a:lnTo>
                    <a:pt x="45" y="131"/>
                  </a:lnTo>
                  <a:lnTo>
                    <a:pt x="42" y="121"/>
                  </a:lnTo>
                  <a:lnTo>
                    <a:pt x="36" y="123"/>
                  </a:lnTo>
                  <a:lnTo>
                    <a:pt x="31" y="124"/>
                  </a:lnTo>
                  <a:lnTo>
                    <a:pt x="26" y="124"/>
                  </a:lnTo>
                  <a:lnTo>
                    <a:pt x="21" y="123"/>
                  </a:lnTo>
                  <a:lnTo>
                    <a:pt x="16" y="122"/>
                  </a:lnTo>
                  <a:lnTo>
                    <a:pt x="12" y="120"/>
                  </a:lnTo>
                  <a:lnTo>
                    <a:pt x="8" y="116"/>
                  </a:lnTo>
                  <a:lnTo>
                    <a:pt x="5" y="111"/>
                  </a:lnTo>
                  <a:lnTo>
                    <a:pt x="1" y="101"/>
                  </a:lnTo>
                  <a:lnTo>
                    <a:pt x="3" y="92"/>
                  </a:lnTo>
                  <a:lnTo>
                    <a:pt x="7" y="83"/>
                  </a:lnTo>
                  <a:lnTo>
                    <a:pt x="14" y="75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58" name="Freeform 514"/>
            <p:cNvSpPr/>
            <p:nvPr/>
          </p:nvSpPr>
          <p:spPr>
            <a:xfrm>
              <a:off x="3041" y="3140"/>
              <a:ext cx="20" cy="21"/>
            </a:xfrm>
            <a:custGeom>
              <a:avLst/>
              <a:gdLst>
                <a:gd name="txL" fmla="*/ 0 w 39"/>
                <a:gd name="txT" fmla="*/ 0 h 40"/>
                <a:gd name="txR" fmla="*/ 39 w 39"/>
                <a:gd name="txB" fmla="*/ 40 h 4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9" h="40">
                  <a:moveTo>
                    <a:pt x="19" y="40"/>
                  </a:moveTo>
                  <a:lnTo>
                    <a:pt x="27" y="39"/>
                  </a:lnTo>
                  <a:lnTo>
                    <a:pt x="33" y="34"/>
                  </a:lnTo>
                  <a:lnTo>
                    <a:pt x="38" y="27"/>
                  </a:lnTo>
                  <a:lnTo>
                    <a:pt x="39" y="20"/>
                  </a:lnTo>
                  <a:lnTo>
                    <a:pt x="38" y="12"/>
                  </a:lnTo>
                  <a:lnTo>
                    <a:pt x="33" y="5"/>
                  </a:lnTo>
                  <a:lnTo>
                    <a:pt x="27" y="1"/>
                  </a:lnTo>
                  <a:lnTo>
                    <a:pt x="19" y="0"/>
                  </a:lnTo>
                  <a:lnTo>
                    <a:pt x="12" y="1"/>
                  </a:lnTo>
                  <a:lnTo>
                    <a:pt x="6" y="5"/>
                  </a:lnTo>
                  <a:lnTo>
                    <a:pt x="1" y="12"/>
                  </a:lnTo>
                  <a:lnTo>
                    <a:pt x="0" y="20"/>
                  </a:lnTo>
                  <a:lnTo>
                    <a:pt x="1" y="27"/>
                  </a:lnTo>
                  <a:lnTo>
                    <a:pt x="6" y="34"/>
                  </a:lnTo>
                  <a:lnTo>
                    <a:pt x="12" y="39"/>
                  </a:lnTo>
                  <a:lnTo>
                    <a:pt x="19" y="4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59" name="Freeform 515"/>
            <p:cNvSpPr/>
            <p:nvPr/>
          </p:nvSpPr>
          <p:spPr>
            <a:xfrm>
              <a:off x="3104" y="2590"/>
              <a:ext cx="68" cy="74"/>
            </a:xfrm>
            <a:custGeom>
              <a:avLst/>
              <a:gdLst>
                <a:gd name="txL" fmla="*/ 0 w 136"/>
                <a:gd name="txT" fmla="*/ 0 h 147"/>
                <a:gd name="txR" fmla="*/ 136 w 136"/>
                <a:gd name="txB" fmla="*/ 147 h 147"/>
              </a:gdLst>
              <a:ahLst/>
              <a:cxnLst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136" h="147">
                  <a:moveTo>
                    <a:pt x="14" y="74"/>
                  </a:moveTo>
                  <a:lnTo>
                    <a:pt x="6" y="66"/>
                  </a:lnTo>
                  <a:lnTo>
                    <a:pt x="1" y="57"/>
                  </a:lnTo>
                  <a:lnTo>
                    <a:pt x="0" y="47"/>
                  </a:lnTo>
                  <a:lnTo>
                    <a:pt x="4" y="36"/>
                  </a:lnTo>
                  <a:lnTo>
                    <a:pt x="7" y="33"/>
                  </a:lnTo>
                  <a:lnTo>
                    <a:pt x="11" y="30"/>
                  </a:lnTo>
                  <a:lnTo>
                    <a:pt x="15" y="26"/>
                  </a:lnTo>
                  <a:lnTo>
                    <a:pt x="20" y="25"/>
                  </a:lnTo>
                  <a:lnTo>
                    <a:pt x="25" y="24"/>
                  </a:lnTo>
                  <a:lnTo>
                    <a:pt x="30" y="24"/>
                  </a:lnTo>
                  <a:lnTo>
                    <a:pt x="35" y="25"/>
                  </a:lnTo>
                  <a:lnTo>
                    <a:pt x="41" y="27"/>
                  </a:lnTo>
                  <a:lnTo>
                    <a:pt x="43" y="16"/>
                  </a:lnTo>
                  <a:lnTo>
                    <a:pt x="50" y="8"/>
                  </a:lnTo>
                  <a:lnTo>
                    <a:pt x="58" y="2"/>
                  </a:lnTo>
                  <a:lnTo>
                    <a:pt x="68" y="0"/>
                  </a:lnTo>
                  <a:lnTo>
                    <a:pt x="79" y="2"/>
                  </a:lnTo>
                  <a:lnTo>
                    <a:pt x="87" y="8"/>
                  </a:lnTo>
                  <a:lnTo>
                    <a:pt x="92" y="16"/>
                  </a:lnTo>
                  <a:lnTo>
                    <a:pt x="95" y="26"/>
                  </a:lnTo>
                  <a:lnTo>
                    <a:pt x="101" y="24"/>
                  </a:lnTo>
                  <a:lnTo>
                    <a:pt x="105" y="23"/>
                  </a:lnTo>
                  <a:lnTo>
                    <a:pt x="111" y="23"/>
                  </a:lnTo>
                  <a:lnTo>
                    <a:pt x="116" y="24"/>
                  </a:lnTo>
                  <a:lnTo>
                    <a:pt x="121" y="25"/>
                  </a:lnTo>
                  <a:lnTo>
                    <a:pt x="126" y="28"/>
                  </a:lnTo>
                  <a:lnTo>
                    <a:pt x="129" y="32"/>
                  </a:lnTo>
                  <a:lnTo>
                    <a:pt x="133" y="35"/>
                  </a:lnTo>
                  <a:lnTo>
                    <a:pt x="136" y="46"/>
                  </a:lnTo>
                  <a:lnTo>
                    <a:pt x="135" y="55"/>
                  </a:lnTo>
                  <a:lnTo>
                    <a:pt x="130" y="65"/>
                  </a:lnTo>
                  <a:lnTo>
                    <a:pt x="122" y="72"/>
                  </a:lnTo>
                  <a:lnTo>
                    <a:pt x="130" y="80"/>
                  </a:lnTo>
                  <a:lnTo>
                    <a:pt x="135" y="89"/>
                  </a:lnTo>
                  <a:lnTo>
                    <a:pt x="136" y="100"/>
                  </a:lnTo>
                  <a:lnTo>
                    <a:pt x="133" y="110"/>
                  </a:lnTo>
                  <a:lnTo>
                    <a:pt x="129" y="114"/>
                  </a:lnTo>
                  <a:lnTo>
                    <a:pt x="126" y="117"/>
                  </a:lnTo>
                  <a:lnTo>
                    <a:pt x="121" y="121"/>
                  </a:lnTo>
                  <a:lnTo>
                    <a:pt x="117" y="122"/>
                  </a:lnTo>
                  <a:lnTo>
                    <a:pt x="112" y="123"/>
                  </a:lnTo>
                  <a:lnTo>
                    <a:pt x="106" y="123"/>
                  </a:lnTo>
                  <a:lnTo>
                    <a:pt x="102" y="122"/>
                  </a:lnTo>
                  <a:lnTo>
                    <a:pt x="96" y="121"/>
                  </a:lnTo>
                  <a:lnTo>
                    <a:pt x="94" y="131"/>
                  </a:lnTo>
                  <a:lnTo>
                    <a:pt x="88" y="139"/>
                  </a:lnTo>
                  <a:lnTo>
                    <a:pt x="80" y="145"/>
                  </a:lnTo>
                  <a:lnTo>
                    <a:pt x="69" y="147"/>
                  </a:lnTo>
                  <a:lnTo>
                    <a:pt x="59" y="145"/>
                  </a:lnTo>
                  <a:lnTo>
                    <a:pt x="51" y="139"/>
                  </a:lnTo>
                  <a:lnTo>
                    <a:pt x="45" y="131"/>
                  </a:lnTo>
                  <a:lnTo>
                    <a:pt x="42" y="121"/>
                  </a:lnTo>
                  <a:lnTo>
                    <a:pt x="36" y="123"/>
                  </a:lnTo>
                  <a:lnTo>
                    <a:pt x="31" y="124"/>
                  </a:lnTo>
                  <a:lnTo>
                    <a:pt x="26" y="124"/>
                  </a:lnTo>
                  <a:lnTo>
                    <a:pt x="21" y="123"/>
                  </a:lnTo>
                  <a:lnTo>
                    <a:pt x="16" y="122"/>
                  </a:lnTo>
                  <a:lnTo>
                    <a:pt x="12" y="119"/>
                  </a:lnTo>
                  <a:lnTo>
                    <a:pt x="8" y="116"/>
                  </a:lnTo>
                  <a:lnTo>
                    <a:pt x="5" y="111"/>
                  </a:lnTo>
                  <a:lnTo>
                    <a:pt x="1" y="101"/>
                  </a:lnTo>
                  <a:lnTo>
                    <a:pt x="3" y="92"/>
                  </a:lnTo>
                  <a:lnTo>
                    <a:pt x="7" y="83"/>
                  </a:lnTo>
                  <a:lnTo>
                    <a:pt x="14" y="74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60" name="Freeform 516"/>
            <p:cNvSpPr/>
            <p:nvPr/>
          </p:nvSpPr>
          <p:spPr>
            <a:xfrm>
              <a:off x="3129" y="2616"/>
              <a:ext cx="20" cy="20"/>
            </a:xfrm>
            <a:custGeom>
              <a:avLst/>
              <a:gdLst>
                <a:gd name="txL" fmla="*/ 0 w 39"/>
                <a:gd name="txT" fmla="*/ 0 h 39"/>
                <a:gd name="txR" fmla="*/ 39 w 39"/>
                <a:gd name="txB" fmla="*/ 39 h 3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9" h="39">
                  <a:moveTo>
                    <a:pt x="19" y="39"/>
                  </a:moveTo>
                  <a:lnTo>
                    <a:pt x="28" y="38"/>
                  </a:lnTo>
                  <a:lnTo>
                    <a:pt x="33" y="33"/>
                  </a:lnTo>
                  <a:lnTo>
                    <a:pt x="38" y="27"/>
                  </a:lnTo>
                  <a:lnTo>
                    <a:pt x="39" y="19"/>
                  </a:lnTo>
                  <a:lnTo>
                    <a:pt x="38" y="12"/>
                  </a:lnTo>
                  <a:lnTo>
                    <a:pt x="33" y="5"/>
                  </a:lnTo>
                  <a:lnTo>
                    <a:pt x="28" y="1"/>
                  </a:lnTo>
                  <a:lnTo>
                    <a:pt x="19" y="0"/>
                  </a:lnTo>
                  <a:lnTo>
                    <a:pt x="13" y="1"/>
                  </a:lnTo>
                  <a:lnTo>
                    <a:pt x="6" y="5"/>
                  </a:lnTo>
                  <a:lnTo>
                    <a:pt x="1" y="12"/>
                  </a:lnTo>
                  <a:lnTo>
                    <a:pt x="0" y="19"/>
                  </a:lnTo>
                  <a:lnTo>
                    <a:pt x="1" y="27"/>
                  </a:lnTo>
                  <a:lnTo>
                    <a:pt x="6" y="33"/>
                  </a:lnTo>
                  <a:lnTo>
                    <a:pt x="13" y="38"/>
                  </a:lnTo>
                  <a:lnTo>
                    <a:pt x="19" y="3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61" name="Freeform 517"/>
            <p:cNvSpPr/>
            <p:nvPr/>
          </p:nvSpPr>
          <p:spPr>
            <a:xfrm>
              <a:off x="3055" y="2362"/>
              <a:ext cx="30" cy="30"/>
            </a:xfrm>
            <a:custGeom>
              <a:avLst/>
              <a:gdLst>
                <a:gd name="txL" fmla="*/ 0 w 60"/>
                <a:gd name="txT" fmla="*/ 0 h 59"/>
                <a:gd name="txR" fmla="*/ 60 w 60"/>
                <a:gd name="txB" fmla="*/ 59 h 5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5" y="13"/>
                  </a:lnTo>
                  <a:lnTo>
                    <a:pt x="51" y="9"/>
                  </a:lnTo>
                  <a:lnTo>
                    <a:pt x="47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9"/>
                  </a:lnTo>
                  <a:lnTo>
                    <a:pt x="3" y="18"/>
                  </a:lnTo>
                  <a:lnTo>
                    <a:pt x="0" y="29"/>
                  </a:lnTo>
                  <a:lnTo>
                    <a:pt x="2" y="35"/>
                  </a:lnTo>
                  <a:lnTo>
                    <a:pt x="3" y="41"/>
                  </a:lnTo>
                  <a:lnTo>
                    <a:pt x="6" y="46"/>
                  </a:lnTo>
                  <a:lnTo>
                    <a:pt x="10" y="50"/>
                  </a:lnTo>
                  <a:lnTo>
                    <a:pt x="14" y="54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7" y="54"/>
                  </a:lnTo>
                  <a:lnTo>
                    <a:pt x="51" y="50"/>
                  </a:lnTo>
                  <a:lnTo>
                    <a:pt x="55" y="46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62" name="Freeform 518"/>
            <p:cNvSpPr/>
            <p:nvPr/>
          </p:nvSpPr>
          <p:spPr>
            <a:xfrm>
              <a:off x="3063" y="2369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1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4" y="24"/>
                  </a:lnTo>
                  <a:lnTo>
                    <a:pt x="2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2" y="10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1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63" name="Freeform 519"/>
            <p:cNvSpPr/>
            <p:nvPr/>
          </p:nvSpPr>
          <p:spPr>
            <a:xfrm>
              <a:off x="2814" y="2479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7" y="19"/>
                  </a:lnTo>
                  <a:lnTo>
                    <a:pt x="54" y="14"/>
                  </a:lnTo>
                  <a:lnTo>
                    <a:pt x="51" y="10"/>
                  </a:lnTo>
                  <a:lnTo>
                    <a:pt x="46" y="6"/>
                  </a:lnTo>
                  <a:lnTo>
                    <a:pt x="41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8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2" y="42"/>
                  </a:lnTo>
                  <a:lnTo>
                    <a:pt x="4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7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64" name="Freeform 520"/>
            <p:cNvSpPr/>
            <p:nvPr/>
          </p:nvSpPr>
          <p:spPr>
            <a:xfrm>
              <a:off x="2821" y="2486"/>
              <a:ext cx="15" cy="15"/>
            </a:xfrm>
            <a:custGeom>
              <a:avLst/>
              <a:gdLst>
                <a:gd name="txL" fmla="*/ 0 w 29"/>
                <a:gd name="txT" fmla="*/ 0 h 30"/>
                <a:gd name="txR" fmla="*/ 29 w 29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29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4" y="26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10"/>
                  </a:lnTo>
                  <a:lnTo>
                    <a:pt x="2" y="7"/>
                  </a:lnTo>
                  <a:lnTo>
                    <a:pt x="4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8" y="10"/>
                  </a:lnTo>
                  <a:lnTo>
                    <a:pt x="29" y="13"/>
                  </a:lnTo>
                  <a:lnTo>
                    <a:pt x="29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65" name="Freeform 521"/>
            <p:cNvSpPr/>
            <p:nvPr/>
          </p:nvSpPr>
          <p:spPr>
            <a:xfrm>
              <a:off x="2798" y="2274"/>
              <a:ext cx="30" cy="29"/>
            </a:xfrm>
            <a:custGeom>
              <a:avLst/>
              <a:gdLst>
                <a:gd name="txL" fmla="*/ 0 w 60"/>
                <a:gd name="txT" fmla="*/ 0 h 59"/>
                <a:gd name="txR" fmla="*/ 60 w 60"/>
                <a:gd name="txB" fmla="*/ 59 h 5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60" h="59">
                  <a:moveTo>
                    <a:pt x="60" y="30"/>
                  </a:moveTo>
                  <a:lnTo>
                    <a:pt x="58" y="24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5" y="46"/>
                  </a:lnTo>
                  <a:lnTo>
                    <a:pt x="9" y="51"/>
                  </a:lnTo>
                  <a:lnTo>
                    <a:pt x="13" y="54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7" y="41"/>
                  </a:lnTo>
                  <a:lnTo>
                    <a:pt x="58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66" name="Freeform 522"/>
            <p:cNvSpPr/>
            <p:nvPr/>
          </p:nvSpPr>
          <p:spPr>
            <a:xfrm>
              <a:off x="2805" y="2281"/>
              <a:ext cx="15" cy="15"/>
            </a:xfrm>
            <a:custGeom>
              <a:avLst/>
              <a:gdLst>
                <a:gd name="txL" fmla="*/ 0 w 30"/>
                <a:gd name="txT" fmla="*/ 0 h 29"/>
                <a:gd name="txR" fmla="*/ 30 w 30"/>
                <a:gd name="txB" fmla="*/ 29 h 2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29">
                  <a:moveTo>
                    <a:pt x="15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67" name="Freeform 523"/>
            <p:cNvSpPr/>
            <p:nvPr/>
          </p:nvSpPr>
          <p:spPr>
            <a:xfrm>
              <a:off x="2918" y="2596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5" y="13"/>
                  </a:lnTo>
                  <a:lnTo>
                    <a:pt x="52" y="8"/>
                  </a:lnTo>
                  <a:lnTo>
                    <a:pt x="47" y="5"/>
                  </a:lnTo>
                  <a:lnTo>
                    <a:pt x="42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7" y="54"/>
                  </a:lnTo>
                  <a:lnTo>
                    <a:pt x="52" y="51"/>
                  </a:lnTo>
                  <a:lnTo>
                    <a:pt x="55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68" name="Freeform 524"/>
            <p:cNvSpPr/>
            <p:nvPr/>
          </p:nvSpPr>
          <p:spPr>
            <a:xfrm>
              <a:off x="2925" y="2604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1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1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69" name="Freeform 525"/>
            <p:cNvSpPr/>
            <p:nvPr/>
          </p:nvSpPr>
          <p:spPr>
            <a:xfrm>
              <a:off x="2819" y="2655"/>
              <a:ext cx="30" cy="29"/>
            </a:xfrm>
            <a:custGeom>
              <a:avLst/>
              <a:gdLst>
                <a:gd name="txL" fmla="*/ 0 w 60"/>
                <a:gd name="txT" fmla="*/ 0 h 59"/>
                <a:gd name="txR" fmla="*/ 60 w 60"/>
                <a:gd name="txB" fmla="*/ 59 h 5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3" y="40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9" y="56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2" y="56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8" y="40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0" name="Freeform 526"/>
            <p:cNvSpPr/>
            <p:nvPr/>
          </p:nvSpPr>
          <p:spPr>
            <a:xfrm>
              <a:off x="2827" y="2662"/>
              <a:ext cx="15" cy="15"/>
            </a:xfrm>
            <a:custGeom>
              <a:avLst/>
              <a:gdLst>
                <a:gd name="txL" fmla="*/ 0 w 30"/>
                <a:gd name="txT" fmla="*/ 0 h 29"/>
                <a:gd name="txR" fmla="*/ 30 w 30"/>
                <a:gd name="txB" fmla="*/ 29 h 2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29">
                  <a:moveTo>
                    <a:pt x="15" y="29"/>
                  </a:moveTo>
                  <a:lnTo>
                    <a:pt x="13" y="29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3" y="6"/>
                  </a:lnTo>
                  <a:lnTo>
                    <a:pt x="5" y="3"/>
                  </a:lnTo>
                  <a:lnTo>
                    <a:pt x="7" y="2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3"/>
                  </a:lnTo>
                  <a:lnTo>
                    <a:pt x="27" y="6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6" y="25"/>
                  </a:lnTo>
                  <a:lnTo>
                    <a:pt x="21" y="27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1" name="Freeform 527"/>
            <p:cNvSpPr/>
            <p:nvPr/>
          </p:nvSpPr>
          <p:spPr>
            <a:xfrm>
              <a:off x="3120" y="2711"/>
              <a:ext cx="30" cy="30"/>
            </a:xfrm>
            <a:custGeom>
              <a:avLst/>
              <a:gdLst>
                <a:gd name="txL" fmla="*/ 0 w 59"/>
                <a:gd name="txT" fmla="*/ 0 h 60"/>
                <a:gd name="txR" fmla="*/ 59 w 59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9" h="60">
                  <a:moveTo>
                    <a:pt x="59" y="30"/>
                  </a:moveTo>
                  <a:lnTo>
                    <a:pt x="58" y="25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5" y="2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9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7"/>
                  </a:lnTo>
                  <a:lnTo>
                    <a:pt x="9" y="51"/>
                  </a:lnTo>
                  <a:lnTo>
                    <a:pt x="13" y="55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5" y="59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2"/>
                  </a:lnTo>
                  <a:lnTo>
                    <a:pt x="58" y="36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2" name="Freeform 528"/>
            <p:cNvSpPr/>
            <p:nvPr/>
          </p:nvSpPr>
          <p:spPr>
            <a:xfrm>
              <a:off x="3128" y="2718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6" y="27"/>
                  </a:lnTo>
                  <a:lnTo>
                    <a:pt x="4" y="26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4" y="5"/>
                  </a:lnTo>
                  <a:lnTo>
                    <a:pt x="6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0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8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0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3" name="Freeform 529"/>
            <p:cNvSpPr/>
            <p:nvPr/>
          </p:nvSpPr>
          <p:spPr>
            <a:xfrm>
              <a:off x="3136" y="2454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8" y="58"/>
                  </a:lnTo>
                  <a:lnTo>
                    <a:pt x="24" y="60"/>
                  </a:lnTo>
                  <a:lnTo>
                    <a:pt x="30" y="60"/>
                  </a:lnTo>
                  <a:lnTo>
                    <a:pt x="36" y="60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1" y="52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4" name="Freeform 530"/>
            <p:cNvSpPr/>
            <p:nvPr/>
          </p:nvSpPr>
          <p:spPr>
            <a:xfrm>
              <a:off x="3144" y="2462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8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9"/>
                  </a:lnTo>
                  <a:lnTo>
                    <a:pt x="2" y="7"/>
                  </a:lnTo>
                  <a:lnTo>
                    <a:pt x="4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3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" name="Freeform 531"/>
            <p:cNvSpPr/>
            <p:nvPr/>
          </p:nvSpPr>
          <p:spPr>
            <a:xfrm>
              <a:off x="3139" y="2831"/>
              <a:ext cx="30" cy="29"/>
            </a:xfrm>
            <a:custGeom>
              <a:avLst/>
              <a:gdLst>
                <a:gd name="txL" fmla="*/ 0 w 58"/>
                <a:gd name="txT" fmla="*/ 0 h 60"/>
                <a:gd name="txR" fmla="*/ 58 w 58"/>
                <a:gd name="txB" fmla="*/ 60 h 60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58" h="60">
                  <a:moveTo>
                    <a:pt x="58" y="30"/>
                  </a:moveTo>
                  <a:lnTo>
                    <a:pt x="58" y="24"/>
                  </a:lnTo>
                  <a:lnTo>
                    <a:pt x="56" y="18"/>
                  </a:lnTo>
                  <a:lnTo>
                    <a:pt x="54" y="14"/>
                  </a:lnTo>
                  <a:lnTo>
                    <a:pt x="50" y="9"/>
                  </a:lnTo>
                  <a:lnTo>
                    <a:pt x="46" y="6"/>
                  </a:lnTo>
                  <a:lnTo>
                    <a:pt x="40" y="2"/>
                  </a:lnTo>
                  <a:lnTo>
                    <a:pt x="34" y="1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2" y="42"/>
                  </a:lnTo>
                  <a:lnTo>
                    <a:pt x="4" y="46"/>
                  </a:lnTo>
                  <a:lnTo>
                    <a:pt x="8" y="51"/>
                  </a:lnTo>
                  <a:lnTo>
                    <a:pt x="12" y="54"/>
                  </a:lnTo>
                  <a:lnTo>
                    <a:pt x="18" y="58"/>
                  </a:lnTo>
                  <a:lnTo>
                    <a:pt x="23" y="59"/>
                  </a:lnTo>
                  <a:lnTo>
                    <a:pt x="28" y="60"/>
                  </a:lnTo>
                  <a:lnTo>
                    <a:pt x="34" y="59"/>
                  </a:lnTo>
                  <a:lnTo>
                    <a:pt x="40" y="58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6" y="42"/>
                  </a:lnTo>
                  <a:lnTo>
                    <a:pt x="58" y="36"/>
                  </a:lnTo>
                  <a:lnTo>
                    <a:pt x="58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6" name="Freeform 532"/>
            <p:cNvSpPr/>
            <p:nvPr/>
          </p:nvSpPr>
          <p:spPr>
            <a:xfrm>
              <a:off x="3147" y="2838"/>
              <a:ext cx="14" cy="15"/>
            </a:xfrm>
            <a:custGeom>
              <a:avLst/>
              <a:gdLst>
                <a:gd name="txL" fmla="*/ 0 w 28"/>
                <a:gd name="txT" fmla="*/ 0 h 30"/>
                <a:gd name="txR" fmla="*/ 28 w 28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28" h="30">
                  <a:moveTo>
                    <a:pt x="13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5" y="28"/>
                  </a:lnTo>
                  <a:lnTo>
                    <a:pt x="3" y="25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9"/>
                  </a:lnTo>
                  <a:lnTo>
                    <a:pt x="2" y="7"/>
                  </a:lnTo>
                  <a:lnTo>
                    <a:pt x="3" y="5"/>
                  </a:lnTo>
                  <a:lnTo>
                    <a:pt x="5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9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7" y="9"/>
                  </a:lnTo>
                  <a:lnTo>
                    <a:pt x="28" y="13"/>
                  </a:lnTo>
                  <a:lnTo>
                    <a:pt x="28" y="15"/>
                  </a:lnTo>
                  <a:lnTo>
                    <a:pt x="27" y="21"/>
                  </a:lnTo>
                  <a:lnTo>
                    <a:pt x="25" y="25"/>
                  </a:lnTo>
                  <a:lnTo>
                    <a:pt x="19" y="29"/>
                  </a:lnTo>
                  <a:lnTo>
                    <a:pt x="13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7" name="Freeform 533"/>
            <p:cNvSpPr/>
            <p:nvPr/>
          </p:nvSpPr>
          <p:spPr>
            <a:xfrm>
              <a:off x="3001" y="2926"/>
              <a:ext cx="29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2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8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8" name="Freeform 534"/>
            <p:cNvSpPr/>
            <p:nvPr/>
          </p:nvSpPr>
          <p:spPr>
            <a:xfrm>
              <a:off x="3008" y="2934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9" name="Freeform 535"/>
            <p:cNvSpPr/>
            <p:nvPr/>
          </p:nvSpPr>
          <p:spPr>
            <a:xfrm>
              <a:off x="2878" y="2958"/>
              <a:ext cx="30" cy="30"/>
            </a:xfrm>
            <a:custGeom>
              <a:avLst/>
              <a:gdLst>
                <a:gd name="txL" fmla="*/ 0 w 60"/>
                <a:gd name="txT" fmla="*/ 0 h 59"/>
                <a:gd name="txR" fmla="*/ 60 w 60"/>
                <a:gd name="txB" fmla="*/ 59 h 5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59">
                  <a:moveTo>
                    <a:pt x="60" y="30"/>
                  </a:moveTo>
                  <a:lnTo>
                    <a:pt x="58" y="24"/>
                  </a:lnTo>
                  <a:lnTo>
                    <a:pt x="57" y="18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5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8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80" name="Freeform 536"/>
            <p:cNvSpPr/>
            <p:nvPr/>
          </p:nvSpPr>
          <p:spPr>
            <a:xfrm>
              <a:off x="2885" y="2965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0"/>
                  </a:lnTo>
                  <a:lnTo>
                    <a:pt x="25" y="25"/>
                  </a:lnTo>
                  <a:lnTo>
                    <a:pt x="20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81" name="Freeform 537"/>
            <p:cNvSpPr/>
            <p:nvPr/>
          </p:nvSpPr>
          <p:spPr>
            <a:xfrm>
              <a:off x="2806" y="2879"/>
              <a:ext cx="30" cy="29"/>
            </a:xfrm>
            <a:custGeom>
              <a:avLst/>
              <a:gdLst>
                <a:gd name="txL" fmla="*/ 0 w 60"/>
                <a:gd name="txT" fmla="*/ 0 h 57"/>
                <a:gd name="txR" fmla="*/ 60 w 60"/>
                <a:gd name="txB" fmla="*/ 57 h 57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57">
                  <a:moveTo>
                    <a:pt x="60" y="27"/>
                  </a:moveTo>
                  <a:lnTo>
                    <a:pt x="59" y="23"/>
                  </a:lnTo>
                  <a:lnTo>
                    <a:pt x="57" y="17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7"/>
                  </a:lnTo>
                  <a:lnTo>
                    <a:pt x="1" y="33"/>
                  </a:lnTo>
                  <a:lnTo>
                    <a:pt x="2" y="39"/>
                  </a:lnTo>
                  <a:lnTo>
                    <a:pt x="4" y="45"/>
                  </a:lnTo>
                  <a:lnTo>
                    <a:pt x="8" y="49"/>
                  </a:lnTo>
                  <a:lnTo>
                    <a:pt x="12" y="53"/>
                  </a:lnTo>
                  <a:lnTo>
                    <a:pt x="18" y="55"/>
                  </a:lnTo>
                  <a:lnTo>
                    <a:pt x="24" y="57"/>
                  </a:lnTo>
                  <a:lnTo>
                    <a:pt x="30" y="57"/>
                  </a:lnTo>
                  <a:lnTo>
                    <a:pt x="35" y="57"/>
                  </a:lnTo>
                  <a:lnTo>
                    <a:pt x="41" y="55"/>
                  </a:lnTo>
                  <a:lnTo>
                    <a:pt x="46" y="53"/>
                  </a:lnTo>
                  <a:lnTo>
                    <a:pt x="50" y="49"/>
                  </a:lnTo>
                  <a:lnTo>
                    <a:pt x="54" y="45"/>
                  </a:lnTo>
                  <a:lnTo>
                    <a:pt x="57" y="39"/>
                  </a:lnTo>
                  <a:lnTo>
                    <a:pt x="59" y="33"/>
                  </a:lnTo>
                  <a:lnTo>
                    <a:pt x="60" y="27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82" name="Freeform 538"/>
            <p:cNvSpPr/>
            <p:nvPr/>
          </p:nvSpPr>
          <p:spPr>
            <a:xfrm>
              <a:off x="2813" y="2886"/>
              <a:ext cx="15" cy="14"/>
            </a:xfrm>
            <a:custGeom>
              <a:avLst/>
              <a:gdLst>
                <a:gd name="txL" fmla="*/ 0 w 30"/>
                <a:gd name="txT" fmla="*/ 0 h 27"/>
                <a:gd name="txR" fmla="*/ 30 w 30"/>
                <a:gd name="txB" fmla="*/ 27 h 27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27">
                  <a:moveTo>
                    <a:pt x="15" y="27"/>
                  </a:moveTo>
                  <a:lnTo>
                    <a:pt x="11" y="27"/>
                  </a:lnTo>
                  <a:lnTo>
                    <a:pt x="9" y="26"/>
                  </a:lnTo>
                  <a:lnTo>
                    <a:pt x="7" y="25"/>
                  </a:lnTo>
                  <a:lnTo>
                    <a:pt x="4" y="23"/>
                  </a:lnTo>
                  <a:lnTo>
                    <a:pt x="2" y="21"/>
                  </a:lnTo>
                  <a:lnTo>
                    <a:pt x="1" y="18"/>
                  </a:lnTo>
                  <a:lnTo>
                    <a:pt x="0" y="16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1" y="7"/>
                  </a:lnTo>
                  <a:lnTo>
                    <a:pt x="2" y="4"/>
                  </a:lnTo>
                  <a:lnTo>
                    <a:pt x="4" y="2"/>
                  </a:lnTo>
                  <a:lnTo>
                    <a:pt x="7" y="1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0"/>
                  </a:lnTo>
                  <a:lnTo>
                    <a:pt x="23" y="1"/>
                  </a:lnTo>
                  <a:lnTo>
                    <a:pt x="25" y="2"/>
                  </a:lnTo>
                  <a:lnTo>
                    <a:pt x="26" y="4"/>
                  </a:lnTo>
                  <a:lnTo>
                    <a:pt x="29" y="7"/>
                  </a:lnTo>
                  <a:lnTo>
                    <a:pt x="30" y="10"/>
                  </a:lnTo>
                  <a:lnTo>
                    <a:pt x="30" y="12"/>
                  </a:lnTo>
                  <a:lnTo>
                    <a:pt x="29" y="18"/>
                  </a:lnTo>
                  <a:lnTo>
                    <a:pt x="25" y="23"/>
                  </a:lnTo>
                  <a:lnTo>
                    <a:pt x="20" y="26"/>
                  </a:lnTo>
                  <a:lnTo>
                    <a:pt x="15" y="27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83" name="Freeform 539"/>
            <p:cNvSpPr/>
            <p:nvPr/>
          </p:nvSpPr>
          <p:spPr>
            <a:xfrm>
              <a:off x="2920" y="3070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84" name="Freeform 540"/>
            <p:cNvSpPr/>
            <p:nvPr/>
          </p:nvSpPr>
          <p:spPr>
            <a:xfrm>
              <a:off x="2928" y="3078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85" name="Freeform 541"/>
            <p:cNvSpPr/>
            <p:nvPr/>
          </p:nvSpPr>
          <p:spPr>
            <a:xfrm>
              <a:off x="2865" y="3206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8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3" y="41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86" name="Freeform 542"/>
            <p:cNvSpPr/>
            <p:nvPr/>
          </p:nvSpPr>
          <p:spPr>
            <a:xfrm>
              <a:off x="2872" y="3213"/>
              <a:ext cx="15" cy="15"/>
            </a:xfrm>
            <a:custGeom>
              <a:avLst/>
              <a:gdLst>
                <a:gd name="txL" fmla="*/ 0 w 29"/>
                <a:gd name="txT" fmla="*/ 0 h 30"/>
                <a:gd name="txR" fmla="*/ 29 w 29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29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1" y="21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5"/>
                  </a:lnTo>
                  <a:lnTo>
                    <a:pt x="27" y="7"/>
                  </a:lnTo>
                  <a:lnTo>
                    <a:pt x="28" y="9"/>
                  </a:lnTo>
                  <a:lnTo>
                    <a:pt x="29" y="12"/>
                  </a:lnTo>
                  <a:lnTo>
                    <a:pt x="29" y="15"/>
                  </a:lnTo>
                  <a:lnTo>
                    <a:pt x="28" y="21"/>
                  </a:lnTo>
                  <a:lnTo>
                    <a:pt x="26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87" name="Freeform 543"/>
            <p:cNvSpPr/>
            <p:nvPr/>
          </p:nvSpPr>
          <p:spPr>
            <a:xfrm>
              <a:off x="2942" y="3332"/>
              <a:ext cx="30" cy="29"/>
            </a:xfrm>
            <a:custGeom>
              <a:avLst/>
              <a:gdLst>
                <a:gd name="txL" fmla="*/ 0 w 59"/>
                <a:gd name="txT" fmla="*/ 0 h 59"/>
                <a:gd name="txR" fmla="*/ 59 w 59"/>
                <a:gd name="txB" fmla="*/ 59 h 5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59" h="59">
                  <a:moveTo>
                    <a:pt x="59" y="29"/>
                  </a:moveTo>
                  <a:lnTo>
                    <a:pt x="58" y="23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8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0"/>
                  </a:lnTo>
                  <a:lnTo>
                    <a:pt x="5" y="46"/>
                  </a:lnTo>
                  <a:lnTo>
                    <a:pt x="9" y="51"/>
                  </a:lnTo>
                  <a:lnTo>
                    <a:pt x="13" y="54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7" y="40"/>
                  </a:lnTo>
                  <a:lnTo>
                    <a:pt x="58" y="35"/>
                  </a:lnTo>
                  <a:lnTo>
                    <a:pt x="59" y="29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88" name="Freeform 544"/>
            <p:cNvSpPr/>
            <p:nvPr/>
          </p:nvSpPr>
          <p:spPr>
            <a:xfrm>
              <a:off x="2949" y="3339"/>
              <a:ext cx="15" cy="14"/>
            </a:xfrm>
            <a:custGeom>
              <a:avLst/>
              <a:gdLst>
                <a:gd name="txL" fmla="*/ 0 w 29"/>
                <a:gd name="txT" fmla="*/ 0 h 29"/>
                <a:gd name="txR" fmla="*/ 29 w 29"/>
                <a:gd name="txB" fmla="*/ 29 h 2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29" h="29">
                  <a:moveTo>
                    <a:pt x="15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8"/>
                  </a:lnTo>
                  <a:lnTo>
                    <a:pt x="2" y="6"/>
                  </a:lnTo>
                  <a:lnTo>
                    <a:pt x="4" y="4"/>
                  </a:lnTo>
                  <a:lnTo>
                    <a:pt x="6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8"/>
                  </a:lnTo>
                  <a:lnTo>
                    <a:pt x="29" y="12"/>
                  </a:lnTo>
                  <a:lnTo>
                    <a:pt x="29" y="14"/>
                  </a:lnTo>
                  <a:lnTo>
                    <a:pt x="28" y="20"/>
                  </a:lnTo>
                  <a:lnTo>
                    <a:pt x="25" y="24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89" name="Freeform 545"/>
            <p:cNvSpPr/>
            <p:nvPr/>
          </p:nvSpPr>
          <p:spPr>
            <a:xfrm>
              <a:off x="3086" y="3252"/>
              <a:ext cx="30" cy="29"/>
            </a:xfrm>
            <a:custGeom>
              <a:avLst/>
              <a:gdLst>
                <a:gd name="txL" fmla="*/ 0 w 60"/>
                <a:gd name="txT" fmla="*/ 0 h 59"/>
                <a:gd name="txR" fmla="*/ 60 w 60"/>
                <a:gd name="txB" fmla="*/ 59 h 5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5" y="13"/>
                  </a:lnTo>
                  <a:lnTo>
                    <a:pt x="51" y="8"/>
                  </a:lnTo>
                  <a:lnTo>
                    <a:pt x="47" y="5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2" y="36"/>
                  </a:lnTo>
                  <a:lnTo>
                    <a:pt x="3" y="40"/>
                  </a:lnTo>
                  <a:lnTo>
                    <a:pt x="6" y="46"/>
                  </a:lnTo>
                  <a:lnTo>
                    <a:pt x="10" y="51"/>
                  </a:lnTo>
                  <a:lnTo>
                    <a:pt x="14" y="54"/>
                  </a:lnTo>
                  <a:lnTo>
                    <a:pt x="19" y="56"/>
                  </a:lnTo>
                  <a:lnTo>
                    <a:pt x="25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2" y="56"/>
                  </a:lnTo>
                  <a:lnTo>
                    <a:pt x="47" y="54"/>
                  </a:lnTo>
                  <a:lnTo>
                    <a:pt x="51" y="51"/>
                  </a:lnTo>
                  <a:lnTo>
                    <a:pt x="55" y="46"/>
                  </a:lnTo>
                  <a:lnTo>
                    <a:pt x="58" y="40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90" name="Freeform 546"/>
            <p:cNvSpPr/>
            <p:nvPr/>
          </p:nvSpPr>
          <p:spPr>
            <a:xfrm>
              <a:off x="3093" y="3259"/>
              <a:ext cx="15" cy="14"/>
            </a:xfrm>
            <a:custGeom>
              <a:avLst/>
              <a:gdLst>
                <a:gd name="txL" fmla="*/ 0 w 30"/>
                <a:gd name="txT" fmla="*/ 0 h 29"/>
                <a:gd name="txR" fmla="*/ 30 w 30"/>
                <a:gd name="txB" fmla="*/ 29 h 2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2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2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5"/>
                  </a:lnTo>
                  <a:lnTo>
                    <a:pt x="27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91" name="Freeform 547"/>
            <p:cNvSpPr/>
            <p:nvPr/>
          </p:nvSpPr>
          <p:spPr>
            <a:xfrm>
              <a:off x="3083" y="3000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8" y="24"/>
                  </a:lnTo>
                  <a:lnTo>
                    <a:pt x="57" y="18"/>
                  </a:lnTo>
                  <a:lnTo>
                    <a:pt x="55" y="14"/>
                  </a:lnTo>
                  <a:lnTo>
                    <a:pt x="52" y="9"/>
                  </a:lnTo>
                  <a:lnTo>
                    <a:pt x="47" y="6"/>
                  </a:lnTo>
                  <a:lnTo>
                    <a:pt x="41" y="2"/>
                  </a:lnTo>
                  <a:lnTo>
                    <a:pt x="35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5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60"/>
                  </a:lnTo>
                  <a:lnTo>
                    <a:pt x="30" y="60"/>
                  </a:lnTo>
                  <a:lnTo>
                    <a:pt x="35" y="60"/>
                  </a:lnTo>
                  <a:lnTo>
                    <a:pt x="41" y="57"/>
                  </a:lnTo>
                  <a:lnTo>
                    <a:pt x="47" y="55"/>
                  </a:lnTo>
                  <a:lnTo>
                    <a:pt x="52" y="52"/>
                  </a:lnTo>
                  <a:lnTo>
                    <a:pt x="55" y="47"/>
                  </a:lnTo>
                  <a:lnTo>
                    <a:pt x="57" y="41"/>
                  </a:lnTo>
                  <a:lnTo>
                    <a:pt x="58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92" name="Freeform 548"/>
            <p:cNvSpPr/>
            <p:nvPr/>
          </p:nvSpPr>
          <p:spPr>
            <a:xfrm>
              <a:off x="3090" y="3008"/>
              <a:ext cx="15" cy="15"/>
            </a:xfrm>
            <a:custGeom>
              <a:avLst/>
              <a:gdLst>
                <a:gd name="txL" fmla="*/ 0 w 30"/>
                <a:gd name="txT" fmla="*/ 0 h 29"/>
                <a:gd name="txR" fmla="*/ 30 w 30"/>
                <a:gd name="txB" fmla="*/ 29 h 2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7" y="26"/>
                  </a:lnTo>
                  <a:lnTo>
                    <a:pt x="4" y="24"/>
                  </a:lnTo>
                  <a:lnTo>
                    <a:pt x="3" y="22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1"/>
                  </a:lnTo>
                  <a:lnTo>
                    <a:pt x="1" y="8"/>
                  </a:lnTo>
                  <a:lnTo>
                    <a:pt x="3" y="6"/>
                  </a:lnTo>
                  <a:lnTo>
                    <a:pt x="4" y="3"/>
                  </a:lnTo>
                  <a:lnTo>
                    <a:pt x="7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3"/>
                  </a:lnTo>
                  <a:lnTo>
                    <a:pt x="27" y="6"/>
                  </a:lnTo>
                  <a:lnTo>
                    <a:pt x="28" y="8"/>
                  </a:lnTo>
                  <a:lnTo>
                    <a:pt x="30" y="11"/>
                  </a:lnTo>
                  <a:lnTo>
                    <a:pt x="30" y="14"/>
                  </a:lnTo>
                  <a:lnTo>
                    <a:pt x="28" y="20"/>
                  </a:lnTo>
                  <a:lnTo>
                    <a:pt x="25" y="24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93" name="Freeform 549"/>
            <p:cNvSpPr/>
            <p:nvPr/>
          </p:nvSpPr>
          <p:spPr>
            <a:xfrm>
              <a:off x="3171" y="3193"/>
              <a:ext cx="30" cy="30"/>
            </a:xfrm>
            <a:custGeom>
              <a:avLst/>
              <a:gdLst>
                <a:gd name="txL" fmla="*/ 0 w 60"/>
                <a:gd name="txT" fmla="*/ 0 h 59"/>
                <a:gd name="txR" fmla="*/ 60 w 60"/>
                <a:gd name="txB" fmla="*/ 59 h 5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94" name="Freeform 550"/>
            <p:cNvSpPr/>
            <p:nvPr/>
          </p:nvSpPr>
          <p:spPr>
            <a:xfrm>
              <a:off x="3178" y="3200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95" name="Freeform 551"/>
            <p:cNvSpPr/>
            <p:nvPr/>
          </p:nvSpPr>
          <p:spPr>
            <a:xfrm>
              <a:off x="3283" y="3094"/>
              <a:ext cx="30" cy="30"/>
            </a:xfrm>
            <a:custGeom>
              <a:avLst/>
              <a:gdLst>
                <a:gd name="txL" fmla="*/ 0 w 58"/>
                <a:gd name="txT" fmla="*/ 0 h 58"/>
                <a:gd name="txR" fmla="*/ 58 w 58"/>
                <a:gd name="txB" fmla="*/ 58 h 58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8" h="58">
                  <a:moveTo>
                    <a:pt x="58" y="28"/>
                  </a:moveTo>
                  <a:lnTo>
                    <a:pt x="58" y="23"/>
                  </a:lnTo>
                  <a:lnTo>
                    <a:pt x="56" y="18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0" y="2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8" y="8"/>
                  </a:lnTo>
                  <a:lnTo>
                    <a:pt x="2" y="17"/>
                  </a:lnTo>
                  <a:lnTo>
                    <a:pt x="0" y="28"/>
                  </a:lnTo>
                  <a:lnTo>
                    <a:pt x="0" y="34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8" y="50"/>
                  </a:lnTo>
                  <a:lnTo>
                    <a:pt x="12" y="54"/>
                  </a:lnTo>
                  <a:lnTo>
                    <a:pt x="18" y="56"/>
                  </a:lnTo>
                  <a:lnTo>
                    <a:pt x="23" y="58"/>
                  </a:lnTo>
                  <a:lnTo>
                    <a:pt x="28" y="58"/>
                  </a:lnTo>
                  <a:lnTo>
                    <a:pt x="34" y="58"/>
                  </a:lnTo>
                  <a:lnTo>
                    <a:pt x="40" y="56"/>
                  </a:lnTo>
                  <a:lnTo>
                    <a:pt x="46" y="54"/>
                  </a:lnTo>
                  <a:lnTo>
                    <a:pt x="50" y="50"/>
                  </a:lnTo>
                  <a:lnTo>
                    <a:pt x="54" y="46"/>
                  </a:lnTo>
                  <a:lnTo>
                    <a:pt x="56" y="40"/>
                  </a:lnTo>
                  <a:lnTo>
                    <a:pt x="58" y="34"/>
                  </a:lnTo>
                  <a:lnTo>
                    <a:pt x="58" y="28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96" name="Freeform 552"/>
            <p:cNvSpPr/>
            <p:nvPr/>
          </p:nvSpPr>
          <p:spPr>
            <a:xfrm>
              <a:off x="3291" y="3102"/>
              <a:ext cx="14" cy="14"/>
            </a:xfrm>
            <a:custGeom>
              <a:avLst/>
              <a:gdLst>
                <a:gd name="txL" fmla="*/ 0 w 29"/>
                <a:gd name="txT" fmla="*/ 0 h 28"/>
                <a:gd name="txR" fmla="*/ 29 w 29"/>
                <a:gd name="txB" fmla="*/ 28 h 28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29" h="28">
                  <a:moveTo>
                    <a:pt x="14" y="28"/>
                  </a:moveTo>
                  <a:lnTo>
                    <a:pt x="12" y="28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4" y="24"/>
                  </a:lnTo>
                  <a:lnTo>
                    <a:pt x="3" y="21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2" y="8"/>
                  </a:lnTo>
                  <a:lnTo>
                    <a:pt x="3" y="5"/>
                  </a:lnTo>
                  <a:lnTo>
                    <a:pt x="4" y="3"/>
                  </a:lnTo>
                  <a:lnTo>
                    <a:pt x="6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4" y="2"/>
                  </a:lnTo>
                  <a:lnTo>
                    <a:pt x="26" y="3"/>
                  </a:lnTo>
                  <a:lnTo>
                    <a:pt x="27" y="5"/>
                  </a:lnTo>
                  <a:lnTo>
                    <a:pt x="28" y="8"/>
                  </a:lnTo>
                  <a:lnTo>
                    <a:pt x="29" y="11"/>
                  </a:lnTo>
                  <a:lnTo>
                    <a:pt x="29" y="13"/>
                  </a:lnTo>
                  <a:lnTo>
                    <a:pt x="28" y="19"/>
                  </a:lnTo>
                  <a:lnTo>
                    <a:pt x="26" y="24"/>
                  </a:lnTo>
                  <a:lnTo>
                    <a:pt x="20" y="27"/>
                  </a:lnTo>
                  <a:lnTo>
                    <a:pt x="14" y="28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97" name="Freeform 553"/>
            <p:cNvSpPr/>
            <p:nvPr/>
          </p:nvSpPr>
          <p:spPr>
            <a:xfrm>
              <a:off x="3280" y="3273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5" y="58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0"/>
                  </a:lnTo>
                  <a:lnTo>
                    <a:pt x="54" y="46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98" name="Freeform 554"/>
            <p:cNvSpPr/>
            <p:nvPr/>
          </p:nvSpPr>
          <p:spPr>
            <a:xfrm>
              <a:off x="3288" y="3280"/>
              <a:ext cx="15" cy="15"/>
            </a:xfrm>
            <a:custGeom>
              <a:avLst/>
              <a:gdLst>
                <a:gd name="txL" fmla="*/ 0 w 30"/>
                <a:gd name="txT" fmla="*/ 0 h 28"/>
                <a:gd name="txR" fmla="*/ 30 w 30"/>
                <a:gd name="txB" fmla="*/ 28 h 28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28">
                  <a:moveTo>
                    <a:pt x="15" y="28"/>
                  </a:moveTo>
                  <a:lnTo>
                    <a:pt x="11" y="28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2" y="7"/>
                  </a:lnTo>
                  <a:lnTo>
                    <a:pt x="4" y="4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0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99" name="Freeform 555"/>
            <p:cNvSpPr/>
            <p:nvPr/>
          </p:nvSpPr>
          <p:spPr>
            <a:xfrm>
              <a:off x="3264" y="3390"/>
              <a:ext cx="30" cy="30"/>
            </a:xfrm>
            <a:custGeom>
              <a:avLst/>
              <a:gdLst>
                <a:gd name="txL" fmla="*/ 0 w 59"/>
                <a:gd name="txT" fmla="*/ 0 h 60"/>
                <a:gd name="txR" fmla="*/ 59 w 59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9" h="60">
                  <a:moveTo>
                    <a:pt x="59" y="30"/>
                  </a:moveTo>
                  <a:lnTo>
                    <a:pt x="58" y="25"/>
                  </a:lnTo>
                  <a:lnTo>
                    <a:pt x="57" y="19"/>
                  </a:lnTo>
                  <a:lnTo>
                    <a:pt x="54" y="14"/>
                  </a:lnTo>
                  <a:lnTo>
                    <a:pt x="50" y="10"/>
                  </a:lnTo>
                  <a:lnTo>
                    <a:pt x="46" y="6"/>
                  </a:lnTo>
                  <a:lnTo>
                    <a:pt x="41" y="3"/>
                  </a:lnTo>
                  <a:lnTo>
                    <a:pt x="35" y="2"/>
                  </a:lnTo>
                  <a:lnTo>
                    <a:pt x="29" y="0"/>
                  </a:lnTo>
                  <a:lnTo>
                    <a:pt x="18" y="3"/>
                  </a:lnTo>
                  <a:lnTo>
                    <a:pt x="9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8"/>
                  </a:lnTo>
                  <a:lnTo>
                    <a:pt x="9" y="52"/>
                  </a:lnTo>
                  <a:lnTo>
                    <a:pt x="13" y="56"/>
                  </a:lnTo>
                  <a:lnTo>
                    <a:pt x="18" y="58"/>
                  </a:lnTo>
                  <a:lnTo>
                    <a:pt x="24" y="60"/>
                  </a:lnTo>
                  <a:lnTo>
                    <a:pt x="29" y="60"/>
                  </a:lnTo>
                  <a:lnTo>
                    <a:pt x="35" y="60"/>
                  </a:lnTo>
                  <a:lnTo>
                    <a:pt x="41" y="58"/>
                  </a:lnTo>
                  <a:lnTo>
                    <a:pt x="46" y="56"/>
                  </a:lnTo>
                  <a:lnTo>
                    <a:pt x="50" y="52"/>
                  </a:lnTo>
                  <a:lnTo>
                    <a:pt x="54" y="48"/>
                  </a:lnTo>
                  <a:lnTo>
                    <a:pt x="57" y="42"/>
                  </a:lnTo>
                  <a:lnTo>
                    <a:pt x="58" y="36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00" name="Freeform 556"/>
            <p:cNvSpPr/>
            <p:nvPr/>
          </p:nvSpPr>
          <p:spPr>
            <a:xfrm>
              <a:off x="3272" y="3397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0" y="29"/>
                  </a:lnTo>
                  <a:lnTo>
                    <a:pt x="7" y="28"/>
                  </a:lnTo>
                  <a:lnTo>
                    <a:pt x="5" y="26"/>
                  </a:lnTo>
                  <a:lnTo>
                    <a:pt x="4" y="23"/>
                  </a:lnTo>
                  <a:lnTo>
                    <a:pt x="2" y="21"/>
                  </a:lnTo>
                  <a:lnTo>
                    <a:pt x="0" y="19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2" y="10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4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4" y="4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3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01" name="Freeform 557"/>
            <p:cNvSpPr/>
            <p:nvPr/>
          </p:nvSpPr>
          <p:spPr>
            <a:xfrm>
              <a:off x="3480" y="3319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3" y="41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02" name="Freeform 558"/>
            <p:cNvSpPr/>
            <p:nvPr/>
          </p:nvSpPr>
          <p:spPr>
            <a:xfrm>
              <a:off x="3487" y="3327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9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4"/>
                  </a:lnTo>
                  <a:lnTo>
                    <a:pt x="7" y="2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4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03" name="Freeform 559"/>
            <p:cNvSpPr/>
            <p:nvPr/>
          </p:nvSpPr>
          <p:spPr>
            <a:xfrm>
              <a:off x="3586" y="3398"/>
              <a:ext cx="30" cy="30"/>
            </a:xfrm>
            <a:custGeom>
              <a:avLst/>
              <a:gdLst>
                <a:gd name="txL" fmla="*/ 0 w 60"/>
                <a:gd name="txT" fmla="*/ 0 h 59"/>
                <a:gd name="txR" fmla="*/ 60 w 60"/>
                <a:gd name="txB" fmla="*/ 59 h 5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6" y="13"/>
                  </a:lnTo>
                  <a:lnTo>
                    <a:pt x="52" y="9"/>
                  </a:lnTo>
                  <a:lnTo>
                    <a:pt x="48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3" y="41"/>
                  </a:lnTo>
                  <a:lnTo>
                    <a:pt x="6" y="47"/>
                  </a:lnTo>
                  <a:lnTo>
                    <a:pt x="10" y="51"/>
                  </a:lnTo>
                  <a:lnTo>
                    <a:pt x="14" y="55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8" y="55"/>
                  </a:lnTo>
                  <a:lnTo>
                    <a:pt x="52" y="51"/>
                  </a:lnTo>
                  <a:lnTo>
                    <a:pt x="56" y="47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04" name="Freeform 560"/>
            <p:cNvSpPr/>
            <p:nvPr/>
          </p:nvSpPr>
          <p:spPr>
            <a:xfrm>
              <a:off x="3594" y="3405"/>
              <a:ext cx="15" cy="15"/>
            </a:xfrm>
            <a:custGeom>
              <a:avLst/>
              <a:gdLst>
                <a:gd name="txL" fmla="*/ 0 w 30"/>
                <a:gd name="txT" fmla="*/ 0 h 29"/>
                <a:gd name="txR" fmla="*/ 30 w 30"/>
                <a:gd name="txB" fmla="*/ 29 h 2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29">
                  <a:moveTo>
                    <a:pt x="15" y="29"/>
                  </a:moveTo>
                  <a:lnTo>
                    <a:pt x="13" y="29"/>
                  </a:lnTo>
                  <a:lnTo>
                    <a:pt x="11" y="28"/>
                  </a:lnTo>
                  <a:lnTo>
                    <a:pt x="7" y="27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6"/>
                  </a:lnTo>
                  <a:lnTo>
                    <a:pt x="5" y="4"/>
                  </a:lnTo>
                  <a:lnTo>
                    <a:pt x="7" y="3"/>
                  </a:lnTo>
                  <a:lnTo>
                    <a:pt x="11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6" y="4"/>
                  </a:lnTo>
                  <a:lnTo>
                    <a:pt x="28" y="6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6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05" name="Freeform 561"/>
            <p:cNvSpPr/>
            <p:nvPr/>
          </p:nvSpPr>
          <p:spPr>
            <a:xfrm>
              <a:off x="3541" y="3129"/>
              <a:ext cx="30" cy="30"/>
            </a:xfrm>
            <a:custGeom>
              <a:avLst/>
              <a:gdLst>
                <a:gd name="txL" fmla="*/ 0 w 59"/>
                <a:gd name="txT" fmla="*/ 0 h 60"/>
                <a:gd name="txR" fmla="*/ 59 w 59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9" h="60">
                  <a:moveTo>
                    <a:pt x="59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5" y="12"/>
                  </a:lnTo>
                  <a:lnTo>
                    <a:pt x="51" y="8"/>
                  </a:lnTo>
                  <a:lnTo>
                    <a:pt x="47" y="4"/>
                  </a:lnTo>
                  <a:lnTo>
                    <a:pt x="41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0" y="35"/>
                  </a:lnTo>
                  <a:lnTo>
                    <a:pt x="3" y="41"/>
                  </a:lnTo>
                  <a:lnTo>
                    <a:pt x="5" y="46"/>
                  </a:lnTo>
                  <a:lnTo>
                    <a:pt x="9" y="50"/>
                  </a:lnTo>
                  <a:lnTo>
                    <a:pt x="13" y="54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7" y="54"/>
                  </a:lnTo>
                  <a:lnTo>
                    <a:pt x="51" y="50"/>
                  </a:lnTo>
                  <a:lnTo>
                    <a:pt x="55" y="46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06" name="Freeform 562"/>
            <p:cNvSpPr/>
            <p:nvPr/>
          </p:nvSpPr>
          <p:spPr>
            <a:xfrm>
              <a:off x="3549" y="3136"/>
              <a:ext cx="14" cy="15"/>
            </a:xfrm>
            <a:custGeom>
              <a:avLst/>
              <a:gdLst>
                <a:gd name="txL" fmla="*/ 0 w 29"/>
                <a:gd name="txT" fmla="*/ 0 h 28"/>
                <a:gd name="txR" fmla="*/ 29 w 29"/>
                <a:gd name="txB" fmla="*/ 28 h 28"/>
              </a:gdLst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txL" t="txT" r="txR" b="txB"/>
              <a:pathLst>
                <a:path w="29" h="28">
                  <a:moveTo>
                    <a:pt x="15" y="28"/>
                  </a:moveTo>
                  <a:lnTo>
                    <a:pt x="12" y="28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4" y="25"/>
                  </a:lnTo>
                  <a:lnTo>
                    <a:pt x="3" y="23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2" y="9"/>
                  </a:lnTo>
                  <a:lnTo>
                    <a:pt x="3" y="7"/>
                  </a:lnTo>
                  <a:lnTo>
                    <a:pt x="4" y="4"/>
                  </a:lnTo>
                  <a:lnTo>
                    <a:pt x="6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4"/>
                  </a:lnTo>
                  <a:lnTo>
                    <a:pt x="27" y="7"/>
                  </a:lnTo>
                  <a:lnTo>
                    <a:pt x="28" y="9"/>
                  </a:lnTo>
                  <a:lnTo>
                    <a:pt x="29" y="11"/>
                  </a:lnTo>
                  <a:lnTo>
                    <a:pt x="29" y="15"/>
                  </a:lnTo>
                  <a:lnTo>
                    <a:pt x="28" y="20"/>
                  </a:lnTo>
                  <a:lnTo>
                    <a:pt x="26" y="25"/>
                  </a:lnTo>
                  <a:lnTo>
                    <a:pt x="21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07" name="Freeform 563"/>
            <p:cNvSpPr/>
            <p:nvPr/>
          </p:nvSpPr>
          <p:spPr>
            <a:xfrm>
              <a:off x="3696" y="3110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3"/>
                  </a:lnTo>
                  <a:lnTo>
                    <a:pt x="51" y="9"/>
                  </a:lnTo>
                  <a:lnTo>
                    <a:pt x="46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9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6" y="55"/>
                  </a:lnTo>
                  <a:lnTo>
                    <a:pt x="51" y="52"/>
                  </a:lnTo>
                  <a:lnTo>
                    <a:pt x="54" y="47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08" name="Freeform 564"/>
            <p:cNvSpPr/>
            <p:nvPr/>
          </p:nvSpPr>
          <p:spPr>
            <a:xfrm>
              <a:off x="3703" y="3117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09" name="Freeform 565"/>
            <p:cNvSpPr/>
            <p:nvPr/>
          </p:nvSpPr>
          <p:spPr>
            <a:xfrm>
              <a:off x="3669" y="3257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8" y="19"/>
                  </a:lnTo>
                  <a:lnTo>
                    <a:pt x="54" y="14"/>
                  </a:lnTo>
                  <a:lnTo>
                    <a:pt x="51" y="10"/>
                  </a:lnTo>
                  <a:lnTo>
                    <a:pt x="46" y="6"/>
                  </a:lnTo>
                  <a:lnTo>
                    <a:pt x="42" y="3"/>
                  </a:lnTo>
                  <a:lnTo>
                    <a:pt x="36" y="2"/>
                  </a:lnTo>
                  <a:lnTo>
                    <a:pt x="30" y="0"/>
                  </a:lnTo>
                  <a:lnTo>
                    <a:pt x="19" y="3"/>
                  </a:lnTo>
                  <a:lnTo>
                    <a:pt x="9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5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5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10" name="Freeform 566"/>
            <p:cNvSpPr/>
            <p:nvPr/>
          </p:nvSpPr>
          <p:spPr>
            <a:xfrm>
              <a:off x="3677" y="3264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11" name="Freeform 567"/>
            <p:cNvSpPr/>
            <p:nvPr/>
          </p:nvSpPr>
          <p:spPr>
            <a:xfrm>
              <a:off x="3693" y="3382"/>
              <a:ext cx="30" cy="30"/>
            </a:xfrm>
            <a:custGeom>
              <a:avLst/>
              <a:gdLst>
                <a:gd name="txL" fmla="*/ 0 w 58"/>
                <a:gd name="txT" fmla="*/ 0 h 59"/>
                <a:gd name="txR" fmla="*/ 58 w 58"/>
                <a:gd name="txB" fmla="*/ 59 h 5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8" h="59">
                  <a:moveTo>
                    <a:pt x="58" y="29"/>
                  </a:moveTo>
                  <a:lnTo>
                    <a:pt x="58" y="23"/>
                  </a:lnTo>
                  <a:lnTo>
                    <a:pt x="56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0" y="3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3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8" y="57"/>
                  </a:lnTo>
                  <a:lnTo>
                    <a:pt x="23" y="59"/>
                  </a:lnTo>
                  <a:lnTo>
                    <a:pt x="28" y="59"/>
                  </a:lnTo>
                  <a:lnTo>
                    <a:pt x="34" y="59"/>
                  </a:lnTo>
                  <a:lnTo>
                    <a:pt x="40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6" y="41"/>
                  </a:lnTo>
                  <a:lnTo>
                    <a:pt x="58" y="35"/>
                  </a:lnTo>
                  <a:lnTo>
                    <a:pt x="58" y="29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12" name="Freeform 568"/>
            <p:cNvSpPr/>
            <p:nvPr/>
          </p:nvSpPr>
          <p:spPr>
            <a:xfrm>
              <a:off x="3701" y="3390"/>
              <a:ext cx="14" cy="14"/>
            </a:xfrm>
            <a:custGeom>
              <a:avLst/>
              <a:gdLst>
                <a:gd name="txL" fmla="*/ 0 w 28"/>
                <a:gd name="txT" fmla="*/ 0 h 29"/>
                <a:gd name="txR" fmla="*/ 28 w 28"/>
                <a:gd name="txB" fmla="*/ 29 h 2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28" h="29">
                  <a:moveTo>
                    <a:pt x="13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5" y="27"/>
                  </a:lnTo>
                  <a:lnTo>
                    <a:pt x="3" y="25"/>
                  </a:lnTo>
                  <a:lnTo>
                    <a:pt x="2" y="22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8"/>
                  </a:lnTo>
                  <a:lnTo>
                    <a:pt x="2" y="6"/>
                  </a:lnTo>
                  <a:lnTo>
                    <a:pt x="3" y="4"/>
                  </a:lnTo>
                  <a:lnTo>
                    <a:pt x="5" y="3"/>
                  </a:lnTo>
                  <a:lnTo>
                    <a:pt x="9" y="2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9" y="2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7" y="8"/>
                  </a:lnTo>
                  <a:lnTo>
                    <a:pt x="28" y="12"/>
                  </a:lnTo>
                  <a:lnTo>
                    <a:pt x="28" y="14"/>
                  </a:lnTo>
                  <a:lnTo>
                    <a:pt x="27" y="20"/>
                  </a:lnTo>
                  <a:lnTo>
                    <a:pt x="25" y="25"/>
                  </a:lnTo>
                  <a:lnTo>
                    <a:pt x="19" y="28"/>
                  </a:lnTo>
                  <a:lnTo>
                    <a:pt x="13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13" name="Freeform 569"/>
            <p:cNvSpPr/>
            <p:nvPr/>
          </p:nvSpPr>
          <p:spPr>
            <a:xfrm>
              <a:off x="3842" y="3409"/>
              <a:ext cx="30" cy="30"/>
            </a:xfrm>
            <a:custGeom>
              <a:avLst/>
              <a:gdLst>
                <a:gd name="txL" fmla="*/ 0 w 60"/>
                <a:gd name="txT" fmla="*/ 0 h 58"/>
                <a:gd name="txR" fmla="*/ 60 w 60"/>
                <a:gd name="txB" fmla="*/ 58 h 58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58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8" y="8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8" y="50"/>
                  </a:lnTo>
                  <a:lnTo>
                    <a:pt x="12" y="54"/>
                  </a:lnTo>
                  <a:lnTo>
                    <a:pt x="18" y="56"/>
                  </a:lnTo>
                  <a:lnTo>
                    <a:pt x="24" y="58"/>
                  </a:lnTo>
                  <a:lnTo>
                    <a:pt x="30" y="58"/>
                  </a:lnTo>
                  <a:lnTo>
                    <a:pt x="36" y="58"/>
                  </a:lnTo>
                  <a:lnTo>
                    <a:pt x="41" y="56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7" y="40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6800E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14" name="Freeform 570"/>
            <p:cNvSpPr/>
            <p:nvPr/>
          </p:nvSpPr>
          <p:spPr>
            <a:xfrm>
              <a:off x="3850" y="3417"/>
              <a:ext cx="15" cy="14"/>
            </a:xfrm>
            <a:custGeom>
              <a:avLst/>
              <a:gdLst>
                <a:gd name="txL" fmla="*/ 0 w 30"/>
                <a:gd name="txT" fmla="*/ 0 h 28"/>
                <a:gd name="txR" fmla="*/ 30 w 30"/>
                <a:gd name="txB" fmla="*/ 28 h 28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28">
                  <a:moveTo>
                    <a:pt x="15" y="28"/>
                  </a:moveTo>
                  <a:lnTo>
                    <a:pt x="11" y="28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2" y="5"/>
                  </a:lnTo>
                  <a:lnTo>
                    <a:pt x="4" y="3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5" y="3"/>
                  </a:lnTo>
                  <a:lnTo>
                    <a:pt x="26" y="5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15" name="Freeform 571"/>
            <p:cNvSpPr/>
            <p:nvPr/>
          </p:nvSpPr>
          <p:spPr>
            <a:xfrm>
              <a:off x="3869" y="3310"/>
              <a:ext cx="30" cy="30"/>
            </a:xfrm>
            <a:custGeom>
              <a:avLst/>
              <a:gdLst>
                <a:gd name="txL" fmla="*/ 0 w 60"/>
                <a:gd name="txT" fmla="*/ 0 h 59"/>
                <a:gd name="txR" fmla="*/ 60 w 60"/>
                <a:gd name="txB" fmla="*/ 59 h 5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16" name="Freeform 572"/>
            <p:cNvSpPr/>
            <p:nvPr/>
          </p:nvSpPr>
          <p:spPr>
            <a:xfrm>
              <a:off x="3876" y="3318"/>
              <a:ext cx="15" cy="14"/>
            </a:xfrm>
            <a:custGeom>
              <a:avLst/>
              <a:gdLst>
                <a:gd name="txL" fmla="*/ 0 w 30"/>
                <a:gd name="txT" fmla="*/ 0 h 29"/>
                <a:gd name="txR" fmla="*/ 30 w 30"/>
                <a:gd name="txB" fmla="*/ 29 h 2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3" y="22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4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17" name="Freeform 573"/>
            <p:cNvSpPr/>
            <p:nvPr/>
          </p:nvSpPr>
          <p:spPr>
            <a:xfrm>
              <a:off x="3869" y="3182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18" name="Freeform 574"/>
            <p:cNvSpPr/>
            <p:nvPr/>
          </p:nvSpPr>
          <p:spPr>
            <a:xfrm>
              <a:off x="3876" y="3189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19" name="Freeform 575"/>
            <p:cNvSpPr/>
            <p:nvPr/>
          </p:nvSpPr>
          <p:spPr>
            <a:xfrm>
              <a:off x="2809" y="3310"/>
              <a:ext cx="29" cy="30"/>
            </a:xfrm>
            <a:custGeom>
              <a:avLst/>
              <a:gdLst>
                <a:gd name="txL" fmla="*/ 0 w 58"/>
                <a:gd name="txT" fmla="*/ 0 h 59"/>
                <a:gd name="txR" fmla="*/ 58 w 58"/>
                <a:gd name="txB" fmla="*/ 59 h 59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58" h="59">
                  <a:moveTo>
                    <a:pt x="58" y="29"/>
                  </a:moveTo>
                  <a:lnTo>
                    <a:pt x="58" y="24"/>
                  </a:lnTo>
                  <a:lnTo>
                    <a:pt x="56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0" y="3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3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7" y="57"/>
                  </a:lnTo>
                  <a:lnTo>
                    <a:pt x="23" y="59"/>
                  </a:lnTo>
                  <a:lnTo>
                    <a:pt x="28" y="59"/>
                  </a:lnTo>
                  <a:lnTo>
                    <a:pt x="34" y="59"/>
                  </a:lnTo>
                  <a:lnTo>
                    <a:pt x="40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6" y="41"/>
                  </a:lnTo>
                  <a:lnTo>
                    <a:pt x="58" y="35"/>
                  </a:lnTo>
                  <a:lnTo>
                    <a:pt x="58" y="29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20" name="Freeform 576"/>
            <p:cNvSpPr/>
            <p:nvPr/>
          </p:nvSpPr>
          <p:spPr>
            <a:xfrm>
              <a:off x="2816" y="3318"/>
              <a:ext cx="15" cy="14"/>
            </a:xfrm>
            <a:custGeom>
              <a:avLst/>
              <a:gdLst>
                <a:gd name="txL" fmla="*/ 0 w 29"/>
                <a:gd name="txT" fmla="*/ 0 h 29"/>
                <a:gd name="txR" fmla="*/ 29 w 29"/>
                <a:gd name="txB" fmla="*/ 29 h 29"/>
              </a:gdLst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</a:cxnLst>
              <a:rect l="txL" t="txT" r="txR" b="txB"/>
              <a:pathLst>
                <a:path w="29" h="29">
                  <a:moveTo>
                    <a:pt x="14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3" y="22"/>
                  </a:lnTo>
                  <a:lnTo>
                    <a:pt x="2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2" y="9"/>
                  </a:lnTo>
                  <a:lnTo>
                    <a:pt x="3" y="6"/>
                  </a:lnTo>
                  <a:lnTo>
                    <a:pt x="4" y="4"/>
                  </a:lnTo>
                  <a:lnTo>
                    <a:pt x="6" y="3"/>
                  </a:lnTo>
                  <a:lnTo>
                    <a:pt x="10" y="2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0" y="2"/>
                  </a:lnTo>
                  <a:lnTo>
                    <a:pt x="22" y="3"/>
                  </a:lnTo>
                  <a:lnTo>
                    <a:pt x="25" y="4"/>
                  </a:lnTo>
                  <a:lnTo>
                    <a:pt x="27" y="6"/>
                  </a:lnTo>
                  <a:lnTo>
                    <a:pt x="28" y="9"/>
                  </a:lnTo>
                  <a:lnTo>
                    <a:pt x="29" y="12"/>
                  </a:lnTo>
                  <a:lnTo>
                    <a:pt x="29" y="14"/>
                  </a:lnTo>
                  <a:lnTo>
                    <a:pt x="28" y="20"/>
                  </a:lnTo>
                  <a:lnTo>
                    <a:pt x="25" y="25"/>
                  </a:lnTo>
                  <a:lnTo>
                    <a:pt x="20" y="28"/>
                  </a:lnTo>
                  <a:lnTo>
                    <a:pt x="14" y="29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21" name="Freeform 577"/>
            <p:cNvSpPr/>
            <p:nvPr/>
          </p:nvSpPr>
          <p:spPr>
            <a:xfrm>
              <a:off x="2947" y="2236"/>
              <a:ext cx="30" cy="30"/>
            </a:xfrm>
            <a:custGeom>
              <a:avLst/>
              <a:gdLst>
                <a:gd name="txL" fmla="*/ 0 w 60"/>
                <a:gd name="txT" fmla="*/ 0 h 60"/>
                <a:gd name="txR" fmla="*/ 60 w 60"/>
                <a:gd name="txB" fmla="*/ 60 h 6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1" y="51"/>
                  </a:lnTo>
                  <a:lnTo>
                    <a:pt x="54" y="47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5900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22" name="Freeform 578"/>
            <p:cNvSpPr/>
            <p:nvPr/>
          </p:nvSpPr>
          <p:spPr>
            <a:xfrm>
              <a:off x="2954" y="2244"/>
              <a:ext cx="15" cy="15"/>
            </a:xfrm>
            <a:custGeom>
              <a:avLst/>
              <a:gdLst>
                <a:gd name="txL" fmla="*/ 0 w 30"/>
                <a:gd name="txT" fmla="*/ 0 h 30"/>
                <a:gd name="txR" fmla="*/ 30 w 30"/>
                <a:gd name="txB" fmla="*/ 30 h 30"/>
              </a:gdLst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txL" t="txT" r="txR" b="tx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0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FFFF9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6" name="Table 16385"/>
          <p:cNvGraphicFramePr/>
          <p:nvPr>
            <p:extLst>
              <p:ext uri="{D42A27DB-BD31-4B8C-83A1-F6EECF244321}">
                <p14:modId xmlns:p14="http://schemas.microsoft.com/office/powerpoint/2010/main" val="3904465734"/>
              </p:ext>
            </p:extLst>
          </p:nvPr>
        </p:nvGraphicFramePr>
        <p:xfrm>
          <a:off x="914400" y="841375"/>
          <a:ext cx="6172200" cy="1300163"/>
        </p:xfrm>
        <a:graphic>
          <a:graphicData uri="http://schemas.openxmlformats.org/drawingml/2006/table">
            <a:tbl>
              <a:tblPr/>
              <a:tblGrid>
                <a:gridCol w="882650"/>
                <a:gridCol w="881063"/>
                <a:gridCol w="882650"/>
                <a:gridCol w="903287"/>
                <a:gridCol w="858838"/>
                <a:gridCol w="881062"/>
                <a:gridCol w="882650"/>
              </a:tblGrid>
              <a:tr h="68262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en-US" sz="2800" b="1" dirty="0">
                          <a:latin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en-US" sz="2800" b="1" dirty="0">
                          <a:latin typeface="Arial" panose="020B0604020202020204" pitchFamily="34" charset="0"/>
                        </a:rPr>
                        <a:t>- 3</a:t>
                      </a: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en-US" sz="2800" b="1" dirty="0">
                          <a:latin typeface="Arial" panose="020B0604020202020204" pitchFamily="34" charset="0"/>
                        </a:rPr>
                        <a:t>- 2</a:t>
                      </a: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en-US" sz="2800" b="1" dirty="0">
                          <a:latin typeface="Arial" panose="020B0604020202020204" pitchFamily="34" charset="0"/>
                        </a:rPr>
                        <a:t>- 1</a:t>
                      </a: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endParaRPr lang="vi-VN" altLang="en-US" sz="2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en-US" sz="2800" b="1" dirty="0"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en-US" sz="2800" b="1" dirty="0"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17538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en-US" sz="2800" b="1" dirty="0">
                          <a:latin typeface="Arial" panose="020B0604020202020204" pitchFamily="34" charset="0"/>
                        </a:rPr>
                        <a:t>y</a:t>
                      </a: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en-US" sz="2800" b="1" dirty="0">
                          <a:solidFill>
                            <a:srgbClr val="FF0066"/>
                          </a:solidFill>
                          <a:latin typeface="Arial" panose="020B0604020202020204" pitchFamily="34" charset="0"/>
                        </a:rPr>
                        <a:t>- 5</a:t>
                      </a: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en-US" sz="2800" b="1" dirty="0">
                          <a:latin typeface="Arial" panose="020B0604020202020204" pitchFamily="34" charset="0"/>
                        </a:rPr>
                        <a:t>-7,5</a:t>
                      </a: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en-US" sz="2800" b="1" dirty="0">
                          <a:latin typeface="Arial" panose="020B0604020202020204" pitchFamily="34" charset="0"/>
                        </a:rPr>
                        <a:t>-15</a:t>
                      </a: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en-US" sz="2800" b="1" dirty="0"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en-US" sz="2800" b="1" dirty="0"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en-US" sz="2800" b="1" dirty="0">
                          <a:latin typeface="Arial" panose="020B0604020202020204" pitchFamily="34" charset="0"/>
                        </a:rPr>
                        <a:t>7,5</a:t>
                      </a: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6172" name="Group 28"/>
          <p:cNvGrpSpPr/>
          <p:nvPr/>
        </p:nvGrpSpPr>
        <p:grpSpPr>
          <a:xfrm>
            <a:off x="4648200" y="762001"/>
            <a:ext cx="354013" cy="865188"/>
            <a:chOff x="2736" y="1344"/>
            <a:chExt cx="223" cy="545"/>
          </a:xfrm>
        </p:grpSpPr>
        <p:sp>
          <p:nvSpPr>
            <p:cNvPr id="16427" name="Text Box 29"/>
            <p:cNvSpPr txBox="1"/>
            <p:nvPr/>
          </p:nvSpPr>
          <p:spPr>
            <a:xfrm>
              <a:off x="2736" y="1344"/>
              <a:ext cx="213" cy="29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en-US" altLang="en-US" sz="2400" b="1" dirty="0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16428" name="Text Box 30"/>
            <p:cNvSpPr txBox="1"/>
            <p:nvPr/>
          </p:nvSpPr>
          <p:spPr>
            <a:xfrm>
              <a:off x="2736" y="1598"/>
              <a:ext cx="213" cy="29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en-US" altLang="en-US" sz="2400" b="1" dirty="0"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16429" name="Line 31"/>
            <p:cNvSpPr/>
            <p:nvPr/>
          </p:nvSpPr>
          <p:spPr>
            <a:xfrm flipV="1">
              <a:off x="2757" y="1593"/>
              <a:ext cx="202" cy="4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16413" name="Text Box 32"/>
          <p:cNvSpPr txBox="1"/>
          <p:nvPr/>
        </p:nvSpPr>
        <p:spPr>
          <a:xfrm>
            <a:off x="1219200" y="2667000"/>
            <a:ext cx="10668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endParaRPr lang="en-US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414" name="Text Box 33"/>
          <p:cNvSpPr txBox="1"/>
          <p:nvPr/>
        </p:nvSpPr>
        <p:spPr>
          <a:xfrm>
            <a:off x="1905000" y="3657600"/>
            <a:ext cx="838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endParaRPr lang="en-US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415" name="Text Box 34"/>
          <p:cNvSpPr txBox="1"/>
          <p:nvPr/>
        </p:nvSpPr>
        <p:spPr>
          <a:xfrm>
            <a:off x="1905000" y="4343400"/>
            <a:ext cx="6858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endParaRPr lang="en-US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79" name="Text Box 35"/>
          <p:cNvSpPr txBox="1"/>
          <p:nvPr/>
        </p:nvSpPr>
        <p:spPr>
          <a:xfrm>
            <a:off x="381000" y="2301875"/>
            <a:ext cx="8382000" cy="83099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Cho thêm cặp giá trị x = 3, y = - 5 vào bảng trên thì đại lượng y 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còn là hàm số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của đại lượng x không? Vì sao?</a:t>
            </a:r>
          </a:p>
        </p:txBody>
      </p:sp>
      <p:sp>
        <p:nvSpPr>
          <p:cNvPr id="6180" name="Text Box 36"/>
          <p:cNvSpPr txBox="1"/>
          <p:nvPr/>
        </p:nvSpPr>
        <p:spPr>
          <a:xfrm>
            <a:off x="228600" y="3292475"/>
            <a:ext cx="8915400" cy="142192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lang="en-US" altLang="en-US" sz="2400" u="sng" dirty="0">
                <a:latin typeface="Times New Roman" pitchFamily="18" charset="0"/>
                <a:cs typeface="Times New Roman" pitchFamily="18" charset="0"/>
              </a:rPr>
              <a:t>Trả lời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: Đại lượng y vẫn là hàm số của đại lượng x vì:</a:t>
            </a:r>
          </a:p>
          <a:p>
            <a:pPr marL="0" lvl="0" indent="0" eaLnBrk="1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- Đại lượng y phụ thuộc vào đại lượng thay đổi x.</a:t>
            </a:r>
          </a:p>
          <a:p>
            <a:pPr marL="0" lvl="0" indent="0" eaLnBrk="1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- Ứng với mỗi giá trị của x luôn có một giá trị tương ứng của y.</a:t>
            </a:r>
          </a:p>
        </p:txBody>
      </p:sp>
      <p:graphicFrame>
        <p:nvGraphicFramePr>
          <p:cNvPr id="6181" name="Group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5518991"/>
              </p:ext>
            </p:extLst>
          </p:nvPr>
        </p:nvGraphicFramePr>
        <p:xfrm>
          <a:off x="7086600" y="838200"/>
          <a:ext cx="882650" cy="1295400"/>
        </p:xfrm>
        <a:graphic>
          <a:graphicData uri="http://schemas.openxmlformats.org/drawingml/2006/table">
            <a:tbl>
              <a:tblPr/>
              <a:tblGrid>
                <a:gridCol w="882650"/>
              </a:tblGrid>
              <a:tr h="69056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048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- 5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190" name="Text Box 46"/>
          <p:cNvSpPr txBox="1"/>
          <p:nvPr/>
        </p:nvSpPr>
        <p:spPr>
          <a:xfrm>
            <a:off x="609600" y="152400"/>
            <a:ext cx="7696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400" b="1" u="sng" dirty="0">
                <a:latin typeface="Times New Roman" pitchFamily="18" charset="0"/>
                <a:cs typeface="Times New Roman" pitchFamily="18" charset="0"/>
              </a:rPr>
              <a:t>Bài tập 2: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Hàm số y = f(x) được cho bởi bảng sau: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6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6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6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79" grpId="0"/>
      <p:bldP spid="6180" grpId="0"/>
      <p:bldP spid="619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0" name="Table 17409"/>
          <p:cNvGraphicFramePr/>
          <p:nvPr>
            <p:extLst>
              <p:ext uri="{D42A27DB-BD31-4B8C-83A1-F6EECF244321}">
                <p14:modId xmlns:p14="http://schemas.microsoft.com/office/powerpoint/2010/main" val="3493883573"/>
              </p:ext>
            </p:extLst>
          </p:nvPr>
        </p:nvGraphicFramePr>
        <p:xfrm>
          <a:off x="1784350" y="228600"/>
          <a:ext cx="6172200" cy="1300163"/>
        </p:xfrm>
        <a:graphic>
          <a:graphicData uri="http://schemas.openxmlformats.org/drawingml/2006/table">
            <a:tbl>
              <a:tblPr/>
              <a:tblGrid>
                <a:gridCol w="882650"/>
                <a:gridCol w="881063"/>
                <a:gridCol w="882650"/>
                <a:gridCol w="903287"/>
                <a:gridCol w="858838"/>
                <a:gridCol w="881062"/>
                <a:gridCol w="882650"/>
              </a:tblGrid>
              <a:tr h="68262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en-US" sz="2800" b="1" dirty="0">
                          <a:latin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en-US" sz="2800" b="1" dirty="0">
                          <a:latin typeface="Arial" panose="020B0604020202020204" pitchFamily="34" charset="0"/>
                        </a:rPr>
                        <a:t>- 3</a:t>
                      </a: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en-US" sz="2800" b="1" dirty="0">
                          <a:latin typeface="Arial" panose="020B0604020202020204" pitchFamily="34" charset="0"/>
                        </a:rPr>
                        <a:t>- 2</a:t>
                      </a: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en-US" sz="2800" b="1" dirty="0">
                          <a:latin typeface="Arial" panose="020B0604020202020204" pitchFamily="34" charset="0"/>
                        </a:rPr>
                        <a:t>- 1</a:t>
                      </a: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endParaRPr lang="vi-VN" altLang="en-US" sz="2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en-US" sz="2800" b="1" dirty="0"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en-US" sz="28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17538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en-US" sz="2800" b="1" dirty="0">
                          <a:latin typeface="Arial" panose="020B0604020202020204" pitchFamily="34" charset="0"/>
                        </a:rPr>
                        <a:t>y</a:t>
                      </a: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en-US" sz="2800" b="1" dirty="0">
                          <a:latin typeface="Arial" panose="020B0604020202020204" pitchFamily="34" charset="0"/>
                        </a:rPr>
                        <a:t>- 5</a:t>
                      </a: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en-US" sz="2800" b="1" dirty="0">
                          <a:latin typeface="Arial" panose="020B0604020202020204" pitchFamily="34" charset="0"/>
                        </a:rPr>
                        <a:t>-7,5</a:t>
                      </a: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en-US" sz="2800" b="1" dirty="0">
                          <a:latin typeface="Arial" panose="020B0604020202020204" pitchFamily="34" charset="0"/>
                        </a:rPr>
                        <a:t>-15</a:t>
                      </a: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en-US" sz="2800" b="1" dirty="0"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en-US" sz="2800" b="1" dirty="0"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en-US" sz="2800" b="1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</a:rPr>
                        <a:t>7,5</a:t>
                      </a: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17436" name="Group 28"/>
          <p:cNvGrpSpPr/>
          <p:nvPr/>
        </p:nvGrpSpPr>
        <p:grpSpPr>
          <a:xfrm>
            <a:off x="5513388" y="152401"/>
            <a:ext cx="354012" cy="865188"/>
            <a:chOff x="2736" y="1344"/>
            <a:chExt cx="223" cy="545"/>
          </a:xfrm>
        </p:grpSpPr>
        <p:sp>
          <p:nvSpPr>
            <p:cNvPr id="17491" name="Text Box 29"/>
            <p:cNvSpPr txBox="1"/>
            <p:nvPr/>
          </p:nvSpPr>
          <p:spPr>
            <a:xfrm>
              <a:off x="2736" y="1344"/>
              <a:ext cx="213" cy="29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en-US" altLang="en-US" sz="2400" b="1" dirty="0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17492" name="Text Box 30"/>
            <p:cNvSpPr txBox="1"/>
            <p:nvPr/>
          </p:nvSpPr>
          <p:spPr>
            <a:xfrm>
              <a:off x="2736" y="1598"/>
              <a:ext cx="213" cy="29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en-US" altLang="en-US" sz="2400" b="1" dirty="0"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17493" name="Line 31"/>
            <p:cNvSpPr/>
            <p:nvPr/>
          </p:nvSpPr>
          <p:spPr>
            <a:xfrm flipV="1">
              <a:off x="2757" y="1593"/>
              <a:ext cx="202" cy="4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17437" name="Text Box 33"/>
          <p:cNvSpPr txBox="1"/>
          <p:nvPr/>
        </p:nvSpPr>
        <p:spPr>
          <a:xfrm>
            <a:off x="1219200" y="2667000"/>
            <a:ext cx="10668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endParaRPr lang="en-US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38" name="Text Box 34"/>
          <p:cNvSpPr txBox="1"/>
          <p:nvPr/>
        </p:nvSpPr>
        <p:spPr>
          <a:xfrm>
            <a:off x="1905000" y="3657600"/>
            <a:ext cx="838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endParaRPr lang="en-US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39" name="Text Box 35"/>
          <p:cNvSpPr txBox="1"/>
          <p:nvPr/>
        </p:nvSpPr>
        <p:spPr>
          <a:xfrm>
            <a:off x="1905000" y="4343400"/>
            <a:ext cx="6858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endParaRPr lang="en-US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7446" name="Group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9615474"/>
              </p:ext>
            </p:extLst>
          </p:nvPr>
        </p:nvGraphicFramePr>
        <p:xfrm>
          <a:off x="7956550" y="233363"/>
          <a:ext cx="882650" cy="1295400"/>
        </p:xfrm>
        <a:graphic>
          <a:graphicData uri="http://schemas.openxmlformats.org/drawingml/2006/table">
            <a:tbl>
              <a:tblPr/>
              <a:tblGrid>
                <a:gridCol w="882650"/>
              </a:tblGrid>
              <a:tr h="69056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048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448" name="Table 17447"/>
          <p:cNvGraphicFramePr/>
          <p:nvPr>
            <p:extLst>
              <p:ext uri="{D42A27DB-BD31-4B8C-83A1-F6EECF244321}">
                <p14:modId xmlns:p14="http://schemas.microsoft.com/office/powerpoint/2010/main" val="511802241"/>
              </p:ext>
            </p:extLst>
          </p:nvPr>
        </p:nvGraphicFramePr>
        <p:xfrm>
          <a:off x="1784350" y="2136775"/>
          <a:ext cx="6172200" cy="1300163"/>
        </p:xfrm>
        <a:graphic>
          <a:graphicData uri="http://schemas.openxmlformats.org/drawingml/2006/table">
            <a:tbl>
              <a:tblPr/>
              <a:tblGrid>
                <a:gridCol w="882650"/>
                <a:gridCol w="881063"/>
                <a:gridCol w="882650"/>
                <a:gridCol w="903287"/>
                <a:gridCol w="858838"/>
                <a:gridCol w="881062"/>
                <a:gridCol w="882650"/>
              </a:tblGrid>
              <a:tr h="68262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en-US" sz="2800" b="1" dirty="0">
                          <a:latin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en-US" sz="2800" b="1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</a:rPr>
                        <a:t>- 3</a:t>
                      </a: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en-US" sz="2800" b="1" dirty="0">
                          <a:latin typeface="Arial" panose="020B0604020202020204" pitchFamily="34" charset="0"/>
                        </a:rPr>
                        <a:t>- 2</a:t>
                      </a: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en-US" sz="2800" b="1" dirty="0">
                          <a:latin typeface="Arial" panose="020B0604020202020204" pitchFamily="34" charset="0"/>
                        </a:rPr>
                        <a:t>- 1</a:t>
                      </a: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endParaRPr lang="vi-VN" altLang="en-US" sz="2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en-US" sz="2800" b="1" dirty="0"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en-US" sz="2800" b="1" dirty="0"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17538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en-US" sz="2800" b="1" dirty="0">
                          <a:latin typeface="Arial" panose="020B0604020202020204" pitchFamily="34" charset="0"/>
                        </a:rPr>
                        <a:t>y</a:t>
                      </a: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en-US" sz="2800" b="1" dirty="0">
                          <a:solidFill>
                            <a:srgbClr val="FF0066"/>
                          </a:solidFill>
                          <a:latin typeface="Arial" panose="020B0604020202020204" pitchFamily="34" charset="0"/>
                        </a:rPr>
                        <a:t>- 5</a:t>
                      </a: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en-US" sz="2800" b="1" dirty="0">
                          <a:latin typeface="Arial" panose="020B0604020202020204" pitchFamily="34" charset="0"/>
                        </a:rPr>
                        <a:t>-7,5</a:t>
                      </a: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en-US" sz="2800" b="1" dirty="0">
                          <a:latin typeface="Arial" panose="020B0604020202020204" pitchFamily="34" charset="0"/>
                        </a:rPr>
                        <a:t>-15</a:t>
                      </a: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en-US" sz="2800" b="1" dirty="0"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en-US" sz="2800" b="1" dirty="0"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en-US" sz="2800" b="1" dirty="0">
                          <a:latin typeface="Arial" panose="020B0604020202020204" pitchFamily="34" charset="0"/>
                        </a:rPr>
                        <a:t>7,5</a:t>
                      </a: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17474" name="Group 72"/>
          <p:cNvGrpSpPr/>
          <p:nvPr/>
        </p:nvGrpSpPr>
        <p:grpSpPr>
          <a:xfrm>
            <a:off x="5513388" y="2057401"/>
            <a:ext cx="354012" cy="865188"/>
            <a:chOff x="2736" y="1344"/>
            <a:chExt cx="223" cy="545"/>
          </a:xfrm>
        </p:grpSpPr>
        <p:sp>
          <p:nvSpPr>
            <p:cNvPr id="17488" name="Text Box 73"/>
            <p:cNvSpPr txBox="1"/>
            <p:nvPr/>
          </p:nvSpPr>
          <p:spPr>
            <a:xfrm>
              <a:off x="2736" y="1344"/>
              <a:ext cx="213" cy="29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en-US" altLang="en-US" sz="2400" b="1" dirty="0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17489" name="Text Box 74"/>
            <p:cNvSpPr txBox="1"/>
            <p:nvPr/>
          </p:nvSpPr>
          <p:spPr>
            <a:xfrm>
              <a:off x="2736" y="1598"/>
              <a:ext cx="213" cy="29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en-US" altLang="en-US" sz="2400" b="1" dirty="0"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17490" name="Line 75"/>
            <p:cNvSpPr/>
            <p:nvPr/>
          </p:nvSpPr>
          <p:spPr>
            <a:xfrm flipV="1">
              <a:off x="2757" y="1593"/>
              <a:ext cx="202" cy="4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graphicFrame>
        <p:nvGraphicFramePr>
          <p:cNvPr id="17484" name="Group 7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6064604"/>
              </p:ext>
            </p:extLst>
          </p:nvPr>
        </p:nvGraphicFramePr>
        <p:xfrm>
          <a:off x="7956550" y="2133600"/>
          <a:ext cx="882650" cy="1295400"/>
        </p:xfrm>
        <a:graphic>
          <a:graphicData uri="http://schemas.openxmlformats.org/drawingml/2006/table">
            <a:tbl>
              <a:tblPr/>
              <a:tblGrid>
                <a:gridCol w="882650"/>
              </a:tblGrid>
              <a:tr h="69056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048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- 5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Text Box 84"/>
          <p:cNvSpPr txBox="1"/>
          <p:nvPr/>
        </p:nvSpPr>
        <p:spPr>
          <a:xfrm>
            <a:off x="381000" y="4191000"/>
            <a:ext cx="8305800" cy="1865126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altLang="en-US" sz="2400" b="1" u="sng" dirty="0">
                <a:latin typeface="Times New Roman" pitchFamily="18" charset="0"/>
                <a:cs typeface="Times New Roman" pitchFamily="18" charset="0"/>
              </a:rPr>
              <a:t>Chú ý</a:t>
            </a:r>
            <a:r>
              <a:rPr lang="en-US" altLang="en-US" sz="2400" u="sng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Khi đại lượng y là hàm số của đại lượng x thì:</a:t>
            </a:r>
          </a:p>
          <a:p>
            <a:pPr marL="0" lvl="0" indent="0" eaLnBrk="1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Có thể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có hai hay nhiều giá trị khác nhau của x tương ứng với cùng một giá trị của y, nhưng ngược lại </a:t>
            </a:r>
            <a:r>
              <a:rPr lang="en-US" altLang="en-US" sz="240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không thể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có một giá trị của x tương ứng với hai giá trị khác nhau của y. </a:t>
            </a:r>
          </a:p>
        </p:txBody>
      </p:sp>
      <p:sp>
        <p:nvSpPr>
          <p:cNvPr id="3" name="Text Box 85"/>
          <p:cNvSpPr txBox="1"/>
          <p:nvPr/>
        </p:nvSpPr>
        <p:spPr>
          <a:xfrm>
            <a:off x="3505200" y="1600200"/>
            <a:ext cx="44196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 không là hàm số của x</a:t>
            </a:r>
          </a:p>
        </p:txBody>
      </p:sp>
      <p:sp>
        <p:nvSpPr>
          <p:cNvPr id="17485" name="Text Box 86"/>
          <p:cNvSpPr txBox="1"/>
          <p:nvPr/>
        </p:nvSpPr>
        <p:spPr>
          <a:xfrm>
            <a:off x="3581400" y="3581400"/>
            <a:ext cx="3200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 là hàm số của x</a:t>
            </a:r>
          </a:p>
        </p:txBody>
      </p:sp>
      <p:sp>
        <p:nvSpPr>
          <p:cNvPr id="17486" name="Text Box 87"/>
          <p:cNvSpPr txBox="1"/>
          <p:nvPr/>
        </p:nvSpPr>
        <p:spPr>
          <a:xfrm>
            <a:off x="152400" y="152400"/>
            <a:ext cx="1600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400" u="sng" dirty="0">
                <a:latin typeface="Times New Roman" pitchFamily="18" charset="0"/>
                <a:cs typeface="Times New Roman" pitchFamily="18" charset="0"/>
              </a:rPr>
              <a:t>Bài tập 1</a:t>
            </a:r>
          </a:p>
        </p:txBody>
      </p:sp>
      <p:sp>
        <p:nvSpPr>
          <p:cNvPr id="17487" name="Text Box 88"/>
          <p:cNvSpPr txBox="1"/>
          <p:nvPr/>
        </p:nvSpPr>
        <p:spPr>
          <a:xfrm>
            <a:off x="76200" y="1752600"/>
            <a:ext cx="1600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400" u="sng" dirty="0">
                <a:latin typeface="Times New Roman" pitchFamily="18" charset="0"/>
                <a:cs typeface="Times New Roman" pitchFamily="18" charset="0"/>
              </a:rPr>
              <a:t>Bài tập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34" name="Table 18433"/>
          <p:cNvGraphicFramePr/>
          <p:nvPr>
            <p:extLst>
              <p:ext uri="{D42A27DB-BD31-4B8C-83A1-F6EECF244321}">
                <p14:modId xmlns:p14="http://schemas.microsoft.com/office/powerpoint/2010/main" val="2686922773"/>
              </p:ext>
            </p:extLst>
          </p:nvPr>
        </p:nvGraphicFramePr>
        <p:xfrm>
          <a:off x="1447800" y="990600"/>
          <a:ext cx="6172200" cy="1300163"/>
        </p:xfrm>
        <a:graphic>
          <a:graphicData uri="http://schemas.openxmlformats.org/drawingml/2006/table">
            <a:tbl>
              <a:tblPr/>
              <a:tblGrid>
                <a:gridCol w="882650"/>
                <a:gridCol w="881063"/>
                <a:gridCol w="882650"/>
                <a:gridCol w="903287"/>
                <a:gridCol w="858838"/>
                <a:gridCol w="881062"/>
                <a:gridCol w="882650"/>
              </a:tblGrid>
              <a:tr h="68262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en-US" sz="2800" b="1" dirty="0">
                          <a:latin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en-US" sz="2800" b="1" dirty="0">
                          <a:latin typeface="Arial" panose="020B0604020202020204" pitchFamily="34" charset="0"/>
                        </a:rPr>
                        <a:t>- 3</a:t>
                      </a: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en-US" sz="2800" b="1" dirty="0">
                          <a:latin typeface="Arial" panose="020B0604020202020204" pitchFamily="34" charset="0"/>
                        </a:rPr>
                        <a:t>- 2</a:t>
                      </a: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en-US" sz="2800" b="1" dirty="0">
                          <a:latin typeface="Arial" panose="020B0604020202020204" pitchFamily="34" charset="0"/>
                        </a:rPr>
                        <a:t>- 1</a:t>
                      </a: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endParaRPr lang="vi-VN" altLang="en-US" sz="2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en-US" sz="2800" b="1" dirty="0"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en-US" sz="2800" b="1" dirty="0"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17538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en-US" sz="2800" b="1" dirty="0">
                          <a:latin typeface="Arial" panose="020B0604020202020204" pitchFamily="34" charset="0"/>
                        </a:rPr>
                        <a:t>y</a:t>
                      </a: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en-US" sz="2800" b="1" dirty="0">
                          <a:latin typeface="Arial" panose="020B0604020202020204" pitchFamily="34" charset="0"/>
                        </a:rPr>
                        <a:t>- 5</a:t>
                      </a: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en-US" sz="2800" b="1" dirty="0">
                          <a:latin typeface="Arial" panose="020B0604020202020204" pitchFamily="34" charset="0"/>
                        </a:rPr>
                        <a:t>-7,5</a:t>
                      </a: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en-US" sz="2800" b="1" dirty="0">
                          <a:latin typeface="Arial" panose="020B0604020202020204" pitchFamily="34" charset="0"/>
                        </a:rPr>
                        <a:t>-15</a:t>
                      </a: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en-US" sz="2800" b="1" dirty="0"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en-US" sz="2800" b="1" dirty="0"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en-US" sz="2800" b="1" dirty="0">
                          <a:latin typeface="Arial" panose="020B0604020202020204" pitchFamily="34" charset="0"/>
                        </a:rPr>
                        <a:t>7,5</a:t>
                      </a: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7196" name="Group 28"/>
          <p:cNvGrpSpPr/>
          <p:nvPr/>
        </p:nvGrpSpPr>
        <p:grpSpPr>
          <a:xfrm>
            <a:off x="5208588" y="914401"/>
            <a:ext cx="354012" cy="865188"/>
            <a:chOff x="2736" y="1344"/>
            <a:chExt cx="223" cy="545"/>
          </a:xfrm>
        </p:grpSpPr>
        <p:sp>
          <p:nvSpPr>
            <p:cNvPr id="18468" name="Text Box 29"/>
            <p:cNvSpPr txBox="1"/>
            <p:nvPr/>
          </p:nvSpPr>
          <p:spPr>
            <a:xfrm>
              <a:off x="2736" y="1344"/>
              <a:ext cx="213" cy="29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en-US" altLang="en-US" sz="2400" b="1" dirty="0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18469" name="Text Box 30"/>
            <p:cNvSpPr txBox="1"/>
            <p:nvPr/>
          </p:nvSpPr>
          <p:spPr>
            <a:xfrm>
              <a:off x="2736" y="1598"/>
              <a:ext cx="213" cy="29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en-US" altLang="en-US" sz="2400" b="1" dirty="0"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18470" name="Line 31"/>
            <p:cNvSpPr/>
            <p:nvPr/>
          </p:nvSpPr>
          <p:spPr>
            <a:xfrm flipV="1">
              <a:off x="2757" y="1593"/>
              <a:ext cx="202" cy="4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7200" name="Text Box 32"/>
          <p:cNvSpPr txBox="1"/>
          <p:nvPr/>
        </p:nvSpPr>
        <p:spPr>
          <a:xfrm>
            <a:off x="1219200" y="2514600"/>
            <a:ext cx="67818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Viết hàm số trên dưới dạng công thức? </a:t>
            </a:r>
          </a:p>
        </p:txBody>
      </p:sp>
      <p:sp>
        <p:nvSpPr>
          <p:cNvPr id="7201" name="Text Box 33"/>
          <p:cNvSpPr txBox="1"/>
          <p:nvPr/>
        </p:nvSpPr>
        <p:spPr>
          <a:xfrm>
            <a:off x="838200" y="2971800"/>
            <a:ext cx="7239000" cy="142192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Bài giải</a:t>
            </a:r>
          </a:p>
          <a:p>
            <a:pPr marL="0" lvl="0" indent="0" algn="ctr" eaLnBrk="1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Theo bảng giá trị trên ta có công thức: </a:t>
            </a:r>
          </a:p>
          <a:p>
            <a:pPr marL="0" lvl="0" indent="0" algn="ctr" eaLnBrk="1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x.y = 15 =&gt; </a:t>
            </a:r>
            <a:r>
              <a:rPr lang="en-US" altLang="en-US" sz="240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y = </a:t>
            </a:r>
          </a:p>
        </p:txBody>
      </p:sp>
      <p:grpSp>
        <p:nvGrpSpPr>
          <p:cNvPr id="7202" name="Group 34"/>
          <p:cNvGrpSpPr/>
          <p:nvPr/>
        </p:nvGrpSpPr>
        <p:grpSpPr>
          <a:xfrm>
            <a:off x="5562600" y="3733802"/>
            <a:ext cx="541338" cy="842963"/>
            <a:chOff x="4224" y="2064"/>
            <a:chExt cx="341" cy="531"/>
          </a:xfrm>
        </p:grpSpPr>
        <p:sp>
          <p:nvSpPr>
            <p:cNvPr id="18465" name="Text Box 35"/>
            <p:cNvSpPr txBox="1"/>
            <p:nvPr/>
          </p:nvSpPr>
          <p:spPr>
            <a:xfrm>
              <a:off x="4224" y="2064"/>
              <a:ext cx="310" cy="29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en-US" altLang="en-US" sz="24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15</a:t>
              </a:r>
            </a:p>
          </p:txBody>
        </p:sp>
        <p:sp>
          <p:nvSpPr>
            <p:cNvPr id="18466" name="Text Box 36"/>
            <p:cNvSpPr txBox="1"/>
            <p:nvPr/>
          </p:nvSpPr>
          <p:spPr>
            <a:xfrm>
              <a:off x="4303" y="2304"/>
              <a:ext cx="262" cy="29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en-US" altLang="en-US" sz="24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US" altLang="en-US" sz="2400" b="1" dirty="0">
                  <a:latin typeface="Times New Roman" pitchFamily="18" charset="0"/>
                  <a:cs typeface="Times New Roman" pitchFamily="18" charset="0"/>
                </a:rPr>
                <a:t> </a:t>
              </a:r>
            </a:p>
          </p:txBody>
        </p:sp>
        <p:sp>
          <p:nvSpPr>
            <p:cNvPr id="18467" name="Line 37"/>
            <p:cNvSpPr/>
            <p:nvPr/>
          </p:nvSpPr>
          <p:spPr>
            <a:xfrm flipV="1">
              <a:off x="4245" y="2304"/>
              <a:ext cx="298" cy="13"/>
            </a:xfrm>
            <a:prstGeom prst="line">
              <a:avLst/>
            </a:prstGeom>
            <a:ln w="38100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7206" name="Text Box 38"/>
          <p:cNvSpPr txBox="1"/>
          <p:nvPr/>
        </p:nvSpPr>
        <p:spPr>
          <a:xfrm>
            <a:off x="609600" y="228600"/>
            <a:ext cx="8153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400" b="1" u="sng" dirty="0">
                <a:latin typeface="Times New Roman" pitchFamily="18" charset="0"/>
                <a:cs typeface="Times New Roman" pitchFamily="18" charset="0"/>
              </a:rPr>
              <a:t>Bài tập 3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: Hàm số y = f(x) được cho bởi bảng sau: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2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2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2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2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00" grpId="0"/>
      <p:bldP spid="7201" grpId="0"/>
      <p:bldP spid="720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762000"/>
            <a:ext cx="80772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676400"/>
            <a:ext cx="8001000" cy="867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09938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734" y="304800"/>
            <a:ext cx="8211257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676400"/>
            <a:ext cx="8075217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89574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/>
          <p:nvPr/>
        </p:nvSpPr>
        <p:spPr>
          <a:xfrm>
            <a:off x="304800" y="228600"/>
            <a:ext cx="8763000" cy="15696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342900" indent="-342900" eaLnBrk="1" hangingPunct="1">
              <a:spcBef>
                <a:spcPct val="50000"/>
              </a:spcBef>
              <a:buNone/>
            </a:pPr>
            <a:r>
              <a:rPr lang="en-US" altLang="en-US" b="1" u="sng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u="sng" dirty="0">
                <a:latin typeface="Times New Roman" pitchFamily="18" charset="0"/>
                <a:cs typeface="Times New Roman" pitchFamily="18" charset="0"/>
              </a:rPr>
              <a:t>43 (SBT 49)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Cho hàm số y = - 6 x. Tìm các giá trị của x sao cho: </a:t>
            </a:r>
          </a:p>
          <a:p>
            <a:pPr marL="342900" indent="-342900" eaLnBrk="1" hangingPunct="1">
              <a:spcBef>
                <a:spcPct val="50000"/>
              </a:spcBef>
              <a:buNone/>
            </a:pP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y nhận giá trị dương. </a:t>
            </a:r>
          </a:p>
          <a:p>
            <a:pPr marL="342900" indent="-342900" eaLnBrk="1" hangingPunct="1">
              <a:spcBef>
                <a:spcPct val="50000"/>
              </a:spcBef>
              <a:buNone/>
            </a:pP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y nhận giá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âm</a:t>
            </a:r>
            <a:endParaRPr lang="en-US" alt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395177" y="1981200"/>
            <a:ext cx="8763000" cy="212365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342900" indent="-342900" eaLnBrk="1" hangingPunct="1">
              <a:spcBef>
                <a:spcPct val="50000"/>
              </a:spcBef>
              <a:buNone/>
            </a:pP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GIẢI</a:t>
            </a:r>
            <a:endParaRPr lang="en-US" altLang="en-US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eaLnBrk="1" hangingPunct="1">
              <a:spcBef>
                <a:spcPct val="50000"/>
              </a:spcBef>
              <a:buAutoNum type="alphaLcParenR"/>
            </a:pP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Để y &gt; 0 =&gt; 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- 6.x 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&gt; 0 </a:t>
            </a:r>
          </a:p>
          <a:p>
            <a:pPr marL="342900" indent="-342900" eaLnBrk="1" hangingPunct="1">
              <a:spcBef>
                <a:spcPct val="50000"/>
              </a:spcBef>
              <a:buNone/>
            </a:pP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   mà -6 &lt; 0 nên -6x &gt; 0 khi x &lt; 0. </a:t>
            </a:r>
          </a:p>
          <a:p>
            <a:pPr marL="342900" indent="-342900" eaLnBrk="1" hangingPunct="1">
              <a:spcBef>
                <a:spcPct val="50000"/>
              </a:spcBef>
              <a:buNone/>
            </a:pP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Vậy y nhận giá trị dương khi x &lt; 0.</a:t>
            </a:r>
          </a:p>
        </p:txBody>
      </p:sp>
      <p:sp>
        <p:nvSpPr>
          <p:cNvPr id="4" name="Text Box 2"/>
          <p:cNvSpPr txBox="1"/>
          <p:nvPr/>
        </p:nvSpPr>
        <p:spPr>
          <a:xfrm>
            <a:off x="381000" y="4124742"/>
            <a:ext cx="8763000" cy="15696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342900" indent="-342900" eaLnBrk="1" hangingPunct="1">
              <a:spcBef>
                <a:spcPct val="50000"/>
              </a:spcBef>
              <a:buNone/>
            </a:pP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y 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&lt; 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0 =&gt; 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- 6.x 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0 </a:t>
            </a:r>
          </a:p>
          <a:p>
            <a:pPr marL="342900" indent="-342900" eaLnBrk="1" hangingPunct="1">
              <a:spcBef>
                <a:spcPct val="50000"/>
              </a:spcBef>
              <a:buNone/>
            </a:pP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   mà -6 &lt; 0 nên -6x 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&lt; 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0 khi x 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&gt; 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0. </a:t>
            </a:r>
          </a:p>
          <a:p>
            <a:pPr marL="342900" indent="-342900" eaLnBrk="1" hangingPunct="1">
              <a:spcBef>
                <a:spcPct val="50000"/>
              </a:spcBef>
              <a:buNone/>
            </a:pP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Vậy y nhận giá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khi x 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&gt; 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0.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/>
          <p:nvPr/>
        </p:nvSpPr>
        <p:spPr>
          <a:xfrm>
            <a:off x="1066800" y="304800"/>
            <a:ext cx="69342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3600" b="1" dirty="0"/>
              <a:t>Tiết 31. LUYỆN TẬP</a:t>
            </a:r>
          </a:p>
        </p:txBody>
      </p:sp>
      <p:sp>
        <p:nvSpPr>
          <p:cNvPr id="8195" name="AutoShape 7"/>
          <p:cNvSpPr/>
          <p:nvPr/>
        </p:nvSpPr>
        <p:spPr>
          <a:xfrm>
            <a:off x="2019300" y="1220788"/>
            <a:ext cx="5105400" cy="685800"/>
          </a:xfrm>
          <a:prstGeom prst="flowChartAlternateProcess">
            <a:avLst/>
          </a:prstGeom>
          <a:solidFill>
            <a:srgbClr val="CCFFFF"/>
          </a:solidFill>
          <a:ln w="222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>
              <a:spcBef>
                <a:spcPct val="0"/>
              </a:spcBef>
              <a:buNone/>
            </a:pPr>
            <a:r>
              <a:rPr lang="en-US" altLang="en-US" sz="3600" b="1" dirty="0">
                <a:latin typeface=".VnTimeH" pitchFamily="34" charset="0"/>
              </a:rPr>
              <a:t> 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Dạng 2. Tính giá trị </a:t>
            </a:r>
            <a:endParaRPr lang="en-US" altLang="en-US" sz="3600" b="1" dirty="0">
              <a:latin typeface=".VnTimeH" pitchFamily="34" charset="0"/>
            </a:endParaRPr>
          </a:p>
        </p:txBody>
      </p:sp>
      <p:sp>
        <p:nvSpPr>
          <p:cNvPr id="8196" name="AutoShape 7"/>
          <p:cNvSpPr/>
          <p:nvPr/>
        </p:nvSpPr>
        <p:spPr>
          <a:xfrm>
            <a:off x="0" y="2182813"/>
            <a:ext cx="8915400" cy="3379787"/>
          </a:xfrm>
          <a:prstGeom prst="flowChartAlternateProcess">
            <a:avLst/>
          </a:prstGeom>
          <a:solidFill>
            <a:srgbClr val="CCFFFF"/>
          </a:solidFill>
          <a:ln w="222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>
              <a:spcBef>
                <a:spcPct val="0"/>
              </a:spcBef>
              <a:buNone/>
            </a:pPr>
            <a:r>
              <a:rPr lang="en-US" altLang="en-US" sz="3600" b="1" dirty="0">
                <a:latin typeface=".VnTimeH" pitchFamily="34" charset="0"/>
              </a:rPr>
              <a:t> 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2.1)Thay giá trị của </a:t>
            </a:r>
          </a:p>
          <a:p>
            <a:pPr marL="0" lvl="0" indent="0" algn="ctr">
              <a:spcBef>
                <a:spcPct val="0"/>
              </a:spcBef>
              <a:buNone/>
            </a:pP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biến v</a:t>
            </a:r>
            <a:r>
              <a:rPr lang="en-US" altLang="en-US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công thức để tính giá trị của h</a:t>
            </a:r>
            <a:r>
              <a:rPr lang="en-US" altLang="en-US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m.</a:t>
            </a:r>
          </a:p>
          <a:p>
            <a:pPr marL="0" lvl="0" indent="0" algn="ctr">
              <a:spcBef>
                <a:spcPct val="0"/>
              </a:spcBef>
              <a:buNone/>
            </a:pP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2.2)Thay giá trị của </a:t>
            </a:r>
          </a:p>
          <a:p>
            <a:pPr marL="0" lvl="0" indent="0" algn="ctr">
              <a:spcBef>
                <a:spcPct val="0"/>
              </a:spcBef>
              <a:buNone/>
            </a:pP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en-US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v</a:t>
            </a:r>
            <a:r>
              <a:rPr lang="en-US" altLang="en-US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công thức để tính giá trị của biến.</a:t>
            </a:r>
          </a:p>
          <a:p>
            <a:pPr marL="0" lvl="0" indent="0" algn="ctr">
              <a:spcBef>
                <a:spcPct val="0"/>
              </a:spcBef>
              <a:buNone/>
            </a:pP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3600" b="1" dirty="0">
              <a:latin typeface=".VnTimeH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/>
          <p:cNvSpPr txBox="1"/>
          <p:nvPr/>
        </p:nvSpPr>
        <p:spPr>
          <a:xfrm>
            <a:off x="0" y="76200"/>
            <a:ext cx="6248400" cy="585788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lstStyle/>
          <a:p>
            <a:pPr marL="914400" lvl="1" indent="-457200" eaLnBrk="1" hangingPunct="1">
              <a:lnSpc>
                <a:spcPct val="135000"/>
              </a:lnSpc>
            </a:pPr>
            <a:r>
              <a:rPr lang="en-US" altLang="en-US" b="1" u="sng" dirty="0">
                <a:latin typeface=".VnSouthern" pitchFamily="34" charset="0"/>
              </a:rPr>
              <a:t>B</a:t>
            </a:r>
            <a:r>
              <a:rPr lang="en-US" altLang="en-US" b="1" u="sng" dirty="0">
                <a:latin typeface="Arial" panose="020B0604020202020204" pitchFamily="34" charset="0"/>
              </a:rPr>
              <a:t>ài 28(SGK 64)</a:t>
            </a:r>
            <a:r>
              <a:rPr lang="en-US" altLang="en-US" b="1" dirty="0">
                <a:latin typeface="Arial" panose="020B0604020202020204" pitchFamily="34" charset="0"/>
              </a:rPr>
              <a:t> </a:t>
            </a: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altLang="en-US" b="1" dirty="0" err="1" smtClean="0">
                <a:latin typeface="Times New Roman" pitchFamily="18" charset="0"/>
                <a:cs typeface="Times New Roman" pitchFamily="18" charset="0"/>
              </a:rPr>
              <a:t>hàm</a:t>
            </a:r>
            <a:r>
              <a:rPr lang="en-US" alt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y = f(x) = </a:t>
            </a:r>
          </a:p>
        </p:txBody>
      </p:sp>
      <p:sp>
        <p:nvSpPr>
          <p:cNvPr id="27651" name="Text Box 3"/>
          <p:cNvSpPr txBox="1"/>
          <p:nvPr/>
        </p:nvSpPr>
        <p:spPr>
          <a:xfrm>
            <a:off x="0" y="498475"/>
            <a:ext cx="9144000" cy="1034129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lstStyle/>
          <a:p>
            <a:pPr marL="914400" lvl="1" indent="-457200" eaLnBrk="1" hangingPunct="1">
              <a:lnSpc>
                <a:spcPct val="120000"/>
              </a:lnSpc>
              <a:buAutoNum type="alphaLcParenR"/>
            </a:pPr>
            <a:r>
              <a:rPr lang="en-US" altLang="en-US" sz="2500" b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ính </a:t>
            </a:r>
            <a:r>
              <a:rPr lang="en-US" altLang="en-US" sz="2500" b="1" dirty="0">
                <a:latin typeface="Times New Roman" pitchFamily="18" charset="0"/>
                <a:cs typeface="Times New Roman" pitchFamily="18" charset="0"/>
              </a:rPr>
              <a:t>f(5) = ? ;     f(-3) = ?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914400" lvl="1" indent="-457200" eaLnBrk="1" hangingPunct="1">
              <a:lnSpc>
                <a:spcPct val="120000"/>
              </a:lnSpc>
              <a:buAutoNum type="alphaLcParenR"/>
            </a:pPr>
            <a:r>
              <a:rPr lang="en-US" alt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alt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điền</a:t>
            </a:r>
            <a:r>
              <a:rPr lang="en-US" altLang="en-US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altLang="en-US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altLang="en-US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altLang="en-US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altLang="en-US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altLang="en-US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altLang="en-US" sz="2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300" b="1" dirty="0">
                <a:latin typeface="Times New Roman" pitchFamily="18" charset="0"/>
                <a:cs typeface="Times New Roman" pitchFamily="18" charset="0"/>
              </a:rPr>
              <a:t>sau:</a:t>
            </a:r>
          </a:p>
        </p:txBody>
      </p:sp>
      <p:graphicFrame>
        <p:nvGraphicFramePr>
          <p:cNvPr id="9220" name="Table 9219"/>
          <p:cNvGraphicFramePr/>
          <p:nvPr>
            <p:extLst>
              <p:ext uri="{D42A27DB-BD31-4B8C-83A1-F6EECF244321}">
                <p14:modId xmlns:p14="http://schemas.microsoft.com/office/powerpoint/2010/main" val="1083174184"/>
              </p:ext>
            </p:extLst>
          </p:nvPr>
        </p:nvGraphicFramePr>
        <p:xfrm>
          <a:off x="609600" y="1600200"/>
          <a:ext cx="8031163" cy="1524000"/>
        </p:xfrm>
        <a:graphic>
          <a:graphicData uri="http://schemas.openxmlformats.org/drawingml/2006/table">
            <a:tbl>
              <a:tblPr/>
              <a:tblGrid>
                <a:gridCol w="1485900"/>
                <a:gridCol w="935038"/>
                <a:gridCol w="935037"/>
                <a:gridCol w="935038"/>
                <a:gridCol w="935037"/>
                <a:gridCol w="935038"/>
                <a:gridCol w="935037"/>
                <a:gridCol w="935038"/>
              </a:tblGrid>
              <a:tr h="76200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en-US" dirty="0">
                          <a:latin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en-US" sz="2800" b="1" dirty="0" smtClean="0">
                          <a:latin typeface="Arial" panose="020B0604020202020204" pitchFamily="34" charset="0"/>
                        </a:rPr>
                        <a:t>- 6</a:t>
                      </a:r>
                      <a:endParaRPr lang="en-US" altLang="en-US" sz="2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en-US" sz="2800" b="1" dirty="0" smtClean="0">
                          <a:latin typeface="Arial" panose="020B0604020202020204" pitchFamily="34" charset="0"/>
                        </a:rPr>
                        <a:t>- 4</a:t>
                      </a:r>
                      <a:endParaRPr lang="en-US" altLang="en-US" sz="2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en-US" sz="2800" b="1" dirty="0" smtClean="0">
                          <a:latin typeface="Arial" panose="020B0604020202020204" pitchFamily="34" charset="0"/>
                        </a:rPr>
                        <a:t>- 3</a:t>
                      </a:r>
                      <a:endParaRPr lang="en-US" altLang="en-US" sz="2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en-US" sz="2800" b="1" dirty="0"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en-US" sz="2800" b="1" dirty="0"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en-US" sz="2800" b="1" dirty="0"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en-US" sz="2800" b="1" dirty="0"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6200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en-US" altLang="en-US" sz="2800" dirty="0">
                          <a:latin typeface="Arial" panose="020B0604020202020204" pitchFamily="34" charset="0"/>
                        </a:rPr>
                        <a:t>f(</a:t>
                      </a:r>
                      <a:r>
                        <a:rPr lang="en-US" altLang="en-US" dirty="0">
                          <a:latin typeface="Arial" panose="020B0604020202020204" pitchFamily="34" charset="0"/>
                        </a:rPr>
                        <a:t>x</a:t>
                      </a:r>
                      <a:r>
                        <a:rPr lang="en-US" altLang="en-US" sz="2800" dirty="0">
                          <a:latin typeface="Arial" panose="020B0604020202020204" pitchFamily="34" charset="0"/>
                        </a:rPr>
                        <a:t>)=</a:t>
                      </a:r>
                      <a:r>
                        <a:rPr lang="en-US" altLang="en-US" sz="2800" b="1" dirty="0">
                          <a:latin typeface="Arial" panose="020B0604020202020204" pitchFamily="34" charset="0"/>
                        </a:rPr>
                        <a:t>     </a:t>
                      </a: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endParaRPr lang="vi-VN" altLang="en-US" sz="2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endParaRPr lang="vi-VN" altLang="en-US" sz="2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endParaRPr lang="vi-VN" altLang="en-US" sz="2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endParaRPr lang="vi-VN" altLang="en-US" sz="2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endParaRPr lang="vi-VN" altLang="en-US" sz="2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endParaRPr lang="vi-VN" altLang="en-US" sz="2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endParaRPr lang="vi-VN" altLang="en-US" sz="2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7691" name="Text Box 43"/>
          <p:cNvSpPr txBox="1"/>
          <p:nvPr/>
        </p:nvSpPr>
        <p:spPr>
          <a:xfrm>
            <a:off x="533400" y="3200400"/>
            <a:ext cx="1219200" cy="4572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Bài giải</a:t>
            </a:r>
          </a:p>
        </p:txBody>
      </p:sp>
      <p:sp>
        <p:nvSpPr>
          <p:cNvPr id="27703" name="Text Box 55"/>
          <p:cNvSpPr txBox="1"/>
          <p:nvPr/>
        </p:nvSpPr>
        <p:spPr>
          <a:xfrm>
            <a:off x="4262230" y="3517300"/>
            <a:ext cx="1452770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400" b="1" dirty="0" smtClean="0">
                <a:latin typeface="Times New Roman" pitchFamily="18" charset="0"/>
                <a:cs typeface="Times New Roman" pitchFamily="18" charset="0"/>
              </a:rPr>
              <a:t>a)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smtClean="0">
                <a:latin typeface="Times New Roman" pitchFamily="18" charset="0"/>
                <a:cs typeface="Times New Roman" pitchFamily="18" charset="0"/>
              </a:rPr>
              <a:t>:  </a:t>
            </a:r>
            <a:endParaRPr lang="en-US" alt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264" name="Table 9263"/>
          <p:cNvGraphicFramePr/>
          <p:nvPr>
            <p:extLst>
              <p:ext uri="{D42A27DB-BD31-4B8C-83A1-F6EECF244321}">
                <p14:modId xmlns:p14="http://schemas.microsoft.com/office/powerpoint/2010/main" val="2145024628"/>
              </p:ext>
            </p:extLst>
          </p:nvPr>
        </p:nvGraphicFramePr>
        <p:xfrm>
          <a:off x="579438" y="5029200"/>
          <a:ext cx="8031163" cy="1524000"/>
        </p:xfrm>
        <a:graphic>
          <a:graphicData uri="http://schemas.openxmlformats.org/drawingml/2006/table">
            <a:tbl>
              <a:tblPr/>
              <a:tblGrid>
                <a:gridCol w="1485900"/>
                <a:gridCol w="935038"/>
                <a:gridCol w="935037"/>
                <a:gridCol w="935038"/>
                <a:gridCol w="935037"/>
                <a:gridCol w="935038"/>
                <a:gridCol w="935037"/>
                <a:gridCol w="935038"/>
              </a:tblGrid>
              <a:tr h="76200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en-US" dirty="0">
                          <a:latin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en-US" sz="2800" b="1" dirty="0" smtClean="0">
                          <a:latin typeface="Arial" panose="020B0604020202020204" pitchFamily="34" charset="0"/>
                        </a:rPr>
                        <a:t>- 6</a:t>
                      </a:r>
                      <a:endParaRPr lang="en-US" altLang="en-US" sz="2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en-US" sz="2800" b="1" dirty="0" smtClean="0">
                          <a:latin typeface="Arial" panose="020B0604020202020204" pitchFamily="34" charset="0"/>
                        </a:rPr>
                        <a:t>- 4</a:t>
                      </a:r>
                      <a:endParaRPr lang="en-US" altLang="en-US" sz="2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en-US" sz="2800" b="1" dirty="0" smtClean="0">
                          <a:latin typeface="Arial" panose="020B0604020202020204" pitchFamily="34" charset="0"/>
                        </a:rPr>
                        <a:t>- 3</a:t>
                      </a:r>
                      <a:endParaRPr lang="en-US" altLang="en-US" sz="2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en-US" sz="2800" b="1" dirty="0"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en-US" sz="2800" b="1" dirty="0"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en-US" sz="2800" b="1" dirty="0"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en-US" sz="2800" b="1" dirty="0"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6200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en-US" altLang="en-US" sz="2800" dirty="0">
                          <a:latin typeface="Times New Roman" pitchFamily="18" charset="0"/>
                          <a:cs typeface="Times New Roman" pitchFamily="18" charset="0"/>
                        </a:rPr>
                        <a:t>f(</a:t>
                      </a:r>
                      <a:r>
                        <a:rPr lang="en-US" altLang="en-US" dirty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lang="en-US" altLang="en-US" sz="2800" dirty="0">
                          <a:latin typeface="Times New Roman" pitchFamily="18" charset="0"/>
                          <a:cs typeface="Times New Roman" pitchFamily="18" charset="0"/>
                        </a:rPr>
                        <a:t>)=</a:t>
                      </a:r>
                      <a:r>
                        <a:rPr lang="en-US" altLang="en-US" sz="2800" b="1" dirty="0"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endParaRPr lang="vi-VN" altLang="en-US" sz="2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endParaRPr lang="vi-VN" altLang="en-US" sz="2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endParaRPr lang="vi-VN" altLang="en-US" sz="2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endParaRPr lang="vi-VN" altLang="en-US" sz="2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endParaRPr lang="vi-VN" altLang="en-US" sz="2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endParaRPr lang="vi-VN" altLang="en-US" sz="2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endParaRPr lang="vi-VN" altLang="en-US" sz="2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7746" name="Text Box 98"/>
          <p:cNvSpPr txBox="1"/>
          <p:nvPr/>
        </p:nvSpPr>
        <p:spPr>
          <a:xfrm>
            <a:off x="533400" y="4495800"/>
            <a:ext cx="533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b)</a:t>
            </a:r>
          </a:p>
        </p:txBody>
      </p:sp>
      <p:sp>
        <p:nvSpPr>
          <p:cNvPr id="27751" name="Text Box 103"/>
          <p:cNvSpPr txBox="1"/>
          <p:nvPr/>
        </p:nvSpPr>
        <p:spPr>
          <a:xfrm>
            <a:off x="2209800" y="5867400"/>
            <a:ext cx="609600" cy="5232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- 2</a:t>
            </a:r>
            <a:endParaRPr lang="en-US" altLang="en-US" sz="2800" b="1" dirty="0">
              <a:solidFill>
                <a:srgbClr val="FF0000"/>
              </a:solidFill>
            </a:endParaRPr>
          </a:p>
        </p:txBody>
      </p:sp>
      <p:sp>
        <p:nvSpPr>
          <p:cNvPr id="27752" name="Text Box 104"/>
          <p:cNvSpPr txBox="1"/>
          <p:nvPr/>
        </p:nvSpPr>
        <p:spPr>
          <a:xfrm>
            <a:off x="3200400" y="5867400"/>
            <a:ext cx="609600" cy="5232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- 3</a:t>
            </a:r>
            <a:endParaRPr lang="en-US" altLang="en-US" sz="2800" b="1" dirty="0">
              <a:solidFill>
                <a:srgbClr val="FF0000"/>
              </a:solidFill>
            </a:endParaRPr>
          </a:p>
        </p:txBody>
      </p:sp>
      <p:sp>
        <p:nvSpPr>
          <p:cNvPr id="27753" name="Text Box 105"/>
          <p:cNvSpPr txBox="1"/>
          <p:nvPr/>
        </p:nvSpPr>
        <p:spPr>
          <a:xfrm>
            <a:off x="4038600" y="5867400"/>
            <a:ext cx="685800" cy="5232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- 4</a:t>
            </a:r>
            <a:endParaRPr lang="en-US" altLang="en-US" sz="2800" b="1" dirty="0">
              <a:solidFill>
                <a:srgbClr val="FF0000"/>
              </a:solidFill>
            </a:endParaRPr>
          </a:p>
        </p:txBody>
      </p:sp>
      <p:sp>
        <p:nvSpPr>
          <p:cNvPr id="27754" name="Text Box 106"/>
          <p:cNvSpPr txBox="1"/>
          <p:nvPr/>
        </p:nvSpPr>
        <p:spPr>
          <a:xfrm>
            <a:off x="5029200" y="5867400"/>
            <a:ext cx="5334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800" b="1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27755" name="Text Box 107"/>
          <p:cNvSpPr txBox="1"/>
          <p:nvPr/>
        </p:nvSpPr>
        <p:spPr>
          <a:xfrm>
            <a:off x="5867400" y="5867400"/>
            <a:ext cx="6858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800" b="1" dirty="0">
                <a:solidFill>
                  <a:srgbClr val="FF0000"/>
                </a:solidFill>
              </a:rPr>
              <a:t>2,4</a:t>
            </a:r>
          </a:p>
        </p:txBody>
      </p:sp>
      <p:sp>
        <p:nvSpPr>
          <p:cNvPr id="27756" name="Text Box 108"/>
          <p:cNvSpPr txBox="1"/>
          <p:nvPr/>
        </p:nvSpPr>
        <p:spPr>
          <a:xfrm>
            <a:off x="6858000" y="5867400"/>
            <a:ext cx="6858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28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7757" name="Text Box 109"/>
          <p:cNvSpPr txBox="1"/>
          <p:nvPr/>
        </p:nvSpPr>
        <p:spPr>
          <a:xfrm>
            <a:off x="7772400" y="5867400"/>
            <a:ext cx="6858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2800" b="1" dirty="0">
                <a:solidFill>
                  <a:srgbClr val="FF0000"/>
                </a:solidFill>
              </a:rPr>
              <a:t>1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7223537"/>
              </p:ext>
            </p:extLst>
          </p:nvPr>
        </p:nvGraphicFramePr>
        <p:xfrm>
          <a:off x="1385887" y="2336800"/>
          <a:ext cx="4064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0" name="Equation" r:id="rId3" imgW="203040" imgH="393480" progId="Equation.DSMT4">
                  <p:embed/>
                </p:oleObj>
              </mc:Choice>
              <mc:Fallback>
                <p:oleObj name="Equation" r:id="rId3" imgW="2030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85887" y="2336800"/>
                        <a:ext cx="406400" cy="787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4704190"/>
              </p:ext>
            </p:extLst>
          </p:nvPr>
        </p:nvGraphicFramePr>
        <p:xfrm>
          <a:off x="5664200" y="6626"/>
          <a:ext cx="4064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1" name="Equation" r:id="rId5" imgW="203040" imgH="393480" progId="Equation.DSMT4">
                  <p:embed/>
                </p:oleObj>
              </mc:Choice>
              <mc:Fallback>
                <p:oleObj name="Equation" r:id="rId5" imgW="2030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664200" y="6626"/>
                        <a:ext cx="406400" cy="787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0646453"/>
              </p:ext>
            </p:extLst>
          </p:nvPr>
        </p:nvGraphicFramePr>
        <p:xfrm>
          <a:off x="5569226" y="3352800"/>
          <a:ext cx="20066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2" name="Equation" r:id="rId7" imgW="1002960" imgH="393480" progId="Equation.DSMT4">
                  <p:embed/>
                </p:oleObj>
              </mc:Choice>
              <mc:Fallback>
                <p:oleObj name="Equation" r:id="rId7" imgW="10029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569226" y="3352800"/>
                        <a:ext cx="2006600" cy="787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926291"/>
              </p:ext>
            </p:extLst>
          </p:nvPr>
        </p:nvGraphicFramePr>
        <p:xfrm>
          <a:off x="5295900" y="4129157"/>
          <a:ext cx="21082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3" name="Equation" r:id="rId9" imgW="1054080" imgH="393480" progId="Equation.DSMT4">
                  <p:embed/>
                </p:oleObj>
              </mc:Choice>
              <mc:Fallback>
                <p:oleObj name="Equation" r:id="rId9" imgW="10540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295900" y="4129157"/>
                        <a:ext cx="2108200" cy="787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c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7223537"/>
              </p:ext>
            </p:extLst>
          </p:nvPr>
        </p:nvGraphicFramePr>
        <p:xfrm>
          <a:off x="1382643" y="5733256"/>
          <a:ext cx="4064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4" name="Equation" r:id="rId11" imgW="203040" imgH="393480" progId="Equation.DSMT4">
                  <p:embed/>
                </p:oleObj>
              </mc:Choice>
              <mc:Fallback>
                <p:oleObj name="Equation" r:id="rId11" imgW="2030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82643" y="5733256"/>
                        <a:ext cx="406400" cy="787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1000"/>
                                        <p:tgtEl>
                                          <p:spTgt spid="27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77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77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77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77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7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7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1000"/>
                                        <p:tgtEl>
                                          <p:spTgt spid="9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1000"/>
                                        <p:tgtEl>
                                          <p:spTgt spid="27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1000"/>
                                        <p:tgtEl>
                                          <p:spTgt spid="27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1000"/>
                                        <p:tgtEl>
                                          <p:spTgt spid="27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1000"/>
                                        <p:tgtEl>
                                          <p:spTgt spid="27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27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27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27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  <p:bldP spid="27651" grpId="0"/>
      <p:bldP spid="27691" grpId="0"/>
      <p:bldP spid="27703" grpId="0"/>
      <p:bldP spid="27746" grpId="0"/>
      <p:bldP spid="27756" grpId="0"/>
      <p:bldP spid="2775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Text Box 3"/>
          <p:cNvSpPr txBox="1"/>
          <p:nvPr/>
        </p:nvSpPr>
        <p:spPr>
          <a:xfrm>
            <a:off x="228600" y="279400"/>
            <a:ext cx="8763000" cy="11684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50000"/>
              </a:spcBef>
              <a:buNone/>
            </a:pPr>
            <a:r>
              <a:rPr lang="en-US" altLang="en-US" sz="28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29/SGK: Cho 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hàm số y = f(x) </a:t>
            </a:r>
            <a:r>
              <a:rPr lang="en-US" altLang="en-US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x</a:t>
            </a:r>
            <a:r>
              <a:rPr lang="en-US" altLang="en-US" sz="2800" b="1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- 2             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lvl="0" indent="0">
              <a:spcBef>
                <a:spcPct val="50000"/>
              </a:spcBef>
              <a:buNone/>
            </a:pP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 tính: f(2); f(1); f(0); f(-1); f(-2).</a:t>
            </a:r>
          </a:p>
        </p:txBody>
      </p:sp>
      <p:sp>
        <p:nvSpPr>
          <p:cNvPr id="34824" name="Text Box 8"/>
          <p:cNvSpPr txBox="1"/>
          <p:nvPr/>
        </p:nvSpPr>
        <p:spPr>
          <a:xfrm>
            <a:off x="400050" y="2196307"/>
            <a:ext cx="4838700" cy="5232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f(2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2</a:t>
            </a:r>
            <a:r>
              <a:rPr lang="en-US" altLang="en-US" sz="2800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2 = 4 – 2 = 2   </a:t>
            </a:r>
            <a:endParaRPr lang="en-US" altLang="en-US" sz="2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Box 8"/>
          <p:cNvSpPr txBox="1"/>
          <p:nvPr/>
        </p:nvSpPr>
        <p:spPr>
          <a:xfrm>
            <a:off x="3249267" y="1669774"/>
            <a:ext cx="1066800" cy="5232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altLang="en-US" sz="2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 Box 8"/>
          <p:cNvSpPr txBox="1"/>
          <p:nvPr/>
        </p:nvSpPr>
        <p:spPr>
          <a:xfrm>
            <a:off x="1252332" y="2693023"/>
            <a:ext cx="4057650" cy="5232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f(1) = 1</a:t>
            </a:r>
            <a:r>
              <a:rPr lang="en-US" altLang="en-US" sz="2800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2 = 1 – 2 = -1  </a:t>
            </a:r>
            <a:endParaRPr lang="en-US" altLang="en-US" sz="2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 Box 8"/>
          <p:cNvSpPr txBox="1"/>
          <p:nvPr/>
        </p:nvSpPr>
        <p:spPr>
          <a:xfrm>
            <a:off x="1220442" y="3238712"/>
            <a:ext cx="4057650" cy="5232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f(0) = 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en-US" sz="2800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2 = 0 – 2 = -2  </a:t>
            </a:r>
            <a:endParaRPr lang="en-US" altLang="en-US" sz="2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 Box 8"/>
          <p:cNvSpPr txBox="1"/>
          <p:nvPr/>
        </p:nvSpPr>
        <p:spPr>
          <a:xfrm>
            <a:off x="1193938" y="3761932"/>
            <a:ext cx="5206862" cy="5232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f(-1) = (-1)</a:t>
            </a:r>
            <a:r>
              <a:rPr lang="en-US" altLang="en-US" sz="2800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2 = 1 – 2 = - 1 </a:t>
            </a:r>
            <a:endParaRPr lang="en-US" altLang="en-US" sz="2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 Box 8"/>
          <p:cNvSpPr txBox="1"/>
          <p:nvPr/>
        </p:nvSpPr>
        <p:spPr>
          <a:xfrm>
            <a:off x="1245706" y="4285152"/>
            <a:ext cx="5206862" cy="5232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f(-2) = (-2)</a:t>
            </a:r>
            <a:r>
              <a:rPr lang="en-US" altLang="en-US" sz="2800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2 = 4 – 2 = 2 </a:t>
            </a:r>
            <a:endParaRPr lang="en-US" altLang="en-US" sz="2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4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/>
      <p:bldP spid="34824" grpId="0"/>
      <p:bldP spid="17" grpId="0"/>
      <p:bldP spid="19" grpId="0"/>
      <p:bldP spid="21" grpId="0"/>
      <p:bldP spid="22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AutoShape 2"/>
          <p:cNvSpPr/>
          <p:nvPr/>
        </p:nvSpPr>
        <p:spPr>
          <a:xfrm>
            <a:off x="87796" y="228600"/>
            <a:ext cx="2209800" cy="1079500"/>
          </a:xfrm>
          <a:prstGeom prst="flowChartDecision">
            <a:avLst/>
          </a:prstGeom>
          <a:solidFill>
            <a:schemeClr val="accent1"/>
          </a:solidFill>
          <a:ln w="76200" cap="flat" cmpd="sng">
            <a:solidFill>
              <a:schemeClr val="folHlink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en-US" alt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30sgk</a:t>
            </a:r>
          </a:p>
        </p:txBody>
      </p:sp>
      <p:sp>
        <p:nvSpPr>
          <p:cNvPr id="33795" name="Text Box 3"/>
          <p:cNvSpPr txBox="1"/>
          <p:nvPr/>
        </p:nvSpPr>
        <p:spPr>
          <a:xfrm>
            <a:off x="228600" y="1447800"/>
            <a:ext cx="8686800" cy="310854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hàm số y = f(x) = 1 - </a:t>
            </a:r>
            <a:r>
              <a:rPr lang="en-US" altLang="en-US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8x, </a:t>
            </a:r>
            <a:r>
              <a:rPr lang="en-US" altLang="en-US" sz="28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khẳng</a:t>
            </a:r>
            <a:r>
              <a:rPr lang="en-US" altLang="en-US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 nào sau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2800" b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50000"/>
              </a:spcBef>
            </a:pPr>
            <a:r>
              <a:rPr lang="en-US" altLang="en-US" sz="28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đúng:</a:t>
            </a:r>
          </a:p>
          <a:p>
            <a:pPr marL="342900" indent="-342900">
              <a:spcBef>
                <a:spcPct val="50000"/>
              </a:spcBef>
            </a:pP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		f(-1) = 9</a:t>
            </a:r>
          </a:p>
          <a:p>
            <a:pPr marL="342900" indent="-342900">
              <a:spcBef>
                <a:spcPct val="50000"/>
              </a:spcBef>
            </a:pP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		</a:t>
            </a:r>
          </a:p>
          <a:p>
            <a:pPr marL="342900" indent="-342900">
              <a:spcBef>
                <a:spcPct val="50000"/>
              </a:spcBef>
            </a:pP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		f(3) = 25</a:t>
            </a:r>
          </a:p>
        </p:txBody>
      </p:sp>
      <p:sp>
        <p:nvSpPr>
          <p:cNvPr id="33797" name="Oval 5"/>
          <p:cNvSpPr/>
          <p:nvPr/>
        </p:nvSpPr>
        <p:spPr>
          <a:xfrm>
            <a:off x="4876800" y="3962400"/>
            <a:ext cx="2590800" cy="5334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</a:p>
        </p:txBody>
      </p:sp>
      <p:sp>
        <p:nvSpPr>
          <p:cNvPr id="33798" name="Oval 6"/>
          <p:cNvSpPr/>
          <p:nvPr/>
        </p:nvSpPr>
        <p:spPr>
          <a:xfrm>
            <a:off x="4876800" y="3386138"/>
            <a:ext cx="2590800" cy="5334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</a:p>
        </p:txBody>
      </p:sp>
      <p:sp>
        <p:nvSpPr>
          <p:cNvPr id="33799" name="Oval 7"/>
          <p:cNvSpPr/>
          <p:nvPr/>
        </p:nvSpPr>
        <p:spPr>
          <a:xfrm>
            <a:off x="4876800" y="2743200"/>
            <a:ext cx="2590800" cy="5334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</a:p>
        </p:txBody>
      </p:sp>
      <p:sp>
        <p:nvSpPr>
          <p:cNvPr id="33800" name="Oval 8"/>
          <p:cNvSpPr/>
          <p:nvPr/>
        </p:nvSpPr>
        <p:spPr>
          <a:xfrm>
            <a:off x="1524000" y="3352800"/>
            <a:ext cx="533400" cy="5334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33801" name="Oval 9"/>
          <p:cNvSpPr/>
          <p:nvPr/>
        </p:nvSpPr>
        <p:spPr>
          <a:xfrm>
            <a:off x="1524000" y="2743200"/>
            <a:ext cx="533400" cy="5334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33802" name="Oval 10"/>
          <p:cNvSpPr/>
          <p:nvPr/>
        </p:nvSpPr>
        <p:spPr>
          <a:xfrm>
            <a:off x="1524000" y="4038600"/>
            <a:ext cx="533400" cy="5334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5564243"/>
              </p:ext>
            </p:extLst>
          </p:nvPr>
        </p:nvGraphicFramePr>
        <p:xfrm>
          <a:off x="2087217" y="3157538"/>
          <a:ext cx="1660712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" name="Equation" r:id="rId3" imgW="723600" imgH="431640" progId="Equation.DSMT4">
                  <p:embed/>
                </p:oleObj>
              </mc:Choice>
              <mc:Fallback>
                <p:oleObj name="Equation" r:id="rId3" imgW="723600" imgH="431640" progId="Equation.DSMT4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7217" y="3157538"/>
                        <a:ext cx="1660712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3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2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8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338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37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801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338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37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800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338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802"/>
                  </p:tgtEl>
                </p:cond>
              </p:nextCondLst>
            </p:seq>
          </p:childTnLst>
        </p:cTn>
      </p:par>
    </p:tnLst>
    <p:bldLst>
      <p:bldP spid="33794" grpId="0" animBg="1"/>
      <p:bldP spid="33795" grpId="0"/>
      <p:bldP spid="33797" grpId="0" animBg="1"/>
      <p:bldP spid="33798" grpId="0" animBg="1"/>
      <p:bldP spid="33799" grpId="0" animBg="1"/>
      <p:bldP spid="33800" grpId="0" animBg="1"/>
      <p:bldP spid="33801" grpId="0" animBg="1"/>
      <p:bldP spid="3380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91" name="Table 12290"/>
          <p:cNvGraphicFramePr/>
          <p:nvPr>
            <p:extLst>
              <p:ext uri="{D42A27DB-BD31-4B8C-83A1-F6EECF244321}">
                <p14:modId xmlns:p14="http://schemas.microsoft.com/office/powerpoint/2010/main" val="3720545694"/>
              </p:ext>
            </p:extLst>
          </p:nvPr>
        </p:nvGraphicFramePr>
        <p:xfrm>
          <a:off x="1054100" y="1828800"/>
          <a:ext cx="7131050" cy="1825625"/>
        </p:xfrm>
        <a:graphic>
          <a:graphicData uri="http://schemas.openxmlformats.org/drawingml/2006/table">
            <a:tbl>
              <a:tblPr/>
              <a:tblGrid>
                <a:gridCol w="1189038"/>
                <a:gridCol w="1187450"/>
                <a:gridCol w="1189037"/>
                <a:gridCol w="1187450"/>
                <a:gridCol w="1189038"/>
                <a:gridCol w="1189037"/>
              </a:tblGrid>
              <a:tr h="954088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en-US" sz="3200" b="1" dirty="0">
                          <a:latin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en-US" sz="3200" b="1" dirty="0" smtClean="0">
                          <a:latin typeface="Arial" panose="020B0604020202020204" pitchFamily="34" charset="0"/>
                        </a:rPr>
                        <a:t>- 0,5</a:t>
                      </a:r>
                      <a:endParaRPr lang="en-US" altLang="en-US" sz="32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endParaRPr lang="vi-VN" altLang="en-US" sz="3200" b="1" dirty="0">
                        <a:solidFill>
                          <a:srgbClr val="000066"/>
                        </a:solidFill>
                        <a:latin typeface="Arial" panose="020B0604020202020204" pitchFamily="34" charset="0"/>
                      </a:endParaRPr>
                    </a:p>
                  </a:txBody>
                  <a:tcPr anchor="ctr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endParaRPr lang="vi-VN" altLang="en-US" sz="3200" b="1" dirty="0">
                        <a:solidFill>
                          <a:srgbClr val="000066"/>
                        </a:solidFill>
                        <a:latin typeface="Arial" panose="020B0604020202020204" pitchFamily="34" charset="0"/>
                      </a:endParaRPr>
                    </a:p>
                  </a:txBody>
                  <a:tcPr anchor="ctr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en-US" sz="3200" b="1" dirty="0">
                          <a:latin typeface="Arial" panose="020B0604020202020204" pitchFamily="34" charset="0"/>
                        </a:rPr>
                        <a:t>4,5</a:t>
                      </a:r>
                    </a:p>
                  </a:txBody>
                  <a:tcPr anchor="ctr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en-US" sz="3200" b="1" dirty="0"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anchor="ctr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871537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en-US" sz="3200" b="1" dirty="0">
                          <a:latin typeface="Arial" panose="020B0604020202020204" pitchFamily="34" charset="0"/>
                        </a:rPr>
                        <a:t>y</a:t>
                      </a:r>
                    </a:p>
                  </a:txBody>
                  <a:tcPr anchor="ctr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endParaRPr lang="vi-VN" altLang="en-US" sz="3200" b="1" dirty="0">
                        <a:solidFill>
                          <a:srgbClr val="000066"/>
                        </a:solidFill>
                        <a:latin typeface="Arial" panose="020B0604020202020204" pitchFamily="34" charset="0"/>
                      </a:endParaRPr>
                    </a:p>
                  </a:txBody>
                  <a:tcPr anchor="ctr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en-US" sz="3200" b="1" dirty="0">
                          <a:latin typeface="Arial" panose="020B0604020202020204" pitchFamily="34" charset="0"/>
                        </a:rPr>
                        <a:t>-2</a:t>
                      </a:r>
                    </a:p>
                  </a:txBody>
                  <a:tcPr anchor="ctr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en-US" sz="3200" b="1" dirty="0"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anchor="ctr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endParaRPr lang="vi-VN" altLang="en-US" sz="3200" b="1" dirty="0">
                        <a:solidFill>
                          <a:srgbClr val="000066"/>
                        </a:solidFill>
                        <a:latin typeface="Arial" panose="020B0604020202020204" pitchFamily="34" charset="0"/>
                      </a:endParaRPr>
                    </a:p>
                  </a:txBody>
                  <a:tcPr anchor="ctr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endParaRPr lang="vi-VN" altLang="en-US" sz="3200" b="1" dirty="0">
                        <a:solidFill>
                          <a:srgbClr val="000066"/>
                        </a:solidFill>
                        <a:latin typeface="Arial" panose="020B0604020202020204" pitchFamily="34" charset="0"/>
                      </a:endParaRPr>
                    </a:p>
                  </a:txBody>
                  <a:tcPr anchor="ctr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10278" name="Group 38"/>
          <p:cNvGrpSpPr/>
          <p:nvPr/>
        </p:nvGrpSpPr>
        <p:grpSpPr>
          <a:xfrm>
            <a:off x="2514600" y="2747963"/>
            <a:ext cx="685800" cy="985837"/>
            <a:chOff x="1632" y="1296"/>
            <a:chExt cx="316" cy="621"/>
          </a:xfrm>
        </p:grpSpPr>
        <p:sp>
          <p:nvSpPr>
            <p:cNvPr id="12320" name="Text Box 31"/>
            <p:cNvSpPr txBox="1"/>
            <p:nvPr/>
          </p:nvSpPr>
          <p:spPr>
            <a:xfrm>
              <a:off x="1632" y="1296"/>
              <a:ext cx="316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en-US" altLang="en-US" sz="2800" b="1" dirty="0" smtClean="0">
                  <a:solidFill>
                    <a:srgbClr val="FF3300"/>
                  </a:solidFill>
                </a:rPr>
                <a:t>- 1</a:t>
              </a:r>
              <a:endParaRPr lang="en-US" altLang="en-US" sz="2800" b="1" dirty="0">
                <a:solidFill>
                  <a:srgbClr val="FF3300"/>
                </a:solidFill>
              </a:endParaRPr>
            </a:p>
          </p:txBody>
        </p:sp>
        <p:sp>
          <p:nvSpPr>
            <p:cNvPr id="12321" name="Text Box 32"/>
            <p:cNvSpPr txBox="1"/>
            <p:nvPr/>
          </p:nvSpPr>
          <p:spPr>
            <a:xfrm>
              <a:off x="1679" y="1590"/>
              <a:ext cx="241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r" eaLnBrk="1" hangingPunct="1">
                <a:spcBef>
                  <a:spcPct val="0"/>
                </a:spcBef>
                <a:buNone/>
              </a:pPr>
              <a:r>
                <a:rPr lang="en-US" altLang="en-US" sz="2800" b="1" dirty="0">
                  <a:solidFill>
                    <a:srgbClr val="FF3300"/>
                  </a:solidFill>
                </a:rPr>
                <a:t>3</a:t>
              </a:r>
            </a:p>
          </p:txBody>
        </p:sp>
        <p:sp>
          <p:nvSpPr>
            <p:cNvPr id="12322" name="Line 33"/>
            <p:cNvSpPr/>
            <p:nvPr/>
          </p:nvSpPr>
          <p:spPr>
            <a:xfrm>
              <a:off x="1703" y="1584"/>
              <a:ext cx="217" cy="0"/>
            </a:xfrm>
            <a:prstGeom prst="line">
              <a:avLst/>
            </a:prstGeom>
            <a:ln w="38100" cap="flat" cmpd="sng">
              <a:solidFill>
                <a:srgbClr val="FF3300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10274" name="Text Box 34"/>
          <p:cNvSpPr txBox="1"/>
          <p:nvPr/>
        </p:nvSpPr>
        <p:spPr>
          <a:xfrm>
            <a:off x="3733800" y="1981200"/>
            <a:ext cx="723275" cy="646331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3600" b="1" dirty="0" smtClean="0">
                <a:solidFill>
                  <a:srgbClr val="FF3300"/>
                </a:solidFill>
              </a:rPr>
              <a:t>- 3</a:t>
            </a:r>
            <a:endParaRPr lang="en-US" altLang="en-US" sz="3600" b="1" dirty="0">
              <a:solidFill>
                <a:srgbClr val="FF3300"/>
              </a:solidFill>
            </a:endParaRPr>
          </a:p>
        </p:txBody>
      </p:sp>
      <p:sp>
        <p:nvSpPr>
          <p:cNvPr id="10275" name="Text Box 35"/>
          <p:cNvSpPr txBox="1"/>
          <p:nvPr/>
        </p:nvSpPr>
        <p:spPr>
          <a:xfrm>
            <a:off x="5000625" y="1981200"/>
            <a:ext cx="438150" cy="641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3600" b="1" dirty="0">
                <a:solidFill>
                  <a:srgbClr val="FF3300"/>
                </a:solidFill>
              </a:rPr>
              <a:t>0</a:t>
            </a:r>
          </a:p>
        </p:txBody>
      </p:sp>
      <p:sp>
        <p:nvSpPr>
          <p:cNvPr id="10276" name="Text Box 36"/>
          <p:cNvSpPr txBox="1"/>
          <p:nvPr/>
        </p:nvSpPr>
        <p:spPr>
          <a:xfrm>
            <a:off x="6172200" y="2895600"/>
            <a:ext cx="438150" cy="641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3600" b="1" dirty="0">
                <a:solidFill>
                  <a:srgbClr val="FF3300"/>
                </a:solidFill>
              </a:rPr>
              <a:t>3</a:t>
            </a:r>
          </a:p>
        </p:txBody>
      </p:sp>
      <p:sp>
        <p:nvSpPr>
          <p:cNvPr id="10277" name="Text Box 37"/>
          <p:cNvSpPr txBox="1"/>
          <p:nvPr/>
        </p:nvSpPr>
        <p:spPr>
          <a:xfrm>
            <a:off x="7375525" y="2895600"/>
            <a:ext cx="438150" cy="641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3600" b="1" dirty="0">
                <a:solidFill>
                  <a:srgbClr val="FF3300"/>
                </a:solidFill>
              </a:rPr>
              <a:t>6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43068" y="132520"/>
            <a:ext cx="8763000" cy="1170885"/>
            <a:chOff x="43068" y="132520"/>
            <a:chExt cx="8763000" cy="1170885"/>
          </a:xfrm>
        </p:grpSpPr>
        <p:sp>
          <p:nvSpPr>
            <p:cNvPr id="10242" name="Text Box 2"/>
            <p:cNvSpPr txBox="1"/>
            <p:nvPr/>
          </p:nvSpPr>
          <p:spPr>
            <a:xfrm>
              <a:off x="43068" y="324676"/>
              <a:ext cx="8763000" cy="978729"/>
            </a:xfrm>
            <a:prstGeom prst="rect">
              <a:avLst/>
            </a:prstGeom>
            <a:noFill/>
            <a:ln w="12700">
              <a:noFill/>
            </a:ln>
          </p:spPr>
          <p:txBody>
            <a:bodyPr>
              <a:spAutoFit/>
            </a:bodyPr>
            <a:lstStyle/>
            <a:p>
              <a:pPr marL="914400" lvl="1" indent="-457200" eaLnBrk="1" hangingPunct="1">
                <a:lnSpc>
                  <a:spcPct val="120000"/>
                </a:lnSpc>
              </a:pPr>
              <a:r>
                <a:rPr lang="en-US" altLang="en-US" b="1" u="sng" dirty="0">
                  <a:latin typeface="Times New Roman" pitchFamily="18" charset="0"/>
                  <a:cs typeface="Times New Roman" pitchFamily="18" charset="0"/>
                </a:rPr>
                <a:t>Bài 31(SGK 65</a:t>
              </a:r>
              <a:r>
                <a:rPr lang="en-US" altLang="en-US" b="1" u="sng" dirty="0" smtClean="0">
                  <a:latin typeface="Times New Roman" pitchFamily="18" charset="0"/>
                  <a:cs typeface="Times New Roman" pitchFamily="18" charset="0"/>
                </a:rPr>
                <a:t>):</a:t>
              </a:r>
              <a:r>
                <a:rPr lang="en-US" altLang="en-US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b="1" dirty="0">
                  <a:latin typeface="Times New Roman" pitchFamily="18" charset="0"/>
                  <a:cs typeface="Times New Roman" pitchFamily="18" charset="0"/>
                </a:rPr>
                <a:t>Cho </a:t>
              </a:r>
              <a:r>
                <a:rPr lang="en-US" altLang="en-US" b="1" dirty="0" err="1" smtClean="0">
                  <a:latin typeface="Times New Roman" pitchFamily="18" charset="0"/>
                  <a:cs typeface="Times New Roman" pitchFamily="18" charset="0"/>
                </a:rPr>
                <a:t>hàm</a:t>
              </a:r>
              <a:r>
                <a:rPr lang="en-US" altLang="en-US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b="1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altLang="en-US" b="1" dirty="0" smtClean="0">
                  <a:latin typeface="Times New Roman" pitchFamily="18" charset="0"/>
                  <a:cs typeface="Times New Roman" pitchFamily="18" charset="0"/>
                </a:rPr>
                <a:t>               . </a:t>
              </a:r>
              <a:r>
                <a:rPr lang="en-US" altLang="en-US" b="1" dirty="0" err="1" smtClean="0">
                  <a:latin typeface="Times New Roman" pitchFamily="18" charset="0"/>
                  <a:cs typeface="Times New Roman" pitchFamily="18" charset="0"/>
                </a:rPr>
                <a:t>Điền</a:t>
              </a:r>
              <a:r>
                <a:rPr lang="en-US" altLang="en-US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b="1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altLang="en-US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b="1" dirty="0" err="1" smtClean="0">
                  <a:latin typeface="Times New Roman" pitchFamily="18" charset="0"/>
                  <a:cs typeface="Times New Roman" pitchFamily="18" charset="0"/>
                </a:rPr>
                <a:t>thích</a:t>
              </a:r>
              <a:r>
                <a:rPr lang="en-US" altLang="en-US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b="1" dirty="0" err="1" smtClean="0">
                  <a:latin typeface="Times New Roman" pitchFamily="18" charset="0"/>
                  <a:cs typeface="Times New Roman" pitchFamily="18" charset="0"/>
                </a:rPr>
                <a:t>hợp</a:t>
              </a:r>
              <a:r>
                <a:rPr lang="en-US" altLang="en-US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b="1" dirty="0" err="1" smtClean="0">
                  <a:latin typeface="Times New Roman" pitchFamily="18" charset="0"/>
                  <a:cs typeface="Times New Roman" pitchFamily="18" charset="0"/>
                </a:rPr>
                <a:t>vào</a:t>
              </a:r>
              <a:r>
                <a:rPr lang="en-US" altLang="en-US" b="1" dirty="0" smtClean="0">
                  <a:latin typeface="Times New Roman" pitchFamily="18" charset="0"/>
                  <a:cs typeface="Times New Roman" pitchFamily="18" charset="0"/>
                </a:rPr>
                <a:t> ô</a:t>
              </a:r>
            </a:p>
            <a:p>
              <a:pPr marL="914400" lvl="1" indent="-457200" eaLnBrk="1" hangingPunct="1">
                <a:lnSpc>
                  <a:spcPct val="120000"/>
                </a:lnSpc>
              </a:pPr>
              <a:r>
                <a:rPr lang="en-US" altLang="en-US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b="1" dirty="0" smtClean="0">
                  <a:latin typeface="Times New Roman" pitchFamily="18" charset="0"/>
                  <a:cs typeface="Times New Roman" pitchFamily="18" charset="0"/>
                </a:rPr>
                <a:t>                            </a:t>
              </a:r>
              <a:r>
                <a:rPr lang="en-US" altLang="en-US" b="1" dirty="0" err="1" smtClean="0">
                  <a:latin typeface="Times New Roman" pitchFamily="18" charset="0"/>
                  <a:cs typeface="Times New Roman" pitchFamily="18" charset="0"/>
                </a:rPr>
                <a:t>trống</a:t>
              </a:r>
              <a:r>
                <a:rPr lang="en-US" altLang="en-US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b="1" dirty="0" err="1" smtClean="0">
                  <a:latin typeface="Times New Roman" pitchFamily="18" charset="0"/>
                  <a:cs typeface="Times New Roman" pitchFamily="18" charset="0"/>
                </a:rPr>
                <a:t>trong</a:t>
              </a:r>
              <a:r>
                <a:rPr lang="en-US" altLang="en-US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b="1" dirty="0" err="1" smtClean="0">
                  <a:latin typeface="Times New Roman" pitchFamily="18" charset="0"/>
                  <a:cs typeface="Times New Roman" pitchFamily="18" charset="0"/>
                </a:rPr>
                <a:t>bảng</a:t>
              </a:r>
              <a:r>
                <a:rPr lang="en-US" altLang="en-US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b="1" dirty="0">
                  <a:latin typeface="Times New Roman" pitchFamily="18" charset="0"/>
                  <a:cs typeface="Times New Roman" pitchFamily="18" charset="0"/>
                </a:rPr>
                <a:t>sau:</a:t>
              </a:r>
            </a:p>
          </p:txBody>
        </p:sp>
        <p:graphicFrame>
          <p:nvGraphicFramePr>
            <p:cNvPr id="2" name="Object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72906740"/>
                </p:ext>
              </p:extLst>
            </p:nvPr>
          </p:nvGraphicFramePr>
          <p:xfrm>
            <a:off x="4406482" y="132520"/>
            <a:ext cx="1111250" cy="90654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58" name="Equation" r:id="rId3" imgW="482400" imgH="393480" progId="Equation.DSMT4">
                    <p:embed/>
                  </p:oleObj>
                </mc:Choice>
                <mc:Fallback>
                  <p:oleObj name="Equation" r:id="rId3" imgW="482400" imgH="393480" progId="Equation.DSMT4">
                    <p:embed/>
                    <p:pic>
                      <p:nvPicPr>
                        <p:cNvPr id="0" name="Object 4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06482" y="132520"/>
                          <a:ext cx="1111250" cy="90654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10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1000"/>
                                        <p:tgtEl>
                                          <p:spTgt spid="10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1000"/>
                                        <p:tgtEl>
                                          <p:spTgt spid="10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1000"/>
                                        <p:tgtEl>
                                          <p:spTgt spid="10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1000"/>
                                        <p:tgtEl>
                                          <p:spTgt spid="10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4" grpId="0"/>
      <p:bldP spid="10275" grpId="0"/>
      <p:bldP spid="10276" grpId="0"/>
      <p:bldP spid="1027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AutoShape 7"/>
          <p:cNvSpPr/>
          <p:nvPr/>
        </p:nvSpPr>
        <p:spPr>
          <a:xfrm>
            <a:off x="2019300" y="1220788"/>
            <a:ext cx="5105400" cy="685800"/>
          </a:xfrm>
          <a:prstGeom prst="flowChartAlternateProcess">
            <a:avLst/>
          </a:prstGeom>
          <a:solidFill>
            <a:srgbClr val="CCFFFF"/>
          </a:solidFill>
          <a:ln w="222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>
              <a:spcBef>
                <a:spcPct val="0"/>
              </a:spcBef>
              <a:buNone/>
            </a:pP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tập bổ sung </a:t>
            </a:r>
            <a:endParaRPr lang="en-US" altLang="en-US" sz="3600" b="1" dirty="0">
              <a:latin typeface=".VnTimeH" pitchFamily="34" charset="0"/>
            </a:endParaRPr>
          </a:p>
        </p:txBody>
      </p:sp>
      <p:sp>
        <p:nvSpPr>
          <p:cNvPr id="13316" name="Rectangle 1"/>
          <p:cNvSpPr/>
          <p:nvPr/>
        </p:nvSpPr>
        <p:spPr>
          <a:xfrm>
            <a:off x="609600" y="2644775"/>
            <a:ext cx="7086600" cy="24612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just">
              <a:spcBef>
                <a:spcPct val="50000"/>
              </a:spcBef>
              <a:buNone/>
            </a:pP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 bài tập 42 SBT trang 73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</a:p>
          <a:p>
            <a:pPr marL="0" lvl="0" indent="0" algn="just">
              <a:spcBef>
                <a:spcPct val="50000"/>
              </a:spcBef>
              <a:buNone/>
            </a:pP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Cho hàm số y = f(x) =  5 – 2x. </a:t>
            </a:r>
          </a:p>
          <a:p>
            <a:pPr marL="0" lvl="0" indent="0" algn="just">
              <a:spcBef>
                <a:spcPct val="50000"/>
              </a:spcBef>
              <a:buNone/>
            </a:pP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a)Tính: f(-2); f(-1); f(0); f(3)</a:t>
            </a:r>
          </a:p>
          <a:p>
            <a:pPr marL="0" lvl="0" indent="0" algn="just">
              <a:spcBef>
                <a:spcPct val="50000"/>
              </a:spcBef>
              <a:buNone/>
            </a:pP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b) Tính các giá trị của x ứng với y = 5; 3; -1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/>
          <p:nvPr/>
        </p:nvSpPr>
        <p:spPr>
          <a:xfrm>
            <a:off x="304800" y="228600"/>
            <a:ext cx="8610600" cy="41544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marL="342900" indent="-342900" eaLnBrk="1" hangingPunct="1">
              <a:spcBef>
                <a:spcPct val="50000"/>
              </a:spcBef>
              <a:buNone/>
            </a:pPr>
            <a:r>
              <a:rPr lang="en-US" altLang="en-US" b="1" u="sng" dirty="0">
                <a:latin typeface="Times New Roman" pitchFamily="18" charset="0"/>
                <a:cs typeface="Times New Roman" pitchFamily="18" charset="0"/>
              </a:rPr>
              <a:t>Củng cố: </a:t>
            </a:r>
          </a:p>
          <a:p>
            <a:pPr marL="342900" indent="-342900" eaLnBrk="1" hangingPunct="1">
              <a:spcBef>
                <a:spcPct val="50000"/>
              </a:spcBef>
              <a:buAutoNum type="arabicParenR"/>
            </a:pP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Nhận biết hàm số. </a:t>
            </a:r>
          </a:p>
          <a:p>
            <a:pPr marL="342900" indent="-342900" eaLnBrk="1" hangingPunct="1">
              <a:spcBef>
                <a:spcPct val="50000"/>
              </a:spcBef>
              <a:buNone/>
            </a:pP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● </a:t>
            </a:r>
            <a:r>
              <a:rPr lang="en-US" altLang="en-US" b="1" u="sng" dirty="0">
                <a:latin typeface="Times New Roman" pitchFamily="18" charset="0"/>
                <a:cs typeface="Times New Roman" pitchFamily="18" charset="0"/>
              </a:rPr>
              <a:t>Chú ý 1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: đại lượng y là hàm số của đại lượng x thì:</a:t>
            </a:r>
          </a:p>
          <a:p>
            <a:pPr marL="342900" indent="-342900" eaLnBrk="1" hangingPunct="1">
              <a:spcBef>
                <a:spcPct val="50000"/>
              </a:spcBef>
              <a:buNone/>
            </a:pP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- Mỗi giá trị của x </a:t>
            </a:r>
            <a:r>
              <a:rPr lang="en-US" alt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bắt buộc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phải được tương ứng với một giá trị của y. Nhưng ngược lại</a:t>
            </a:r>
            <a:r>
              <a:rPr lang="en-US" alt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có thể 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có những giá trị của y không tương ứng với một giá trị của x. </a:t>
            </a:r>
          </a:p>
          <a:p>
            <a:pPr marL="342900" indent="-342900" eaLnBrk="1" hangingPunct="1">
              <a:spcBef>
                <a:spcPct val="50000"/>
              </a:spcBef>
              <a:buChar char="-"/>
            </a:pPr>
            <a:r>
              <a:rPr lang="en-US" alt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 thể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có hai hay nhiều giá trị khác nhau của x tương ứng với cùng một giá trị của y. Nhưng ngược lại </a:t>
            </a:r>
            <a:r>
              <a:rPr lang="en-US" alt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không thể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có một giá trị của x tương ứng với hai giá trị khác nhau của y.</a:t>
            </a:r>
          </a:p>
        </p:txBody>
      </p:sp>
      <p:sp>
        <p:nvSpPr>
          <p:cNvPr id="13315" name="Text Box 3"/>
          <p:cNvSpPr txBox="1"/>
          <p:nvPr/>
        </p:nvSpPr>
        <p:spPr>
          <a:xfrm>
            <a:off x="609600" y="4156075"/>
            <a:ext cx="8686800" cy="1406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en-US" altLang="en-US" sz="2400" b="1" u="sng" dirty="0">
                <a:latin typeface="Times New Roman" pitchFamily="18" charset="0"/>
                <a:cs typeface="Times New Roman" pitchFamily="18" charset="0"/>
              </a:rPr>
              <a:t>Chú ý 2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lvl="0" indent="0" eaLnBrk="1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Khi x thay đổi mà y luôn nhận một giá trị 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(a là hằng số)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 là hàm hằng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, và có công thức là 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 = f(x)= a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(a là hằng số)</a:t>
            </a:r>
          </a:p>
        </p:txBody>
      </p:sp>
      <p:sp>
        <p:nvSpPr>
          <p:cNvPr id="13316" name="Text Box 4"/>
          <p:cNvSpPr txBox="1"/>
          <p:nvPr/>
        </p:nvSpPr>
        <p:spPr>
          <a:xfrm>
            <a:off x="533400" y="5654675"/>
            <a:ext cx="8001000" cy="83099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2)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- Biết tính giá trị của hàm khi biết giá trị của biến.</a:t>
            </a: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   - Biết tính giá trị của biến khi biết giá trị của hàm.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/>
      <p:bldP spid="133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2" name="Table 15361"/>
          <p:cNvGraphicFramePr/>
          <p:nvPr>
            <p:extLst>
              <p:ext uri="{D42A27DB-BD31-4B8C-83A1-F6EECF244321}">
                <p14:modId xmlns:p14="http://schemas.microsoft.com/office/powerpoint/2010/main" val="4257654177"/>
              </p:ext>
            </p:extLst>
          </p:nvPr>
        </p:nvGraphicFramePr>
        <p:xfrm>
          <a:off x="914400" y="838200"/>
          <a:ext cx="6172200" cy="1300163"/>
        </p:xfrm>
        <a:graphic>
          <a:graphicData uri="http://schemas.openxmlformats.org/drawingml/2006/table">
            <a:tbl>
              <a:tblPr/>
              <a:tblGrid>
                <a:gridCol w="882650"/>
                <a:gridCol w="881063"/>
                <a:gridCol w="882650"/>
                <a:gridCol w="903287"/>
                <a:gridCol w="858838"/>
                <a:gridCol w="881062"/>
                <a:gridCol w="882650"/>
              </a:tblGrid>
              <a:tr h="68262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en-US" sz="2800" b="1" dirty="0">
                          <a:latin typeface="Arial" panose="020B0604020202020204" pitchFamily="34" charset="0"/>
                        </a:rPr>
                        <a:t>x</a:t>
                      </a: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en-US" sz="2800" b="1" dirty="0">
                          <a:latin typeface="Arial" panose="020B0604020202020204" pitchFamily="34" charset="0"/>
                        </a:rPr>
                        <a:t>- 3</a:t>
                      </a: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en-US" sz="2800" b="1" dirty="0">
                          <a:latin typeface="Arial" panose="020B0604020202020204" pitchFamily="34" charset="0"/>
                        </a:rPr>
                        <a:t>- 2</a:t>
                      </a: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en-US" sz="2800" b="1" dirty="0">
                          <a:latin typeface="Arial" panose="020B0604020202020204" pitchFamily="34" charset="0"/>
                        </a:rPr>
                        <a:t>- 1</a:t>
                      </a: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endParaRPr lang="vi-VN" altLang="en-US" sz="2800" b="1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en-US" sz="2800" b="1" dirty="0"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en-US" sz="2800" b="1" dirty="0">
                          <a:solidFill>
                            <a:srgbClr val="FF0066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17538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en-US" sz="2800" b="1" dirty="0">
                          <a:latin typeface="Arial" panose="020B0604020202020204" pitchFamily="34" charset="0"/>
                        </a:rPr>
                        <a:t>y</a:t>
                      </a: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en-US" sz="2800" b="1" dirty="0">
                          <a:latin typeface="Arial" panose="020B0604020202020204" pitchFamily="34" charset="0"/>
                        </a:rPr>
                        <a:t>- 5</a:t>
                      </a: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en-US" sz="2800" b="1" dirty="0">
                          <a:latin typeface="Arial" panose="020B0604020202020204" pitchFamily="34" charset="0"/>
                        </a:rPr>
                        <a:t>-7,5</a:t>
                      </a: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en-US" sz="2800" b="1" dirty="0">
                          <a:latin typeface="Arial" panose="020B0604020202020204" pitchFamily="34" charset="0"/>
                        </a:rPr>
                        <a:t>-15</a:t>
                      </a: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en-US" sz="2800" b="1" dirty="0"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en-US" sz="2800" b="1" dirty="0"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en-US" sz="2800" b="1" dirty="0">
                          <a:latin typeface="Arial" panose="020B0604020202020204" pitchFamily="34" charset="0"/>
                        </a:rPr>
                        <a:t>7,5</a:t>
                      </a:r>
                    </a:p>
                  </a:txBody>
                  <a:tcPr anchor="ctr">
                    <a:lnL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5148" name="Group 28"/>
          <p:cNvGrpSpPr/>
          <p:nvPr/>
        </p:nvGrpSpPr>
        <p:grpSpPr>
          <a:xfrm>
            <a:off x="4648200" y="762001"/>
            <a:ext cx="354013" cy="865188"/>
            <a:chOff x="2736" y="1344"/>
            <a:chExt cx="223" cy="545"/>
          </a:xfrm>
        </p:grpSpPr>
        <p:sp>
          <p:nvSpPr>
            <p:cNvPr id="15403" name="Text Box 29"/>
            <p:cNvSpPr txBox="1"/>
            <p:nvPr/>
          </p:nvSpPr>
          <p:spPr>
            <a:xfrm>
              <a:off x="2736" y="1344"/>
              <a:ext cx="213" cy="29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en-US" altLang="en-US" sz="2400" b="1" dirty="0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15404" name="Text Box 30"/>
            <p:cNvSpPr txBox="1"/>
            <p:nvPr/>
          </p:nvSpPr>
          <p:spPr>
            <a:xfrm>
              <a:off x="2736" y="1598"/>
              <a:ext cx="213" cy="29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en-US" altLang="en-US" sz="2400" b="1" dirty="0"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15405" name="Line 31"/>
            <p:cNvSpPr/>
            <p:nvPr/>
          </p:nvSpPr>
          <p:spPr>
            <a:xfrm flipV="1">
              <a:off x="2757" y="1593"/>
              <a:ext cx="202" cy="4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5152" name="Text Box 32"/>
          <p:cNvSpPr txBox="1"/>
          <p:nvPr/>
        </p:nvSpPr>
        <p:spPr>
          <a:xfrm>
            <a:off x="609600" y="152400"/>
            <a:ext cx="82296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400" b="1" u="sng" dirty="0">
                <a:latin typeface="Times New Roman" pitchFamily="18" charset="0"/>
                <a:cs typeface="Times New Roman" pitchFamily="18" charset="0"/>
              </a:rPr>
              <a:t>Bài tập 1: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Hàm số y = f(x) được cho bởi bảng sau:</a:t>
            </a:r>
          </a:p>
        </p:txBody>
      </p:sp>
      <p:sp>
        <p:nvSpPr>
          <p:cNvPr id="15390" name="Text Box 33"/>
          <p:cNvSpPr txBox="1"/>
          <p:nvPr/>
        </p:nvSpPr>
        <p:spPr>
          <a:xfrm>
            <a:off x="1219200" y="2667000"/>
            <a:ext cx="10668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endParaRPr lang="en-US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91" name="Text Box 34"/>
          <p:cNvSpPr txBox="1"/>
          <p:nvPr/>
        </p:nvSpPr>
        <p:spPr>
          <a:xfrm>
            <a:off x="1905000" y="3657600"/>
            <a:ext cx="838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endParaRPr lang="en-US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92" name="Text Box 35"/>
          <p:cNvSpPr txBox="1"/>
          <p:nvPr/>
        </p:nvSpPr>
        <p:spPr>
          <a:xfrm>
            <a:off x="1905000" y="4343400"/>
            <a:ext cx="6858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endParaRPr lang="en-US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56" name="Text Box 36"/>
          <p:cNvSpPr txBox="1"/>
          <p:nvPr/>
        </p:nvSpPr>
        <p:spPr>
          <a:xfrm>
            <a:off x="381000" y="2301875"/>
            <a:ext cx="8382000" cy="83099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Cho thêm cặp giá trị x = 2, y = 6 vào bảng trên thì đại lượng y 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còn là hàm số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của đại lượng x không? Vì sao?</a:t>
            </a:r>
          </a:p>
        </p:txBody>
      </p:sp>
      <p:sp>
        <p:nvSpPr>
          <p:cNvPr id="5157" name="Text Box 37"/>
          <p:cNvSpPr txBox="1"/>
          <p:nvPr/>
        </p:nvSpPr>
        <p:spPr>
          <a:xfrm>
            <a:off x="457200" y="3292475"/>
            <a:ext cx="8229600" cy="83099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400" u="sng" dirty="0">
                <a:latin typeface="Times New Roman" pitchFamily="18" charset="0"/>
                <a:cs typeface="Times New Roman" pitchFamily="18" charset="0"/>
              </a:rPr>
              <a:t>Trả lời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: Đại lượng y không còn là hàm số của đại lượng x. Vì ứng với x = 2 có hai giá trị tương ứng của y là 7,5 và 6.</a:t>
            </a:r>
          </a:p>
        </p:txBody>
      </p:sp>
      <p:graphicFrame>
        <p:nvGraphicFramePr>
          <p:cNvPr id="5158" name="Group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297027"/>
              </p:ext>
            </p:extLst>
          </p:nvPr>
        </p:nvGraphicFramePr>
        <p:xfrm>
          <a:off x="7086600" y="838200"/>
          <a:ext cx="882650" cy="1295400"/>
        </p:xfrm>
        <a:graphic>
          <a:graphicData uri="http://schemas.openxmlformats.org/drawingml/2006/table">
            <a:tbl>
              <a:tblPr/>
              <a:tblGrid>
                <a:gridCol w="882650"/>
              </a:tblGrid>
              <a:tr h="69056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048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1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1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5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5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1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52" grpId="0"/>
      <p:bldP spid="5156" grpId="0"/>
      <p:bldP spid="5157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1091</Words>
  <Application>Microsoft Office PowerPoint</Application>
  <PresentationFormat>On-screen Show (4:3)</PresentationFormat>
  <Paragraphs>203</Paragraphs>
  <Slides>15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Default Design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YMC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Mai Tung Hiep</dc:creator>
  <cp:lastModifiedBy>DELL</cp:lastModifiedBy>
  <cp:revision>168</cp:revision>
  <dcterms:created xsi:type="dcterms:W3CDTF">2008-12-04T10:16:22Z</dcterms:created>
  <dcterms:modified xsi:type="dcterms:W3CDTF">2022-05-03T23:16:07Z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1DB091E625BC41E180FBF1EA4D1D3EE9</vt:lpwstr>
  </property>
  <property fmtid="{D5CDD505-2E9C-101B-9397-08002B2CF9AE}" pid="3" name="KSOProductBuildVer">
    <vt:lpwstr>1033-11.2.0.10382</vt:lpwstr>
  </property>
</Properties>
</file>