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6" r:id="rId2"/>
    <p:sldId id="258" r:id="rId3"/>
    <p:sldId id="271" r:id="rId4"/>
    <p:sldId id="263" r:id="rId5"/>
    <p:sldId id="260" r:id="rId6"/>
    <p:sldId id="265" r:id="rId7"/>
    <p:sldId id="275" r:id="rId8"/>
    <p:sldId id="273" r:id="rId9"/>
    <p:sldId id="262" r:id="rId10"/>
    <p:sldId id="264" r:id="rId11"/>
    <p:sldId id="269" r:id="rId12"/>
    <p:sldId id="268" r:id="rId13"/>
    <p:sldId id="270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50214"/>
    <a:srgbClr val="FF9900"/>
    <a:srgbClr val="E84E60"/>
    <a:srgbClr val="00B050"/>
    <a:srgbClr val="FFC000"/>
    <a:srgbClr val="FFD966"/>
    <a:srgbClr val="009A35"/>
    <a:srgbClr val="1569BE"/>
    <a:srgbClr val="A2A2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2" d="100"/>
          <a:sy n="62" d="100"/>
        </p:scale>
        <p:origin x="-804" y="-1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B0D1E-55EA-4B42-AC8C-8B280FDA7DA3}" type="datetimeFigureOut">
              <a:rPr lang="en-US" smtClean="0"/>
              <a:t>02/11/2023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86EF0-6D2C-488A-A09A-F0388078E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7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86EF0-6D2C-488A-A09A-F0388078E8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94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3083-4B1F-44D0-BE52-C6191B780FA9}" type="datetimeFigureOut">
              <a:rPr lang="en-US" smtClean="0"/>
              <a:t>02/11/2023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1E58-7829-4BCF-81A1-62B3F575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26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3083-4B1F-44D0-BE52-C6191B780FA9}" type="datetimeFigureOut">
              <a:rPr lang="en-US" smtClean="0"/>
              <a:t>02/11/2023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1E58-7829-4BCF-81A1-62B3F575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5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3083-4B1F-44D0-BE52-C6191B780FA9}" type="datetimeFigureOut">
              <a:rPr lang="en-US" smtClean="0"/>
              <a:t>02/11/2023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1E58-7829-4BCF-81A1-62B3F575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22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3083-4B1F-44D0-BE52-C6191B780FA9}" type="datetimeFigureOut">
              <a:rPr lang="en-US" smtClean="0"/>
              <a:t>02/11/2023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1E58-7829-4BCF-81A1-62B3F575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52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3083-4B1F-44D0-BE52-C6191B780FA9}" type="datetimeFigureOut">
              <a:rPr lang="en-US" smtClean="0"/>
              <a:t>02/11/2023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1E58-7829-4BCF-81A1-62B3F575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8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3083-4B1F-44D0-BE52-C6191B780FA9}" type="datetimeFigureOut">
              <a:rPr lang="en-US" smtClean="0"/>
              <a:t>02/11/2023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1E58-7829-4BCF-81A1-62B3F575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34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3083-4B1F-44D0-BE52-C6191B780FA9}" type="datetimeFigureOut">
              <a:rPr lang="en-US" smtClean="0"/>
              <a:t>02/11/2023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1E58-7829-4BCF-81A1-62B3F575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1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3083-4B1F-44D0-BE52-C6191B780FA9}" type="datetimeFigureOut">
              <a:rPr lang="en-US" smtClean="0"/>
              <a:t>02/11/2023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1E58-7829-4BCF-81A1-62B3F575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72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3083-4B1F-44D0-BE52-C6191B780FA9}" type="datetimeFigureOut">
              <a:rPr lang="en-US" smtClean="0"/>
              <a:t>02/11/2023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1E58-7829-4BCF-81A1-62B3F575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39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3083-4B1F-44D0-BE52-C6191B780FA9}" type="datetimeFigureOut">
              <a:rPr lang="en-US" smtClean="0"/>
              <a:t>02/11/2023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1E58-7829-4BCF-81A1-62B3F575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85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3083-4B1F-44D0-BE52-C6191B780FA9}" type="datetimeFigureOut">
              <a:rPr lang="en-US" smtClean="0"/>
              <a:t>02/11/2023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71E58-7829-4BCF-81A1-62B3F575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83083-4B1F-44D0-BE52-C6191B780FA9}" type="datetimeFigureOut">
              <a:rPr lang="en-US" smtClean="0"/>
              <a:t>02/11/2023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71E58-7829-4BCF-81A1-62B3F575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7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4.bin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image" Target="../media/image11.jpg"/><Relationship Id="rId7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49.wmf"/><Relationship Id="rId4" Type="http://schemas.openxmlformats.org/officeDocument/2006/relationships/oleObject" Target="../embeddings/oleObject45.bin"/><Relationship Id="rId9" Type="http://schemas.openxmlformats.org/officeDocument/2006/relationships/image" Target="../media/image5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8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9.wmf"/><Relationship Id="rId3" Type="http://schemas.openxmlformats.org/officeDocument/2006/relationships/image" Target="../media/image11.jpg"/><Relationship Id="rId7" Type="http://schemas.openxmlformats.org/officeDocument/2006/relationships/image" Target="../media/image6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6.wmf"/><Relationship Id="rId3" Type="http://schemas.openxmlformats.org/officeDocument/2006/relationships/image" Target="../media/image11.jpg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3.wmf"/><Relationship Id="rId3" Type="http://schemas.openxmlformats.org/officeDocument/2006/relationships/image" Target="../media/image11.jpg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1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32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8.wmf"/><Relationship Id="rId4" Type="http://schemas.openxmlformats.org/officeDocument/2006/relationships/image" Target="../media/image11.jpg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3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7.wmf"/><Relationship Id="rId3" Type="http://schemas.openxmlformats.org/officeDocument/2006/relationships/image" Target="../media/image11.jpg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43.wmf"/><Relationship Id="rId3" Type="http://schemas.openxmlformats.org/officeDocument/2006/relationships/image" Target="../media/image11.jpg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3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image" Target="../media/image11.jpg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7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7604" y="1264247"/>
            <a:ext cx="1253025" cy="1246567"/>
          </a:xfrm>
          <a:prstGeom prst="rect">
            <a:avLst/>
          </a:prstGeom>
        </p:spPr>
      </p:pic>
      <p:pic>
        <p:nvPicPr>
          <p:cNvPr id="5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760" y="1316375"/>
            <a:ext cx="6321913" cy="332883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262" y="1871524"/>
            <a:ext cx="9689143" cy="4681677"/>
          </a:xfrm>
          <a:prstGeom prst="rect">
            <a:avLst/>
          </a:prstGeom>
        </p:spPr>
      </p:pic>
      <p:pic>
        <p:nvPicPr>
          <p:cNvPr id="7" name="图片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253" y="3767611"/>
            <a:ext cx="2212263" cy="2599023"/>
          </a:xfrm>
          <a:prstGeom prst="rect">
            <a:avLst/>
          </a:prstGeom>
        </p:spPr>
      </p:pic>
      <p:sp>
        <p:nvSpPr>
          <p:cNvPr id="10" name="文本框 14"/>
          <p:cNvSpPr txBox="1"/>
          <p:nvPr/>
        </p:nvSpPr>
        <p:spPr>
          <a:xfrm>
            <a:off x="5538161" y="5208479"/>
            <a:ext cx="4412308" cy="943848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altLang="zh-CN" sz="5300" b="1" dirty="0" smtClean="0"/>
              <a:t>ĐẠI SỐ 9</a:t>
            </a:r>
            <a:endParaRPr lang="zh-CN" altLang="en-US" sz="5300" b="1" dirty="0"/>
          </a:p>
        </p:txBody>
      </p:sp>
      <p:sp>
        <p:nvSpPr>
          <p:cNvPr id="8" name="文本框 14"/>
          <p:cNvSpPr txBox="1"/>
          <p:nvPr/>
        </p:nvSpPr>
        <p:spPr>
          <a:xfrm>
            <a:off x="2568928" y="153593"/>
            <a:ext cx="8003179" cy="93871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altLang="zh-CN" sz="5300" b="1" dirty="0" smtClean="0">
                <a:solidFill>
                  <a:srgbClr val="FF0000"/>
                </a:solidFill>
              </a:rPr>
              <a:t>CHUYÊN ĐỀ: CĂN BẬC HAI</a:t>
            </a:r>
            <a:endParaRPr lang="zh-CN" altLang="en-US" sz="5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5350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5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25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6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7853" y="647435"/>
            <a:ext cx="110644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nl-NL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c) Tìm các giá trị của x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trị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B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lần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trị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A.</a:t>
            </a:r>
            <a:endParaRPr lang="en-US" sz="36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8597" y="2824202"/>
            <a:ext cx="11630679" cy="378605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550800" y="813041"/>
            <a:ext cx="1254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ằng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7492" y="5622311"/>
            <a:ext cx="11201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latin typeface="+mj-lt"/>
              </a:rPr>
              <a:t>- Đối chiếu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 smtClean="0">
                <a:latin typeface="+mj-lt"/>
              </a:rPr>
              <a:t>với ĐKXĐ để kết luận</a:t>
            </a:r>
            <a:r>
              <a:rPr lang="en-US" sz="3600" b="1" dirty="0" smtClean="0">
                <a:latin typeface="+mj-lt"/>
              </a:rPr>
              <a:t>.</a:t>
            </a:r>
            <a:endParaRPr lang="en-US" sz="36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739" y="4241984"/>
            <a:ext cx="11023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latin typeface="+mj-lt"/>
              </a:rPr>
              <a:t>-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vi-VN" sz="3600" b="1" dirty="0" smtClean="0">
                <a:latin typeface="+mj-lt"/>
              </a:rPr>
              <a:t>ùng các phép biến đổi để tìm giá trị của x</a:t>
            </a:r>
            <a:r>
              <a:rPr lang="en-US" sz="3600" b="1" dirty="0" smtClean="0">
                <a:latin typeface="+mj-lt"/>
              </a:rPr>
              <a:t>.</a:t>
            </a:r>
            <a:endParaRPr lang="en-US" sz="36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1735" y="3544618"/>
            <a:ext cx="11023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latin typeface="+mj-lt"/>
              </a:rPr>
              <a:t>- Xác định dạng toán là giải phương trình</a:t>
            </a:r>
            <a:r>
              <a:rPr lang="en-US" sz="3600" b="1" dirty="0" smtClean="0">
                <a:latin typeface="+mj-lt"/>
              </a:rPr>
              <a:t>.</a:t>
            </a:r>
            <a:endParaRPr lang="en-US" sz="36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0354" y="2815319"/>
            <a:ext cx="4922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11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/>
      <p:bldP spid="7" grpId="0"/>
      <p:bldP spid="6" grpId="0"/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6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37852" y="257020"/>
            <a:ext cx="110644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nl-NL" sz="3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</a:t>
            </a:r>
            <a:r>
              <a:rPr lang="nl-NL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Tìm các giá trị của x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5B 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&lt;        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6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8597" y="2555481"/>
            <a:ext cx="11630679" cy="41547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38984" y="5839903"/>
            <a:ext cx="11201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latin typeface="+mj-lt"/>
              </a:rPr>
              <a:t>-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 smtClean="0">
                <a:latin typeface="+mj-lt"/>
              </a:rPr>
              <a:t>với ĐKXĐ để kết luận</a:t>
            </a:r>
            <a:r>
              <a:rPr lang="en-US" sz="3600" b="1" dirty="0" smtClean="0">
                <a:latin typeface="+mj-lt"/>
              </a:rPr>
              <a:t>.</a:t>
            </a:r>
            <a:endParaRPr lang="en-US" sz="36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739" y="4167233"/>
            <a:ext cx="110235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latin typeface="+mj-lt"/>
              </a:rPr>
              <a:t>-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0)       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3600" b="1" dirty="0" smtClean="0">
                <a:latin typeface="+mj-lt"/>
              </a:rPr>
              <a:t>.</a:t>
            </a:r>
            <a:endParaRPr lang="en-US" sz="36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1735" y="3387675"/>
            <a:ext cx="11023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latin typeface="+mj-lt"/>
              </a:rPr>
              <a:t>- Xác định dạng toán là gi</a:t>
            </a: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ả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 smtClean="0">
                <a:latin typeface="+mj-lt"/>
              </a:rPr>
              <a:t>phương trình</a:t>
            </a:r>
            <a:r>
              <a:rPr lang="en-US" sz="3600" b="1" dirty="0" smtClean="0">
                <a:latin typeface="+mj-lt"/>
              </a:rPr>
              <a:t>.</a:t>
            </a:r>
            <a:endParaRPr lang="en-US" sz="36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0354" y="2658376"/>
            <a:ext cx="4922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>
            <a:hlinkClick r:id="rId4" action="ppaction://hlinksldjump"/>
          </p:cNvPr>
          <p:cNvSpPr/>
          <p:nvPr/>
        </p:nvSpPr>
        <p:spPr>
          <a:xfrm>
            <a:off x="8296004" y="4906084"/>
            <a:ext cx="734981" cy="2971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7402151" y="4335694"/>
            <a:ext cx="734981" cy="2971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282674"/>
              </p:ext>
            </p:extLst>
          </p:nvPr>
        </p:nvGraphicFramePr>
        <p:xfrm>
          <a:off x="7000790" y="257020"/>
          <a:ext cx="6635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3" name="Equation" r:id="rId5" imgW="228600" imgH="393480" progId="Equation.DSMT4">
                  <p:embed/>
                </p:oleObj>
              </mc:Choice>
              <mc:Fallback>
                <p:oleObj name="Equation" r:id="rId5" imgW="22860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790" y="257020"/>
                        <a:ext cx="66357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231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1" grpId="0"/>
      <p:bldP spid="12" grpId="0"/>
      <p:bldP spid="4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6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37852" y="257020"/>
            <a:ext cx="110644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nl-NL" sz="3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</a:t>
            </a:r>
            <a:r>
              <a:rPr lang="nl-NL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Tìm các giá trị của x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5B 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&lt;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6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192146"/>
              </p:ext>
            </p:extLst>
          </p:nvPr>
        </p:nvGraphicFramePr>
        <p:xfrm>
          <a:off x="6980238" y="257175"/>
          <a:ext cx="6635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3" name="Equation" r:id="rId4" imgW="228600" imgH="393480" progId="Equation.DSMT4">
                  <p:embed/>
                </p:oleObj>
              </mc:Choice>
              <mc:Fallback>
                <p:oleObj name="Equation" r:id="rId4" imgW="228600" imgH="393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0238" y="257175"/>
                        <a:ext cx="66357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599" y="1143000"/>
            <a:ext cx="110926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solidFill>
                  <a:srgbClr val="FFFF00"/>
                </a:solidFill>
                <a:latin typeface="+mj-lt"/>
              </a:rPr>
              <a:t>Bạn Lan đã làm như sau. Em hãy nhận xét xem bạn Lan làm đúng hay sai.</a:t>
            </a:r>
            <a:endParaRPr lang="en-US" sz="36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69259" y="4968327"/>
            <a:ext cx="10038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solidFill>
                  <a:srgbClr val="FFFF00"/>
                </a:solidFill>
                <a:latin typeface="+mj-lt"/>
              </a:rPr>
              <a:t>( luôn đúng với mọi                </a:t>
            </a:r>
            <a:r>
              <a:rPr lang="en-US" sz="3600" b="1" dirty="0" smtClean="0">
                <a:solidFill>
                  <a:srgbClr val="FFFF00"/>
                </a:solidFill>
                <a:latin typeface="+mj-lt"/>
              </a:rPr>
              <a:t>             </a:t>
            </a:r>
            <a:r>
              <a:rPr lang="vi-VN" sz="3600" b="1" dirty="0" smtClean="0">
                <a:solidFill>
                  <a:srgbClr val="FFFF00"/>
                </a:solidFill>
                <a:latin typeface="+mj-lt"/>
              </a:rPr>
              <a:t> ) </a:t>
            </a:r>
            <a:endParaRPr lang="en-US" sz="3600" b="1" dirty="0">
              <a:solidFill>
                <a:srgbClr val="FFFF00"/>
              </a:solidFill>
              <a:latin typeface="+mj-lt"/>
            </a:endParaRPr>
          </a:p>
        </p:txBody>
      </p:sp>
      <p:graphicFrame>
        <p:nvGraphicFramePr>
          <p:cNvPr id="11" name="Object 1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842043"/>
              </p:ext>
            </p:extLst>
          </p:nvPr>
        </p:nvGraphicFramePr>
        <p:xfrm>
          <a:off x="2008188" y="2478088"/>
          <a:ext cx="5259387" cy="313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4" name="Equation" r:id="rId6" imgW="1777680" imgH="1168200" progId="Equation.DSMT4">
                  <p:embed/>
                </p:oleObj>
              </mc:Choice>
              <mc:Fallback>
                <p:oleObj name="Equation" r:id="rId6" imgW="177768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8188" y="2478088"/>
                        <a:ext cx="5259387" cy="313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2448503"/>
              </p:ext>
            </p:extLst>
          </p:nvPr>
        </p:nvGraphicFramePr>
        <p:xfrm>
          <a:off x="8393113" y="5021263"/>
          <a:ext cx="324167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5" name="Equation" r:id="rId8" imgW="1079280" imgH="203040" progId="Equation.DSMT4">
                  <p:embed/>
                </p:oleObj>
              </mc:Choice>
              <mc:Fallback>
                <p:oleObj name="Equation" r:id="rId8" imgW="10792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3113" y="5021263"/>
                        <a:ext cx="3241675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val 11"/>
          <p:cNvSpPr/>
          <p:nvPr/>
        </p:nvSpPr>
        <p:spPr>
          <a:xfrm>
            <a:off x="8455631" y="2681555"/>
            <a:ext cx="2188396" cy="1387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SAI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35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6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7851" y="339213"/>
            <a:ext cx="110644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nl-NL" sz="3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</a:t>
            </a:r>
            <a:r>
              <a:rPr lang="nl-NL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Tìm các giá trị nguyên của x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5B 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&lt;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6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769798"/>
              </p:ext>
            </p:extLst>
          </p:nvPr>
        </p:nvGraphicFramePr>
        <p:xfrm>
          <a:off x="8583010" y="339213"/>
          <a:ext cx="6635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4" imgW="228600" imgH="393480" progId="Equation.DSMT4">
                  <p:embed/>
                </p:oleObj>
              </mc:Choice>
              <mc:Fallback>
                <p:oleObj name="Equation" r:id="rId4" imgW="228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3010" y="339213"/>
                        <a:ext cx="66357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637851" y="2013900"/>
            <a:ext cx="110644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nl-NL" sz="3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nl-NL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Tìm các giá trị nguyên của x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B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đạt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trị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       </a:t>
            </a:r>
            <a:endParaRPr lang="en-US" sz="36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23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6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4099878" y="971679"/>
            <a:ext cx="3904530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nl-NL" sz="2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HƯỚNG DẪN VỀ</a:t>
            </a:r>
            <a:r>
              <a:rPr lang="nl-NL" sz="2800" b="1" spc="-5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8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endParaRPr lang="en-US" sz="2800" b="1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7851" y="2013900"/>
            <a:ext cx="11064411" cy="1808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Xem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chữa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36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3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1,2,3 </a:t>
            </a:r>
            <a:r>
              <a:rPr lang="en-US" sz="36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bộ</a:t>
            </a:r>
            <a:r>
              <a:rPr lang="en-US" sz="3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US" sz="3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6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40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6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11653" y="1431196"/>
            <a:ext cx="5786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ĐÁP ÁN ĐÚNG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361736" y="390418"/>
            <a:ext cx="9541221" cy="8116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KHỞI ĐỘNG</a:t>
            </a:r>
            <a:endParaRPr lang="en-US" sz="44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255916"/>
              </p:ext>
            </p:extLst>
          </p:nvPr>
        </p:nvGraphicFramePr>
        <p:xfrm>
          <a:off x="2503488" y="2334586"/>
          <a:ext cx="140335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" name="Equation" r:id="rId4" imgW="482400" imgH="228600" progId="Equation.DSMT4">
                  <p:embed/>
                </p:oleObj>
              </mc:Choice>
              <mc:Fallback>
                <p:oleObj name="Equation" r:id="rId4" imgW="4824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488" y="2334586"/>
                        <a:ext cx="1403350" cy="665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130157" y="2329035"/>
            <a:ext cx="9226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rgbClr val="FFFF00"/>
                </a:solidFill>
              </a:rPr>
              <a:t>Câu</a:t>
            </a:r>
            <a:r>
              <a:rPr lang="en-US" sz="3600" b="1" u="sng" dirty="0" smtClean="0">
                <a:solidFill>
                  <a:srgbClr val="FFFF00"/>
                </a:solidFill>
              </a:rPr>
              <a:t> 1</a:t>
            </a:r>
            <a:r>
              <a:rPr lang="en-US" sz="3600" b="1" dirty="0" smtClean="0">
                <a:solidFill>
                  <a:srgbClr val="FFFF00"/>
                </a:solidFill>
              </a:rPr>
              <a:t>:                </a:t>
            </a:r>
            <a:r>
              <a:rPr lang="en-US" sz="3600" b="1" dirty="0" err="1" smtClean="0">
                <a:solidFill>
                  <a:srgbClr val="FFFF00"/>
                </a:solidFill>
              </a:rPr>
              <a:t>xác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định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khi</a:t>
            </a:r>
            <a:r>
              <a:rPr lang="en-US" sz="3600" b="1" dirty="0" smtClean="0">
                <a:solidFill>
                  <a:srgbClr val="FFFF00"/>
                </a:solidFill>
              </a:rPr>
              <a:t>: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392303"/>
              </p:ext>
            </p:extLst>
          </p:nvPr>
        </p:nvGraphicFramePr>
        <p:xfrm>
          <a:off x="981075" y="3411034"/>
          <a:ext cx="19177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" name="Equation" r:id="rId6" imgW="660240" imgH="393480" progId="Equation.DSMT4">
                  <p:embed/>
                </p:oleObj>
              </mc:Choice>
              <mc:Fallback>
                <p:oleObj name="Equation" r:id="rId6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3411034"/>
                        <a:ext cx="1917700" cy="114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2361972"/>
              </p:ext>
            </p:extLst>
          </p:nvPr>
        </p:nvGraphicFramePr>
        <p:xfrm>
          <a:off x="3679378" y="3390396"/>
          <a:ext cx="188118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" name="Equation" r:id="rId8" imgW="647640" imgH="393480" progId="Equation.DSMT4">
                  <p:embed/>
                </p:oleObj>
              </mc:Choice>
              <mc:Fallback>
                <p:oleObj name="Equation" r:id="rId8" imgW="647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9378" y="3390396"/>
                        <a:ext cx="1881187" cy="114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717863"/>
              </p:ext>
            </p:extLst>
          </p:nvPr>
        </p:nvGraphicFramePr>
        <p:xfrm>
          <a:off x="6516688" y="3379788"/>
          <a:ext cx="17335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" name="Equation" r:id="rId10" imgW="596880" imgH="393480" progId="Equation.DSMT4">
                  <p:embed/>
                </p:oleObj>
              </mc:Choice>
              <mc:Fallback>
                <p:oleObj name="Equation" r:id="rId10" imgW="596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3379788"/>
                        <a:ext cx="1733550" cy="114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712478"/>
              </p:ext>
            </p:extLst>
          </p:nvPr>
        </p:nvGraphicFramePr>
        <p:xfrm>
          <a:off x="9488488" y="3379788"/>
          <a:ext cx="17335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" name="Equation" r:id="rId12" imgW="596880" imgH="393480" progId="Equation.DSMT4">
                  <p:embed/>
                </p:oleObj>
              </mc:Choice>
              <mc:Fallback>
                <p:oleObj name="Equation" r:id="rId12" imgW="596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88488" y="3379788"/>
                        <a:ext cx="1733550" cy="114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Oval 14"/>
          <p:cNvSpPr/>
          <p:nvPr/>
        </p:nvSpPr>
        <p:spPr>
          <a:xfrm>
            <a:off x="6132346" y="3503484"/>
            <a:ext cx="904126" cy="852755"/>
          </a:xfrm>
          <a:prstGeom prst="ellipse">
            <a:avLst/>
          </a:prstGeom>
          <a:noFill/>
          <a:ln w="63500">
            <a:solidFill>
              <a:srgbClr val="F502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1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098989"/>
              </p:ext>
            </p:extLst>
          </p:nvPr>
        </p:nvGraphicFramePr>
        <p:xfrm>
          <a:off x="2155221" y="4902397"/>
          <a:ext cx="1029764" cy="792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" name="Equation" r:id="rId14" imgW="279360" imgH="215640" progId="Equation.DSMT4">
                  <p:embed/>
                </p:oleObj>
              </mc:Choice>
              <mc:Fallback>
                <p:oleObj name="Equation" r:id="rId14" imgW="279360" imgH="215640" progId="Equation.DSMT4">
                  <p:embed/>
                  <p:pic>
                    <p:nvPicPr>
                      <p:cNvPr id="0" name="Object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5221" y="4902397"/>
                        <a:ext cx="1029764" cy="7921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19"/>
          <p:cNvSpPr>
            <a:spLocks noChangeArrowheads="1"/>
          </p:cNvSpPr>
          <p:nvPr/>
        </p:nvSpPr>
        <p:spPr bwMode="auto">
          <a:xfrm rot="10800000" flipV="1">
            <a:off x="3131252" y="5046787"/>
            <a:ext cx="550931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xác định (có nghĩa) </a:t>
            </a: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</a:t>
            </a:r>
          </a:p>
        </p:txBody>
      </p:sp>
      <p:sp>
        <p:nvSpPr>
          <p:cNvPr id="14" name="Rectangle 219"/>
          <p:cNvSpPr>
            <a:spLocks noChangeArrowheads="1"/>
          </p:cNvSpPr>
          <p:nvPr/>
        </p:nvSpPr>
        <p:spPr bwMode="auto">
          <a:xfrm rot="10800000" flipV="1">
            <a:off x="8360798" y="5046787"/>
            <a:ext cx="16462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</a:t>
            </a: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</a:t>
            </a: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0.</a:t>
            </a:r>
            <a:endParaRPr kumimoji="0" lang="pt-BR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5751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6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6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1652" y="886665"/>
            <a:ext cx="5786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ĐÁP ÁN ĐÚNG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0156" y="1794778"/>
            <a:ext cx="9226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rgbClr val="FFFF00"/>
                </a:solidFill>
              </a:rPr>
              <a:t>Câu</a:t>
            </a:r>
            <a:r>
              <a:rPr lang="en-US" sz="3600" b="1" u="sng" dirty="0" smtClean="0">
                <a:solidFill>
                  <a:srgbClr val="FFFF00"/>
                </a:solidFill>
              </a:rPr>
              <a:t> 2</a:t>
            </a:r>
            <a:r>
              <a:rPr lang="en-US" sz="3600" b="1" dirty="0" smtClean="0">
                <a:solidFill>
                  <a:srgbClr val="FFFF00"/>
                </a:solidFill>
              </a:rPr>
              <a:t>:  </a:t>
            </a:r>
            <a:r>
              <a:rPr lang="en-US" sz="3600" b="1" dirty="0" err="1" smtClean="0">
                <a:solidFill>
                  <a:srgbClr val="FFFF00"/>
                </a:solidFill>
              </a:rPr>
              <a:t>Giá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trị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của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biểu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thức</a:t>
            </a:r>
            <a:r>
              <a:rPr lang="en-US" sz="3600" b="1" dirty="0" smtClean="0">
                <a:solidFill>
                  <a:srgbClr val="FFFF00"/>
                </a:solidFill>
              </a:rPr>
              <a:t>                       </a:t>
            </a:r>
            <a:r>
              <a:rPr lang="en-US" sz="3600" b="1" dirty="0" err="1" smtClean="0">
                <a:solidFill>
                  <a:srgbClr val="FFFF00"/>
                </a:solidFill>
              </a:rPr>
              <a:t>bằng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925728"/>
              </p:ext>
            </p:extLst>
          </p:nvPr>
        </p:nvGraphicFramePr>
        <p:xfrm>
          <a:off x="6764249" y="1450803"/>
          <a:ext cx="2068513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8" name="Equation" r:id="rId4" imgW="711000" imgH="380880" progId="Equation.DSMT4">
                  <p:embed/>
                </p:oleObj>
              </mc:Choice>
              <mc:Fallback>
                <p:oleObj name="Equation" r:id="rId4" imgW="711000" imgH="380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4249" y="1450803"/>
                        <a:ext cx="2068513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9153325" y="2907975"/>
            <a:ext cx="904126" cy="852755"/>
          </a:xfrm>
          <a:prstGeom prst="ellipse">
            <a:avLst/>
          </a:prstGeom>
          <a:noFill/>
          <a:ln w="63500">
            <a:solidFill>
              <a:srgbClr val="F502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492600"/>
              </p:ext>
            </p:extLst>
          </p:nvPr>
        </p:nvGraphicFramePr>
        <p:xfrm>
          <a:off x="3708400" y="2925763"/>
          <a:ext cx="2100263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" name="Equation" r:id="rId6" imgW="723600" imgH="215640" progId="Equation.DSMT4">
                  <p:embed/>
                </p:oleObj>
              </mc:Choice>
              <mc:Fallback>
                <p:oleObj name="Equation" r:id="rId6" imgW="7236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925763"/>
                        <a:ext cx="2100263" cy="627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163257"/>
              </p:ext>
            </p:extLst>
          </p:nvPr>
        </p:nvGraphicFramePr>
        <p:xfrm>
          <a:off x="6653943" y="2907976"/>
          <a:ext cx="1839913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" name="Equation" r:id="rId8" imgW="634680" imgH="215640" progId="Equation.DSMT4">
                  <p:embed/>
                </p:oleObj>
              </mc:Choice>
              <mc:Fallback>
                <p:oleObj name="Equation" r:id="rId8" imgW="6346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3943" y="2907976"/>
                        <a:ext cx="1839913" cy="627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776450"/>
              </p:ext>
            </p:extLst>
          </p:nvPr>
        </p:nvGraphicFramePr>
        <p:xfrm>
          <a:off x="9416550" y="2907976"/>
          <a:ext cx="1879600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" name="Equation" r:id="rId10" imgW="647640" imgH="215640" progId="Equation.DSMT4">
                  <p:embed/>
                </p:oleObj>
              </mc:Choice>
              <mc:Fallback>
                <p:oleObj name="Equation" r:id="rId10" imgW="647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6550" y="2907976"/>
                        <a:ext cx="1879600" cy="627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075220"/>
              </p:ext>
            </p:extLst>
          </p:nvPr>
        </p:nvGraphicFramePr>
        <p:xfrm>
          <a:off x="1130156" y="2907976"/>
          <a:ext cx="198755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" name="Equation" r:id="rId12" imgW="685800" imgH="215640" progId="Equation.DSMT4">
                  <p:embed/>
                </p:oleObj>
              </mc:Choice>
              <mc:Fallback>
                <p:oleObj name="Equation" r:id="rId12" imgW="6858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156" y="2907976"/>
                        <a:ext cx="1987550" cy="627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747570"/>
              </p:ext>
            </p:extLst>
          </p:nvPr>
        </p:nvGraphicFramePr>
        <p:xfrm>
          <a:off x="1196975" y="3881438"/>
          <a:ext cx="3248025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" name="Equation" r:id="rId14" imgW="965160" imgH="457200" progId="Equation.DSMT4">
                  <p:embed/>
                </p:oleObj>
              </mc:Choice>
              <mc:Fallback>
                <p:oleObj name="Equation" r:id="rId14" imgW="96516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3881438"/>
                        <a:ext cx="3248025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243226" y="3880432"/>
            <a:ext cx="3236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      0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43226" y="4794832"/>
            <a:ext cx="2845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A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&lt; 0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751156"/>
              </p:ext>
            </p:extLst>
          </p:nvPr>
        </p:nvGraphicFramePr>
        <p:xfrm>
          <a:off x="6166563" y="3890896"/>
          <a:ext cx="573284" cy="625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" name="Equation" r:id="rId16" imgW="139680" imgH="152280" progId="Equation.DSMT4">
                  <p:embed/>
                </p:oleObj>
              </mc:Choice>
              <mc:Fallback>
                <p:oleObj name="Equation" r:id="rId16" imgW="13968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166563" y="3890896"/>
                        <a:ext cx="573284" cy="6254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283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6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4395" y="588715"/>
            <a:ext cx="5786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ĐÁP ÁN ĐÚNG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4259" y="1603969"/>
            <a:ext cx="11168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rgbClr val="FFFF00"/>
                </a:solidFill>
              </a:rPr>
              <a:t>Câu</a:t>
            </a:r>
            <a:r>
              <a:rPr lang="en-US" sz="3600" b="1" u="sng" dirty="0" smtClean="0">
                <a:solidFill>
                  <a:srgbClr val="FFFF00"/>
                </a:solidFill>
              </a:rPr>
              <a:t> 3: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Kết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quả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r</a:t>
            </a:r>
            <a:r>
              <a:rPr lang="en-US" sz="3600" b="1" dirty="0" err="1" smtClean="0">
                <a:solidFill>
                  <a:srgbClr val="FFFF00"/>
                </a:solidFill>
              </a:rPr>
              <a:t>út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gọn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biểu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thức</a:t>
            </a:r>
            <a:r>
              <a:rPr lang="en-US" sz="3600" b="1" dirty="0" smtClean="0">
                <a:solidFill>
                  <a:srgbClr val="FFFF00"/>
                </a:solidFill>
              </a:rPr>
              <a:t>                                        </a:t>
            </a:r>
            <a:r>
              <a:rPr lang="en-US" sz="3600" b="1" dirty="0" err="1" smtClean="0">
                <a:solidFill>
                  <a:srgbClr val="FFFF00"/>
                </a:solidFill>
              </a:rPr>
              <a:t>là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299969"/>
              </p:ext>
            </p:extLst>
          </p:nvPr>
        </p:nvGraphicFramePr>
        <p:xfrm>
          <a:off x="9559925" y="3363913"/>
          <a:ext cx="162242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1" name="Equation" r:id="rId4" imgW="558720" imgH="228600" progId="Equation.DSMT4">
                  <p:embed/>
                </p:oleObj>
              </mc:Choice>
              <mc:Fallback>
                <p:oleObj name="Equation" r:id="rId4" imgW="558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9925" y="3363913"/>
                        <a:ext cx="1622425" cy="663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881832"/>
              </p:ext>
            </p:extLst>
          </p:nvPr>
        </p:nvGraphicFramePr>
        <p:xfrm>
          <a:off x="7048092" y="1585138"/>
          <a:ext cx="3656012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2" name="Equation" r:id="rId6" imgW="1257120" imgH="228600" progId="Equation.DSMT4">
                  <p:embed/>
                </p:oleObj>
              </mc:Choice>
              <mc:Fallback>
                <p:oleObj name="Equation" r:id="rId6" imgW="125712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092" y="1585138"/>
                        <a:ext cx="3656012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13"/>
          <p:cNvSpPr/>
          <p:nvPr/>
        </p:nvSpPr>
        <p:spPr>
          <a:xfrm>
            <a:off x="3255578" y="3359650"/>
            <a:ext cx="904126" cy="852755"/>
          </a:xfrm>
          <a:prstGeom prst="ellipse">
            <a:avLst/>
          </a:prstGeom>
          <a:noFill/>
          <a:ln w="63500">
            <a:solidFill>
              <a:srgbClr val="F502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677083"/>
              </p:ext>
            </p:extLst>
          </p:nvPr>
        </p:nvGraphicFramePr>
        <p:xfrm>
          <a:off x="9210675" y="5130800"/>
          <a:ext cx="33178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3"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10675" y="5130800"/>
                        <a:ext cx="331788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2037670"/>
              </p:ext>
            </p:extLst>
          </p:nvPr>
        </p:nvGraphicFramePr>
        <p:xfrm>
          <a:off x="1356498" y="3487827"/>
          <a:ext cx="922337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4" name="Equation" r:id="rId10" imgW="317160" imgH="177480" progId="Equation.DSMT4">
                  <p:embed/>
                </p:oleObj>
              </mc:Choice>
              <mc:Fallback>
                <p:oleObj name="Equation" r:id="rId10" imgW="317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6498" y="3487827"/>
                        <a:ext cx="922337" cy="515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393024"/>
              </p:ext>
            </p:extLst>
          </p:nvPr>
        </p:nvGraphicFramePr>
        <p:xfrm>
          <a:off x="3711575" y="3363913"/>
          <a:ext cx="1620838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5" name="Equation" r:id="rId12" imgW="558720" imgH="228600" progId="Equation.DSMT4">
                  <p:embed/>
                </p:oleObj>
              </mc:Choice>
              <mc:Fallback>
                <p:oleObj name="Equation" r:id="rId12" imgW="558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1575" y="3363913"/>
                        <a:ext cx="1620838" cy="663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275931"/>
              </p:ext>
            </p:extLst>
          </p:nvPr>
        </p:nvGraphicFramePr>
        <p:xfrm>
          <a:off x="6345238" y="3333750"/>
          <a:ext cx="20256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6" name="Equation" r:id="rId14" imgW="698400" imgH="228600" progId="Equation.DSMT4">
                  <p:embed/>
                </p:oleObj>
              </mc:Choice>
              <mc:Fallback>
                <p:oleObj name="Equation" r:id="rId14" imgW="698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5238" y="3333750"/>
                        <a:ext cx="2025650" cy="663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824627"/>
              </p:ext>
            </p:extLst>
          </p:nvPr>
        </p:nvGraphicFramePr>
        <p:xfrm>
          <a:off x="3233649" y="4716480"/>
          <a:ext cx="4689475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7" name="Equation" r:id="rId16" imgW="1587240" imgH="291960" progId="Equation.DSMT4">
                  <p:embed/>
                </p:oleObj>
              </mc:Choice>
              <mc:Fallback>
                <p:oleObj name="Equation" r:id="rId16" imgW="1587240" imgH="2919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3649" y="4716480"/>
                        <a:ext cx="4689475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303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96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4395" y="588715"/>
            <a:ext cx="5786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ĐÁP ÁN ĐÚNG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8515" y="1603970"/>
            <a:ext cx="10479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rgbClr val="FFFF00"/>
                </a:solidFill>
              </a:rPr>
              <a:t>Câu</a:t>
            </a:r>
            <a:r>
              <a:rPr lang="en-US" sz="3600" b="1" u="sng" dirty="0" smtClean="0">
                <a:solidFill>
                  <a:srgbClr val="FFFF00"/>
                </a:solidFill>
              </a:rPr>
              <a:t> 4: </a:t>
            </a:r>
            <a:r>
              <a:rPr lang="en-US" sz="3600" b="1" dirty="0" err="1" smtClean="0">
                <a:solidFill>
                  <a:srgbClr val="FFFF00"/>
                </a:solidFill>
              </a:rPr>
              <a:t>Rút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gọn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căn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thức</a:t>
            </a:r>
            <a:r>
              <a:rPr lang="en-US" sz="3600" b="1" dirty="0" smtClean="0">
                <a:solidFill>
                  <a:srgbClr val="FFFF00"/>
                </a:solidFill>
              </a:rPr>
              <a:t>                 ta </a:t>
            </a:r>
            <a:r>
              <a:rPr lang="en-US" sz="3600" b="1" dirty="0" err="1" smtClean="0">
                <a:solidFill>
                  <a:srgbClr val="FFFF00"/>
                </a:solidFill>
              </a:rPr>
              <a:t>được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072664"/>
              </p:ext>
            </p:extLst>
          </p:nvPr>
        </p:nvGraphicFramePr>
        <p:xfrm>
          <a:off x="5900793" y="1523671"/>
          <a:ext cx="129222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7" name="Equation" r:id="rId5" imgW="444240" imgH="241200" progId="Equation.DSMT4">
                  <p:embed/>
                </p:oleObj>
              </mc:Choice>
              <mc:Fallback>
                <p:oleObj name="Equation" r:id="rId5" imgW="44424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0793" y="1523671"/>
                        <a:ext cx="1292225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/>
          <p:nvPr/>
        </p:nvSpPr>
        <p:spPr>
          <a:xfrm>
            <a:off x="6400800" y="2829048"/>
            <a:ext cx="904126" cy="852755"/>
          </a:xfrm>
          <a:prstGeom prst="ellipse">
            <a:avLst/>
          </a:prstGeom>
          <a:noFill/>
          <a:ln w="63500">
            <a:solidFill>
              <a:srgbClr val="F502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162713"/>
              </p:ext>
            </p:extLst>
          </p:nvPr>
        </p:nvGraphicFramePr>
        <p:xfrm>
          <a:off x="9574213" y="3038475"/>
          <a:ext cx="147478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8" name="Equation" r:id="rId7" imgW="507960" imgH="177480" progId="Equation.DSMT4">
                  <p:embed/>
                </p:oleObj>
              </mc:Choice>
              <mc:Fallback>
                <p:oleObj name="Equation" r:id="rId7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4213" y="3038475"/>
                        <a:ext cx="1474787" cy="514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800460"/>
              </p:ext>
            </p:extLst>
          </p:nvPr>
        </p:nvGraphicFramePr>
        <p:xfrm>
          <a:off x="2747309" y="4094499"/>
          <a:ext cx="5892923" cy="785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9" name="Equation" r:id="rId9" imgW="1993680" imgH="266400" progId="Equation.DSMT4">
                  <p:embed/>
                </p:oleObj>
              </mc:Choice>
              <mc:Fallback>
                <p:oleObj name="Equation" r:id="rId9" imgW="1993680" imgH="266400" progId="Equation.DSMT4">
                  <p:embed/>
                  <p:pic>
                    <p:nvPicPr>
                      <p:cNvPr id="0" name="Object 2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7309" y="4094499"/>
                        <a:ext cx="5892923" cy="7857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18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22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543350"/>
              </p:ext>
            </p:extLst>
          </p:nvPr>
        </p:nvGraphicFramePr>
        <p:xfrm>
          <a:off x="6760398" y="2911242"/>
          <a:ext cx="2030413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0" name="Equation" r:id="rId11" imgW="698400" imgH="241200" progId="Equation.DSMT4">
                  <p:embed/>
                </p:oleObj>
              </mc:Choice>
              <mc:Fallback>
                <p:oleObj name="Equation" r:id="rId11" imgW="6984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0398" y="2911242"/>
                        <a:ext cx="2030413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461290"/>
              </p:ext>
            </p:extLst>
          </p:nvPr>
        </p:nvGraphicFramePr>
        <p:xfrm>
          <a:off x="1068515" y="2964735"/>
          <a:ext cx="1624012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" name="Equation" r:id="rId13" imgW="558720" imgH="228600" progId="Equation.DSMT4">
                  <p:embed/>
                </p:oleObj>
              </mc:Choice>
              <mc:Fallback>
                <p:oleObj name="Equation" r:id="rId13" imgW="558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515" y="2964735"/>
                        <a:ext cx="1624012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280029"/>
              </p:ext>
            </p:extLst>
          </p:nvPr>
        </p:nvGraphicFramePr>
        <p:xfrm>
          <a:off x="3852078" y="2923637"/>
          <a:ext cx="1624012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2" name="Equation" r:id="rId15" imgW="558720" imgH="228600" progId="Equation.DSMT4">
                  <p:embed/>
                </p:oleObj>
              </mc:Choice>
              <mc:Fallback>
                <p:oleObj name="Equation" r:id="rId15" imgW="558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2078" y="2923637"/>
                        <a:ext cx="1624012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292576"/>
              </p:ext>
            </p:extLst>
          </p:nvPr>
        </p:nvGraphicFramePr>
        <p:xfrm>
          <a:off x="3103135" y="5088063"/>
          <a:ext cx="4767262" cy="134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3" name="Equation" r:id="rId17" imgW="1612800" imgH="457200" progId="Equation.DSMT4">
                  <p:embed/>
                </p:oleObj>
              </mc:Choice>
              <mc:Fallback>
                <p:oleObj name="Equation" r:id="rId17" imgW="16128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3135" y="5088063"/>
                        <a:ext cx="4767262" cy="1347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875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6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4395" y="588715"/>
            <a:ext cx="5786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ĐÁP ÁN ĐÚNG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4259" y="1603969"/>
            <a:ext cx="11168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rgbClr val="FFFF00"/>
                </a:solidFill>
              </a:rPr>
              <a:t>Câu</a:t>
            </a:r>
            <a:r>
              <a:rPr lang="en-US" sz="3600" b="1" u="sng" dirty="0" smtClean="0">
                <a:solidFill>
                  <a:srgbClr val="FFFF00"/>
                </a:solidFill>
              </a:rPr>
              <a:t> </a:t>
            </a:r>
            <a:r>
              <a:rPr lang="en-US" sz="3600" b="1" u="sng" dirty="0">
                <a:solidFill>
                  <a:srgbClr val="FFFF00"/>
                </a:solidFill>
              </a:rPr>
              <a:t>5</a:t>
            </a:r>
            <a:r>
              <a:rPr lang="en-US" sz="3600" b="1" u="sng" dirty="0" smtClean="0">
                <a:solidFill>
                  <a:srgbClr val="FFFF00"/>
                </a:solidFill>
              </a:rPr>
              <a:t>: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Kết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quả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r</a:t>
            </a:r>
            <a:r>
              <a:rPr lang="en-US" sz="3600" b="1" dirty="0" err="1" smtClean="0">
                <a:solidFill>
                  <a:srgbClr val="FFFF00"/>
                </a:solidFill>
              </a:rPr>
              <a:t>út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gọn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biểu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thức</a:t>
            </a:r>
            <a:r>
              <a:rPr lang="en-US" sz="3600" b="1" dirty="0" smtClean="0">
                <a:solidFill>
                  <a:srgbClr val="FFFF00"/>
                </a:solidFill>
              </a:rPr>
              <a:t>                            </a:t>
            </a:r>
            <a:r>
              <a:rPr lang="en-US" sz="3600" b="1" dirty="0" err="1" smtClean="0">
                <a:solidFill>
                  <a:srgbClr val="FFFF00"/>
                </a:solidFill>
              </a:rPr>
              <a:t>là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7385362"/>
              </p:ext>
            </p:extLst>
          </p:nvPr>
        </p:nvGraphicFramePr>
        <p:xfrm>
          <a:off x="6975475" y="3921125"/>
          <a:ext cx="2579688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6" name="Equation" r:id="rId4" imgW="888840" imgH="228600" progId="Equation.DSMT4">
                  <p:embed/>
                </p:oleObj>
              </mc:Choice>
              <mc:Fallback>
                <p:oleObj name="Equation" r:id="rId4" imgW="888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5475" y="3921125"/>
                        <a:ext cx="2579688" cy="663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511453"/>
              </p:ext>
            </p:extLst>
          </p:nvPr>
        </p:nvGraphicFramePr>
        <p:xfrm>
          <a:off x="6970713" y="1317625"/>
          <a:ext cx="26193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7" name="Equation" r:id="rId6" imgW="901440" imgH="419040" progId="Equation.DSMT4">
                  <p:embed/>
                </p:oleObj>
              </mc:Choice>
              <mc:Fallback>
                <p:oleObj name="Equation" r:id="rId6" imgW="9014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0713" y="1317625"/>
                        <a:ext cx="261937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2041986" y="2614269"/>
            <a:ext cx="904126" cy="852755"/>
          </a:xfrm>
          <a:prstGeom prst="ellipse">
            <a:avLst/>
          </a:prstGeom>
          <a:noFill/>
          <a:ln w="63500">
            <a:solidFill>
              <a:srgbClr val="F502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845657"/>
              </p:ext>
            </p:extLst>
          </p:nvPr>
        </p:nvGraphicFramePr>
        <p:xfrm>
          <a:off x="7188200" y="2817813"/>
          <a:ext cx="847725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8" name="Equation" r:id="rId8" imgW="291960" imgH="177480" progId="Equation.DSMT4">
                  <p:embed/>
                </p:oleObj>
              </mc:Choice>
              <mc:Fallback>
                <p:oleObj name="Equation" r:id="rId8" imgW="291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8200" y="2817813"/>
                        <a:ext cx="847725" cy="515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421287"/>
              </p:ext>
            </p:extLst>
          </p:nvPr>
        </p:nvGraphicFramePr>
        <p:xfrm>
          <a:off x="2270322" y="3949700"/>
          <a:ext cx="1620837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9" name="Equation" r:id="rId10" imgW="558720" imgH="215640" progId="Equation.DSMT4">
                  <p:embed/>
                </p:oleObj>
              </mc:Choice>
              <mc:Fallback>
                <p:oleObj name="Equation" r:id="rId10" imgW="5587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322" y="3949700"/>
                        <a:ext cx="1620837" cy="627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154021"/>
              </p:ext>
            </p:extLst>
          </p:nvPr>
        </p:nvGraphicFramePr>
        <p:xfrm>
          <a:off x="2238375" y="2744788"/>
          <a:ext cx="1398588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0" name="Equation" r:id="rId12" imgW="482400" imgH="215640" progId="Equation.DSMT4">
                  <p:embed/>
                </p:oleObj>
              </mc:Choice>
              <mc:Fallback>
                <p:oleObj name="Equation" r:id="rId12" imgW="482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75" y="2744788"/>
                        <a:ext cx="1398588" cy="627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5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797214"/>
              </p:ext>
            </p:extLst>
          </p:nvPr>
        </p:nvGraphicFramePr>
        <p:xfrm>
          <a:off x="1844913" y="4920785"/>
          <a:ext cx="8502173" cy="1428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1" name="Equation" r:id="rId14" imgW="3098520" imgH="520560" progId="Equation.DSMT4">
                  <p:embed/>
                </p:oleObj>
              </mc:Choice>
              <mc:Fallback>
                <p:oleObj name="Equation" r:id="rId14" imgW="3098520" imgH="520560" progId="Equation.DSMT4">
                  <p:embed/>
                  <p:pic>
                    <p:nvPicPr>
                      <p:cNvPr id="0" name="Object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4913" y="4920785"/>
                        <a:ext cx="8502173" cy="14286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211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>
          <a:xfrm>
            <a:off x="205483" y="123290"/>
            <a:ext cx="11846104" cy="645217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rgbClr val="FFFF00"/>
                </a:solidFill>
              </a:rPr>
              <a:t>KIẾN THỨC CẦN NHỚ</a:t>
            </a:r>
          </a:p>
          <a:p>
            <a:pPr algn="ctr"/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48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6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464045" y="327055"/>
            <a:ext cx="76306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de-DE" sz="3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1: </a:t>
            </a:r>
            <a:r>
              <a:rPr lang="de-DE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Rút gọn các </a:t>
            </a:r>
            <a:r>
              <a:rPr lang="de-DE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 </a:t>
            </a:r>
            <a:r>
              <a:rPr lang="de-DE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 sau: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679472"/>
              </p:ext>
            </p:extLst>
          </p:nvPr>
        </p:nvGraphicFramePr>
        <p:xfrm>
          <a:off x="550737" y="1061378"/>
          <a:ext cx="539115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8" name="Equation" r:id="rId4" imgW="1879560" imgH="380880" progId="Equation.DSMT4">
                  <p:embed/>
                </p:oleObj>
              </mc:Choice>
              <mc:Fallback>
                <p:oleObj name="Equation" r:id="rId4" imgW="1879560" imgH="3808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737" y="1061378"/>
                        <a:ext cx="5391150" cy="1092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506858" y="2742440"/>
            <a:ext cx="9202287" cy="1431925"/>
            <a:chOff x="1452015" y="2842561"/>
            <a:chExt cx="9202287" cy="1431925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46763426"/>
                </p:ext>
              </p:extLst>
            </p:nvPr>
          </p:nvGraphicFramePr>
          <p:xfrm>
            <a:off x="1452015" y="2842561"/>
            <a:ext cx="5094288" cy="1431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9" name="Equation" r:id="rId6" imgW="1625400" imgH="457200" progId="Equation.DSMT4">
                    <p:embed/>
                  </p:oleObj>
                </mc:Choice>
                <mc:Fallback>
                  <p:oleObj name="Equation" r:id="rId6" imgW="1625400" imgH="457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52015" y="2842561"/>
                          <a:ext cx="5094288" cy="143192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Rectangle 6"/>
            <p:cNvSpPr/>
            <p:nvPr/>
          </p:nvSpPr>
          <p:spPr>
            <a:xfrm>
              <a:off x="6493658" y="3226631"/>
              <a:ext cx="416064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vi-VN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             </a:t>
              </a:r>
              <a:r>
                <a:rPr lang="vi-VN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         )</a:t>
              </a:r>
              <a:endPara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6804806"/>
                </p:ext>
              </p:extLst>
            </p:nvPr>
          </p:nvGraphicFramePr>
          <p:xfrm>
            <a:off x="7318454" y="3182647"/>
            <a:ext cx="2058988" cy="611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30" name="Equation" r:id="rId8" imgW="685800" imgH="203040" progId="Equation.DSMT4">
                    <p:embed/>
                  </p:oleObj>
                </mc:Choice>
                <mc:Fallback>
                  <p:oleObj name="Equation" r:id="rId8" imgW="68580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7318454" y="3182647"/>
                          <a:ext cx="2058988" cy="6111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13307"/>
              </p:ext>
            </p:extLst>
          </p:nvPr>
        </p:nvGraphicFramePr>
        <p:xfrm>
          <a:off x="578349" y="4635627"/>
          <a:ext cx="6246813" cy="158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1" name="Equation" r:id="rId10" imgW="1993680" imgH="507960" progId="Equation.DSMT4">
                  <p:embed/>
                </p:oleObj>
              </mc:Choice>
              <mc:Fallback>
                <p:oleObj name="Equation" r:id="rId10" imgW="19936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349" y="4635627"/>
                        <a:ext cx="6246813" cy="1589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7182026" y="5087725"/>
            <a:ext cx="41606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vi-VN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vi-VN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949341"/>
              </p:ext>
            </p:extLst>
          </p:nvPr>
        </p:nvGraphicFramePr>
        <p:xfrm>
          <a:off x="7867650" y="5087938"/>
          <a:ext cx="324167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2" name="Equation" r:id="rId12" imgW="1079280" imgH="203040" progId="Equation.DSMT4">
                  <p:embed/>
                </p:oleObj>
              </mc:Choice>
              <mc:Fallback>
                <p:oleObj name="Equation" r:id="rId12" imgW="1079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867650" y="5087938"/>
                        <a:ext cx="3241675" cy="611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880140"/>
              </p:ext>
            </p:extLst>
          </p:nvPr>
        </p:nvGraphicFramePr>
        <p:xfrm>
          <a:off x="6582916" y="819685"/>
          <a:ext cx="5235575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3" name="Equation" r:id="rId14" imgW="2031840" imgH="533160" progId="Equation.DSMT4">
                  <p:embed/>
                </p:oleObj>
              </mc:Choice>
              <mc:Fallback>
                <p:oleObj name="Equation" r:id="rId14" imgW="2031840" imgH="5331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2916" y="819685"/>
                        <a:ext cx="5235575" cy="1393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2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6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64045" y="532538"/>
            <a:ext cx="5681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de-DE" sz="3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2: </a:t>
            </a:r>
            <a:r>
              <a:rPr lang="de-DE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de-DE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biểu thức: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550" y="2828325"/>
            <a:ext cx="56304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vi-VN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và B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82550" y="3495204"/>
            <a:ext cx="507061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vi-VN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Tính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trị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của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vi-VN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khi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429000" y="5683535"/>
            <a:ext cx="457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022633"/>
              </p:ext>
            </p:extLst>
          </p:nvPr>
        </p:nvGraphicFramePr>
        <p:xfrm>
          <a:off x="5553169" y="3451231"/>
          <a:ext cx="2492763" cy="690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9" name="Equation" r:id="rId4" imgW="850680" imgH="241200" progId="Equation.DSMT4">
                  <p:embed/>
                </p:oleObj>
              </mc:Choice>
              <mc:Fallback>
                <p:oleObj name="Equation" r:id="rId4" imgW="850680" imgH="2412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3169" y="3451231"/>
                        <a:ext cx="2492763" cy="6903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277374" y="4286225"/>
            <a:ext cx="11630679" cy="25736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79216" y="4280421"/>
            <a:ext cx="3238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u="sng" dirty="0" smtClean="0">
                <a:latin typeface="+mj-lt"/>
              </a:rPr>
              <a:t>Các bước giải :</a:t>
            </a:r>
            <a:endParaRPr lang="en-US" sz="2800" b="1" u="sng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9479" y="4729428"/>
            <a:ext cx="10875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* </a:t>
            </a:r>
            <a:r>
              <a:rPr lang="vi-VN" sz="2800" b="1" dirty="0" smtClean="0">
                <a:latin typeface="+mj-lt"/>
              </a:rPr>
              <a:t>Bước 1: Kiểm tra giá trị của biến x có thuộc ĐKXĐ không</a:t>
            </a:r>
            <a:endParaRPr lang="en-US" sz="28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3782" y="5263187"/>
            <a:ext cx="109779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* </a:t>
            </a:r>
            <a:r>
              <a:rPr lang="vi-VN" sz="2800" b="1" dirty="0" smtClean="0">
                <a:latin typeface="+mj-lt"/>
              </a:rPr>
              <a:t>Bước 2: Nếu đã thuộc ĐKXĐ thì thay giá trị của x vào B đã thu gọn</a:t>
            </a:r>
            <a:r>
              <a:rPr lang="en-US" sz="2800" b="1" dirty="0" smtClean="0">
                <a:latin typeface="+mj-lt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vi-VN" sz="2800" b="1" dirty="0" smtClean="0">
                <a:latin typeface="+mj-lt"/>
              </a:rPr>
              <a:t>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2401" y="6233939"/>
            <a:ext cx="7467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* </a:t>
            </a:r>
            <a:r>
              <a:rPr lang="vi-VN" sz="2800" b="1" dirty="0" smtClean="0">
                <a:latin typeface="+mj-lt"/>
              </a:rPr>
              <a:t>Bước 3: Kết luận</a:t>
            </a:r>
            <a:endParaRPr lang="en-US" sz="2800" b="1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6180749"/>
              </p:ext>
            </p:extLst>
          </p:nvPr>
        </p:nvGraphicFramePr>
        <p:xfrm>
          <a:off x="5173450" y="236917"/>
          <a:ext cx="4648646" cy="1237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" name="Equation" r:id="rId6" imgW="5235480" imgH="1393920" progId="Equation.DSMT4">
                  <p:embed/>
                </p:oleObj>
              </mc:Choice>
              <mc:Fallback>
                <p:oleObj name="Equation" r:id="rId6" imgW="5235480" imgH="139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73450" y="236917"/>
                        <a:ext cx="4648646" cy="12375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067892"/>
              </p:ext>
            </p:extLst>
          </p:nvPr>
        </p:nvGraphicFramePr>
        <p:xfrm>
          <a:off x="677757" y="1399268"/>
          <a:ext cx="5507283" cy="140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1" name="Equation" r:id="rId8" imgW="1993680" imgH="507960" progId="Equation.DSMT4">
                  <p:embed/>
                </p:oleObj>
              </mc:Choice>
              <mc:Fallback>
                <p:oleObj name="Equation" r:id="rId8" imgW="19936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757" y="1399268"/>
                        <a:ext cx="5507283" cy="1400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7086227" y="1851365"/>
            <a:ext cx="41606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vi-VN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vi-VN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477069"/>
              </p:ext>
            </p:extLst>
          </p:nvPr>
        </p:nvGraphicFramePr>
        <p:xfrm>
          <a:off x="7829126" y="1851365"/>
          <a:ext cx="312737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2" name="Equation" r:id="rId10" imgW="1041120" imgH="203040" progId="Equation.DSMT4">
                  <p:embed/>
                </p:oleObj>
              </mc:Choice>
              <mc:Fallback>
                <p:oleObj name="Equation" r:id="rId10" imgW="1041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829126" y="1851365"/>
                        <a:ext cx="3127375" cy="611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474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 animBg="1"/>
      <p:bldP spid="11" grpId="0"/>
      <p:bldP spid="13" grpId="0"/>
      <p:bldP spid="12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1649</TotalTime>
  <Words>443</Words>
  <Application>Microsoft Office PowerPoint</Application>
  <PresentationFormat>Custom</PresentationFormat>
  <Paragraphs>51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Asus</cp:lastModifiedBy>
  <cp:revision>182</cp:revision>
  <dcterms:created xsi:type="dcterms:W3CDTF">2021-08-12T08:31:02Z</dcterms:created>
  <dcterms:modified xsi:type="dcterms:W3CDTF">2023-11-02T14:03:29Z</dcterms:modified>
</cp:coreProperties>
</file>