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585" autoAdjust="0"/>
  </p:normalViewPr>
  <p:slideViewPr>
    <p:cSldViewPr>
      <p:cViewPr>
        <p:scale>
          <a:sx n="88" d="100"/>
          <a:sy n="88" d="100"/>
        </p:scale>
        <p:origin x="-816" y="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6A35-070C-4227-ADF8-401273FEC8B8}" type="datetimeFigureOut">
              <a:rPr lang="vi-VN" smtClean="0"/>
              <a:t>10/10/2023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6CC0-2B24-4783-961F-C70F3F8AB5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8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6A35-070C-4227-ADF8-401273FEC8B8}" type="datetimeFigureOut">
              <a:rPr lang="vi-VN" smtClean="0"/>
              <a:t>10/10/2023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6CC0-2B24-4783-961F-C70F3F8AB5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907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6A35-070C-4227-ADF8-401273FEC8B8}" type="datetimeFigureOut">
              <a:rPr lang="vi-VN" smtClean="0"/>
              <a:t>10/10/2023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6CC0-2B24-4783-961F-C70F3F8AB5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9810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6A35-070C-4227-ADF8-401273FEC8B8}" type="datetimeFigureOut">
              <a:rPr lang="vi-VN" smtClean="0"/>
              <a:t>10/10/2023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6CC0-2B24-4783-961F-C70F3F8AB5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382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6A35-070C-4227-ADF8-401273FEC8B8}" type="datetimeFigureOut">
              <a:rPr lang="vi-VN" smtClean="0"/>
              <a:t>10/10/2023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6CC0-2B24-4783-961F-C70F3F8AB5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316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6A35-070C-4227-ADF8-401273FEC8B8}" type="datetimeFigureOut">
              <a:rPr lang="vi-VN" smtClean="0"/>
              <a:t>10/10/2023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6CC0-2B24-4783-961F-C70F3F8AB5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10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6A35-070C-4227-ADF8-401273FEC8B8}" type="datetimeFigureOut">
              <a:rPr lang="vi-VN" smtClean="0"/>
              <a:t>10/10/2023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6CC0-2B24-4783-961F-C70F3F8AB5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663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6A35-070C-4227-ADF8-401273FEC8B8}" type="datetimeFigureOut">
              <a:rPr lang="vi-VN" smtClean="0"/>
              <a:t>10/10/2023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6CC0-2B24-4783-961F-C70F3F8AB5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073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6A35-070C-4227-ADF8-401273FEC8B8}" type="datetimeFigureOut">
              <a:rPr lang="vi-VN" smtClean="0"/>
              <a:t>10/10/2023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6CC0-2B24-4783-961F-C70F3F8AB5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831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6A35-070C-4227-ADF8-401273FEC8B8}" type="datetimeFigureOut">
              <a:rPr lang="vi-VN" smtClean="0"/>
              <a:t>10/10/2023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6CC0-2B24-4783-961F-C70F3F8AB5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799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76A35-070C-4227-ADF8-401273FEC8B8}" type="datetimeFigureOut">
              <a:rPr lang="vi-VN" smtClean="0"/>
              <a:t>10/10/2023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86CC0-2B24-4783-961F-C70F3F8AB5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521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76A35-070C-4227-ADF8-401273FEC8B8}" type="datetimeFigureOut">
              <a:rPr lang="vi-VN" smtClean="0"/>
              <a:t>10/10/2023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86CC0-2B24-4783-961F-C70F3F8AB5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435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23728" y="3068960"/>
            <a:ext cx="4284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CHỦ ĐỀ BAZO </a:t>
            </a:r>
            <a:endParaRPr lang="vi-VN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7664" y="2169190"/>
            <a:ext cx="57604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MÔN HÓA HỌC 9</a:t>
            </a:r>
            <a:endParaRPr lang="vi-VN" sz="5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3992290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Tiết</a:t>
            </a:r>
            <a:r>
              <a:rPr lang="en-US" sz="4000" dirty="0" smtClean="0"/>
              <a:t> 9,10,11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829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ải Hình động Powerpoint đẹp Mê Ly để Trang Trí Cho Slide - Techtut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" y="0"/>
            <a:ext cx="91356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solidFill>
                  <a:srgbClr val="FF0000"/>
                </a:solidFill>
              </a:rPr>
              <a:t>III. Ứng dụng</a:t>
            </a:r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72008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94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28092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9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260648"/>
            <a:ext cx="8229600" cy="1143000"/>
          </a:xfrm>
        </p:spPr>
        <p:txBody>
          <a:bodyPr/>
          <a:lstStyle/>
          <a:p>
            <a:r>
              <a:rPr lang="vi-VN" dirty="0" smtClean="0">
                <a:solidFill>
                  <a:srgbClr val="00B050"/>
                </a:solidFill>
              </a:rPr>
              <a:t>            IV. Sản xuất Natri hidroxit</a:t>
            </a:r>
            <a:endParaRPr lang="vi-VN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dirty="0"/>
              <a:t>- NaOH được sản xuất bằng phương pháp điện phân dung dịch NaCl bão hòa (có màng ngăn):</a:t>
            </a:r>
          </a:p>
          <a:p>
            <a:r>
              <a:rPr lang="vi-VN" dirty="0"/>
              <a:t>+ Thùng điện phân có màng ngăn giữa hai cực âm và cực dương. Khí H2 thu được ở cực âm (-), khí Cl</a:t>
            </a:r>
            <a:r>
              <a:rPr lang="vi-VN" baseline="-25000" dirty="0"/>
              <a:t>2</a:t>
            </a:r>
            <a:r>
              <a:rPr lang="vi-VN" dirty="0"/>
              <a:t> thu được ở cực dương (+). Dung dịch NaOH thu được trong thùng điện phân.</a:t>
            </a:r>
          </a:p>
          <a:p>
            <a:r>
              <a:rPr lang="vi-VN" dirty="0"/>
              <a:t>+ Phương trình điện phân dung dịch NaCl</a:t>
            </a:r>
          </a:p>
          <a:p>
            <a:r>
              <a:rPr lang="vi-VN" dirty="0"/>
              <a:t>2NaCl + </a:t>
            </a:r>
            <a:r>
              <a:rPr lang="vi-VN" dirty="0" smtClean="0"/>
              <a:t>2H</a:t>
            </a:r>
            <a:r>
              <a:rPr lang="vi-VN" baseline="-25000" dirty="0" smtClean="0"/>
              <a:t>2</a:t>
            </a:r>
            <a:r>
              <a:rPr lang="vi-VN" dirty="0" smtClean="0"/>
              <a:t>O                </a:t>
            </a:r>
            <a:r>
              <a:rPr lang="vi-VN" dirty="0"/>
              <a:t>  2NaOH + H</a:t>
            </a:r>
            <a:r>
              <a:rPr lang="vi-VN" baseline="-25000" dirty="0"/>
              <a:t>2</a:t>
            </a:r>
            <a:r>
              <a:rPr lang="vi-VN" dirty="0"/>
              <a:t> + Cl</a:t>
            </a:r>
            <a:r>
              <a:rPr lang="vi-VN" baseline="-25000" dirty="0"/>
              <a:t>2</a:t>
            </a:r>
            <a:endParaRPr lang="vi-VN" dirty="0"/>
          </a:p>
          <a:p>
            <a:endParaRPr lang="vi-V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661248"/>
            <a:ext cx="18764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03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solidFill>
                  <a:srgbClr val="FF0000"/>
                </a:solidFill>
              </a:rPr>
              <a:t>B. CANXI HIDROXIT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I. Tính chất vật lý</a:t>
            </a:r>
          </a:p>
          <a:p>
            <a:r>
              <a:rPr lang="vi-VN" dirty="0"/>
              <a:t> </a:t>
            </a:r>
            <a:r>
              <a:rPr lang="vi-VN" sz="2000" dirty="0"/>
              <a:t>Canxi hidroxit hay còn gọi là vôi tôi </a:t>
            </a:r>
            <a:r>
              <a:rPr lang="vi-VN" sz="2000" b="1" dirty="0"/>
              <a:t>tồn tại ở thể rắn có thể không màu hoặc màu trắng, tan một phần trong nước để tạo thành dung dịch nước vôi trong</a:t>
            </a:r>
            <a:r>
              <a:rPr lang="vi-VN" sz="2000" dirty="0"/>
              <a:t>. Trong tự nhiên nó tồn tại trong một loại khoáng </a:t>
            </a:r>
            <a:r>
              <a:rPr lang="vi-VN" sz="2000" dirty="0" smtClean="0"/>
              <a:t>chất </a:t>
            </a:r>
            <a:r>
              <a:rPr lang="vi-VN" sz="2000" dirty="0"/>
              <a:t>là portlandit</a:t>
            </a:r>
            <a:r>
              <a:rPr lang="vi-VN" sz="2000" dirty="0" smtClean="0"/>
              <a:t>.</a:t>
            </a:r>
          </a:p>
          <a:p>
            <a:endParaRPr lang="vi-VN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06372"/>
            <a:ext cx="5328592" cy="296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78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>
                <a:solidFill>
                  <a:srgbClr val="7030A0"/>
                </a:solidFill>
              </a:rPr>
              <a:t>           1. Cách pha chế dung dịch canxi hidroxit</a:t>
            </a:r>
            <a:endParaRPr lang="vi-VN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z="2000" dirty="0"/>
              <a:t>Pha chế dung dịch canxi hiđroxit:</a:t>
            </a:r>
          </a:p>
          <a:p>
            <a:r>
              <a:rPr lang="vi-VN" sz="2000" dirty="0"/>
              <a:t>- Bước 1. Lấy canxi hiđroxit cho vào nước khuấy đều.</a:t>
            </a:r>
          </a:p>
          <a:p>
            <a:r>
              <a:rPr lang="vi-VN" sz="2000" dirty="0"/>
              <a:t>- Bước 2. Dùng giấy lọc để lọc lấy chất lỏng trong suốt, không màu là dung dịch canxi hiđroxit (nước vôi trong).</a:t>
            </a:r>
          </a:p>
          <a:p>
            <a:endParaRPr lang="vi-V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40968"/>
            <a:ext cx="669674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8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solidFill>
                  <a:schemeClr val="accent5">
                    <a:lumMod val="50000"/>
                  </a:schemeClr>
                </a:solidFill>
              </a:rPr>
              <a:t>II. Tính chất hóa học </a:t>
            </a:r>
            <a:endParaRPr lang="vi-VN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1. Làm đổi màu chất chỉ thị</a:t>
            </a:r>
          </a:p>
          <a:p>
            <a:r>
              <a:rPr lang="vi-VN" sz="2400" dirty="0"/>
              <a:t>Lấy </a:t>
            </a:r>
            <a:r>
              <a:rPr lang="vi-VN" sz="2400" b="1" dirty="0"/>
              <a:t>dung dịch</a:t>
            </a:r>
            <a:r>
              <a:rPr lang="vi-VN" sz="2400" dirty="0"/>
              <a:t> vừa pha ở phần (1) nhỏ một giọt vào giấy quỳ tím chúng ta sẽ quan sát được </a:t>
            </a:r>
            <a:r>
              <a:rPr lang="vi-VN" sz="2400" b="1" dirty="0"/>
              <a:t>dung dịch</a:t>
            </a:r>
            <a:r>
              <a:rPr lang="vi-VN" sz="2400" dirty="0"/>
              <a:t> Ca(OH)2 </a:t>
            </a:r>
            <a:r>
              <a:rPr lang="vi-VN" sz="2400" b="1" dirty="0"/>
              <a:t>làm chuyển màu</a:t>
            </a:r>
            <a:r>
              <a:rPr lang="vi-VN" sz="2400" dirty="0"/>
              <a:t> quỳ tím thành </a:t>
            </a:r>
            <a:r>
              <a:rPr lang="vi-VN" sz="2400" b="1" dirty="0"/>
              <a:t>màu</a:t>
            </a:r>
            <a:r>
              <a:rPr lang="vi-VN" sz="2400" dirty="0"/>
              <a:t> xanh. Nếu chúng ta nhỏ </a:t>
            </a:r>
            <a:r>
              <a:rPr lang="vi-VN" sz="2400" b="1" dirty="0"/>
              <a:t>dung dịch</a:t>
            </a:r>
            <a:r>
              <a:rPr lang="vi-VN" sz="2400" dirty="0"/>
              <a:t> Ca(OH)</a:t>
            </a:r>
            <a:r>
              <a:rPr lang="vi-VN" sz="2400" baseline="-25000" dirty="0"/>
              <a:t>2</a:t>
            </a:r>
            <a:r>
              <a:rPr lang="vi-VN" sz="2400" dirty="0"/>
              <a:t> vào </a:t>
            </a:r>
            <a:r>
              <a:rPr lang="vi-VN" sz="2400" b="1" dirty="0"/>
              <a:t>dung dịch</a:t>
            </a:r>
            <a:r>
              <a:rPr lang="vi-VN" sz="2400" dirty="0"/>
              <a:t> phenolphtalein chúng ta sẽ thấy </a:t>
            </a:r>
            <a:r>
              <a:rPr lang="vi-VN" sz="2400" b="1" dirty="0"/>
              <a:t>dung dịch</a:t>
            </a:r>
            <a:r>
              <a:rPr lang="vi-VN" sz="2400" dirty="0"/>
              <a:t> phenolphtalein </a:t>
            </a:r>
            <a:r>
              <a:rPr lang="vi-VN" sz="2400" b="1" dirty="0"/>
              <a:t>chuyển</a:t>
            </a:r>
            <a:r>
              <a:rPr lang="vi-VN" sz="2400" dirty="0"/>
              <a:t> thành </a:t>
            </a:r>
            <a:r>
              <a:rPr lang="vi-VN" sz="2400" b="1" dirty="0"/>
              <a:t>màu</a:t>
            </a:r>
            <a:r>
              <a:rPr lang="vi-VN" sz="2400" dirty="0"/>
              <a:t> đỏ</a:t>
            </a:r>
            <a:r>
              <a:rPr lang="vi-VN" sz="2400" dirty="0" smtClean="0"/>
              <a:t>.</a:t>
            </a:r>
          </a:p>
          <a:p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384208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6144"/>
          </a:xfrm>
        </p:spPr>
        <p:txBody>
          <a:bodyPr>
            <a:normAutofit/>
          </a:bodyPr>
          <a:lstStyle/>
          <a:p>
            <a:r>
              <a:rPr lang="vi-VN" sz="4800" dirty="0" smtClean="0">
                <a:solidFill>
                  <a:srgbClr val="FF0000"/>
                </a:solidFill>
              </a:rPr>
              <a:t>2. Tác dụng với axit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vi-VN" dirty="0" smtClean="0"/>
              <a:t>Dung dịch NaOH tác dụng với axit tạo thành muối và nước </a:t>
            </a:r>
          </a:p>
          <a:p>
            <a:r>
              <a:rPr lang="vi-VN" dirty="0" smtClean="0"/>
              <a:t>+Ca(OH)</a:t>
            </a:r>
            <a:r>
              <a:rPr lang="vi-VN" baseline="-25000" dirty="0" smtClean="0"/>
              <a:t>2</a:t>
            </a:r>
            <a:r>
              <a:rPr lang="vi-VN" dirty="0"/>
              <a:t> + 2HCl → CaCl</a:t>
            </a:r>
            <a:r>
              <a:rPr lang="vi-VN" baseline="-25000" dirty="0"/>
              <a:t>2</a:t>
            </a:r>
            <a:r>
              <a:rPr lang="vi-VN" dirty="0"/>
              <a:t> + </a:t>
            </a:r>
            <a:r>
              <a:rPr lang="vi-VN" dirty="0" smtClean="0"/>
              <a:t>2H</a:t>
            </a:r>
            <a:r>
              <a:rPr lang="vi-VN" baseline="-25000" dirty="0" smtClean="0"/>
              <a:t>2</a:t>
            </a:r>
            <a:r>
              <a:rPr lang="vi-VN" dirty="0" smtClean="0"/>
              <a:t>O</a:t>
            </a:r>
          </a:p>
          <a:p>
            <a:r>
              <a:rPr lang="vi-VN" dirty="0" smtClean="0"/>
              <a:t>+2NaOH + H2SO4 </a:t>
            </a:r>
            <a:r>
              <a:rPr lang="vi-VN" dirty="0"/>
              <a:t>→ </a:t>
            </a:r>
            <a:r>
              <a:rPr lang="vi-VN" dirty="0" smtClean="0"/>
              <a:t>Na2SO4 + 2H2O</a:t>
            </a:r>
          </a:p>
          <a:p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281233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4800" dirty="0" smtClean="0">
                <a:solidFill>
                  <a:srgbClr val="00B0F0"/>
                </a:solidFill>
              </a:rPr>
              <a:t>3.Tác dụng với oxit axit</a:t>
            </a:r>
            <a:endParaRPr lang="vi-VN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248472"/>
          </a:xfrm>
        </p:spPr>
        <p:txBody>
          <a:bodyPr>
            <a:noAutofit/>
          </a:bodyPr>
          <a:lstStyle/>
          <a:p>
            <a:r>
              <a:rPr lang="vi-VN" sz="2400" dirty="0" smtClean="0"/>
              <a:t>Dung dịch NaOH tác dụng với oxit axit tạo thành muối và nước </a:t>
            </a:r>
          </a:p>
          <a:p>
            <a:r>
              <a:rPr lang="vi-VN" sz="2400" dirty="0"/>
              <a:t>Ca(OH)</a:t>
            </a:r>
            <a:r>
              <a:rPr lang="vi-VN" sz="2400" baseline="-25000" dirty="0"/>
              <a:t>2</a:t>
            </a:r>
            <a:r>
              <a:rPr lang="vi-VN" sz="2400" dirty="0"/>
              <a:t> + CO</a:t>
            </a:r>
            <a:r>
              <a:rPr lang="vi-VN" sz="2400" baseline="-25000" dirty="0"/>
              <a:t>2</a:t>
            </a:r>
            <a:r>
              <a:rPr lang="vi-VN" sz="2400" dirty="0"/>
              <a:t> → CaCO</a:t>
            </a:r>
            <a:r>
              <a:rPr lang="vi-VN" sz="2400" baseline="-25000" dirty="0"/>
              <a:t>3</a:t>
            </a:r>
            <a:r>
              <a:rPr lang="vi-VN" sz="2400" dirty="0"/>
              <a:t>↓ + H</a:t>
            </a:r>
            <a:r>
              <a:rPr lang="vi-VN" sz="2400" baseline="-25000" dirty="0"/>
              <a:t>2</a:t>
            </a:r>
            <a:r>
              <a:rPr lang="vi-VN" sz="2400" dirty="0"/>
              <a:t>O</a:t>
            </a:r>
          </a:p>
          <a:p>
            <a:r>
              <a:rPr lang="vi-VN" sz="2400" dirty="0"/>
              <a:t>Chú ý: Khi sục từ từ khí CO</a:t>
            </a:r>
            <a:r>
              <a:rPr lang="vi-VN" sz="2400" baseline="-25000" dirty="0"/>
              <a:t>2</a:t>
            </a:r>
            <a:r>
              <a:rPr lang="vi-VN" sz="2400" dirty="0"/>
              <a:t> tới dư vào dung dịch Ca(OH)</a:t>
            </a:r>
            <a:r>
              <a:rPr lang="vi-VN" sz="2400" baseline="-25000" dirty="0"/>
              <a:t>2</a:t>
            </a:r>
            <a:r>
              <a:rPr lang="vi-VN" sz="2400" dirty="0"/>
              <a:t> thì</a:t>
            </a:r>
          </a:p>
          <a:p>
            <a:r>
              <a:rPr lang="vi-VN" sz="2400" dirty="0"/>
              <a:t>    + Ban đầu dung dịch vẩn đục:</a:t>
            </a:r>
          </a:p>
          <a:p>
            <a:r>
              <a:rPr lang="vi-VN" sz="2400" dirty="0"/>
              <a:t>Ca(OH)</a:t>
            </a:r>
            <a:r>
              <a:rPr lang="vi-VN" sz="2400" baseline="-25000" dirty="0"/>
              <a:t>2</a:t>
            </a:r>
            <a:r>
              <a:rPr lang="vi-VN" sz="2400" dirty="0"/>
              <a:t> + CO</a:t>
            </a:r>
            <a:r>
              <a:rPr lang="vi-VN" sz="2400" baseline="-25000" dirty="0"/>
              <a:t>2</a:t>
            </a:r>
            <a:r>
              <a:rPr lang="vi-VN" sz="2400" dirty="0"/>
              <a:t> → CaCO</a:t>
            </a:r>
            <a:r>
              <a:rPr lang="vi-VN" sz="2400" baseline="-25000" dirty="0"/>
              <a:t>3</a:t>
            </a:r>
            <a:r>
              <a:rPr lang="vi-VN" sz="2400" dirty="0"/>
              <a:t>↓ + H</a:t>
            </a:r>
            <a:r>
              <a:rPr lang="vi-VN" sz="2400" baseline="-25000" dirty="0"/>
              <a:t>2</a:t>
            </a:r>
            <a:r>
              <a:rPr lang="vi-VN" sz="2400" dirty="0"/>
              <a:t>O</a:t>
            </a:r>
          </a:p>
          <a:p>
            <a:r>
              <a:rPr lang="vi-VN" sz="2400" dirty="0"/>
              <a:t>    + Sau đó kết tủa tan dần và dung dịch trong suốt:</a:t>
            </a:r>
          </a:p>
          <a:p>
            <a:r>
              <a:rPr lang="vi-VN" sz="2400" dirty="0"/>
              <a:t>CO</a:t>
            </a:r>
            <a:r>
              <a:rPr lang="vi-VN" sz="2400" baseline="-25000" dirty="0"/>
              <a:t>2</a:t>
            </a:r>
            <a:r>
              <a:rPr lang="vi-VN" sz="2400" dirty="0"/>
              <a:t> + H</a:t>
            </a:r>
            <a:r>
              <a:rPr lang="vi-VN" sz="2400" baseline="-25000" dirty="0"/>
              <a:t>2</a:t>
            </a:r>
            <a:r>
              <a:rPr lang="vi-VN" sz="2400" dirty="0"/>
              <a:t>O + CaCO</a:t>
            </a:r>
            <a:r>
              <a:rPr lang="vi-VN" sz="2400" baseline="-25000" dirty="0"/>
              <a:t>3</a:t>
            </a:r>
            <a:r>
              <a:rPr lang="vi-VN" sz="2400" dirty="0"/>
              <a:t> → Ca(HCO</a:t>
            </a:r>
            <a:r>
              <a:rPr lang="vi-VN" sz="2400" baseline="-25000" dirty="0"/>
              <a:t>3</a:t>
            </a:r>
            <a:r>
              <a:rPr lang="vi-VN" sz="2400" dirty="0"/>
              <a:t>)</a:t>
            </a:r>
            <a:r>
              <a:rPr lang="vi-VN" sz="2400" baseline="-25000" dirty="0"/>
              <a:t>2</a:t>
            </a:r>
            <a:endParaRPr lang="vi-VN" sz="2400" dirty="0"/>
          </a:p>
          <a:p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49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solidFill>
                  <a:srgbClr val="00B0F0"/>
                </a:solidFill>
              </a:rPr>
              <a:t>III. Điều chế</a:t>
            </a:r>
            <a:endParaRPr lang="vi-VN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vi-VN" dirty="0" smtClean="0"/>
              <a:t>- </a:t>
            </a:r>
            <a:r>
              <a:rPr lang="vi-VN" dirty="0"/>
              <a:t>Cho vôi sống tác dụng với nước</a:t>
            </a:r>
            <a:r>
              <a:rPr lang="vi-VN" dirty="0" smtClean="0"/>
              <a:t>.</a:t>
            </a:r>
            <a:endParaRPr lang="vi-VN" dirty="0"/>
          </a:p>
          <a:p>
            <a:r>
              <a:rPr lang="vi-VN" dirty="0"/>
              <a:t>CaO + H2O → Ca(OH)2 (phản </a:t>
            </a:r>
            <a:r>
              <a:rPr lang="vi-VN" dirty="0" smtClean="0"/>
              <a:t>ứng </a:t>
            </a:r>
            <a:r>
              <a:rPr lang="vi-VN" dirty="0"/>
              <a:t>tôi </a:t>
            </a:r>
            <a:r>
              <a:rPr lang="vi-VN" dirty="0" smtClean="0"/>
              <a:t>vôi)</a:t>
            </a:r>
          </a:p>
          <a:p>
            <a:r>
              <a:rPr lang="vi-VN" sz="4600" b="1" dirty="0" smtClean="0">
                <a:solidFill>
                  <a:srgbClr val="00B0F0"/>
                </a:solidFill>
              </a:rPr>
              <a:t>IV. Ứng dụng</a:t>
            </a:r>
            <a:endParaRPr lang="vi-VN" sz="4600" dirty="0" smtClean="0">
              <a:solidFill>
                <a:srgbClr val="00B0F0"/>
              </a:solidFill>
            </a:endParaRPr>
          </a:p>
          <a:p>
            <a:r>
              <a:rPr lang="vi-VN" dirty="0" smtClean="0"/>
              <a:t>- </a:t>
            </a:r>
            <a:r>
              <a:rPr lang="vi-VN" dirty="0"/>
              <a:t>Chất kết bông trong xử lý nước, nước thải và cải tạo độ chua của đất.</a:t>
            </a:r>
          </a:p>
          <a:p>
            <a:r>
              <a:rPr lang="vi-VN" dirty="0"/>
              <a:t>- Thành phần của nước vôi, vữa trong xây dựng.</a:t>
            </a:r>
          </a:p>
          <a:p>
            <a:r>
              <a:rPr lang="vi-VN" dirty="0"/>
              <a:t>- Thay thế cho Natri hiđroxit trong một số loại hóa, mỹ phẩm uốn tóc của người Mỹ gốc Phi.</a:t>
            </a:r>
          </a:p>
          <a:p>
            <a:r>
              <a:rPr lang="vi-VN" dirty="0"/>
              <a:t>- Trong một số loại thuốc làm rụng lông.</a:t>
            </a:r>
          </a:p>
          <a:p>
            <a:r>
              <a:rPr lang="vi-VN" dirty="0"/>
              <a:t>- Thuốc thử hóa học</a:t>
            </a:r>
          </a:p>
          <a:p>
            <a:r>
              <a:rPr lang="vi-VN" dirty="0"/>
              <a:t>- Trong dạng bột nhão có tác dụng kháng vi trùng để điều trị sâu răng</a:t>
            </a:r>
          </a:p>
          <a:p>
            <a:r>
              <a:rPr lang="vi-VN" dirty="0"/>
              <a:t>- Trong nông nghiệp: Dùng để khử chua đất trồng.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9199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solidFill>
                  <a:srgbClr val="00B0F0"/>
                </a:solidFill>
              </a:rPr>
              <a:t>V. Thang pH</a:t>
            </a:r>
            <a:endParaRPr lang="vi-VN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176464"/>
          </a:xfrm>
        </p:spPr>
        <p:txBody>
          <a:bodyPr>
            <a:normAutofit/>
          </a:bodyPr>
          <a:lstStyle/>
          <a:p>
            <a:r>
              <a:rPr lang="vi-VN" sz="2800" dirty="0"/>
              <a:t>Thang pH để biểu thị độ axit, độ bazơ của dung dịch</a:t>
            </a:r>
            <a:r>
              <a:rPr lang="vi-VN" sz="2800" dirty="0" smtClean="0"/>
              <a:t>:</a:t>
            </a:r>
            <a:endParaRPr lang="vi-VN" sz="2800" dirty="0"/>
          </a:p>
          <a:p>
            <a:r>
              <a:rPr lang="vi-VN" sz="2800" dirty="0"/>
              <a:t>– Nếu pH = 7: Dung dịch là trung tính</a:t>
            </a:r>
            <a:r>
              <a:rPr lang="vi-VN" sz="2800" dirty="0" smtClean="0"/>
              <a:t>.</a:t>
            </a:r>
            <a:endParaRPr lang="vi-VN" sz="2800" dirty="0"/>
          </a:p>
          <a:p>
            <a:r>
              <a:rPr lang="vi-VN" sz="2800" dirty="0"/>
              <a:t>Ví dụ: nước cất có pH = 7</a:t>
            </a:r>
            <a:r>
              <a:rPr lang="vi-VN" sz="2800" dirty="0" smtClean="0"/>
              <a:t>.</a:t>
            </a:r>
            <a:endParaRPr lang="vi-VN" sz="2800" dirty="0"/>
          </a:p>
          <a:p>
            <a:r>
              <a:rPr lang="vi-VN" sz="2800" dirty="0"/>
              <a:t>– Nếu pH &lt; 7: Dung dịch có tính axit. pH càng nhỏ độ axit của dung dịch càng lớn</a:t>
            </a:r>
            <a:r>
              <a:rPr lang="vi-VN" sz="2800" dirty="0" smtClean="0"/>
              <a:t>.</a:t>
            </a:r>
            <a:endParaRPr lang="vi-VN" sz="2800" dirty="0"/>
          </a:p>
          <a:p>
            <a:r>
              <a:rPr lang="vi-VN" sz="2800" dirty="0"/>
              <a:t>– Nếu pH &gt; 7: Dung dịch có </a:t>
            </a:r>
            <a:r>
              <a:rPr lang="vi-VN" sz="2800" dirty="0" smtClean="0"/>
              <a:t>tính </a:t>
            </a:r>
            <a:r>
              <a:rPr lang="vi-VN" sz="2800" dirty="0"/>
              <a:t>bazơ, pH càng lớn độ bazơ của dung dịch càng lớn</a:t>
            </a:r>
            <a:r>
              <a:rPr lang="vi-VN" dirty="0"/>
              <a:t>.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194283"/>
            <a:ext cx="4176464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4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600" dirty="0" smtClean="0">
                <a:solidFill>
                  <a:srgbClr val="FF0000"/>
                </a:solidFill>
              </a:rPr>
              <a:t>Tính chất hóa học của bazo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dirty="0" smtClean="0"/>
              <a:t> </a:t>
            </a:r>
            <a:r>
              <a:rPr lang="vi-VN" sz="2800" dirty="0" smtClean="0"/>
              <a:t>Khái niệm, phân loại và cách đọc tên bazo</a:t>
            </a:r>
          </a:p>
          <a:p>
            <a:pPr marL="0" indent="0">
              <a:buNone/>
            </a:pPr>
            <a:r>
              <a:rPr lang="vi-VN" dirty="0" smtClean="0"/>
              <a:t>- 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Bazo là hợp chất mà phân tử gồm 1 nguyên tử kim loại liên kết với 1 hay nhiều nhóm hidroxit (-OH)</a:t>
            </a:r>
          </a:p>
          <a:p>
            <a:pPr marL="0" indent="0">
              <a:buNone/>
            </a:pP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Dựa vào tính tan, bazo chia làm 2 loại: </a:t>
            </a:r>
          </a:p>
          <a:p>
            <a:pPr marL="0" indent="0">
              <a:buNone/>
            </a:pP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+ Bazo tan trong nước: NaOH, KOH, Ca(OH)2, BaOH, COH, LiOH </a:t>
            </a:r>
          </a:p>
          <a:p>
            <a:pPr marL="0" indent="0">
              <a:buNone/>
            </a:pP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+ Bazo không tan trong nước: còn lại</a:t>
            </a:r>
          </a:p>
          <a:p>
            <a:pPr marL="0" indent="0">
              <a:buNone/>
            </a:pP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Tên gọi của bazo</a:t>
            </a:r>
          </a:p>
          <a:p>
            <a:pPr marL="0" indent="0">
              <a:buNone/>
            </a:pP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 Tên bazo= tên kim loại + hidroxit</a:t>
            </a:r>
          </a:p>
          <a:p>
            <a:pPr marL="0" indent="0">
              <a:buNone/>
            </a:pP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 Kim loại nhiều hóa trị; tên kim loại ( kèm theo hóa trị)+ hidroxit</a:t>
            </a:r>
          </a:p>
          <a:p>
            <a:pPr marL="0" indent="0">
              <a:buNone/>
            </a:pPr>
            <a:r>
              <a:rPr lang="vi-V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vi-VN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2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vi-VN" sz="4000" dirty="0" smtClean="0">
                <a:solidFill>
                  <a:srgbClr val="FF0000"/>
                </a:solidFill>
              </a:rPr>
              <a:t>A. NATRI HIDROXIT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vi-VN" dirty="0" smtClean="0"/>
              <a:t>I. Tính chất vật lý </a:t>
            </a:r>
          </a:p>
          <a:p>
            <a:r>
              <a:rPr lang="vi-VN" dirty="0" smtClean="0"/>
              <a:t>Natri hidroxit là chất rắn không màu, </a:t>
            </a:r>
            <a:r>
              <a:rPr lang="vi-VN" dirty="0"/>
              <a:t>h</a:t>
            </a:r>
            <a:r>
              <a:rPr lang="vi-VN" dirty="0" smtClean="0"/>
              <a:t>út ẩm mạnh, tan nhiều trong nước. Dung dịch natri hidroxit có tính nhờn, làm bục vải, giấy và ăn mòn da.</a:t>
            </a:r>
          </a:p>
          <a:p>
            <a:r>
              <a:rPr lang="vi-VN" dirty="0" smtClean="0"/>
              <a:t>* chú ý: khi sử dụng natri hidroxit là phải hết sức cẩn thận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084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solidFill>
                  <a:srgbClr val="00B050"/>
                </a:solidFill>
              </a:rPr>
              <a:t>Một số hình ảnh về natri hidroxit</a:t>
            </a:r>
            <a:endParaRPr lang="vi-VN" dirty="0">
              <a:solidFill>
                <a:srgbClr val="00B050"/>
              </a:solidFill>
            </a:endParaRPr>
          </a:p>
        </p:txBody>
      </p:sp>
      <p:sp>
        <p:nvSpPr>
          <p:cNvPr id="4" name="AutoShape 2" descr="NaOH là gì? Tính chất, điều chế &amp; ứng dụng của Natri Hidrox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NaOH là gì? Tính chất, điều chế &amp; ứng dụng của Natri Hidrox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5" name="Picture 7" descr="Natri hidroxit độ tinh khiết cao 99% được cung cấp tại Sao M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5"/>
            <a:ext cx="4460496" cy="391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3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solidFill>
                  <a:srgbClr val="002060"/>
                </a:solidFill>
              </a:rPr>
              <a:t>I  I. Tính chất hóa học</a:t>
            </a:r>
            <a:endParaRPr lang="vi-VN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400" dirty="0" smtClean="0"/>
              <a:t>Natri có những tính chất hóa học của bazo tan</a:t>
            </a:r>
          </a:p>
          <a:p>
            <a:r>
              <a:rPr lang="vi-VN" sz="2400" dirty="0" smtClean="0"/>
              <a:t>1. Đổi màu chất chỉ thị</a:t>
            </a:r>
          </a:p>
          <a:p>
            <a:r>
              <a:rPr lang="vi-VN" sz="2400" dirty="0" smtClean="0"/>
              <a:t>- dung dịch NaOH đổi màu quỳ tím thành xanh</a:t>
            </a:r>
            <a:endParaRPr lang="vi-VN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12976"/>
            <a:ext cx="561662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42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vi-VN" dirty="0" smtClean="0"/>
              <a:t>- dung dịch phenolphtalein không màu thành màu đỏ</a:t>
            </a:r>
          </a:p>
          <a:p>
            <a:endParaRPr lang="vi-V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6" y="3068960"/>
            <a:ext cx="364388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37892"/>
            <a:ext cx="3265537" cy="273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70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0"/>
            <a:ext cx="9144000" cy="686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solidFill>
                  <a:srgbClr val="FF0000"/>
                </a:solidFill>
              </a:rPr>
              <a:t>2. Tác dụng với axit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vi-VN" dirty="0" smtClean="0"/>
              <a:t>Dụng dịch NaOH tác dụng với axit, tạo thành muối và nước </a:t>
            </a:r>
          </a:p>
          <a:p>
            <a:r>
              <a:rPr lang="vi-VN" dirty="0" smtClean="0"/>
              <a:t>PTPU:</a:t>
            </a:r>
          </a:p>
          <a:p>
            <a:r>
              <a:rPr lang="vi-VN" dirty="0" smtClean="0"/>
              <a:t>+ </a:t>
            </a:r>
            <a:r>
              <a:rPr lang="vi-VN" b="1" dirty="0"/>
              <a:t> </a:t>
            </a:r>
            <a:r>
              <a:rPr lang="vi-VN" b="1" dirty="0" smtClean="0"/>
              <a:t>NaOH </a:t>
            </a:r>
            <a:r>
              <a:rPr lang="vi-VN" b="1" dirty="0"/>
              <a:t>+ HCl → NaCl + </a:t>
            </a:r>
            <a:r>
              <a:rPr lang="vi-VN" b="1" dirty="0" smtClean="0"/>
              <a:t>H</a:t>
            </a:r>
            <a:r>
              <a:rPr lang="vi-VN" b="1" baseline="-25000" dirty="0" smtClean="0"/>
              <a:t>2</a:t>
            </a:r>
            <a:r>
              <a:rPr lang="vi-VN" b="1" dirty="0" smtClean="0"/>
              <a:t>O</a:t>
            </a:r>
          </a:p>
          <a:p>
            <a:r>
              <a:rPr lang="vi-VN" b="1" dirty="0"/>
              <a:t>Điều kiện phản ứng</a:t>
            </a:r>
            <a:endParaRPr lang="vi-VN" dirty="0"/>
          </a:p>
          <a:p>
            <a:r>
              <a:rPr lang="vi-VN" dirty="0"/>
              <a:t>- Phản ứng xảy ra ngay điều kiện thường.</a:t>
            </a:r>
          </a:p>
          <a:p>
            <a:r>
              <a:rPr lang="vi-VN" b="1" dirty="0"/>
              <a:t>Cách thực hiện phản ứng</a:t>
            </a:r>
            <a:endParaRPr lang="vi-VN" dirty="0"/>
          </a:p>
          <a:p>
            <a:r>
              <a:rPr lang="vi-VN" dirty="0"/>
              <a:t>- Nhỏ từ từ HCl vào dung dịch NaOH có chứa một mẩu quỳ tím.</a:t>
            </a:r>
          </a:p>
          <a:p>
            <a:r>
              <a:rPr lang="vi-VN" b="1" dirty="0"/>
              <a:t>Hiện tượng nhận biết phản ứng</a:t>
            </a:r>
            <a:endParaRPr lang="vi-VN" dirty="0"/>
          </a:p>
          <a:p>
            <a:r>
              <a:rPr lang="vi-VN" dirty="0"/>
              <a:t>- Ban đầu mẩu quỳ tím có màu xanh, sau khi nhỏ từ từ HCl mẩu quỳ mất maù, dư HCl quỳ chuyển sang màu đỏ.</a:t>
            </a:r>
          </a:p>
          <a:p>
            <a:r>
              <a:rPr lang="vi-VN" b="1" dirty="0"/>
              <a:t>Bạn có biết</a:t>
            </a:r>
            <a:endParaRPr lang="vi-VN" dirty="0"/>
          </a:p>
          <a:p>
            <a:r>
              <a:rPr lang="vi-VN" dirty="0"/>
              <a:t>- Phản ứng giữa NaOH và HCl là phản ứng trung hòa.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9969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4"/>
            <a:ext cx="9144000" cy="683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856984" cy="542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70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4800" dirty="0" smtClean="0">
                <a:solidFill>
                  <a:srgbClr val="FF0000"/>
                </a:solidFill>
              </a:rPr>
              <a:t>       3. Tác dụng với oxit axit</a:t>
            </a: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2400" dirty="0" smtClean="0"/>
              <a:t>Dung dịch NaOH tác dụng với oxit axit tạo thành muối và nước</a:t>
            </a:r>
          </a:p>
          <a:p>
            <a:r>
              <a:rPr lang="vi-VN" sz="2400" dirty="0" smtClean="0"/>
              <a:t> </a:t>
            </a:r>
            <a:r>
              <a:rPr lang="vi-VN" sz="2400" b="1" dirty="0" smtClean="0"/>
              <a:t>2</a:t>
            </a:r>
            <a:r>
              <a:rPr lang="vi-VN" sz="2400" dirty="0" smtClean="0"/>
              <a:t>NaOH + CO</a:t>
            </a:r>
            <a:r>
              <a:rPr lang="vi-VN" sz="2400" baseline="-25000" dirty="0" smtClean="0"/>
              <a:t>2</a:t>
            </a:r>
            <a:r>
              <a:rPr lang="vi-VN" sz="2400" dirty="0" smtClean="0"/>
              <a:t> → H</a:t>
            </a:r>
            <a:r>
              <a:rPr lang="vi-VN" sz="2400" baseline="-25000" dirty="0" smtClean="0"/>
              <a:t>2</a:t>
            </a:r>
            <a:r>
              <a:rPr lang="vi-VN" sz="2400" dirty="0" smtClean="0"/>
              <a:t>O + Na</a:t>
            </a:r>
            <a:r>
              <a:rPr lang="vi-VN" sz="2400" baseline="-25000" dirty="0" smtClean="0"/>
              <a:t>2</a:t>
            </a:r>
            <a:r>
              <a:rPr lang="vi-VN" sz="2400" dirty="0" smtClean="0"/>
              <a:t>CO</a:t>
            </a:r>
            <a:r>
              <a:rPr lang="vi-VN" sz="2400" baseline="-25000" dirty="0" smtClean="0"/>
              <a:t>3</a:t>
            </a:r>
            <a:endParaRPr lang="vi-VN" sz="2400" dirty="0" smtClean="0"/>
          </a:p>
          <a:p>
            <a:r>
              <a:rPr lang="vi-VN" sz="2400" b="1" dirty="0" smtClean="0"/>
              <a:t> </a:t>
            </a:r>
            <a:r>
              <a:rPr lang="vi-VN" sz="2400" b="1" dirty="0"/>
              <a:t>Phương trình phản ứng hóa học NaOH+ SO</a:t>
            </a:r>
            <a:r>
              <a:rPr lang="vi-VN" sz="2400" b="1" baseline="-25000" dirty="0"/>
              <a:t>2</a:t>
            </a:r>
            <a:endParaRPr lang="vi-VN" sz="2400" b="1" dirty="0"/>
          </a:p>
          <a:p>
            <a:r>
              <a:rPr lang="vi-VN" sz="2400" b="1" dirty="0"/>
              <a:t>SO</a:t>
            </a:r>
            <a:r>
              <a:rPr lang="vi-VN" sz="2400" b="1" baseline="-25000" dirty="0"/>
              <a:t>2</a:t>
            </a:r>
            <a:r>
              <a:rPr lang="vi-VN" sz="2400" b="1" dirty="0"/>
              <a:t> + 2NaOH → Na</a:t>
            </a:r>
            <a:r>
              <a:rPr lang="vi-VN" sz="2400" b="1" baseline="-25000" dirty="0"/>
              <a:t>2</a:t>
            </a:r>
            <a:r>
              <a:rPr lang="vi-VN" sz="2400" b="1" dirty="0"/>
              <a:t>SO</a:t>
            </a:r>
            <a:r>
              <a:rPr lang="vi-VN" sz="2400" b="1" baseline="-25000" dirty="0"/>
              <a:t>3</a:t>
            </a:r>
            <a:r>
              <a:rPr lang="vi-VN" sz="2400" b="1" dirty="0"/>
              <a:t> + H</a:t>
            </a:r>
            <a:r>
              <a:rPr lang="vi-VN" sz="2400" b="1" baseline="-25000" dirty="0"/>
              <a:t>2</a:t>
            </a:r>
            <a:r>
              <a:rPr lang="vi-VN" sz="2400" b="1" dirty="0"/>
              <a:t>O</a:t>
            </a:r>
          </a:p>
          <a:p>
            <a:r>
              <a:rPr lang="vi-VN" sz="2400" b="1" dirty="0"/>
              <a:t>2. Điều kiện phản ứng SO</a:t>
            </a:r>
            <a:r>
              <a:rPr lang="vi-VN" sz="2400" b="1" baseline="-25000" dirty="0"/>
              <a:t>2</a:t>
            </a:r>
            <a:r>
              <a:rPr lang="vi-VN" sz="2400" b="1" dirty="0"/>
              <a:t> vào dung dịch NaOH </a:t>
            </a:r>
          </a:p>
          <a:p>
            <a:r>
              <a:rPr lang="vi-VN" sz="2400" dirty="0"/>
              <a:t>Không có</a:t>
            </a:r>
          </a:p>
          <a:p>
            <a:r>
              <a:rPr lang="vi-VN" sz="2400" b="1" dirty="0"/>
              <a:t>3. Cách thực hiện phản ứng SO</a:t>
            </a:r>
            <a:r>
              <a:rPr lang="vi-VN" sz="2400" b="1" baseline="-25000" dirty="0"/>
              <a:t>2</a:t>
            </a:r>
            <a:r>
              <a:rPr lang="vi-VN" sz="2400" b="1" dirty="0"/>
              <a:t> vào dung dịch NaOH </a:t>
            </a:r>
          </a:p>
          <a:p>
            <a:r>
              <a:rPr lang="vi-VN" sz="2400" dirty="0"/>
              <a:t>Sục khí SO</a:t>
            </a:r>
            <a:r>
              <a:rPr lang="vi-VN" sz="2400" baseline="-25000" dirty="0"/>
              <a:t>2</a:t>
            </a:r>
            <a:r>
              <a:rPr lang="vi-VN" sz="2400" dirty="0"/>
              <a:t> vào dung dịch NaOH</a:t>
            </a:r>
          </a:p>
          <a:p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43337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669</Words>
  <Application>Microsoft Office PowerPoint</Application>
  <PresentationFormat>On-screen Show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Tính chất hóa học của bazo</vt:lpstr>
      <vt:lpstr>A. NATRI HIDROXIT</vt:lpstr>
      <vt:lpstr>Một số hình ảnh về natri hidroxit</vt:lpstr>
      <vt:lpstr>I  I. Tính chất hóa học</vt:lpstr>
      <vt:lpstr>PowerPoint Presentation</vt:lpstr>
      <vt:lpstr>2. Tác dụng với axit</vt:lpstr>
      <vt:lpstr>PowerPoint Presentation</vt:lpstr>
      <vt:lpstr>       3. Tác dụng với oxit axit</vt:lpstr>
      <vt:lpstr>III. Ứng dụng</vt:lpstr>
      <vt:lpstr>PowerPoint Presentation</vt:lpstr>
      <vt:lpstr>            IV. Sản xuất Natri hidroxit</vt:lpstr>
      <vt:lpstr>B. CANXI HIDROXIT</vt:lpstr>
      <vt:lpstr>           1. Cách pha chế dung dịch canxi hidroxit</vt:lpstr>
      <vt:lpstr>II. Tính chất hóa học </vt:lpstr>
      <vt:lpstr>2. Tác dụng với axit</vt:lpstr>
      <vt:lpstr>3.Tác dụng với oxit axit</vt:lpstr>
      <vt:lpstr>III. Điều chế</vt:lpstr>
      <vt:lpstr>V. Thang pH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TGDD</dc:creator>
  <cp:lastModifiedBy>Admin</cp:lastModifiedBy>
  <cp:revision>41</cp:revision>
  <dcterms:created xsi:type="dcterms:W3CDTF">2022-10-07T05:05:12Z</dcterms:created>
  <dcterms:modified xsi:type="dcterms:W3CDTF">2023-10-10T12:18:49Z</dcterms:modified>
</cp:coreProperties>
</file>