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ipCi8oIhyt7MUODqrafcTYNHlu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541634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030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and Media Clip" type="txAndMedia">
  <p:cSld name="TEXT_AND_MEDIA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7" name="Google Shape;87;p28"/>
          <p:cNvSpPr>
            <a:spLocks noGrp="1"/>
          </p:cNvSpPr>
          <p:nvPr>
            <p:ph type="media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2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8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8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type="objOnly">
  <p:cSld name="OBJECT_ONL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9"/>
          <p:cNvSpPr txBox="1">
            <a:spLocks noGrp="1"/>
          </p:cNvSpPr>
          <p:nvPr>
            <p:ph type="body" idx="1"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3" name="Google Shape;93;p2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9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9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4 Content" type="fourObj">
  <p:cSld name="FOUR_OBJECT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0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53848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9" name="Google Shape;99;p30"/>
          <p:cNvSpPr txBox="1">
            <a:spLocks noGrp="1"/>
          </p:cNvSpPr>
          <p:nvPr>
            <p:ph type="body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0" name="Google Shape;100;p30"/>
          <p:cNvSpPr txBox="1">
            <a:spLocks noGrp="1"/>
          </p:cNvSpPr>
          <p:nvPr>
            <p:ph type="body" idx="3"/>
          </p:nvPr>
        </p:nvSpPr>
        <p:spPr>
          <a:xfrm>
            <a:off x="609600" y="3938589"/>
            <a:ext cx="53848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1" name="Google Shape;101;p30"/>
          <p:cNvSpPr txBox="1">
            <a:spLocks noGrp="1"/>
          </p:cNvSpPr>
          <p:nvPr>
            <p:ph type="body" idx="4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2" name="Google Shape;102;p3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30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0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8" name="Google Shape;108;p31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9" name="Google Shape;109;p3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31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1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10583" y="-7938"/>
            <a:ext cx="12225868" cy="6873876"/>
            <a:chOff x="-8466" y="-8468"/>
            <a:chExt cx="9169804" cy="687493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82319-7CD2-4C27-B32B-6C3D4200F0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46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7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title"/>
          </p:nvPr>
        </p:nvSpPr>
        <p:spPr>
          <a:xfrm rot="5400000">
            <a:off x="7285037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body" idx="1"/>
          </p:nvPr>
        </p:nvSpPr>
        <p:spPr>
          <a:xfrm rot="5400000">
            <a:off x="1697037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7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7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"/>
          <p:cNvSpPr/>
          <p:nvPr/>
        </p:nvSpPr>
        <p:spPr>
          <a:xfrm>
            <a:off x="2815988" y="1499704"/>
            <a:ext cx="6324600" cy="170410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sm" len="sm"/>
                  <a:tailEnd type="none" w="sm" len="sm"/>
                </a:ln>
                <a:gradFill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0"/>
                </a:gradFill>
                <a:latin typeface="Arial"/>
              </a:rPr>
              <a:t>Âm nhạc </a:t>
            </a:r>
            <a:r>
              <a:rPr lang="en-US" b="1" i="0" smtClean="0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sm" len="sm"/>
                  <a:tailEnd type="none" w="sm" len="sm"/>
                </a:ln>
                <a:gradFill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0"/>
                </a:gradFill>
                <a:latin typeface="Arial"/>
              </a:rPr>
              <a:t>9</a:t>
            </a:r>
            <a:endParaRPr b="1" i="0">
              <a:ln w="12700" cap="flat" cmpd="sng">
                <a:solidFill>
                  <a:srgbClr val="EAEAEA"/>
                </a:solidFill>
                <a:prstDash val="solid"/>
                <a:round/>
                <a:headEnd type="none" w="sm" len="sm"/>
                <a:tailEnd type="none" w="sm" len="sm"/>
              </a:ln>
              <a:gradFill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0"/>
              </a:gra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>
          <a:xfrm>
            <a:off x="1752600" y="2895600"/>
            <a:ext cx="1219200" cy="609600"/>
          </a:xfrm>
          <a:noFill/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chemeClr val="bg2"/>
                </a:solidFill>
                <a:latin typeface="Times New Roman" panose="02020603050405020304" pitchFamily="18" charset="0"/>
              </a:rPr>
              <a:t>Câu 1</a:t>
            </a:r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</p:spPr>
      </p:pic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1727200" y="228601"/>
            <a:ext cx="3429000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chỉnh</a:t>
            </a:r>
            <a:endParaRPr lang="en-US" altLang="en-US" sz="24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4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*Dặn dò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55800"/>
            <a:ext cx="9067800" cy="3881438"/>
          </a:xfrm>
        </p:spPr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en-US" sz="4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Học thuộc bài hát Nụ cười.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3" charset="2"/>
              <a:buChar char=""/>
              <a:defRPr/>
            </a:pPr>
            <a:r>
              <a:rPr lang="en-US" sz="4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Đọc bài TĐN số 2 </a:t>
            </a:r>
            <a:r>
              <a:rPr lang="en-US" sz="44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kết hợp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4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nhịp.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3" charset="2"/>
              <a:buChar char=""/>
              <a:defRPr/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 </a:t>
            </a:r>
            <a:r>
              <a:rPr lang="en-US" sz="44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theo.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7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9450" y="331789"/>
            <a:ext cx="8686800" cy="1470025"/>
          </a:xfrm>
        </p:spPr>
        <p:txBody>
          <a:bodyPr/>
          <a:lstStyle/>
          <a:p>
            <a:pPr algn="ctr" eaLnBrk="1" hangingPunct="1"/>
            <a:r>
              <a:rPr lang="en-US" altLang="en-US" sz="80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2286000"/>
            <a:ext cx="8686800" cy="3429000"/>
          </a:xfrm>
        </p:spPr>
        <p:txBody>
          <a:bodyPr rtlCol="0"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en-US" sz="2800" b="1" dirty="0">
              <a:solidFill>
                <a:srgbClr val="0000FF"/>
              </a:solidFill>
            </a:endParaRPr>
          </a:p>
          <a:p>
            <a:pPr marL="857250" indent="-857250" algn="l">
              <a:lnSpc>
                <a:spcPct val="80000"/>
              </a:lnSpc>
              <a:buFontTx/>
              <a:buChar char="-"/>
              <a:defRPr/>
            </a:pP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endParaRPr lang="en-US" sz="4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l">
              <a:lnSpc>
                <a:spcPct val="80000"/>
              </a:lnSpc>
              <a:buFontTx/>
              <a:buChar char="-"/>
              <a:defRPr/>
            </a:pP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>
              <a:lnSpc>
                <a:spcPct val="80000"/>
              </a:lnSpc>
              <a:defRPr/>
            </a:pP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TĐN </a:t>
            </a:r>
            <a:r>
              <a:rPr 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1143349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981200" y="228601"/>
            <a:ext cx="533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I/ Ôn bài hát: Nụ Cười</a:t>
            </a: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" t="12500" r="52499" b="1389"/>
          <a:stretch>
            <a:fillRect/>
          </a:stretch>
        </p:blipFill>
        <p:spPr bwMode="auto">
          <a:xfrm>
            <a:off x="1130104" y="752476"/>
            <a:ext cx="10489810" cy="6235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538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 noChangeArrowheads="1"/>
          </p:cNvSpPr>
          <p:nvPr>
            <p:ph type="title"/>
          </p:nvPr>
        </p:nvSpPr>
        <p:spPr>
          <a:xfrm>
            <a:off x="1912939" y="228600"/>
            <a:ext cx="6346825" cy="1320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II/ Tập đọc nhạc</a:t>
            </a:r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Giọng Mi Thứ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465389" y="1536701"/>
            <a:ext cx="8239125" cy="2233857"/>
            <a:chOff x="457200" y="228600"/>
            <a:chExt cx="8610600" cy="2652102"/>
          </a:xfrm>
        </p:grpSpPr>
        <p:sp>
          <p:nvSpPr>
            <p:cNvPr id="8207" name="TextBox 3"/>
            <p:cNvSpPr txBox="1">
              <a:spLocks noChangeArrowheads="1"/>
            </p:cNvSpPr>
            <p:nvPr/>
          </p:nvSpPr>
          <p:spPr bwMode="auto">
            <a:xfrm>
              <a:off x="457200" y="228600"/>
              <a:ext cx="8610600" cy="1644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 thức gam thứ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     II     III     IV     V     VI     VII     (I)</a:t>
              </a:r>
            </a:p>
          </p:txBody>
        </p:sp>
        <p:sp>
          <p:nvSpPr>
            <p:cNvPr id="7" name="Freeform 20"/>
            <p:cNvSpPr/>
            <p:nvPr/>
          </p:nvSpPr>
          <p:spPr>
            <a:xfrm>
              <a:off x="636380" y="2020976"/>
              <a:ext cx="867696" cy="235590"/>
            </a:xfrm>
            <a:custGeom>
              <a:avLst/>
              <a:gdLst>
                <a:gd name="connsiteX0" fmla="*/ 0 w 866190"/>
                <a:gd name="connsiteY0" fmla="*/ 44164 h 556791"/>
                <a:gd name="connsiteX1" fmla="*/ 360218 w 866190"/>
                <a:gd name="connsiteY1" fmla="*/ 556782 h 556791"/>
                <a:gd name="connsiteX2" fmla="*/ 817418 w 866190"/>
                <a:gd name="connsiteY2" fmla="*/ 58019 h 556791"/>
                <a:gd name="connsiteX3" fmla="*/ 831273 w 866190"/>
                <a:gd name="connsiteY3" fmla="*/ 30310 h 55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6190" h="556791">
                  <a:moveTo>
                    <a:pt x="0" y="44164"/>
                  </a:moveTo>
                  <a:cubicBezTo>
                    <a:pt x="111991" y="299318"/>
                    <a:pt x="223982" y="554473"/>
                    <a:pt x="360218" y="556782"/>
                  </a:cubicBezTo>
                  <a:cubicBezTo>
                    <a:pt x="496454" y="559091"/>
                    <a:pt x="738909" y="145764"/>
                    <a:pt x="817418" y="58019"/>
                  </a:cubicBezTo>
                  <a:cubicBezTo>
                    <a:pt x="895927" y="-29726"/>
                    <a:pt x="863600" y="292"/>
                    <a:pt x="831273" y="30310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22"/>
            <p:cNvSpPr/>
            <p:nvPr/>
          </p:nvSpPr>
          <p:spPr>
            <a:xfrm>
              <a:off x="2743406" y="2049247"/>
              <a:ext cx="866037" cy="237476"/>
            </a:xfrm>
            <a:custGeom>
              <a:avLst/>
              <a:gdLst>
                <a:gd name="connsiteX0" fmla="*/ 0 w 866190"/>
                <a:gd name="connsiteY0" fmla="*/ 44164 h 556791"/>
                <a:gd name="connsiteX1" fmla="*/ 360218 w 866190"/>
                <a:gd name="connsiteY1" fmla="*/ 556782 h 556791"/>
                <a:gd name="connsiteX2" fmla="*/ 817418 w 866190"/>
                <a:gd name="connsiteY2" fmla="*/ 58019 h 556791"/>
                <a:gd name="connsiteX3" fmla="*/ 831273 w 866190"/>
                <a:gd name="connsiteY3" fmla="*/ 30310 h 55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6190" h="556791">
                  <a:moveTo>
                    <a:pt x="0" y="44164"/>
                  </a:moveTo>
                  <a:cubicBezTo>
                    <a:pt x="111991" y="299318"/>
                    <a:pt x="223982" y="554473"/>
                    <a:pt x="360218" y="556782"/>
                  </a:cubicBezTo>
                  <a:cubicBezTo>
                    <a:pt x="496454" y="559091"/>
                    <a:pt x="738909" y="145764"/>
                    <a:pt x="817418" y="58019"/>
                  </a:cubicBezTo>
                  <a:cubicBezTo>
                    <a:pt x="895927" y="-29726"/>
                    <a:pt x="863600" y="292"/>
                    <a:pt x="831273" y="30310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23"/>
            <p:cNvSpPr/>
            <p:nvPr/>
          </p:nvSpPr>
          <p:spPr>
            <a:xfrm>
              <a:off x="3924667" y="2013438"/>
              <a:ext cx="864378" cy="235590"/>
            </a:xfrm>
            <a:custGeom>
              <a:avLst/>
              <a:gdLst>
                <a:gd name="connsiteX0" fmla="*/ 0 w 866190"/>
                <a:gd name="connsiteY0" fmla="*/ 44164 h 556791"/>
                <a:gd name="connsiteX1" fmla="*/ 360218 w 866190"/>
                <a:gd name="connsiteY1" fmla="*/ 556782 h 556791"/>
                <a:gd name="connsiteX2" fmla="*/ 817418 w 866190"/>
                <a:gd name="connsiteY2" fmla="*/ 58019 h 556791"/>
                <a:gd name="connsiteX3" fmla="*/ 831273 w 866190"/>
                <a:gd name="connsiteY3" fmla="*/ 30310 h 55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6190" h="556791">
                  <a:moveTo>
                    <a:pt x="0" y="44164"/>
                  </a:moveTo>
                  <a:cubicBezTo>
                    <a:pt x="111991" y="299318"/>
                    <a:pt x="223982" y="554473"/>
                    <a:pt x="360218" y="556782"/>
                  </a:cubicBezTo>
                  <a:cubicBezTo>
                    <a:pt x="496454" y="559091"/>
                    <a:pt x="738909" y="145764"/>
                    <a:pt x="817418" y="58019"/>
                  </a:cubicBezTo>
                  <a:cubicBezTo>
                    <a:pt x="895927" y="-29726"/>
                    <a:pt x="863600" y="292"/>
                    <a:pt x="831273" y="30310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24"/>
            <p:cNvSpPr/>
            <p:nvPr/>
          </p:nvSpPr>
          <p:spPr>
            <a:xfrm>
              <a:off x="6172713" y="2081288"/>
              <a:ext cx="866037" cy="237476"/>
            </a:xfrm>
            <a:custGeom>
              <a:avLst/>
              <a:gdLst>
                <a:gd name="connsiteX0" fmla="*/ 0 w 866190"/>
                <a:gd name="connsiteY0" fmla="*/ 44164 h 556791"/>
                <a:gd name="connsiteX1" fmla="*/ 360218 w 866190"/>
                <a:gd name="connsiteY1" fmla="*/ 556782 h 556791"/>
                <a:gd name="connsiteX2" fmla="*/ 817418 w 866190"/>
                <a:gd name="connsiteY2" fmla="*/ 58019 h 556791"/>
                <a:gd name="connsiteX3" fmla="*/ 831273 w 866190"/>
                <a:gd name="connsiteY3" fmla="*/ 30310 h 55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6190" h="556791">
                  <a:moveTo>
                    <a:pt x="0" y="44164"/>
                  </a:moveTo>
                  <a:cubicBezTo>
                    <a:pt x="111991" y="299318"/>
                    <a:pt x="223982" y="554473"/>
                    <a:pt x="360218" y="556782"/>
                  </a:cubicBezTo>
                  <a:cubicBezTo>
                    <a:pt x="496454" y="559091"/>
                    <a:pt x="738909" y="145764"/>
                    <a:pt x="817418" y="58019"/>
                  </a:cubicBezTo>
                  <a:cubicBezTo>
                    <a:pt x="895927" y="-29726"/>
                    <a:pt x="863600" y="292"/>
                    <a:pt x="831273" y="30310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25"/>
            <p:cNvSpPr/>
            <p:nvPr/>
          </p:nvSpPr>
          <p:spPr>
            <a:xfrm>
              <a:off x="7466792" y="2081288"/>
              <a:ext cx="763175" cy="228051"/>
            </a:xfrm>
            <a:custGeom>
              <a:avLst/>
              <a:gdLst>
                <a:gd name="connsiteX0" fmla="*/ 0 w 866190"/>
                <a:gd name="connsiteY0" fmla="*/ 44164 h 556791"/>
                <a:gd name="connsiteX1" fmla="*/ 360218 w 866190"/>
                <a:gd name="connsiteY1" fmla="*/ 556782 h 556791"/>
                <a:gd name="connsiteX2" fmla="*/ 817418 w 866190"/>
                <a:gd name="connsiteY2" fmla="*/ 58019 h 556791"/>
                <a:gd name="connsiteX3" fmla="*/ 831273 w 866190"/>
                <a:gd name="connsiteY3" fmla="*/ 30310 h 55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6190" h="556791">
                  <a:moveTo>
                    <a:pt x="0" y="44164"/>
                  </a:moveTo>
                  <a:cubicBezTo>
                    <a:pt x="111991" y="299318"/>
                    <a:pt x="223982" y="554473"/>
                    <a:pt x="360218" y="556782"/>
                  </a:cubicBezTo>
                  <a:cubicBezTo>
                    <a:pt x="496454" y="559091"/>
                    <a:pt x="738909" y="145764"/>
                    <a:pt x="817418" y="58019"/>
                  </a:cubicBezTo>
                  <a:cubicBezTo>
                    <a:pt x="895927" y="-29726"/>
                    <a:pt x="863600" y="292"/>
                    <a:pt x="831273" y="30310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676620" y="2020976"/>
              <a:ext cx="305270" cy="41652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981890" y="2013438"/>
              <a:ext cx="303611" cy="42406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029611" y="2020976"/>
              <a:ext cx="379928" cy="41652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5409539" y="2013438"/>
              <a:ext cx="305270" cy="42406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7" name="TextBox 33"/>
            <p:cNvSpPr txBox="1">
              <a:spLocks noChangeArrowheads="1"/>
            </p:cNvSpPr>
            <p:nvPr/>
          </p:nvSpPr>
          <p:spPr bwMode="auto">
            <a:xfrm>
              <a:off x="538472" y="2515300"/>
              <a:ext cx="8053149" cy="365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>
                  <a:solidFill>
                    <a:schemeClr val="tx1"/>
                  </a:solidFill>
                  <a:latin typeface="Arial" panose="020B0604020202020204" pitchFamily="34" charset="0"/>
                </a:rPr>
                <a:t>  1C         1/2C             1C            1C            1/2C          1C           1C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1912938" y="4102100"/>
            <a:ext cx="8305800" cy="2033876"/>
            <a:chOff x="381000" y="3509963"/>
            <a:chExt cx="8305800" cy="2341890"/>
          </a:xfrm>
        </p:grpSpPr>
        <p:sp>
          <p:nvSpPr>
            <p:cNvPr id="8197" name="TextBox 27"/>
            <p:cNvSpPr txBox="1">
              <a:spLocks noChangeArrowheads="1"/>
            </p:cNvSpPr>
            <p:nvPr/>
          </p:nvSpPr>
          <p:spPr bwMode="auto">
            <a:xfrm>
              <a:off x="752475" y="3509963"/>
              <a:ext cx="5257800" cy="531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Giọng Mi thứ (Em) tự nhiên</a:t>
              </a:r>
            </a:p>
          </p:txBody>
        </p:sp>
        <p:pic>
          <p:nvPicPr>
            <p:cNvPr id="8198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4043363"/>
              <a:ext cx="8229600" cy="1290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9" name="Oval 19"/>
            <p:cNvSpPr>
              <a:spLocks noChangeArrowheads="1"/>
            </p:cNvSpPr>
            <p:nvPr/>
          </p:nvSpPr>
          <p:spPr bwMode="auto">
            <a:xfrm>
              <a:off x="1438275" y="4424363"/>
              <a:ext cx="381000" cy="83820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0" name="Oval 20"/>
            <p:cNvSpPr>
              <a:spLocks noChangeArrowheads="1"/>
            </p:cNvSpPr>
            <p:nvPr/>
          </p:nvSpPr>
          <p:spPr bwMode="auto">
            <a:xfrm>
              <a:off x="981075" y="4043363"/>
              <a:ext cx="381000" cy="83820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1" name="TextBox 21"/>
            <p:cNvSpPr txBox="1">
              <a:spLocks noChangeArrowheads="1"/>
            </p:cNvSpPr>
            <p:nvPr/>
          </p:nvSpPr>
          <p:spPr bwMode="auto">
            <a:xfrm>
              <a:off x="1219200" y="5391150"/>
              <a:ext cx="7467600" cy="460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1 cung     1/2 cung    1cung     1 cung     1/2 cung  1 cung    1cung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3009900" y="5257449"/>
              <a:ext cx="152400" cy="153545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124200" y="5257449"/>
              <a:ext cx="76200" cy="153545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04" name="Oval 24"/>
            <p:cNvSpPr>
              <a:spLocks noChangeArrowheads="1"/>
            </p:cNvSpPr>
            <p:nvPr/>
          </p:nvSpPr>
          <p:spPr bwMode="auto">
            <a:xfrm>
              <a:off x="8153400" y="3962400"/>
              <a:ext cx="381000" cy="83820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8610600" y="4381879"/>
              <a:ext cx="0" cy="4990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534400" y="4376394"/>
              <a:ext cx="0" cy="5008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584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533400"/>
            <a:ext cx="1371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57400" y="3271838"/>
            <a:ext cx="5257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 Mi thứ (Em) hòa thanh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743951" y="3785453"/>
            <a:ext cx="590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Arial" panose="020B0604020202020204" pitchFamily="34" charset="0"/>
              </a:rPr>
              <a:t>VII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043114" y="4038600"/>
            <a:ext cx="8243887" cy="1894820"/>
            <a:chOff x="519113" y="4038600"/>
            <a:chExt cx="8243887" cy="1894820"/>
          </a:xfrm>
        </p:grpSpPr>
        <p:sp>
          <p:nvSpPr>
            <p:cNvPr id="9233" name="TextBox 10"/>
            <p:cNvSpPr txBox="1">
              <a:spLocks noChangeArrowheads="1"/>
            </p:cNvSpPr>
            <p:nvPr/>
          </p:nvSpPr>
          <p:spPr bwMode="auto">
            <a:xfrm>
              <a:off x="1093788" y="5573713"/>
              <a:ext cx="7669212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                                                                                                       </a:t>
              </a:r>
              <a:r>
                <a:rPr lang="en-US" altLang="en-US" sz="1600" b="1">
                  <a:solidFill>
                    <a:srgbClr val="0000CC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   </a:t>
              </a:r>
              <a:r>
                <a:rPr lang="en-US" altLang="en-US" sz="1600" b="1">
                  <a:solidFill>
                    <a:srgbClr val="0000CC"/>
                  </a:solidFill>
                  <a:latin typeface="Arial" panose="020B0604020202020204" pitchFamily="34" charset="0"/>
                </a:rPr>
                <a:t>C</a:t>
              </a:r>
              <a:r>
                <a:rPr lang="en-US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     </a:t>
              </a:r>
            </a:p>
          </p:txBody>
        </p:sp>
        <p:sp>
          <p:nvSpPr>
            <p:cNvPr id="9234" name="TextBox 12"/>
            <p:cNvSpPr txBox="1">
              <a:spLocks noChangeArrowheads="1"/>
            </p:cNvSpPr>
            <p:nvPr/>
          </p:nvSpPr>
          <p:spPr bwMode="auto">
            <a:xfrm>
              <a:off x="7124700" y="5410200"/>
              <a:ext cx="1905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>
                  <a:solidFill>
                    <a:srgbClr val="0000CC"/>
                  </a:solidFill>
                  <a:latin typeface="Arial" panose="020B0604020202020204" pitchFamily="34" charset="0"/>
                </a:rPr>
                <a:t>1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>
                  <a:solidFill>
                    <a:srgbClr val="0000CC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pic>
          <p:nvPicPr>
            <p:cNvPr id="9235" name="Picture 1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113" y="4038600"/>
              <a:ext cx="8167687" cy="1312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6" name="Straight Connector 15"/>
            <p:cNvCxnSpPr/>
            <p:nvPr/>
          </p:nvCxnSpPr>
          <p:spPr>
            <a:xfrm flipV="1">
              <a:off x="3105150" y="5257800"/>
              <a:ext cx="171450" cy="15240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933700" y="5257800"/>
              <a:ext cx="152400" cy="15240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8" name="Oval 17"/>
            <p:cNvSpPr>
              <a:spLocks noChangeArrowheads="1"/>
            </p:cNvSpPr>
            <p:nvPr/>
          </p:nvSpPr>
          <p:spPr bwMode="auto">
            <a:xfrm>
              <a:off x="6934200" y="4114800"/>
              <a:ext cx="838200" cy="106680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981200" y="533400"/>
            <a:ext cx="8237538" cy="2033876"/>
            <a:chOff x="381000" y="3509963"/>
            <a:chExt cx="8305800" cy="2341890"/>
          </a:xfrm>
        </p:grpSpPr>
        <p:sp>
          <p:nvSpPr>
            <p:cNvPr id="9223" name="TextBox 27"/>
            <p:cNvSpPr txBox="1">
              <a:spLocks noChangeArrowheads="1"/>
            </p:cNvSpPr>
            <p:nvPr/>
          </p:nvSpPr>
          <p:spPr bwMode="auto">
            <a:xfrm>
              <a:off x="752475" y="3509963"/>
              <a:ext cx="5257800" cy="531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Giọng Mi thứ (Em) tự nhiên</a:t>
              </a:r>
            </a:p>
          </p:txBody>
        </p:sp>
        <p:pic>
          <p:nvPicPr>
            <p:cNvPr id="9224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4043363"/>
              <a:ext cx="8229600" cy="1290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5" name="Oval 21"/>
            <p:cNvSpPr>
              <a:spLocks noChangeArrowheads="1"/>
            </p:cNvSpPr>
            <p:nvPr/>
          </p:nvSpPr>
          <p:spPr bwMode="auto">
            <a:xfrm>
              <a:off x="1438275" y="4424363"/>
              <a:ext cx="381000" cy="83820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26" name="Oval 22"/>
            <p:cNvSpPr>
              <a:spLocks noChangeArrowheads="1"/>
            </p:cNvSpPr>
            <p:nvPr/>
          </p:nvSpPr>
          <p:spPr bwMode="auto">
            <a:xfrm>
              <a:off x="981075" y="4043363"/>
              <a:ext cx="381000" cy="83820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27" name="TextBox 23"/>
            <p:cNvSpPr txBox="1">
              <a:spLocks noChangeArrowheads="1"/>
            </p:cNvSpPr>
            <p:nvPr/>
          </p:nvSpPr>
          <p:spPr bwMode="auto">
            <a:xfrm>
              <a:off x="1219200" y="5391150"/>
              <a:ext cx="7467600" cy="460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1 cung     1/2 cung    1cung     1 cung     1/2 cung  1 cung    1cung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3009276" y="5257449"/>
              <a:ext cx="153663" cy="153545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124523" y="5257449"/>
              <a:ext cx="75231" cy="153545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0" name="Oval 26"/>
            <p:cNvSpPr>
              <a:spLocks noChangeArrowheads="1"/>
            </p:cNvSpPr>
            <p:nvPr/>
          </p:nvSpPr>
          <p:spPr bwMode="auto">
            <a:xfrm>
              <a:off x="8153400" y="3962400"/>
              <a:ext cx="381000" cy="83820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8609969" y="4381879"/>
              <a:ext cx="0" cy="4990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534737" y="4376394"/>
              <a:ext cx="0" cy="5008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678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885826"/>
            <a:ext cx="7848600" cy="714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600200"/>
            <a:ext cx="8534400" cy="1320800"/>
          </a:xfrm>
        </p:spPr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mi. </a:t>
            </a:r>
          </a:p>
          <a:p>
            <a:pPr>
              <a:buFont typeface="Wingdings 3" charset="2"/>
              <a:buChar char=""/>
              <a:defRPr/>
            </a:pPr>
            <a:r>
              <a:rPr lang="en-US" sz="36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Hoá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33600" y="3046414"/>
            <a:ext cx="7848600" cy="8905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09800" y="3733800"/>
            <a:ext cx="8458200" cy="1320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có âm chủ là nốt mi, hóa biểu có một dấu  Pha thăng, có bậc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nửa cung.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33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495426" y="193675"/>
            <a:ext cx="39147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B050"/>
                </a:solidFill>
              </a:rPr>
              <a:t>-</a:t>
            </a:r>
            <a:r>
              <a:rPr lang="en-US" altLang="en-US" sz="2800" b="1">
                <a:solidFill>
                  <a:srgbClr val="00B050"/>
                </a:solidFill>
                <a:latin typeface="Times New Roman" panose="02020603050405020304" pitchFamily="18" charset="0"/>
              </a:rPr>
              <a:t>Bài TĐN có mấy câu ?</a:t>
            </a:r>
            <a:br>
              <a:rPr lang="en-US" altLang="en-US" sz="2800" b="1">
                <a:solidFill>
                  <a:srgbClr val="00B050"/>
                </a:solidFill>
                <a:latin typeface="Times New Roman" panose="02020603050405020304" pitchFamily="18" charset="0"/>
              </a:rPr>
            </a:br>
            <a:endParaRPr lang="en-US" altLang="en-US" sz="2800" b="1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title"/>
          </p:nvPr>
        </p:nvSpPr>
        <p:spPr>
          <a:xfrm>
            <a:off x="1752600" y="2895600"/>
            <a:ext cx="1219200" cy="609600"/>
          </a:xfrm>
          <a:noFill/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Câu 1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329113" y="5021263"/>
            <a:ext cx="106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Câu 4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943600" y="3505200"/>
            <a:ext cx="106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Câu 3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8115300" y="1905000"/>
            <a:ext cx="114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Câu 2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7924800" y="2438400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943600" y="4267200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V="1">
            <a:off x="3886200" y="5486400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V="1">
            <a:off x="10134600" y="5562600"/>
            <a:ext cx="304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1603376" y="1050925"/>
            <a:ext cx="24352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4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sau</a:t>
            </a:r>
            <a:endParaRPr lang="en-US" alt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38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391" grpId="0"/>
      <p:bldP spid="16392" grpId="0"/>
      <p:bldP spid="16393" grpId="0"/>
      <p:bldP spid="16395" grpId="0" animBg="1"/>
      <p:bldP spid="16396" grpId="0" animBg="1"/>
      <p:bldP spid="16397" grpId="0" animBg="1"/>
      <p:bldP spid="163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5200" y="304800"/>
            <a:ext cx="7010400" cy="6400800"/>
          </a:xfrm>
          <a:noFill/>
        </p:spPr>
      </p:pic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9220200" y="2590800"/>
            <a:ext cx="533400" cy="685800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600201" y="2538414"/>
            <a:ext cx="1273175" cy="1476375"/>
            <a:chOff x="174625" y="2601913"/>
            <a:chExt cx="1273175" cy="1476375"/>
          </a:xfrm>
        </p:grpSpPr>
        <p:sp>
          <p:nvSpPr>
            <p:cNvPr id="12297" name="Oval 78"/>
            <p:cNvSpPr>
              <a:spLocks noChangeArrowheads="1"/>
            </p:cNvSpPr>
            <p:nvPr/>
          </p:nvSpPr>
          <p:spPr bwMode="auto">
            <a:xfrm rot="2326066">
              <a:off x="200025" y="3617913"/>
              <a:ext cx="107950" cy="1905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298" name="Oval 78"/>
            <p:cNvSpPr>
              <a:spLocks noChangeArrowheads="1"/>
            </p:cNvSpPr>
            <p:nvPr/>
          </p:nvSpPr>
          <p:spPr bwMode="auto">
            <a:xfrm rot="2326066">
              <a:off x="476250" y="3614738"/>
              <a:ext cx="107950" cy="1905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299" name="Oval 78"/>
            <p:cNvSpPr>
              <a:spLocks noChangeArrowheads="1"/>
            </p:cNvSpPr>
            <p:nvPr/>
          </p:nvSpPr>
          <p:spPr bwMode="auto">
            <a:xfrm rot="2326066">
              <a:off x="758825" y="3614738"/>
              <a:ext cx="107950" cy="1905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 flipH="1">
              <a:off x="325438" y="2971800"/>
              <a:ext cx="30162" cy="7127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609600" y="2971800"/>
              <a:ext cx="30163" cy="7127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884238" y="2971800"/>
              <a:ext cx="30162" cy="7127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25438" y="2971800"/>
              <a:ext cx="58896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4" name="Oval 78"/>
            <p:cNvSpPr>
              <a:spLocks noChangeArrowheads="1"/>
            </p:cNvSpPr>
            <p:nvPr/>
          </p:nvSpPr>
          <p:spPr bwMode="auto">
            <a:xfrm rot="2326066">
              <a:off x="1292225" y="3614738"/>
              <a:ext cx="107950" cy="1905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>
              <a:off x="1417638" y="2971800"/>
              <a:ext cx="30162" cy="7127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6" name="TextBox 6"/>
            <p:cNvSpPr txBox="1">
              <a:spLocks noChangeArrowheads="1"/>
            </p:cNvSpPr>
            <p:nvPr/>
          </p:nvSpPr>
          <p:spPr bwMode="auto">
            <a:xfrm>
              <a:off x="914400" y="3429000"/>
              <a:ext cx="431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  <a:latin typeface="Arial" panose="020B0604020202020204" pitchFamily="34" charset="0"/>
                </a:rPr>
                <a:t>= 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174625" y="3860800"/>
              <a:ext cx="681038" cy="217488"/>
            </a:xfrm>
            <a:custGeom>
              <a:avLst/>
              <a:gdLst>
                <a:gd name="connsiteX0" fmla="*/ 0 w 682171"/>
                <a:gd name="connsiteY0" fmla="*/ 0 h 217926"/>
                <a:gd name="connsiteX1" fmla="*/ 217714 w 682171"/>
                <a:gd name="connsiteY1" fmla="*/ 217714 h 217926"/>
                <a:gd name="connsiteX2" fmla="*/ 682171 w 682171"/>
                <a:gd name="connsiteY2" fmla="*/ 43543 h 217926"/>
                <a:gd name="connsiteX3" fmla="*/ 682171 w 682171"/>
                <a:gd name="connsiteY3" fmla="*/ 43543 h 217926"/>
                <a:gd name="connsiteX4" fmla="*/ 682171 w 682171"/>
                <a:gd name="connsiteY4" fmla="*/ 43543 h 217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171" h="217926">
                  <a:moveTo>
                    <a:pt x="0" y="0"/>
                  </a:moveTo>
                  <a:cubicBezTo>
                    <a:pt x="52009" y="105228"/>
                    <a:pt x="104019" y="210457"/>
                    <a:pt x="217714" y="217714"/>
                  </a:cubicBezTo>
                  <a:cubicBezTo>
                    <a:pt x="331409" y="224971"/>
                    <a:pt x="682171" y="43543"/>
                    <a:pt x="682171" y="43543"/>
                  </a:cubicBezTo>
                  <a:lnTo>
                    <a:pt x="682171" y="43543"/>
                  </a:lnTo>
                  <a:lnTo>
                    <a:pt x="682171" y="43543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308" name="TextBox 14"/>
            <p:cNvSpPr txBox="1">
              <a:spLocks noChangeArrowheads="1"/>
            </p:cNvSpPr>
            <p:nvPr/>
          </p:nvSpPr>
          <p:spPr bwMode="auto">
            <a:xfrm>
              <a:off x="457200" y="2601913"/>
              <a:ext cx="47148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6972300" y="2362200"/>
            <a:ext cx="952500" cy="1066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1450976" y="407988"/>
            <a:ext cx="4187825" cy="8302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Bài tập đọc nhạc số 2 có những </a:t>
            </a:r>
            <a:r>
              <a:rPr lang="en-US" altLang="en-US" sz="2400" b="1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kí</a:t>
            </a:r>
            <a:r>
              <a:rPr lang="en-US" alt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hiệu âm nhạc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4191000" y="2514600"/>
            <a:ext cx="6096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4089400" y="3910013"/>
            <a:ext cx="533400" cy="685800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75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 animBg="1"/>
      <p:bldP spid="23" grpId="0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0"/>
            <a:ext cx="8915400" cy="6477000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935288" y="3048001"/>
            <a:ext cx="7504112" cy="576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519864" y="2895601"/>
            <a:ext cx="185737" cy="1444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2209800" y="4452938"/>
            <a:ext cx="8382000" cy="5762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5976938"/>
            <a:ext cx="8382000" cy="5762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7924800" y="2209800"/>
            <a:ext cx="190500" cy="6810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 flipV="1">
            <a:off x="5715000" y="3732214"/>
            <a:ext cx="190500" cy="6810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7"/>
          <p:cNvSpPr>
            <a:spLocks noChangeShapeType="1"/>
          </p:cNvSpPr>
          <p:nvPr/>
        </p:nvSpPr>
        <p:spPr bwMode="auto">
          <a:xfrm flipV="1">
            <a:off x="4572000" y="5087939"/>
            <a:ext cx="190500" cy="6826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7"/>
          <p:cNvSpPr>
            <a:spLocks noChangeShapeType="1"/>
          </p:cNvSpPr>
          <p:nvPr/>
        </p:nvSpPr>
        <p:spPr bwMode="auto">
          <a:xfrm flipV="1">
            <a:off x="9982200" y="5191125"/>
            <a:ext cx="190500" cy="6810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3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"/>
            <a:ext cx="8915400" cy="647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935288" y="3200400"/>
            <a:ext cx="7504112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9800" y="4673600"/>
            <a:ext cx="8153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362200" y="6172200"/>
            <a:ext cx="8153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V="1">
            <a:off x="7848600" y="2286000"/>
            <a:ext cx="38100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 flipV="1">
            <a:off x="5715000" y="3810000"/>
            <a:ext cx="19050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V="1">
            <a:off x="4651375" y="5230813"/>
            <a:ext cx="19050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 flipV="1">
            <a:off x="10040938" y="5257800"/>
            <a:ext cx="19050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1676400" y="304801"/>
            <a:ext cx="32004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nốt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nhạc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từng</a:t>
            </a:r>
            <a:r>
              <a:rPr lang="en-US" alt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câu</a:t>
            </a:r>
            <a:endParaRPr lang="en-US" altLang="en-US" sz="24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17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266</Words>
  <Application>Microsoft Office PowerPoint</Application>
  <PresentationFormat>Widescreen</PresentationFormat>
  <Paragraphs>43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Default Design</vt:lpstr>
      <vt:lpstr>PowerPoint Presentation</vt:lpstr>
      <vt:lpstr>Tiết 5</vt:lpstr>
      <vt:lpstr>PowerPoint Presentation</vt:lpstr>
      <vt:lpstr>II/ Tập đọc nhạc        1/ Giọng Mi Thứ</vt:lpstr>
      <vt:lpstr>PowerPoint Presentation</vt:lpstr>
      <vt:lpstr>*Giọng mi thứ tự nhiên là gì?</vt:lpstr>
      <vt:lpstr>Câu 1</vt:lpstr>
      <vt:lpstr>PowerPoint Presentation</vt:lpstr>
      <vt:lpstr>PowerPoint Presentation</vt:lpstr>
      <vt:lpstr>Câu 1</vt:lpstr>
      <vt:lpstr>*Dặn dò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Ngoc Lan</cp:lastModifiedBy>
  <cp:revision>5</cp:revision>
  <dcterms:created xsi:type="dcterms:W3CDTF">2006-11-06T13:45:38Z</dcterms:created>
  <dcterms:modified xsi:type="dcterms:W3CDTF">2023-10-17T08:17:09Z</dcterms:modified>
</cp:coreProperties>
</file>