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304" r:id="rId3"/>
    <p:sldId id="280" r:id="rId4"/>
    <p:sldId id="305" r:id="rId5"/>
    <p:sldId id="295" r:id="rId6"/>
    <p:sldId id="258" r:id="rId7"/>
    <p:sldId id="288" r:id="rId8"/>
    <p:sldId id="307" r:id="rId9"/>
    <p:sldId id="308" r:id="rId10"/>
    <p:sldId id="296" r:id="rId11"/>
    <p:sldId id="306" r:id="rId12"/>
    <p:sldId id="291" r:id="rId13"/>
    <p:sldId id="309" r:id="rId14"/>
    <p:sldId id="321" r:id="rId15"/>
    <p:sldId id="319" r:id="rId16"/>
    <p:sldId id="292" r:id="rId17"/>
    <p:sldId id="310" r:id="rId18"/>
    <p:sldId id="320" r:id="rId19"/>
    <p:sldId id="297" r:id="rId20"/>
    <p:sldId id="298" r:id="rId21"/>
    <p:sldId id="299" r:id="rId22"/>
    <p:sldId id="300" r:id="rId23"/>
    <p:sldId id="312" r:id="rId24"/>
    <p:sldId id="311" r:id="rId25"/>
    <p:sldId id="313" r:id="rId26"/>
    <p:sldId id="301" r:id="rId27"/>
    <p:sldId id="314" r:id="rId28"/>
    <p:sldId id="316" r:id="rId29"/>
    <p:sldId id="315" r:id="rId30"/>
    <p:sldId id="302" r:id="rId31"/>
    <p:sldId id="285" r:id="rId32"/>
    <p:sldId id="303" r:id="rId33"/>
    <p:sldId id="25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33CC"/>
    <a:srgbClr val="3333FF"/>
    <a:srgbClr val="CC00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8/4/2022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2843283" y="1677046"/>
            <a:ext cx="7447128" cy="3231654"/>
          </a:xfrm>
          <a:prstGeom prst="rect">
            <a:avLst/>
          </a:prstGeom>
        </p:spPr>
        <p:txBody>
          <a:bodyPr wrap="square">
            <a:spAutoFit/>
          </a:bodyPr>
          <a:lstStyle/>
          <a:p>
            <a:pPr algn="ctr">
              <a:lnSpc>
                <a:spcPct val="115000"/>
              </a:lnSpc>
              <a:spcBef>
                <a:spcPts val="600"/>
              </a:spcBef>
              <a:spcAft>
                <a:spcPts val="600"/>
              </a:spcAft>
            </a:pPr>
            <a:r>
              <a:rPr lang="en-US" sz="4000" b="1" smtClean="0">
                <a:solidFill>
                  <a:srgbClr val="002060"/>
                </a:solidFill>
                <a:latin typeface="Times New Roman" panose="02020603050405020304" pitchFamily="18" charset="0"/>
                <a:ea typeface="Times New Roman" panose="02020603050405020304" pitchFamily="18" charset="0"/>
              </a:rPr>
              <a:t>ỨNG </a:t>
            </a:r>
            <a:r>
              <a:rPr lang="en-US" sz="4000" b="1">
                <a:solidFill>
                  <a:srgbClr val="002060"/>
                </a:solidFill>
                <a:latin typeface="Times New Roman" panose="02020603050405020304" pitchFamily="18" charset="0"/>
                <a:ea typeface="Times New Roman" panose="02020603050405020304" pitchFamily="18" charset="0"/>
              </a:rPr>
              <a:t>DỤNG TIN HỌC</a:t>
            </a:r>
            <a:endParaRPr lang="en-US" sz="40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solidFill>
                  <a:srgbClr val="002060"/>
                </a:solidFill>
                <a:latin typeface="Times New Roman" panose="02020603050405020304" pitchFamily="18" charset="0"/>
                <a:ea typeface="Times New Roman" panose="02020603050405020304" pitchFamily="18" charset="0"/>
              </a:rPr>
              <a:t>BẢNG TÍNH ĐIỆN TỬ CƠ BẢN</a:t>
            </a:r>
            <a:endParaRPr lang="en-US" sz="40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solidFill>
                  <a:srgbClr val="002060"/>
                </a:solidFill>
                <a:latin typeface="Times New Roman" panose="02020603050405020304" pitchFamily="18" charset="0"/>
                <a:ea typeface="Times New Roman" panose="02020603050405020304" pitchFamily="18" charset="0"/>
              </a:rPr>
              <a:t>PHẦN MỀM TRÌNH CHIẾU CƠ </a:t>
            </a:r>
            <a:r>
              <a:rPr lang="en-US" sz="4000" b="1" smtClean="0">
                <a:solidFill>
                  <a:srgbClr val="002060"/>
                </a:solidFill>
                <a:latin typeface="Times New Roman" panose="02020603050405020304" pitchFamily="18" charset="0"/>
                <a:ea typeface="Times New Roman" panose="02020603050405020304" pitchFamily="18" charset="0"/>
              </a:rPr>
              <a:t>BẢN</a:t>
            </a:r>
            <a:endParaRPr lang="en-US" sz="4000">
              <a:solidFill>
                <a:srgbClr val="002060"/>
              </a:solidFill>
              <a:latin typeface="Times New Roman" panose="02020603050405020304" pitchFamily="18" charset="0"/>
              <a:ea typeface="Times New Roman" panose="02020603050405020304" pitchFamily="18" charset="0"/>
            </a:endParaRPr>
          </a:p>
        </p:txBody>
      </p:sp>
      <p:sp>
        <p:nvSpPr>
          <p:cNvPr id="3" name="Rectangle 2"/>
          <p:cNvSpPr/>
          <p:nvPr/>
        </p:nvSpPr>
        <p:spPr>
          <a:xfrm>
            <a:off x="1148121" y="351008"/>
            <a:ext cx="1899879" cy="523220"/>
          </a:xfrm>
          <a:prstGeom prst="rect">
            <a:avLst/>
          </a:prstGeom>
        </p:spPr>
        <p:txBody>
          <a:bodyPr wrap="none">
            <a:spAutoFit/>
          </a:bodyPr>
          <a:lstStyle/>
          <a:p>
            <a:r>
              <a:rPr lang="en-US" sz="2800" b="1">
                <a:solidFill>
                  <a:srgbClr val="C00000"/>
                </a:solidFill>
                <a:latin typeface="Times New Roman" panose="02020603050405020304" pitchFamily="18" charset="0"/>
                <a:ea typeface="Times New Roman" panose="02020603050405020304" pitchFamily="18" charset="0"/>
              </a:rPr>
              <a:t>CHỦ ĐỀ </a:t>
            </a:r>
            <a:r>
              <a:rPr lang="en-US" sz="2800" b="1">
                <a:solidFill>
                  <a:srgbClr val="0070C0"/>
                </a:solidFill>
                <a:latin typeface="Times New Roman" panose="02020603050405020304" pitchFamily="18" charset="0"/>
                <a:ea typeface="Times New Roman" panose="02020603050405020304" pitchFamily="18" charset="0"/>
              </a:rPr>
              <a:t>E</a:t>
            </a:r>
            <a:endParaRPr lang="en-US" sz="2800"/>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8548" y="1259995"/>
            <a:ext cx="8911988" cy="15788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Cửa </a:t>
            </a:r>
            <a:r>
              <a:rPr lang="en-US" sz="2800">
                <a:latin typeface="Times New Roman" panose="02020603050405020304" pitchFamily="18" charset="0"/>
                <a:ea typeface="Times New Roman" panose="02020603050405020304" pitchFamily="18" charset="0"/>
              </a:rPr>
              <a:t>sổ làm việc của excel có nhiều lệnh tương tự với word, cách thao tác và tác dụng cũng tương tự. Em hãy khám phá những lệnh tương tự nhau</a:t>
            </a:r>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1678674" y="3109194"/>
            <a:ext cx="8761861" cy="316877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090989" y="376445"/>
            <a:ext cx="2719591" cy="613245"/>
          </a:xfrm>
          <a:prstGeom prst="rect">
            <a:avLst/>
          </a:prstGeom>
        </p:spPr>
        <p:txBody>
          <a:bodyPr wrap="none">
            <a:spAutoFit/>
          </a:bodyPr>
          <a:lstStyle/>
          <a:p>
            <a:pPr algn="just">
              <a:lnSpc>
                <a:spcPct val="115000"/>
              </a:lnSpc>
              <a:spcBef>
                <a:spcPts val="600"/>
              </a:spcBef>
              <a:spcAft>
                <a:spcPts val="600"/>
              </a:spcAft>
            </a:pPr>
            <a:r>
              <a:rPr lang="en-US" sz="3200" b="1" smtClean="0">
                <a:solidFill>
                  <a:srgbClr val="7030A0"/>
                </a:solidFill>
                <a:latin typeface="Times New Roman" panose="02020603050405020304" pitchFamily="18" charset="0"/>
                <a:ea typeface="Times New Roman" panose="02020603050405020304" pitchFamily="18" charset="0"/>
              </a:rPr>
              <a:t>HOẠT ĐỘNG</a:t>
            </a:r>
            <a:endParaRPr lang="en-US" sz="3200" b="1">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183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6244" y="662381"/>
            <a:ext cx="9890077" cy="4672048"/>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T</a:t>
            </a:r>
            <a:r>
              <a:rPr lang="vi-VN" sz="2800" b="1" i="1" smtClean="0">
                <a:latin typeface="Times New Roman" panose="02020603050405020304" pitchFamily="18" charset="0"/>
                <a:ea typeface="Times New Roman" panose="02020603050405020304" pitchFamily="18" charset="0"/>
              </a:rPr>
              <a:t>rả </a:t>
            </a:r>
            <a:r>
              <a:rPr lang="vi-VN" sz="2800" b="1" i="1">
                <a:latin typeface="Times New Roman" panose="02020603050405020304" pitchFamily="18" charset="0"/>
                <a:ea typeface="Times New Roman" panose="02020603050405020304" pitchFamily="18" charset="0"/>
              </a:rPr>
              <a:t>lời:</a:t>
            </a:r>
          </a:p>
          <a:p>
            <a:pPr algn="just">
              <a:lnSpc>
                <a:spcPct val="115000"/>
              </a:lnSpc>
              <a:spcBef>
                <a:spcPts val="600"/>
              </a:spcBef>
              <a:spcAft>
                <a:spcPts val="600"/>
              </a:spcAft>
            </a:pPr>
            <a:r>
              <a:rPr lang="vi-VN" sz="2800">
                <a:latin typeface="Times New Roman" panose="02020603050405020304" pitchFamily="18" charset="0"/>
                <a:ea typeface="Times New Roman" panose="02020603050405020304" pitchFamily="18" charset="0"/>
              </a:rPr>
              <a:t>Những lệnh tương tự với Word ở cửa sổ làm việc của Excel là: </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Chỉnh </a:t>
            </a:r>
            <a:r>
              <a:rPr lang="vi-VN" sz="2800">
                <a:latin typeface="Times New Roman" panose="02020603050405020304" pitchFamily="18" charset="0"/>
                <a:ea typeface="Times New Roman" panose="02020603050405020304" pitchFamily="18" charset="0"/>
              </a:rPr>
              <a:t>cỡ chữ, kiểu chữ, phông chữ, in đậm, in nghiêng, ngạch chân.</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Các </a:t>
            </a:r>
            <a:r>
              <a:rPr lang="vi-VN" sz="2800">
                <a:latin typeface="Times New Roman" panose="02020603050405020304" pitchFamily="18" charset="0"/>
                <a:ea typeface="Times New Roman" panose="02020603050405020304" pitchFamily="18" charset="0"/>
              </a:rPr>
              <a:t>lệnh thiết lập định dạng trang như căn lề trái, căn lề phải, căn giữa,...</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Các </a:t>
            </a:r>
            <a:r>
              <a:rPr lang="vi-VN" sz="2800">
                <a:latin typeface="Times New Roman" panose="02020603050405020304" pitchFamily="18" charset="0"/>
                <a:ea typeface="Times New Roman" panose="02020603050405020304" pitchFamily="18" charset="0"/>
              </a:rPr>
              <a:t>lệnh thiết lập khổ giấy dọc, khổ giấy ngang, kích thước khổ giấy,...</a:t>
            </a:r>
          </a:p>
        </p:txBody>
      </p:sp>
    </p:spTree>
    <p:extLst>
      <p:ext uri="{BB962C8B-B14F-4D97-AF65-F5344CB8AC3E}">
        <p14:creationId xmlns:p14="http://schemas.microsoft.com/office/powerpoint/2010/main" val="22869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grpSp>
        <p:nvGrpSpPr>
          <p:cNvPr id="9" name="Group 8"/>
          <p:cNvGrpSpPr/>
          <p:nvPr/>
        </p:nvGrpSpPr>
        <p:grpSpPr>
          <a:xfrm>
            <a:off x="869993" y="1183049"/>
            <a:ext cx="7780569" cy="553998"/>
            <a:chOff x="676256" y="1379897"/>
            <a:chExt cx="7780569" cy="553998"/>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391708"/>
              <a:ext cx="7356373" cy="523220"/>
            </a:xfrm>
            <a:prstGeom prst="rect">
              <a:avLst/>
            </a:prstGeom>
            <a:noFill/>
          </p:spPr>
          <p:txBody>
            <a:bodyPr wrap="none" rtlCol="0">
              <a:spAutoFit/>
            </a:bodyPr>
            <a:lstStyle>
              <a:defPPr>
                <a:defRPr lang="en-US"/>
              </a:defPPr>
              <a:lvl1pPr>
                <a:defRPr sz="2800" b="1">
                  <a:latin typeface="Times New Roman" panose="02020603050405020304" pitchFamily="18" charset="0"/>
                  <a:cs typeface="Times New Roman" panose="02020603050405020304" pitchFamily="18" charset="0"/>
                </a:defRPr>
              </a:lvl1pPr>
            </a:lstStyle>
            <a:p>
              <a:r>
                <a:rPr lang="en-US"/>
                <a:t>THỰC HÀNH LÀM QUEN VỚI BẢNG TÍNH</a:t>
              </a:r>
              <a:endParaRPr lang="en-US" dirty="0"/>
            </a:p>
          </p:txBody>
        </p:sp>
      </p:grpSp>
      <p:sp>
        <p:nvSpPr>
          <p:cNvPr id="2" name="Rectangle 1"/>
          <p:cNvSpPr/>
          <p:nvPr/>
        </p:nvSpPr>
        <p:spPr>
          <a:xfrm>
            <a:off x="869993" y="2190636"/>
            <a:ext cx="9952682" cy="1578894"/>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Cửa sổ trình soạn thảo Word đang mở có trang văn bản chứa Bảng chỉ số BMI của một nhóm. Hãy mở thêm cửa sổ Excel </a:t>
            </a:r>
            <a:r>
              <a:rPr lang="en-US" sz="2800" smtClean="0">
                <a:latin typeface="Times New Roman" panose="02020603050405020304" pitchFamily="18" charset="0"/>
                <a:ea typeface="Times New Roman" panose="02020603050405020304" pitchFamily="18" charset="0"/>
              </a:rPr>
              <a:t>và </a:t>
            </a:r>
            <a:r>
              <a:rPr lang="en-US" sz="2800">
                <a:latin typeface="Times New Roman" panose="02020603050405020304" pitchFamily="18" charset="0"/>
                <a:ea typeface="Times New Roman" panose="02020603050405020304" pitchFamily="18" charset="0"/>
              </a:rPr>
              <a:t>sao chép bảng này từ Word sang Excel</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31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0" y="1642031"/>
            <a:ext cx="9676263" cy="3185487"/>
          </a:xfrm>
          <a:prstGeom prst="rect">
            <a:avLst/>
          </a:prstGeom>
        </p:spPr>
        <p:txBody>
          <a:bodyPr wrap="square">
            <a:spAutoFit/>
          </a:bodyPr>
          <a:lstStyle/>
          <a:p>
            <a:pPr algn="just">
              <a:lnSpc>
                <a:spcPct val="115000"/>
              </a:lnSpc>
              <a:spcBef>
                <a:spcPts val="600"/>
              </a:spcBef>
              <a:spcAft>
                <a:spcPts val="600"/>
              </a:spcAft>
            </a:pPr>
            <a:r>
              <a:rPr lang="en-US" sz="2800" b="1" i="1" smtClean="0">
                <a:solidFill>
                  <a:srgbClr val="3333CC"/>
                </a:solidFill>
                <a:latin typeface="Times New Roman" panose="02020603050405020304" pitchFamily="18" charset="0"/>
                <a:ea typeface="Times New Roman" panose="02020603050405020304" pitchFamily="18" charset="0"/>
              </a:rPr>
              <a:t>Hướng </a:t>
            </a:r>
            <a:r>
              <a:rPr lang="en-US" sz="2800" b="1" i="1">
                <a:solidFill>
                  <a:srgbClr val="3333CC"/>
                </a:solidFill>
                <a:latin typeface="Times New Roman" panose="02020603050405020304" pitchFamily="18" charset="0"/>
                <a:ea typeface="Times New Roman" panose="02020603050405020304" pitchFamily="18" charset="0"/>
              </a:rPr>
              <a:t>dẫn: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1. Chọn bảng cần copy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2. Nhấn Ctrl+C để sao chép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3. Di chuyển chuột sang bảng tính Excel đang mở</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4. Chọn vị trí cần đặt bảng. Nhấn Ctrl+V để dán dữ liệu </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Tree>
    <p:extLst>
      <p:ext uri="{BB962C8B-B14F-4D97-AF65-F5344CB8AC3E}">
        <p14:creationId xmlns:p14="http://schemas.microsoft.com/office/powerpoint/2010/main" val="151399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450" y="204716"/>
            <a:ext cx="10951260" cy="6086902"/>
          </a:xfrm>
          <a:prstGeom prst="rect">
            <a:avLst/>
          </a:prstGeom>
        </p:spPr>
      </p:pic>
    </p:spTree>
    <p:extLst>
      <p:ext uri="{BB962C8B-B14F-4D97-AF65-F5344CB8AC3E}">
        <p14:creationId xmlns:p14="http://schemas.microsoft.com/office/powerpoint/2010/main" val="2833258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4350327" y="277091"/>
            <a:ext cx="3186545"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latin typeface="Times New Roman" panose="02020603050405020304" pitchFamily="18" charset="0"/>
                <a:cs typeface="Times New Roman" panose="02020603050405020304" pitchFamily="18" charset="0"/>
              </a:rPr>
              <a:t>Căn chỉnh cho phù hợp</a:t>
            </a:r>
            <a:endParaRPr lang="en-US" sz="20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31336" y="1343891"/>
            <a:ext cx="7424525" cy="4963462"/>
          </a:xfrm>
          <a:prstGeom prst="rect">
            <a:avLst/>
          </a:prstGeom>
        </p:spPr>
      </p:pic>
    </p:spTree>
    <p:extLst>
      <p:ext uri="{BB962C8B-B14F-4D97-AF65-F5344CB8AC3E}">
        <p14:creationId xmlns:p14="http://schemas.microsoft.com/office/powerpoint/2010/main" val="2412632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
        <p:nvSpPr>
          <p:cNvPr id="2" name="Rectangle 1"/>
          <p:cNvSpPr/>
          <p:nvPr/>
        </p:nvSpPr>
        <p:spPr>
          <a:xfrm>
            <a:off x="981455" y="1821591"/>
            <a:ext cx="9892146" cy="1083374"/>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Tính tổng cân nặng và điền thêm vào ô dưới cùng của cột cân </a:t>
            </a:r>
            <a:r>
              <a:rPr lang="en-US" sz="2800" smtClean="0">
                <a:latin typeface="Times New Roman" panose="02020603050405020304" pitchFamily="18" charset="0"/>
                <a:ea typeface="Times New Roman" panose="02020603050405020304" pitchFamily="18" charset="0"/>
              </a:rPr>
              <a:t>nặng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4275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
        <p:nvSpPr>
          <p:cNvPr id="2" name="Rectangle 1"/>
          <p:cNvSpPr/>
          <p:nvPr/>
        </p:nvSpPr>
        <p:spPr>
          <a:xfrm>
            <a:off x="981455" y="1683045"/>
            <a:ext cx="9892146" cy="3031599"/>
          </a:xfrm>
          <a:prstGeom prst="rect">
            <a:avLst/>
          </a:prstGeom>
        </p:spPr>
        <p:txBody>
          <a:bodyPr wrap="square">
            <a:spAutoFit/>
          </a:bodyPr>
          <a:lstStyle/>
          <a:p>
            <a:pPr algn="just">
              <a:lnSpc>
                <a:spcPct val="115000"/>
              </a:lnSpc>
              <a:spcBef>
                <a:spcPts val="600"/>
              </a:spcBef>
              <a:spcAft>
                <a:spcPts val="600"/>
              </a:spcAft>
            </a:pPr>
            <a:r>
              <a:rPr lang="en-US" sz="2800" b="1" i="1" smtClean="0">
                <a:solidFill>
                  <a:srgbClr val="3333CC"/>
                </a:solidFill>
                <a:latin typeface="Times New Roman" panose="02020603050405020304" pitchFamily="18" charset="0"/>
                <a:ea typeface="Times New Roman" panose="02020603050405020304" pitchFamily="18" charset="0"/>
              </a:rPr>
              <a:t>Hướng </a:t>
            </a:r>
            <a:r>
              <a:rPr lang="en-US" sz="2800" b="1" i="1">
                <a:solidFill>
                  <a:srgbClr val="3333CC"/>
                </a:solidFill>
                <a:latin typeface="Times New Roman" panose="02020603050405020304" pitchFamily="18" charset="0"/>
                <a:ea typeface="Times New Roman" panose="02020603050405020304" pitchFamily="18" charset="0"/>
              </a:rPr>
              <a:t>dẫn</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Trong </a:t>
            </a:r>
            <a:r>
              <a:rPr lang="en-US" sz="2800">
                <a:latin typeface="Times New Roman" panose="02020603050405020304" pitchFamily="18" charset="0"/>
                <a:ea typeface="Times New Roman" panose="02020603050405020304" pitchFamily="18" charset="0"/>
              </a:rPr>
              <a:t>cột cân nặng, đánh dấu chọn khối ô số liệu từ ô đầu tiên đến ô cuối cùng</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Nháy </a:t>
            </a:r>
            <a:r>
              <a:rPr lang="en-US" sz="2800">
                <a:latin typeface="Times New Roman" panose="02020603050405020304" pitchFamily="18" charset="0"/>
                <a:ea typeface="Times New Roman" panose="02020603050405020304" pitchFamily="18" charset="0"/>
              </a:rPr>
              <a:t>chuột vào lệnh ∑</a:t>
            </a:r>
          </a:p>
          <a:p>
            <a:pPr algn="just">
              <a:lnSpc>
                <a:spcPct val="115000"/>
              </a:lnSpc>
              <a:spcBef>
                <a:spcPts val="600"/>
              </a:spcBef>
              <a:spcAft>
                <a:spcPts val="600"/>
              </a:spcAft>
            </a:pPr>
            <a:r>
              <a:rPr lang="en-US" sz="2800" i="1" smtClean="0">
                <a:latin typeface="Times New Roman" panose="02020603050405020304" pitchFamily="18" charset="0"/>
                <a:ea typeface="Times New Roman" panose="02020603050405020304" pitchFamily="18" charset="0"/>
              </a:rPr>
              <a:t>Kết </a:t>
            </a:r>
            <a:r>
              <a:rPr lang="en-US" sz="2800" i="1">
                <a:latin typeface="Times New Roman" panose="02020603050405020304" pitchFamily="18" charset="0"/>
                <a:ea typeface="Times New Roman" panose="02020603050405020304" pitchFamily="18" charset="0"/>
              </a:rPr>
              <a:t>quả mới xuất hiện trong ô dưới cùng cột Cân nặng là </a:t>
            </a:r>
            <a:r>
              <a:rPr lang="en-US" sz="2800" i="1" smtClean="0">
                <a:latin typeface="Times New Roman" panose="02020603050405020304" pitchFamily="18" charset="0"/>
                <a:ea typeface="Times New Roman" panose="02020603050405020304" pitchFamily="18" charset="0"/>
              </a:rPr>
              <a:t>gì?</a:t>
            </a:r>
            <a:endParaRPr lang="en-US" sz="2800" i="1">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7666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1024" y="1255589"/>
            <a:ext cx="9524850" cy="3875967"/>
          </a:xfrm>
          <a:prstGeom prst="rect">
            <a:avLst/>
          </a:prstGeom>
        </p:spPr>
      </p:pic>
      <p:sp>
        <p:nvSpPr>
          <p:cNvPr id="6" name="Rounded Rectangle 5"/>
          <p:cNvSpPr/>
          <p:nvPr/>
        </p:nvSpPr>
        <p:spPr>
          <a:xfrm>
            <a:off x="1520208" y="5276084"/>
            <a:ext cx="4989774" cy="104198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1. Nháy chọn </a:t>
            </a:r>
            <a:r>
              <a:rPr lang="en-US" sz="2400" smtClean="0">
                <a:latin typeface="Times New Roman" panose="02020603050405020304" pitchFamily="18" charset="0"/>
                <a:ea typeface="Times New Roman" panose="02020603050405020304" pitchFamily="18" charset="0"/>
              </a:rPr>
              <a:t>khối </a:t>
            </a:r>
            <a:r>
              <a:rPr lang="en-US" sz="2400">
                <a:latin typeface="Times New Roman" panose="02020603050405020304" pitchFamily="18" charset="0"/>
                <a:ea typeface="Times New Roman" panose="02020603050405020304" pitchFamily="18" charset="0"/>
              </a:rPr>
              <a:t>ô số </a:t>
            </a:r>
            <a:r>
              <a:rPr lang="en-US" sz="2400" smtClean="0">
                <a:latin typeface="Times New Roman" panose="02020603050405020304" pitchFamily="18" charset="0"/>
                <a:ea typeface="Times New Roman" panose="02020603050405020304" pitchFamily="18" charset="0"/>
              </a:rPr>
              <a:t>liệu cân nặng </a:t>
            </a:r>
            <a:r>
              <a:rPr lang="en-US" sz="2400">
                <a:latin typeface="Times New Roman" panose="02020603050405020304" pitchFamily="18" charset="0"/>
                <a:ea typeface="Times New Roman" panose="02020603050405020304" pitchFamily="18" charset="0"/>
              </a:rPr>
              <a:t>từ ô đầu tiên đến ô cuối cùng</a:t>
            </a:r>
          </a:p>
        </p:txBody>
      </p:sp>
      <p:sp>
        <p:nvSpPr>
          <p:cNvPr id="7" name="Rounded Rectangle 6"/>
          <p:cNvSpPr/>
          <p:nvPr/>
        </p:nvSpPr>
        <p:spPr>
          <a:xfrm>
            <a:off x="6613753" y="604288"/>
            <a:ext cx="4099739" cy="57207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2</a:t>
            </a:r>
            <a:r>
              <a:rPr lang="en-US" sz="2400" b="1" i="1" smtClean="0">
                <a:solidFill>
                  <a:srgbClr val="3333CC"/>
                </a:solidFill>
                <a:latin typeface="Times New Roman" panose="02020603050405020304" pitchFamily="18" charset="0"/>
                <a:ea typeface="Times New Roman" panose="02020603050405020304" pitchFamily="18" charset="0"/>
              </a:rPr>
              <a:t>. Vào mục Home </a:t>
            </a:r>
            <a:r>
              <a:rPr lang="en-US" sz="2400" smtClean="0">
                <a:latin typeface="Times New Roman" panose="02020603050405020304" pitchFamily="18" charset="0"/>
                <a:ea typeface="Times New Roman" panose="02020603050405020304" pitchFamily="18" charset="0"/>
              </a:rPr>
              <a:t>Chọn Sum</a:t>
            </a:r>
            <a:endParaRPr lang="en-US" sz="2400">
              <a:latin typeface="Times New Roman" panose="02020603050405020304" pitchFamily="18" charset="0"/>
              <a:ea typeface="Times New Roman" panose="02020603050405020304" pitchFamily="18" charset="0"/>
            </a:endParaRPr>
          </a:p>
        </p:txBody>
      </p:sp>
      <p:cxnSp>
        <p:nvCxnSpPr>
          <p:cNvPr id="8" name="Straight Arrow Connector 7"/>
          <p:cNvCxnSpPr>
            <a:endCxn id="10" idx="2"/>
          </p:cNvCxnSpPr>
          <p:nvPr/>
        </p:nvCxnSpPr>
        <p:spPr>
          <a:xfrm flipV="1">
            <a:off x="4121624" y="4981433"/>
            <a:ext cx="144439" cy="395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663622" y="1176360"/>
            <a:ext cx="1326539" cy="8435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19182" y="3589361"/>
            <a:ext cx="693762" cy="1392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4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6019" y="327546"/>
            <a:ext cx="10044894" cy="6014242"/>
          </a:xfrm>
          <a:prstGeom prst="rect">
            <a:avLst/>
          </a:prstGeom>
        </p:spPr>
      </p:pic>
      <p:sp>
        <p:nvSpPr>
          <p:cNvPr id="2" name="Oval 1"/>
          <p:cNvSpPr/>
          <p:nvPr/>
        </p:nvSpPr>
        <p:spPr>
          <a:xfrm>
            <a:off x="6137770" y="5807768"/>
            <a:ext cx="1607127" cy="5749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094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2224940" y="1649750"/>
            <a:ext cx="7447128" cy="2369880"/>
          </a:xfrm>
          <a:prstGeom prst="rect">
            <a:avLst/>
          </a:prstGeom>
        </p:spPr>
        <p:txBody>
          <a:bodyPr wrap="square">
            <a:spAutoFit/>
          </a:bodyPr>
          <a:lstStyle/>
          <a:p>
            <a:pPr algn="ctr">
              <a:lnSpc>
                <a:spcPct val="115000"/>
              </a:lnSpc>
              <a:spcBef>
                <a:spcPts val="600"/>
              </a:spcBef>
              <a:spcAft>
                <a:spcPts val="600"/>
              </a:spcAft>
            </a:pPr>
            <a:r>
              <a:rPr lang="en-US" sz="4000" b="1" smtClean="0">
                <a:latin typeface="Times New Roman" panose="02020603050405020304" pitchFamily="18" charset="0"/>
                <a:ea typeface="Times New Roman" panose="02020603050405020304" pitchFamily="18" charset="0"/>
              </a:rPr>
              <a:t>BÀI </a:t>
            </a:r>
            <a:r>
              <a:rPr lang="en-US" sz="4000" b="1">
                <a:latin typeface="Times New Roman" panose="02020603050405020304" pitchFamily="18" charset="0"/>
                <a:ea typeface="Times New Roman" panose="02020603050405020304" pitchFamily="18" charset="0"/>
              </a:rPr>
              <a:t>1 </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LÀM QUEN VỚI BẢNG TÍNH ĐIỆN TỬ</a:t>
            </a:r>
            <a:endParaRPr lang="en-US" sz="4000">
              <a:latin typeface="Times New Roman" panose="02020603050405020304" pitchFamily="18" charset="0"/>
              <a:ea typeface="Times New Roman" panose="02020603050405020304" pitchFamily="18" charset="0"/>
            </a:endParaRPr>
          </a:p>
        </p:txBody>
      </p:sp>
      <p:sp>
        <p:nvSpPr>
          <p:cNvPr id="3" name="Rectangle 2"/>
          <p:cNvSpPr/>
          <p:nvPr/>
        </p:nvSpPr>
        <p:spPr>
          <a:xfrm>
            <a:off x="1148121" y="351008"/>
            <a:ext cx="1899879" cy="523220"/>
          </a:xfrm>
          <a:prstGeom prst="rect">
            <a:avLst/>
          </a:prstGeom>
        </p:spPr>
        <p:txBody>
          <a:bodyPr wrap="none">
            <a:spAutoFit/>
          </a:bodyPr>
          <a:lstStyle/>
          <a:p>
            <a:r>
              <a:rPr lang="en-US" sz="2800" b="1">
                <a:solidFill>
                  <a:srgbClr val="C00000"/>
                </a:solidFill>
                <a:latin typeface="Times New Roman" panose="02020603050405020304" pitchFamily="18" charset="0"/>
                <a:ea typeface="Times New Roman" panose="02020603050405020304" pitchFamily="18" charset="0"/>
              </a:rPr>
              <a:t>CHỦ ĐỀ </a:t>
            </a:r>
            <a:r>
              <a:rPr lang="en-US" sz="2800" b="1">
                <a:solidFill>
                  <a:srgbClr val="0070C0"/>
                </a:solidFill>
                <a:latin typeface="Times New Roman" panose="02020603050405020304" pitchFamily="18" charset="0"/>
                <a:ea typeface="Times New Roman" panose="02020603050405020304" pitchFamily="18" charset="0"/>
              </a:rPr>
              <a:t>E</a:t>
            </a:r>
            <a:endParaRPr lang="en-US" sz="2800"/>
          </a:p>
        </p:txBody>
      </p:sp>
    </p:spTree>
    <p:extLst>
      <p:ext uri="{BB962C8B-B14F-4D97-AF65-F5344CB8AC3E}">
        <p14:creationId xmlns:p14="http://schemas.microsoft.com/office/powerpoint/2010/main" val="2254573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46" y="1191156"/>
            <a:ext cx="9809018" cy="3185487"/>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Sửa lỗi nhập dữ liệu sai để biết Excel sẽ tự động tính lại</a:t>
            </a:r>
          </a:p>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Hướng dẫn</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Nháy </a:t>
            </a:r>
            <a:r>
              <a:rPr lang="en-US" sz="2800">
                <a:latin typeface="Times New Roman" panose="02020603050405020304" pitchFamily="18" charset="0"/>
                <a:ea typeface="Times New Roman" panose="02020603050405020304" pitchFamily="18" charset="0"/>
              </a:rPr>
              <a:t>đúp chuột vào ô dữ liệu cân nặng của Lê Trung Dũng</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Sửa </a:t>
            </a:r>
            <a:r>
              <a:rPr lang="en-US" sz="2800">
                <a:latin typeface="Times New Roman" panose="02020603050405020304" pitchFamily="18" charset="0"/>
                <a:ea typeface="Times New Roman" panose="02020603050405020304" pitchFamily="18" charset="0"/>
              </a:rPr>
              <a:t>thành dữ liệu đúng là 46.5</a:t>
            </a:r>
          </a:p>
          <a:p>
            <a:pPr algn="just">
              <a:lnSpc>
                <a:spcPct val="115000"/>
              </a:lnSpc>
              <a:spcBef>
                <a:spcPts val="600"/>
              </a:spcBef>
              <a:spcAft>
                <a:spcPts val="600"/>
              </a:spcAft>
            </a:pPr>
            <a:r>
              <a:rPr lang="en-US" sz="2800" i="1">
                <a:latin typeface="Times New Roman" panose="02020603050405020304" pitchFamily="18" charset="0"/>
                <a:ea typeface="Times New Roman" panose="02020603050405020304" pitchFamily="18" charset="0"/>
              </a:rPr>
              <a:t>Kết quả tổng cân nặng mới là bao nhiêu? Có chính xác không?</a:t>
            </a:r>
          </a:p>
        </p:txBody>
      </p:sp>
    </p:spTree>
    <p:extLst>
      <p:ext uri="{BB962C8B-B14F-4D97-AF65-F5344CB8AC3E}">
        <p14:creationId xmlns:p14="http://schemas.microsoft.com/office/powerpoint/2010/main" val="189194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82999" y="617561"/>
            <a:ext cx="8802948" cy="4950725"/>
          </a:xfrm>
          <a:prstGeom prst="rect">
            <a:avLst/>
          </a:prstGeom>
        </p:spPr>
      </p:pic>
      <p:sp>
        <p:nvSpPr>
          <p:cNvPr id="3" name="Oval 2"/>
          <p:cNvSpPr/>
          <p:nvPr/>
        </p:nvSpPr>
        <p:spPr>
          <a:xfrm>
            <a:off x="6151418" y="5188519"/>
            <a:ext cx="1607127" cy="5749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784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600" y="600485"/>
            <a:ext cx="9931400" cy="1083374"/>
          </a:xfrm>
          <a:prstGeom prst="rect">
            <a:avLst/>
          </a:prstGeom>
        </p:spPr>
        <p:txBody>
          <a:bodyPr>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4. </a:t>
            </a:r>
            <a:r>
              <a:rPr lang="en-US" sz="2800">
                <a:latin typeface="Times New Roman" panose="02020603050405020304" pitchFamily="18" charset="0"/>
                <a:ea typeface="Times New Roman" panose="02020603050405020304" pitchFamily="18" charset="0"/>
              </a:rPr>
              <a:t>Tạo biểu đồ trình bày thông tin trực quan về chiều cao theo các bước ở hình 3:</a:t>
            </a:r>
          </a:p>
        </p:txBody>
      </p:sp>
      <p:pic>
        <p:nvPicPr>
          <p:cNvPr id="3" name="Picture 2"/>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1233054" y="1916256"/>
            <a:ext cx="9393383" cy="42628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0748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418" y="2811422"/>
            <a:ext cx="9931400" cy="678327"/>
          </a:xfrm>
          <a:prstGeom prst="rect">
            <a:avLst/>
          </a:prstGeom>
        </p:spPr>
        <p:txBody>
          <a:bodyPr>
            <a:spAutoFit/>
          </a:bodyPr>
          <a:lstStyle/>
          <a:p>
            <a:pPr algn="ctr">
              <a:lnSpc>
                <a:spcPct val="115000"/>
              </a:lnSpc>
              <a:spcBef>
                <a:spcPts val="600"/>
              </a:spcBef>
              <a:spcAft>
                <a:spcPts val="600"/>
              </a:spcAft>
            </a:pPr>
            <a:r>
              <a:rPr lang="en-US" sz="3600" b="1" i="1" smtClean="0">
                <a:solidFill>
                  <a:srgbClr val="3333CC"/>
                </a:solidFill>
                <a:latin typeface="Times New Roman" panose="02020603050405020304" pitchFamily="18" charset="0"/>
                <a:ea typeface="Times New Roman" panose="02020603050405020304" pitchFamily="18" charset="0"/>
              </a:rPr>
              <a:t>Hướng dẫn</a:t>
            </a:r>
            <a:endParaRPr lang="en-US" sz="36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5468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60073" y="1187355"/>
            <a:ext cx="7520059" cy="4762876"/>
          </a:xfrm>
          <a:prstGeom prst="rect">
            <a:avLst/>
          </a:prstGeom>
        </p:spPr>
      </p:pic>
      <p:sp>
        <p:nvSpPr>
          <p:cNvPr id="3" name="Rounded Rectangle 2"/>
          <p:cNvSpPr/>
          <p:nvPr/>
        </p:nvSpPr>
        <p:spPr>
          <a:xfrm>
            <a:off x="577273" y="2230179"/>
            <a:ext cx="2082800" cy="4178439"/>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1. </a:t>
            </a:r>
            <a:r>
              <a:rPr lang="en-US" sz="2400" smtClean="0">
                <a:latin typeface="Times New Roman" panose="02020603050405020304" pitchFamily="18" charset="0"/>
                <a:ea typeface="Times New Roman" panose="02020603050405020304" pitchFamily="18" charset="0"/>
              </a:rPr>
              <a:t>Nháy chuột chọn ô có tên Lê Trung Dũng, kéo thả chuột xuống ô chứa chiều cao của Trần Thanh Vân</a:t>
            </a:r>
            <a:endParaRPr lang="en-US" sz="2400">
              <a:latin typeface="Times New Roman" panose="02020603050405020304" pitchFamily="18" charset="0"/>
              <a:ea typeface="Times New Roman" panose="02020603050405020304" pitchFamily="18" charset="0"/>
            </a:endParaRPr>
          </a:p>
        </p:txBody>
      </p:sp>
      <p:sp>
        <p:nvSpPr>
          <p:cNvPr id="4" name="Rounded Rectangle 3"/>
          <p:cNvSpPr/>
          <p:nvPr/>
        </p:nvSpPr>
        <p:spPr>
          <a:xfrm>
            <a:off x="1618673" y="318252"/>
            <a:ext cx="2082800" cy="57207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2</a:t>
            </a:r>
            <a:r>
              <a:rPr lang="en-US" sz="2400" b="1" i="1" smtClean="0">
                <a:solidFill>
                  <a:srgbClr val="3333CC"/>
                </a:solidFill>
                <a:latin typeface="Times New Roman" panose="02020603050405020304" pitchFamily="18" charset="0"/>
                <a:ea typeface="Times New Roman" panose="02020603050405020304" pitchFamily="18" charset="0"/>
              </a:rPr>
              <a:t>. </a:t>
            </a:r>
            <a:r>
              <a:rPr lang="en-US" sz="2400" smtClean="0">
                <a:latin typeface="Times New Roman" panose="02020603050405020304" pitchFamily="18" charset="0"/>
                <a:ea typeface="Times New Roman" panose="02020603050405020304" pitchFamily="18" charset="0"/>
              </a:rPr>
              <a:t>Chọn Insert</a:t>
            </a:r>
            <a:endParaRPr lang="en-US" sz="2400">
              <a:latin typeface="Times New Roman" panose="02020603050405020304" pitchFamily="18" charset="0"/>
              <a:ea typeface="Times New Roman" panose="02020603050405020304" pitchFamily="18" charset="0"/>
            </a:endParaRPr>
          </a:p>
        </p:txBody>
      </p:sp>
      <p:sp>
        <p:nvSpPr>
          <p:cNvPr id="5" name="Rounded Rectangle 4"/>
          <p:cNvSpPr/>
          <p:nvPr/>
        </p:nvSpPr>
        <p:spPr>
          <a:xfrm>
            <a:off x="7451437" y="83294"/>
            <a:ext cx="2082800" cy="100431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3. </a:t>
            </a:r>
            <a:r>
              <a:rPr lang="en-US" sz="2400" smtClean="0">
                <a:latin typeface="Times New Roman" panose="02020603050405020304" pitchFamily="18" charset="0"/>
                <a:ea typeface="Times New Roman" panose="02020603050405020304" pitchFamily="18" charset="0"/>
              </a:rPr>
              <a:t>Nháy chuột vào mũi tên</a:t>
            </a:r>
            <a:endParaRPr lang="en-US" sz="2400">
              <a:latin typeface="Times New Roman" panose="02020603050405020304" pitchFamily="18" charset="0"/>
              <a:ea typeface="Times New Roman" panose="02020603050405020304" pitchFamily="18" charset="0"/>
            </a:endParaRPr>
          </a:p>
        </p:txBody>
      </p:sp>
      <p:sp>
        <p:nvSpPr>
          <p:cNvPr id="6" name="Rounded Rectangle 5"/>
          <p:cNvSpPr/>
          <p:nvPr/>
        </p:nvSpPr>
        <p:spPr>
          <a:xfrm>
            <a:off x="9826388" y="1824559"/>
            <a:ext cx="1515867" cy="151190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4. </a:t>
            </a:r>
            <a:r>
              <a:rPr lang="en-US" sz="2400" smtClean="0">
                <a:latin typeface="Times New Roman" panose="02020603050405020304" pitchFamily="18" charset="0"/>
                <a:ea typeface="Times New Roman" panose="02020603050405020304" pitchFamily="18" charset="0"/>
              </a:rPr>
              <a:t>Chọn Clustered Column</a:t>
            </a:r>
            <a:endParaRPr lang="en-US" sz="2400">
              <a:latin typeface="Times New Roman" panose="02020603050405020304" pitchFamily="18" charset="0"/>
              <a:ea typeface="Times New Roman" panose="02020603050405020304" pitchFamily="18" charset="0"/>
            </a:endParaRPr>
          </a:p>
        </p:txBody>
      </p:sp>
      <p:sp>
        <p:nvSpPr>
          <p:cNvPr id="8" name="Rectangle 7"/>
          <p:cNvSpPr/>
          <p:nvPr/>
        </p:nvSpPr>
        <p:spPr>
          <a:xfrm>
            <a:off x="3302759" y="3971499"/>
            <a:ext cx="2524836" cy="1654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660073" y="4585648"/>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25337" y="890324"/>
            <a:ext cx="955344" cy="6245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flipH="1">
            <a:off x="8178319" y="1087612"/>
            <a:ext cx="314518" cy="7025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1"/>
          </p:cNvCxnSpPr>
          <p:nvPr/>
        </p:nvCxnSpPr>
        <p:spPr>
          <a:xfrm flipH="1" flipV="1">
            <a:off x="8284191" y="2427368"/>
            <a:ext cx="1542197" cy="153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16" presetClass="entr" presetSubtype="2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1678" y="245642"/>
            <a:ext cx="9931400" cy="678327"/>
          </a:xfrm>
          <a:prstGeom prst="rect">
            <a:avLst/>
          </a:prstGeom>
        </p:spPr>
        <p:txBody>
          <a:bodyPr>
            <a:spAutoFit/>
          </a:bodyPr>
          <a:lstStyle/>
          <a:p>
            <a:pPr algn="ctr">
              <a:lnSpc>
                <a:spcPct val="115000"/>
              </a:lnSpc>
              <a:spcBef>
                <a:spcPts val="600"/>
              </a:spcBef>
              <a:spcAft>
                <a:spcPts val="600"/>
              </a:spcAft>
            </a:pPr>
            <a:r>
              <a:rPr lang="en-US" sz="3600" b="1" i="1" smtClean="0">
                <a:solidFill>
                  <a:srgbClr val="3333CC"/>
                </a:solidFill>
                <a:latin typeface="Times New Roman" panose="02020603050405020304" pitchFamily="18" charset="0"/>
                <a:ea typeface="Times New Roman" panose="02020603050405020304" pitchFamily="18" charset="0"/>
              </a:rPr>
              <a:t>Kết quả</a:t>
            </a:r>
            <a:endParaRPr lang="en-US" sz="360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55451" y="923969"/>
            <a:ext cx="9376154" cy="5383375"/>
          </a:xfrm>
          <a:prstGeom prst="rect">
            <a:avLst/>
          </a:prstGeom>
        </p:spPr>
      </p:pic>
    </p:spTree>
    <p:extLst>
      <p:ext uri="{BB962C8B-B14F-4D97-AF65-F5344CB8AC3E}">
        <p14:creationId xmlns:p14="http://schemas.microsoft.com/office/powerpoint/2010/main" val="1993447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5802" y="2136844"/>
            <a:ext cx="9098507" cy="1083374"/>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5. </a:t>
            </a:r>
            <a:r>
              <a:rPr lang="en-US" sz="2800">
                <a:latin typeface="Times New Roman" panose="02020603050405020304" pitchFamily="18" charset="0"/>
                <a:ea typeface="Times New Roman" panose="02020603050405020304" pitchFamily="18" charset="0"/>
              </a:rPr>
              <a:t>Lưu tệp, đổi tên mặc định từ “Book1.xlsx” thành “ThucHanh.xlsx”</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Tree>
    <p:extLst>
      <p:ext uri="{BB962C8B-B14F-4D97-AF65-F5344CB8AC3E}">
        <p14:creationId xmlns:p14="http://schemas.microsoft.com/office/powerpoint/2010/main" val="1786311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0" y="1642031"/>
            <a:ext cx="9676263" cy="3834896"/>
          </a:xfrm>
          <a:prstGeom prst="rect">
            <a:avLst/>
          </a:prstGeom>
        </p:spPr>
        <p:txBody>
          <a:bodyPr wrap="square">
            <a:spAutoFit/>
          </a:bodyPr>
          <a:lstStyle/>
          <a:p>
            <a:pPr algn="just">
              <a:lnSpc>
                <a:spcPct val="115000"/>
              </a:lnSpc>
              <a:spcBef>
                <a:spcPts val="600"/>
              </a:spcBef>
              <a:spcAft>
                <a:spcPts val="600"/>
              </a:spcAft>
            </a:pPr>
            <a:r>
              <a:rPr lang="en-US" sz="2800" b="1" i="1" smtClean="0">
                <a:solidFill>
                  <a:srgbClr val="3333CC"/>
                </a:solidFill>
                <a:latin typeface="Times New Roman" panose="02020603050405020304" pitchFamily="18" charset="0"/>
                <a:ea typeface="Times New Roman" panose="02020603050405020304" pitchFamily="18" charset="0"/>
              </a:rPr>
              <a:t>Hướng </a:t>
            </a:r>
            <a:r>
              <a:rPr lang="en-US" sz="2800" b="1" i="1">
                <a:solidFill>
                  <a:srgbClr val="3333CC"/>
                </a:solidFill>
                <a:latin typeface="Times New Roman" panose="02020603050405020304" pitchFamily="18" charset="0"/>
                <a:ea typeface="Times New Roman" panose="02020603050405020304" pitchFamily="18" charset="0"/>
              </a:rPr>
              <a:t>dẫn: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1. </a:t>
            </a:r>
            <a:r>
              <a:rPr lang="en-US" sz="2800" smtClean="0">
                <a:latin typeface="Times New Roman" panose="02020603050405020304" pitchFamily="18" charset="0"/>
                <a:ea typeface="Times New Roman" panose="02020603050405020304" pitchFamily="18" charset="0"/>
              </a:rPr>
              <a:t>Nháy chuột vào mục File</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2. </a:t>
            </a:r>
            <a:r>
              <a:rPr lang="en-US" sz="2800" smtClean="0">
                <a:latin typeface="Times New Roman" panose="02020603050405020304" pitchFamily="18" charset="0"/>
                <a:ea typeface="Times New Roman" panose="02020603050405020304" pitchFamily="18" charset="0"/>
              </a:rPr>
              <a:t>Chọn Save</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3. </a:t>
            </a:r>
            <a:r>
              <a:rPr lang="en-US" sz="2800" smtClean="0">
                <a:latin typeface="Times New Roman" panose="02020603050405020304" pitchFamily="18" charset="0"/>
                <a:ea typeface="Times New Roman" panose="02020603050405020304" pitchFamily="18" charset="0"/>
              </a:rPr>
              <a:t>Chọn nơi lưu trữ</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4. </a:t>
            </a:r>
            <a:r>
              <a:rPr lang="en-US" sz="2800" smtClean="0">
                <a:latin typeface="Times New Roman" panose="02020603050405020304" pitchFamily="18" charset="0"/>
                <a:ea typeface="Times New Roman" panose="02020603050405020304" pitchFamily="18" charset="0"/>
              </a:rPr>
              <a:t>Gõ tên file ThucHanh</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Bước 5. Chọn Save</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831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4377" y="726743"/>
            <a:ext cx="6032453" cy="5332863"/>
          </a:xfrm>
          <a:prstGeom prst="rect">
            <a:avLst/>
          </a:prstGeom>
        </p:spPr>
      </p:pic>
      <p:sp>
        <p:nvSpPr>
          <p:cNvPr id="3" name="Rounded Rectangle 2"/>
          <p:cNvSpPr/>
          <p:nvPr/>
        </p:nvSpPr>
        <p:spPr>
          <a:xfrm>
            <a:off x="786160" y="2706610"/>
            <a:ext cx="2082800" cy="104198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2. </a:t>
            </a:r>
            <a:r>
              <a:rPr lang="en-US" sz="2400" smtClean="0">
                <a:latin typeface="Times New Roman" panose="02020603050405020304" pitchFamily="18" charset="0"/>
                <a:ea typeface="Times New Roman" panose="02020603050405020304" pitchFamily="18" charset="0"/>
              </a:rPr>
              <a:t>Chọn Save/Save as</a:t>
            </a:r>
            <a:endParaRPr lang="en-US" sz="2400">
              <a:latin typeface="Times New Roman" panose="02020603050405020304" pitchFamily="18" charset="0"/>
              <a:ea typeface="Times New Roman" panose="02020603050405020304" pitchFamily="18" charset="0"/>
            </a:endParaRPr>
          </a:p>
        </p:txBody>
      </p:sp>
      <p:sp>
        <p:nvSpPr>
          <p:cNvPr id="4" name="Rounded Rectangle 3"/>
          <p:cNvSpPr/>
          <p:nvPr/>
        </p:nvSpPr>
        <p:spPr>
          <a:xfrm>
            <a:off x="9266830" y="3525476"/>
            <a:ext cx="1665027" cy="104198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3. </a:t>
            </a:r>
            <a:r>
              <a:rPr lang="en-US" sz="2400" smtClean="0">
                <a:latin typeface="Times New Roman" panose="02020603050405020304" pitchFamily="18" charset="0"/>
                <a:ea typeface="Times New Roman" panose="02020603050405020304" pitchFamily="18" charset="0"/>
              </a:rPr>
              <a:t>Chọn nơi lưu trữ</a:t>
            </a:r>
            <a:endParaRPr lang="en-US" sz="2400">
              <a:latin typeface="Times New Roman" panose="02020603050405020304" pitchFamily="18" charset="0"/>
              <a:ea typeface="Times New Roman" panose="02020603050405020304" pitchFamily="18" charset="0"/>
            </a:endParaRPr>
          </a:p>
        </p:txBody>
      </p:sp>
      <p:cxnSp>
        <p:nvCxnSpPr>
          <p:cNvPr id="5" name="Straight Arrow Connector 4"/>
          <p:cNvCxnSpPr>
            <a:stCxn id="3" idx="3"/>
          </p:cNvCxnSpPr>
          <p:nvPr/>
        </p:nvCxnSpPr>
        <p:spPr>
          <a:xfrm flipV="1">
            <a:off x="2868960" y="2708886"/>
            <a:ext cx="525040" cy="5187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796586" y="3748597"/>
            <a:ext cx="2470244" cy="629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62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14644" y="344601"/>
            <a:ext cx="6347469" cy="4759657"/>
          </a:xfrm>
          <a:prstGeom prst="rect">
            <a:avLst/>
          </a:prstGeom>
        </p:spPr>
      </p:pic>
      <p:sp>
        <p:nvSpPr>
          <p:cNvPr id="3" name="Rounded Rectangle 2"/>
          <p:cNvSpPr/>
          <p:nvPr/>
        </p:nvSpPr>
        <p:spPr>
          <a:xfrm>
            <a:off x="963581" y="3334402"/>
            <a:ext cx="1751063" cy="151190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4. </a:t>
            </a:r>
            <a:r>
              <a:rPr lang="en-US" sz="2400" smtClean="0">
                <a:latin typeface="Times New Roman" panose="02020603050405020304" pitchFamily="18" charset="0"/>
                <a:ea typeface="Times New Roman" panose="02020603050405020304" pitchFamily="18" charset="0"/>
              </a:rPr>
              <a:t>Gõ tên file vào ô File name</a:t>
            </a:r>
            <a:endParaRPr lang="en-US" sz="2400">
              <a:latin typeface="Times New Roman" panose="02020603050405020304" pitchFamily="18" charset="0"/>
              <a:ea typeface="Times New Roman" panose="02020603050405020304" pitchFamily="18" charset="0"/>
            </a:endParaRPr>
          </a:p>
        </p:txBody>
      </p:sp>
      <p:sp>
        <p:nvSpPr>
          <p:cNvPr id="4" name="Rounded Rectangle 3"/>
          <p:cNvSpPr/>
          <p:nvPr/>
        </p:nvSpPr>
        <p:spPr>
          <a:xfrm>
            <a:off x="7405324" y="5258736"/>
            <a:ext cx="1779619" cy="104198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smtClean="0">
                <a:solidFill>
                  <a:srgbClr val="3333CC"/>
                </a:solidFill>
                <a:latin typeface="Times New Roman" panose="02020603050405020304" pitchFamily="18" charset="0"/>
                <a:ea typeface="Times New Roman" panose="02020603050405020304" pitchFamily="18" charset="0"/>
              </a:rPr>
              <a:t>5. </a:t>
            </a:r>
            <a:r>
              <a:rPr lang="en-US" sz="2400" smtClean="0">
                <a:latin typeface="Times New Roman" panose="02020603050405020304" pitchFamily="18" charset="0"/>
                <a:ea typeface="Times New Roman" panose="02020603050405020304" pitchFamily="18" charset="0"/>
              </a:rPr>
              <a:t>Chọn Save để lưu</a:t>
            </a:r>
            <a:endParaRPr lang="en-US" sz="2400">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flipV="1">
            <a:off x="2714644" y="3657594"/>
            <a:ext cx="1311446" cy="3364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0"/>
          </p:cNvCxnSpPr>
          <p:nvPr/>
        </p:nvCxnSpPr>
        <p:spPr>
          <a:xfrm flipH="1" flipV="1">
            <a:off x="7615452" y="4854424"/>
            <a:ext cx="679682" cy="4043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0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1758" y="382136"/>
            <a:ext cx="3915196" cy="794120"/>
          </a:xfrm>
          <a:prstGeom prst="rect">
            <a:avLst/>
          </a:prstGeom>
        </p:spPr>
      </p:pic>
      <p:sp>
        <p:nvSpPr>
          <p:cNvPr id="4" name="Cloud 3"/>
          <p:cNvSpPr/>
          <p:nvPr/>
        </p:nvSpPr>
        <p:spPr>
          <a:xfrm>
            <a:off x="1842447" y="1731303"/>
            <a:ext cx="7670041" cy="3912066"/>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Trong thực tế nhiều số liệu được trình bày ở dạng bảng để dễ dàng so sánh, sắp xếp, tính toán. Bảng điểm của lớp em là một ví </a:t>
            </a:r>
            <a:r>
              <a:rPr lang="en-US" sz="2800" smtClean="0">
                <a:latin typeface="Times New Roman" panose="02020603050405020304" pitchFamily="18" charset="0"/>
                <a:ea typeface="Times New Roman" panose="02020603050405020304" pitchFamily="18" charset="0"/>
              </a:rPr>
              <a:t>dụ. </a:t>
            </a:r>
            <a:r>
              <a:rPr lang="en-US" sz="2800">
                <a:latin typeface="Times New Roman" panose="02020603050405020304" pitchFamily="18" charset="0"/>
                <a:ea typeface="Times New Roman" panose="02020603050405020304" pitchFamily="18" charset="0"/>
              </a:rPr>
              <a:t>Em hãy nêu thêm ví dụ khác.</a:t>
            </a:r>
          </a:p>
        </p:txBody>
      </p:sp>
    </p:spTree>
    <p:extLst>
      <p:ext uri="{BB962C8B-B14F-4D97-AF65-F5344CB8AC3E}">
        <p14:creationId xmlns:p14="http://schemas.microsoft.com/office/powerpoint/2010/main" val="1305068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316181" y="1578118"/>
            <a:ext cx="9179733" cy="34510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8449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2" name="Rectangle 1"/>
          <p:cNvSpPr/>
          <p:nvPr/>
        </p:nvSpPr>
        <p:spPr>
          <a:xfrm>
            <a:off x="1801505" y="1868073"/>
            <a:ext cx="8161361" cy="2723823"/>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Trong bảng chỉ số BMI có được ở mục Thực hành, hãy tìm số đo chiều cao lớn nhất, trung bình chỉ số BMI và điền thêm vào bảng.</a:t>
            </a:r>
          </a:p>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rPr>
              <a:t>Thao tác tương tự như Bài 2 với lần lượt các lệnh Max, Average</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4082" y="2273007"/>
            <a:ext cx="8761863" cy="2228302"/>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Hãy nêu những tính năng ưu việt của phần mềm bảng tính điện tử?</a:t>
            </a:r>
          </a:p>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Hãy nêu ví dụ minh họa bảng tính điện tử tự động tính lại kết quả khi thay đổi số liệu nhập vào</a:t>
            </a:r>
          </a:p>
        </p:txBody>
      </p:sp>
      <p:sp>
        <p:nvSpPr>
          <p:cNvPr id="5" name="Rounded Rectangle 4"/>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6971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2531" y="1805253"/>
            <a:ext cx="7747379" cy="3031599"/>
          </a:xfrm>
          <a:prstGeom prst="rect">
            <a:avLst/>
          </a:prstGeom>
        </p:spPr>
        <p:txBody>
          <a:bodyPr wrap="square">
            <a:spAutoFit/>
          </a:bodyPr>
          <a:lstStyle/>
          <a:p>
            <a:pPr algn="just">
              <a:lnSpc>
                <a:spcPct val="115000"/>
              </a:lnSpc>
              <a:spcBef>
                <a:spcPts val="600"/>
              </a:spcBef>
              <a:spcAft>
                <a:spcPts val="600"/>
              </a:spcAft>
            </a:pPr>
            <a:r>
              <a:rPr lang="vi-VN" sz="2800" smtClean="0">
                <a:latin typeface="Times New Roman" panose="02020603050405020304" pitchFamily="18" charset="0"/>
                <a:ea typeface="Times New Roman" panose="02020603050405020304" pitchFamily="18" charset="0"/>
              </a:rPr>
              <a:t>Các </a:t>
            </a:r>
            <a:r>
              <a:rPr lang="vi-VN" sz="2800">
                <a:latin typeface="Times New Roman" panose="02020603050405020304" pitchFamily="18" charset="0"/>
                <a:ea typeface="Times New Roman" panose="02020603050405020304" pitchFamily="18" charset="0"/>
              </a:rPr>
              <a:t>ví dụ về bảng số liệu là: </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B</a:t>
            </a:r>
            <a:r>
              <a:rPr lang="vi-VN" sz="2800" smtClean="0">
                <a:latin typeface="Times New Roman" panose="02020603050405020304" pitchFamily="18" charset="0"/>
                <a:ea typeface="Times New Roman" panose="02020603050405020304" pitchFamily="18" charset="0"/>
              </a:rPr>
              <a:t>ảng </a:t>
            </a:r>
            <a:r>
              <a:rPr lang="vi-VN" sz="2800">
                <a:latin typeface="Times New Roman" panose="02020603050405020304" pitchFamily="18" charset="0"/>
                <a:ea typeface="Times New Roman" panose="02020603050405020304" pitchFamily="18" charset="0"/>
              </a:rPr>
              <a:t>thu chi quỹ </a:t>
            </a:r>
            <a:r>
              <a:rPr lang="vi-VN" sz="2800" smtClean="0">
                <a:latin typeface="Times New Roman" panose="02020603050405020304" pitchFamily="18" charset="0"/>
                <a:ea typeface="Times New Roman" panose="02020603050405020304" pitchFamily="18" charset="0"/>
              </a:rPr>
              <a:t>lớp</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B</a:t>
            </a:r>
            <a:r>
              <a:rPr lang="vi-VN" sz="2800" smtClean="0">
                <a:latin typeface="Times New Roman" panose="02020603050405020304" pitchFamily="18" charset="0"/>
                <a:ea typeface="Times New Roman" panose="02020603050405020304" pitchFamily="18" charset="0"/>
              </a:rPr>
              <a:t>ảng </a:t>
            </a:r>
            <a:r>
              <a:rPr lang="vi-VN" sz="2800">
                <a:latin typeface="Times New Roman" panose="02020603050405020304" pitchFamily="18" charset="0"/>
                <a:ea typeface="Times New Roman" panose="02020603050405020304" pitchFamily="18" charset="0"/>
              </a:rPr>
              <a:t>tính </a:t>
            </a:r>
            <a:r>
              <a:rPr lang="vi-VN" sz="2800" smtClean="0">
                <a:latin typeface="Times New Roman" panose="02020603050405020304" pitchFamily="18" charset="0"/>
                <a:ea typeface="Times New Roman" panose="02020603050405020304" pitchFamily="18" charset="0"/>
              </a:rPr>
              <a:t>lương</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B</a:t>
            </a:r>
            <a:r>
              <a:rPr lang="vi-VN" sz="2800" smtClean="0">
                <a:latin typeface="Times New Roman" panose="02020603050405020304" pitchFamily="18" charset="0"/>
                <a:ea typeface="Times New Roman" panose="02020603050405020304" pitchFamily="18" charset="0"/>
              </a:rPr>
              <a:t>ảng </a:t>
            </a:r>
            <a:r>
              <a:rPr lang="vi-VN" sz="2800">
                <a:latin typeface="Times New Roman" panose="02020603050405020304" pitchFamily="18" charset="0"/>
                <a:ea typeface="Times New Roman" panose="02020603050405020304" pitchFamily="18" charset="0"/>
              </a:rPr>
              <a:t>tính các đồ cần mua cho ngày liên hoan lớp,...</a:t>
            </a:r>
          </a:p>
        </p:txBody>
      </p:sp>
      <p:sp>
        <p:nvSpPr>
          <p:cNvPr id="5" name="Down Arrow 4"/>
          <p:cNvSpPr/>
          <p:nvPr/>
        </p:nvSpPr>
        <p:spPr>
          <a:xfrm>
            <a:off x="5281684" y="464024"/>
            <a:ext cx="668740" cy="76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3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2764" y="1245255"/>
            <a:ext cx="9771797" cy="15788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Quan </a:t>
            </a:r>
            <a:r>
              <a:rPr lang="en-US" sz="2800">
                <a:solidFill>
                  <a:schemeClr val="dk1"/>
                </a:solidFill>
                <a:latin typeface="Times New Roman" panose="02020603050405020304" pitchFamily="18" charset="0"/>
                <a:ea typeface="Times New Roman" panose="02020603050405020304" pitchFamily="18" charset="0"/>
              </a:rPr>
              <a:t>sát cách trình bày thông tin dạng bảng và cho </a:t>
            </a:r>
            <a:r>
              <a:rPr lang="en-US" sz="2800" smtClean="0">
                <a:solidFill>
                  <a:schemeClr val="dk1"/>
                </a:solidFill>
                <a:latin typeface="Times New Roman" panose="02020603050405020304" pitchFamily="18" charset="0"/>
                <a:ea typeface="Times New Roman" panose="02020603050405020304" pitchFamily="18" charset="0"/>
              </a:rPr>
              <a:t>biết: </a:t>
            </a:r>
            <a:r>
              <a:rPr lang="en-US" sz="2800">
                <a:solidFill>
                  <a:schemeClr val="dk1"/>
                </a:solidFill>
                <a:latin typeface="Times New Roman" panose="02020603050405020304" pitchFamily="18" charset="0"/>
                <a:ea typeface="Times New Roman" panose="02020603050405020304" pitchFamily="18" charset="0"/>
              </a:rPr>
              <a:t>muốn tính toán tổng cân nặng, chiều cao lớn nhất, trung bình chỉ số BMI … thì làm như nào?</a:t>
            </a:r>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2456952" y="3479259"/>
            <a:ext cx="6618809" cy="2348335"/>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4007122" y="376445"/>
            <a:ext cx="2887329" cy="613245"/>
          </a:xfrm>
          <a:prstGeom prst="rect">
            <a:avLst/>
          </a:prstGeom>
        </p:spPr>
        <p:txBody>
          <a:bodyPr wrap="none">
            <a:spAutoFit/>
          </a:bodyPr>
          <a:lstStyle/>
          <a:p>
            <a:pPr algn="ctr">
              <a:lnSpc>
                <a:spcPct val="115000"/>
              </a:lnSpc>
              <a:spcBef>
                <a:spcPts val="600"/>
              </a:spcBef>
              <a:spcAft>
                <a:spcPts val="600"/>
              </a:spcAft>
            </a:pPr>
            <a:r>
              <a:rPr lang="en-US" sz="3200" b="1" smtClean="0">
                <a:solidFill>
                  <a:srgbClr val="7030A0"/>
                </a:solidFill>
                <a:latin typeface="Times New Roman" panose="02020603050405020304" pitchFamily="18" charset="0"/>
                <a:ea typeface="Times New Roman" panose="02020603050405020304" pitchFamily="18" charset="0"/>
              </a:rPr>
              <a:t>TÌNH HUỐNG</a:t>
            </a:r>
            <a:endParaRPr lang="en-US" sz="3200" b="1">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776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grpSp>
        <p:nvGrpSpPr>
          <p:cNvPr id="9" name="Group 8"/>
          <p:cNvGrpSpPr/>
          <p:nvPr/>
        </p:nvGrpSpPr>
        <p:grpSpPr>
          <a:xfrm>
            <a:off x="778826" y="1227725"/>
            <a:ext cx="9926038" cy="553998"/>
            <a:chOff x="689904" y="1379897"/>
            <a:chExt cx="9926038"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05356"/>
              <a:ext cx="9515490"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TỪ BẢNG TRONG VĂN BẢN ĐẾN BẢNG TÍNH ĐIỆN TỬ</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993789" y="2364812"/>
            <a:ext cx="9731917" cy="207441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bảng tính điện tử là công cụ để tính toán các dữ liệu được trình bày dưới dạng bảng, tự động tính toán theo công thức cho trước, phân tích và tổng hợp dữ liệu, trình bày thông tin trực quan </a:t>
            </a:r>
            <a:r>
              <a:rPr lang="en-US" sz="2800" smtClean="0">
                <a:latin typeface="Times New Roman" panose="02020603050405020304" pitchFamily="18" charset="0"/>
                <a:ea typeface="Times New Roman" panose="02020603050405020304" pitchFamily="18" charset="0"/>
              </a:rPr>
              <a:t>dưới </a:t>
            </a:r>
            <a:r>
              <a:rPr lang="en-US" sz="2800">
                <a:latin typeface="Times New Roman" panose="02020603050405020304" pitchFamily="18" charset="0"/>
                <a:ea typeface="Times New Roman" panose="02020603050405020304" pitchFamily="18" charset="0"/>
              </a:rPr>
              <a:t>dạng biểu đồ.</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grpSp>
        <p:nvGrpSpPr>
          <p:cNvPr id="9" name="Group 8"/>
          <p:cNvGrpSpPr/>
          <p:nvPr/>
        </p:nvGrpSpPr>
        <p:grpSpPr>
          <a:xfrm>
            <a:off x="890315" y="1205555"/>
            <a:ext cx="5566822" cy="535031"/>
            <a:chOff x="676256" y="1379897"/>
            <a:chExt cx="5566822" cy="535031"/>
          </a:xfrm>
        </p:grpSpPr>
        <p:grpSp>
          <p:nvGrpSpPr>
            <p:cNvPr id="10" name="Group 9"/>
            <p:cNvGrpSpPr/>
            <p:nvPr/>
          </p:nvGrpSpPr>
          <p:grpSpPr>
            <a:xfrm>
              <a:off x="676256" y="1379897"/>
              <a:ext cx="421114" cy="523220"/>
              <a:chOff x="1069018" y="1379837"/>
              <a:chExt cx="421114" cy="523220"/>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6" name="TextBox 15"/>
              <p:cNvSpPr txBox="1"/>
              <p:nvPr/>
            </p:nvSpPr>
            <p:spPr>
              <a:xfrm>
                <a:off x="1069018" y="1379837"/>
                <a:ext cx="364202"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11" name="TextBox 10"/>
            <p:cNvSpPr txBox="1"/>
            <p:nvPr/>
          </p:nvSpPr>
          <p:spPr>
            <a:xfrm>
              <a:off x="1100452" y="1391708"/>
              <a:ext cx="5142626"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BẢNG TÍNH ĐIỆN TỬ EXCEL</a:t>
              </a:r>
              <a:endParaRPr lang="en-US" sz="2800" dirty="0">
                <a:solidFill>
                  <a:srgbClr val="3333CC"/>
                </a:solidFill>
                <a:latin typeface="Times New Roman" panose="02020603050405020304" pitchFamily="18" charset="0"/>
                <a:cs typeface="Times New Roman" panose="02020603050405020304" pitchFamily="18" charset="0"/>
              </a:endParaRPr>
            </a:p>
          </p:txBody>
        </p:sp>
      </p:grpSp>
      <p:sp>
        <p:nvSpPr>
          <p:cNvPr id="6" name="Rectangle 2"/>
          <p:cNvSpPr>
            <a:spLocks noChangeArrowheads="1"/>
          </p:cNvSpPr>
          <p:nvPr/>
        </p:nvSpPr>
        <p:spPr bwMode="auto">
          <a:xfrm>
            <a:off x="1254517" y="2235998"/>
            <a:ext cx="9308850" cy="1578894"/>
          </a:xfrm>
          <a:prstGeom prst="rect">
            <a:avLst/>
          </a:prstGeom>
          <a:extLst/>
        </p:spPr>
        <p:txBody>
          <a:bodyPr wrap="square">
            <a:spAutoFit/>
          </a:bodyPr>
          <a:lstStyle/>
          <a:p>
            <a:pPr algn="just">
              <a:lnSpc>
                <a:spcPct val="115000"/>
              </a:lnSpc>
              <a:spcBef>
                <a:spcPts val="600"/>
              </a:spcBef>
              <a:spcAft>
                <a:spcPts val="600"/>
              </a:spcAft>
            </a:pPr>
            <a:r>
              <a:rPr lang="en-US" altLang="en-US" sz="2800" smtClean="0">
                <a:latin typeface="Times New Roman" panose="02020603050405020304" pitchFamily="18" charset="0"/>
                <a:ea typeface="Times New Roman" panose="02020603050405020304" pitchFamily="18" charset="0"/>
              </a:rPr>
              <a:t>- Có </a:t>
            </a:r>
            <a:r>
              <a:rPr lang="en-US" altLang="en-US" sz="2800">
                <a:latin typeface="Times New Roman" panose="02020603050405020304" pitchFamily="18" charset="0"/>
                <a:ea typeface="Times New Roman" panose="02020603050405020304" pitchFamily="18" charset="0"/>
              </a:rPr>
              <a:t>nhiều phần mềm bảng tính điện tử như: Excel, Google Sheets, Open Ofice Calc</a:t>
            </a:r>
            <a:r>
              <a:rPr lang="en-US" altLang="en-US" sz="2800" smtClean="0">
                <a:latin typeface="Times New Roman" panose="02020603050405020304" pitchFamily="18" charset="0"/>
                <a:ea typeface="Times New Roman" panose="02020603050405020304" pitchFamily="18" charset="0"/>
              </a:rPr>
              <a:t>,… Tuy nhiên, ta sẽ đi tìm hiểu phần mềm bảng tính Microsoft Excel 2016.</a:t>
            </a:r>
            <a:endParaRPr lang="en-US" alt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grpSp>
        <p:nvGrpSpPr>
          <p:cNvPr id="9" name="Group 8"/>
          <p:cNvGrpSpPr/>
          <p:nvPr/>
        </p:nvGrpSpPr>
        <p:grpSpPr>
          <a:xfrm>
            <a:off x="890315" y="1205555"/>
            <a:ext cx="5566822" cy="535031"/>
            <a:chOff x="676256" y="1379897"/>
            <a:chExt cx="5566822" cy="535031"/>
          </a:xfrm>
        </p:grpSpPr>
        <p:grpSp>
          <p:nvGrpSpPr>
            <p:cNvPr id="10" name="Group 9"/>
            <p:cNvGrpSpPr/>
            <p:nvPr/>
          </p:nvGrpSpPr>
          <p:grpSpPr>
            <a:xfrm>
              <a:off x="676256" y="1379897"/>
              <a:ext cx="421114" cy="523220"/>
              <a:chOff x="1069018" y="1379837"/>
              <a:chExt cx="421114" cy="523220"/>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6" name="TextBox 15"/>
              <p:cNvSpPr txBox="1"/>
              <p:nvPr/>
            </p:nvSpPr>
            <p:spPr>
              <a:xfrm>
                <a:off x="1069018" y="1379837"/>
                <a:ext cx="364202"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11" name="TextBox 10"/>
            <p:cNvSpPr txBox="1"/>
            <p:nvPr/>
          </p:nvSpPr>
          <p:spPr>
            <a:xfrm>
              <a:off x="1100452" y="1391708"/>
              <a:ext cx="5142626"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BẢNG TÍNH ĐIỆN TỬ EXCEL</a:t>
              </a:r>
              <a:endParaRPr lang="en-US" sz="2800" dirty="0">
                <a:solidFill>
                  <a:srgbClr val="3333CC"/>
                </a:solidFill>
                <a:latin typeface="Times New Roman" panose="02020603050405020304" pitchFamily="18" charset="0"/>
                <a:cs typeface="Times New Roman" panose="02020603050405020304" pitchFamily="18" charset="0"/>
              </a:endParaRPr>
            </a:p>
          </p:txBody>
        </p:sp>
      </p:grpSp>
      <p:sp>
        <p:nvSpPr>
          <p:cNvPr id="6" name="Rectangle 2"/>
          <p:cNvSpPr>
            <a:spLocks noChangeArrowheads="1"/>
          </p:cNvSpPr>
          <p:nvPr/>
        </p:nvSpPr>
        <p:spPr bwMode="auto">
          <a:xfrm>
            <a:off x="890315" y="2235998"/>
            <a:ext cx="9795882" cy="2536079"/>
          </a:xfrm>
          <a:prstGeom prst="rect">
            <a:avLst/>
          </a:prstGeom>
          <a:extLst/>
        </p:spPr>
        <p:txBody>
          <a:bodyPr wrap="square">
            <a:spAutoFit/>
          </a:bodyPr>
          <a:lstStyle/>
          <a:p>
            <a:pPr marL="457200" indent="-457200" algn="just">
              <a:lnSpc>
                <a:spcPct val="115000"/>
              </a:lnSpc>
              <a:spcBef>
                <a:spcPts val="600"/>
              </a:spcBef>
              <a:spcAft>
                <a:spcPts val="600"/>
              </a:spcAft>
              <a:buFontTx/>
              <a:buChar char="-"/>
            </a:pPr>
            <a:r>
              <a:rPr lang="en-US" altLang="en-US" sz="2800" smtClean="0">
                <a:latin typeface="Times New Roman" panose="02020603050405020304" pitchFamily="18" charset="0"/>
                <a:ea typeface="Times New Roman" panose="02020603050405020304" pitchFamily="18" charset="0"/>
              </a:rPr>
              <a:t>Khởi </a:t>
            </a:r>
            <a:r>
              <a:rPr lang="en-US" altLang="en-US" sz="2800">
                <a:latin typeface="Times New Roman" panose="02020603050405020304" pitchFamily="18" charset="0"/>
                <a:ea typeface="Times New Roman" panose="02020603050405020304" pitchFamily="18" charset="0"/>
              </a:rPr>
              <a:t>động Excel 2016 bằng cách: </a:t>
            </a:r>
            <a:endParaRPr lang="en-US" altLang="en-US" sz="2800" smtClean="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altLang="en-US" sz="2800" smtClean="0">
                <a:latin typeface="Times New Roman" panose="02020603050405020304" pitchFamily="18" charset="0"/>
                <a:ea typeface="Times New Roman" panose="02020603050405020304" pitchFamily="18" charset="0"/>
              </a:rPr>
              <a:t>+ Cách 1: Nháy </a:t>
            </a:r>
            <a:r>
              <a:rPr lang="en-US" altLang="en-US" sz="2800">
                <a:latin typeface="Times New Roman" panose="02020603050405020304" pitchFamily="18" charset="0"/>
                <a:ea typeface="Times New Roman" panose="02020603050405020304" pitchFamily="18" charset="0"/>
              </a:rPr>
              <a:t>đúp chuột lên biểu tượng     trên màn hình </a:t>
            </a:r>
            <a:r>
              <a:rPr lang="en-US" altLang="en-US" sz="2800" smtClean="0">
                <a:latin typeface="Times New Roman" panose="02020603050405020304" pitchFamily="18" charset="0"/>
                <a:ea typeface="Times New Roman" panose="02020603050405020304" pitchFamily="18" charset="0"/>
              </a:rPr>
              <a:t>nền. </a:t>
            </a:r>
          </a:p>
          <a:p>
            <a:pPr algn="just">
              <a:lnSpc>
                <a:spcPct val="115000"/>
              </a:lnSpc>
              <a:spcBef>
                <a:spcPts val="600"/>
              </a:spcBef>
              <a:spcAft>
                <a:spcPts val="600"/>
              </a:spcAft>
            </a:pPr>
            <a:r>
              <a:rPr lang="en-US" altLang="en-US" sz="2800" smtClean="0">
                <a:latin typeface="Times New Roman" panose="02020603050405020304" pitchFamily="18" charset="0"/>
                <a:ea typeface="Times New Roman" panose="02020603050405020304" pitchFamily="18" charset="0"/>
              </a:rPr>
              <a:t>+ Cách 2: Nhấp chuột vào nút Start, chọn Microsoft Excel 2016</a:t>
            </a:r>
          </a:p>
          <a:p>
            <a:pPr algn="just">
              <a:lnSpc>
                <a:spcPct val="115000"/>
              </a:lnSpc>
              <a:spcBef>
                <a:spcPts val="600"/>
              </a:spcBef>
              <a:spcAft>
                <a:spcPts val="600"/>
              </a:spcAft>
            </a:pPr>
            <a:r>
              <a:rPr lang="en-US" altLang="en-US" sz="2800" smtClean="0">
                <a:latin typeface="Times New Roman" panose="02020603050405020304" pitchFamily="18" charset="0"/>
                <a:ea typeface="Times New Roman" panose="02020603050405020304" pitchFamily="18" charset="0"/>
              </a:rPr>
              <a:t>=&gt; Xuất </a:t>
            </a:r>
            <a:r>
              <a:rPr lang="en-US" altLang="en-US" sz="2800">
                <a:latin typeface="Times New Roman" panose="02020603050405020304" pitchFamily="18" charset="0"/>
                <a:ea typeface="Times New Roman" panose="02020603050405020304" pitchFamily="18" charset="0"/>
              </a:rPr>
              <a:t>hiện cửa sổ làm việc của Excel</a:t>
            </a:r>
          </a:p>
        </p:txBody>
      </p:sp>
      <p:pic>
        <p:nvPicPr>
          <p:cNvPr id="1025" name="Picture 9" descr="Update for Excel 2016 (KB4011165) | GraVoc"/>
          <p:cNvPicPr>
            <a:picLocks noChangeAspect="1" noChangeArrowheads="1"/>
          </p:cNvPicPr>
          <p:nvPr/>
        </p:nvPicPr>
        <p:blipFill>
          <a:blip r:embed="rId3" cstate="email">
            <a:extLst>
              <a:ext uri="{28A0092B-C50C-407E-A947-70E740481C1C}">
                <a14:useLocalDpi xmlns:a14="http://schemas.microsoft.com/office/drawing/2010/main"/>
              </a:ext>
            </a:extLst>
          </a:blip>
          <a:srcRect l="40622" t="17265" r="40244" b="16696"/>
          <a:stretch>
            <a:fillRect/>
          </a:stretch>
        </p:blipFill>
        <p:spPr bwMode="auto">
          <a:xfrm>
            <a:off x="6905770" y="3020501"/>
            <a:ext cx="32385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0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4653"/>
          </a:xfrm>
          <a:prstGeom prst="rect">
            <a:avLst/>
          </a:prstGeom>
        </p:spPr>
      </p:pic>
    </p:spTree>
    <p:extLst>
      <p:ext uri="{BB962C8B-B14F-4D97-AF65-F5344CB8AC3E}">
        <p14:creationId xmlns:p14="http://schemas.microsoft.com/office/powerpoint/2010/main" val="1246191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846</Words>
  <Application>Microsoft Office PowerPoint</Application>
  <PresentationFormat>Custom</PresentationFormat>
  <Paragraphs>79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2022-08-04T14:20:52Z</dcterms:created>
  <dcterms:modified xsi:type="dcterms:W3CDTF">2022-08-04T14:21:02Z</dcterms:modified>
</cp:coreProperties>
</file>