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26/09/2023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5"/>
          <p:cNvSpPr txBox="1"/>
          <p:nvPr/>
        </p:nvSpPr>
        <p:spPr>
          <a:xfrm>
            <a:off x="2667000" y="1676400"/>
            <a:ext cx="762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TextEdit="1"/>
          </p:cNvSpPr>
          <p:nvPr/>
        </p:nvSpPr>
        <p:spPr>
          <a:xfrm>
            <a:off x="2133600" y="2895600"/>
            <a:ext cx="8153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LAO ĐỘNG, VIỆC LÀM, CHẤT LƯỢNG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CUỘC SỐNG</a:t>
            </a:r>
          </a:p>
        </p:txBody>
      </p:sp>
    </p:spTree>
  </p:cSld>
  <p:clrMapOvr>
    <a:masterClrMapping/>
  </p:clrMapOvr>
  <p:transition spd="med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45" name="Picture 5" descr="bieu do 2"/>
          <p:cNvPicPr>
            <a:picLocks noChangeAspect="1"/>
          </p:cNvPicPr>
          <p:nvPr/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1676400" y="76200"/>
            <a:ext cx="87630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85" name="Text Box 21"/>
          <p:cNvSpPr txBox="1"/>
          <p:nvPr/>
        </p:nvSpPr>
        <p:spPr>
          <a:xfrm>
            <a:off x="2514600" y="4267200"/>
            <a:ext cx="7543800" cy="82994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 H 4.2, nhận xét cơ cấu sử dụng lao động theo ng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ở nước ta năm 2003 so với năm 1989?</a:t>
            </a:r>
            <a:r>
              <a:rPr lang="en-US" alt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 b="1" dirty="0">
              <a:solidFill>
                <a:srgbClr val="66003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295" name="Text Box 8"/>
          <p:cNvSpPr txBox="1"/>
          <p:nvPr/>
        </p:nvSpPr>
        <p:spPr>
          <a:xfrm>
            <a:off x="1828800" y="4876800"/>
            <a:ext cx="883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2470" name="Text Box 6"/>
          <p:cNvSpPr txBox="1"/>
          <p:nvPr/>
        </p:nvSpPr>
        <p:spPr>
          <a:xfrm>
            <a:off x="1981200" y="4724400"/>
            <a:ext cx="7924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Cơ cấu sử dụng phân theo 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năm 2003 so với năm 1989 có sự thay đổi l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                                                                      + Nông, lâm, ngư nghiệp chiếm tỉ trọng lớn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giảm 11,2%. Công nghiệp-xây dựng tăng 5,3%. Dịch vụ tăng 5,9%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50" name="AutoShape 10"/>
          <p:cNvSpPr/>
          <p:nvPr/>
        </p:nvSpPr>
        <p:spPr>
          <a:xfrm>
            <a:off x="5562600" y="41148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 bldLvl="0" animBg="1"/>
      <p:bldP spid="62485" grpId="1" bldLvl="0" animBg="1"/>
      <p:bldP spid="62470" grpId="0"/>
      <p:bldP spid="1025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1524000" y="3429000"/>
            <a:ext cx="9144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Hình 4.2.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Biểu đồ cơ cấu sử dụng lao động theo ng</a:t>
            </a:r>
            <a:r>
              <a:rPr sz="2000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nh năm 1989 v</a:t>
            </a:r>
            <a:r>
              <a:rPr sz="2000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 2003 (%)</a:t>
            </a:r>
            <a:endParaRPr sz="20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457200"/>
            <a:ext cx="500063" cy="285750"/>
          </a:xfrm>
          <a:prstGeom prst="rect">
            <a:avLst/>
          </a:prstGeom>
          <a:solidFill>
            <a:srgbClr val="36F927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5200" y="990600"/>
            <a:ext cx="500063" cy="28575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1524000"/>
            <a:ext cx="500063" cy="28575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8" name="TextBox 23"/>
          <p:cNvSpPr txBox="1"/>
          <p:nvPr/>
        </p:nvSpPr>
        <p:spPr>
          <a:xfrm>
            <a:off x="7881938" y="990600"/>
            <a:ext cx="2786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Công nghiệp – xây dựng</a:t>
            </a: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9" name="TextBox 24"/>
          <p:cNvSpPr txBox="1"/>
          <p:nvPr/>
        </p:nvSpPr>
        <p:spPr>
          <a:xfrm>
            <a:off x="7772400" y="457200"/>
            <a:ext cx="2571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Nông, lâm, ngư nghiệp</a:t>
            </a: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20" name="TextBox 25"/>
          <p:cNvSpPr txBox="1"/>
          <p:nvPr/>
        </p:nvSpPr>
        <p:spPr>
          <a:xfrm>
            <a:off x="7924800" y="1524000"/>
            <a:ext cx="228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Dịch vụ</a:t>
            </a: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2609850" cy="239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2579688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TextBox 11"/>
          <p:cNvSpPr txBox="1"/>
          <p:nvPr/>
        </p:nvSpPr>
        <p:spPr>
          <a:xfrm>
            <a:off x="1828800" y="2743200"/>
            <a:ext cx="1676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1989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4" name="Rectangle 12"/>
          <p:cNvSpPr/>
          <p:nvPr/>
        </p:nvSpPr>
        <p:spPr>
          <a:xfrm>
            <a:off x="4953000" y="2743200"/>
            <a:ext cx="14954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2003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2057400" y="4191000"/>
            <a:ext cx="7924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sử dụng phân theo ng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năm 2003 so với năm 1989 có sự thay đổi l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+ Nông, lâm, ngư nghiệp chiếm tỉ trọng lớn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giảm 11,2%. Công nghiệp-xây dựng tăng 5,3%. Dịch vụ tăng 5,9%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/>
          <p:nvPr/>
        </p:nvGrpSpPr>
        <p:grpSpPr>
          <a:xfrm>
            <a:off x="1524000" y="457200"/>
            <a:ext cx="9144000" cy="6400800"/>
            <a:chOff x="457200" y="0"/>
            <a:chExt cx="8382000" cy="5029200"/>
          </a:xfrm>
        </p:grpSpPr>
        <p:pic>
          <p:nvPicPr>
            <p:cNvPr id="14339" name="Picture 1" descr="20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457200"/>
              <a:ext cx="32766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2" descr="Captu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0"/>
              <a:ext cx="3495675" cy="3276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TextBox 3"/>
            <p:cNvSpPr txBox="1"/>
            <p:nvPr/>
          </p:nvSpPr>
          <p:spPr>
            <a:xfrm>
              <a:off x="2209271" y="3504973"/>
              <a:ext cx="1169988" cy="313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sz="20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Năm 2010</a:t>
              </a:r>
              <a:endParaRPr sz="20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4342" name="TextBox 4"/>
            <p:cNvSpPr txBox="1"/>
            <p:nvPr/>
          </p:nvSpPr>
          <p:spPr>
            <a:xfrm>
              <a:off x="6019006" y="3428887"/>
              <a:ext cx="1169988" cy="313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sz="20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Năm 2015</a:t>
              </a:r>
              <a:endParaRPr sz="20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4343" name="TextBox 5"/>
            <p:cNvSpPr txBox="1"/>
            <p:nvPr/>
          </p:nvSpPr>
          <p:spPr>
            <a:xfrm>
              <a:off x="914135" y="4114913"/>
              <a:ext cx="7925065" cy="6521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Biểu đồ cơ cấu sử dụng lao động theo ng</a:t>
              </a:r>
              <a:r>
                <a:rPr sz="24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à</a:t>
              </a:r>
              <a:r>
                <a:rPr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nh năm 2010 v</a:t>
              </a:r>
              <a:r>
                <a:rPr sz="24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à</a:t>
              </a:r>
              <a:r>
                <a:rPr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2015 (đơn vị: %)</a:t>
              </a:r>
              <a:endParaRPr sz="2400" b="1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8260"/>
              <a:ext cx="8229204" cy="48009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"/>
          <p:cNvSpPr txBox="1"/>
          <p:nvPr/>
        </p:nvSpPr>
        <p:spPr>
          <a:xfrm>
            <a:off x="1905000" y="1828800"/>
            <a:ext cx="624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Sử dụng lao 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364" name="Text Box 10"/>
          <p:cNvSpPr txBox="1"/>
          <p:nvPr/>
        </p:nvSpPr>
        <p:spPr>
          <a:xfrm>
            <a:off x="1905000" y="2286000"/>
            <a:ext cx="8534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Cơ cấu lao động trong các 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kinh tế thay đổi theo hướng tích cực: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Tỉ lệ lao động các 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nông, lâm, ngư nghiệp lớn nhưng đang giảm dần.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Các 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công nghiệp-xây dựng v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dịch vụ tăng dần. 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5365" name="Picture 8" descr="tad_cachcambutd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1585913"/>
            <a:ext cx="800100" cy="53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Content Placeholder 3" descr="hinh-nen-powerpoint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46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11"/>
          <p:cNvSpPr txBox="1"/>
          <p:nvPr/>
        </p:nvSpPr>
        <p:spPr>
          <a:xfrm>
            <a:off x="1752600" y="152400"/>
            <a:ext cx="541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II. Vấn đề việc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390" name="TextBox 2"/>
          <p:cNvSpPr txBox="1"/>
          <p:nvPr/>
        </p:nvSpPr>
        <p:spPr>
          <a:xfrm>
            <a:off x="2514600" y="106680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BÀN (3')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1828800" y="2514600"/>
            <a:ext cx="8382000" cy="95313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- Để giải quyết việc l</a:t>
            </a:r>
            <a:r>
              <a:rPr lang="en-US" alt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m cần phải có những giải pháp n</a:t>
            </a:r>
            <a:r>
              <a:rPr lang="en-US" alt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392" name="Text Box 5"/>
          <p:cNvSpPr txBox="1"/>
          <p:nvPr/>
        </p:nvSpPr>
        <p:spPr>
          <a:xfrm>
            <a:off x="1828800" y="1524000"/>
            <a:ext cx="8153400" cy="95313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- Tại sao giải quyết việc l</a:t>
            </a:r>
            <a:r>
              <a:rPr lang="en-US" alt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m đang l</a:t>
            </a:r>
            <a:r>
              <a:rPr lang="en-US" altLang="en-US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vấn đề xã hội gay gắt ở nước ta?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  <a:sym typeface="Wingdings 2" panose="05020102010507070707" pitchFamily="18" charset="2"/>
            </a:endParaRPr>
          </a:p>
        </p:txBody>
      </p:sp>
      <p:pic>
        <p:nvPicPr>
          <p:cNvPr id="23" name="Picture 94" descr="Digit 180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3505200" y="3597275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uoc do phan bo dan cu va do thi Viet Nam nam 1999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2387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urved Right Arrow 8"/>
          <p:cNvSpPr/>
          <p:nvPr/>
        </p:nvSpPr>
        <p:spPr>
          <a:xfrm>
            <a:off x="2590800" y="1143000"/>
            <a:ext cx="1371600" cy="3962400"/>
          </a:xfrm>
          <a:prstGeom prst="curvedRightArrow">
            <a:avLst>
              <a:gd name="adj1" fmla="val 13518"/>
              <a:gd name="adj2" fmla="val 47722"/>
              <a:gd name="adj3" fmla="val 1822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9" idx="4"/>
          </p:cNvCxnSpPr>
          <p:nvPr/>
        </p:nvCxnSpPr>
        <p:spPr>
          <a:xfrm flipH="1" flipV="1">
            <a:off x="2438400" y="762000"/>
            <a:ext cx="1524000" cy="473075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4"/>
          <p:cNvSpPr txBox="1"/>
          <p:nvPr/>
        </p:nvSpPr>
        <p:spPr>
          <a:xfrm>
            <a:off x="6934200" y="762000"/>
            <a:ext cx="3733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bố lại dân cư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động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37" name="Picture 10" descr="daotao-nghe-ld-NT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6019800" y="0"/>
            <a:ext cx="6171565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2" descr="images985719_6A__4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36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4" descr="PNu_ND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581400"/>
            <a:ext cx="617093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6" descr="viec_lam_cho_thanh_nien_nong_thon_chinh_sach_chua_vao_cuoc_song_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59436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 Box 17"/>
          <p:cNvSpPr txBox="1"/>
          <p:nvPr/>
        </p:nvSpPr>
        <p:spPr>
          <a:xfrm>
            <a:off x="3352800" y="3276600"/>
            <a:ext cx="5638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6809" name="Text Box 9"/>
          <p:cNvSpPr txBox="1"/>
          <p:nvPr/>
        </p:nvSpPr>
        <p:spPr>
          <a:xfrm>
            <a:off x="1905000" y="3276600"/>
            <a:ext cx="84582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HÓA  CÁC HOẠT ĐỘNG KINH TẾ Ở NÔNG THÔN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1" name="Picture 8" descr="Imag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9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2" descr="images414477_V6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4" descr="images844414_49ea0b27a71d22e94b9a218bf949c99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6019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6" descr="trong+dua+hau+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05200"/>
            <a:ext cx="6096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3" name="Text Box 9"/>
          <p:cNvSpPr txBox="1"/>
          <p:nvPr/>
        </p:nvSpPr>
        <p:spPr>
          <a:xfrm>
            <a:off x="2438400" y="2971800"/>
            <a:ext cx="7543800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CÔNG NGHỆ HIỆN ĐẠI, CHUYỂN ĐỔI CƠ CẤU CÂY TRỒNG, VẬT NUÔI.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ay ngh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98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6" descr="day ngh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7" descr="day nghe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6019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8" descr="day nghe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52800"/>
            <a:ext cx="60960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9"/>
          <p:cNvSpPr txBox="1"/>
          <p:nvPr/>
        </p:nvSpPr>
        <p:spPr>
          <a:xfrm>
            <a:off x="2971800" y="2819400"/>
            <a:ext cx="6553200" cy="1014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HÓA  CÁC LOẠI HÌNH ĐÀO TẠO, </a:t>
            </a: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NGHIỆP, DẠY NGHỀ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09" name="Picture 12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29000"/>
            <a:ext cx="6019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13" descr="nang_suat_lao_dong_trong_doanh_nghiep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0"/>
            <a:ext cx="6019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7" descr="7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33" name="Text Box 17"/>
          <p:cNvSpPr txBox="1"/>
          <p:nvPr/>
        </p:nvSpPr>
        <p:spPr>
          <a:xfrm>
            <a:off x="2286000" y="3124200"/>
            <a:ext cx="76200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NGÀNH CẦN NHIỀU LAO ĐỘNG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Content Placeholder 3" descr="hinh-nen-powerpoint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8878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6921" name="Text Box 9"/>
          <p:cNvSpPr txBox="1"/>
          <p:nvPr/>
        </p:nvSpPr>
        <p:spPr>
          <a:xfrm>
            <a:off x="228600" y="121920"/>
            <a:ext cx="7620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I. Nguồn lao động v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sử dụng lao động.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152400" y="674688"/>
            <a:ext cx="48006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Arial" panose="020B0604020202020204" pitchFamily="34" charset="0"/>
              </a:rPr>
              <a:t>  1. Nguồn lao động.</a:t>
            </a:r>
            <a:endParaRPr lang="en-US" altLang="en-US" sz="3000" b="1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/>
      <p:bldP spid="163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hinh-nen-powerpoint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" y="0"/>
            <a:ext cx="121278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11"/>
          <p:cNvSpPr txBox="1"/>
          <p:nvPr/>
        </p:nvSpPr>
        <p:spPr>
          <a:xfrm>
            <a:off x="1676400" y="152400"/>
            <a:ext cx="541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II. Vấn đề việc l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1828800" y="598488"/>
            <a:ext cx="8534400" cy="2676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- Lực lượng lao động dồi d</a:t>
            </a:r>
            <a:r>
              <a:rPr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o , còn nhièu lao động thiếu việc l</a:t>
            </a:r>
            <a:r>
              <a:rPr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m , đặc biệt ở nông thôn 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- Tỉ lệ thất nghiệp của khu vực th</a:t>
            </a:r>
            <a:r>
              <a:rPr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nh thị cả nước khá cao khoảng 6% 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- Cần tăng cường các biện pháp giải quyết việc l</a:t>
            </a:r>
            <a:r>
              <a:rPr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m cho người lao động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28800" y="1752600"/>
            <a:ext cx="8382000" cy="35998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giải pháp: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Phân bố lại dân cư 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lao động.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Thực hiện tốt chính sách dân số, sức khoẻ sinh sản.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Đa dạng hóa các hoạt động kinh tế ở nông thôn.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Phát triển hoạt động công nghiệp 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dịch vụ ở đô thị.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Đa dạng hóa các loại hình 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tạo, đẩy mạnh hoạt động hướng nghiệp, dạy nghề,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Có chính sách xuất khẩu lao động hợp lí.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5"/>
          <p:cNvSpPr txBox="1"/>
          <p:nvPr/>
        </p:nvSpPr>
        <p:spPr>
          <a:xfrm>
            <a:off x="2133600" y="228600"/>
            <a:ext cx="739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7" name="Text Box 6"/>
          <p:cNvSpPr txBox="1"/>
          <p:nvPr/>
        </p:nvSpPr>
        <p:spPr>
          <a:xfrm>
            <a:off x="1981200" y="304800"/>
            <a:ext cx="8305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quyết vấn đề việc l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theo em cần có những giải pháp n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hinh-nen-powerpoint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166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8"/>
          <p:cNvSpPr txBox="1"/>
          <p:nvPr/>
        </p:nvSpPr>
        <p:spPr>
          <a:xfrm>
            <a:off x="2514600" y="76200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III. Chất lượng cuộc sống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3048000" y="2209800"/>
            <a:ext cx="6248400" cy="13836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 một số  th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tựu đạt được trong việc nâng cao chất lượng cuộc sống của người dân?</a:t>
            </a:r>
            <a:endParaRPr lang="en-US" altLang="en-US" sz="2800" b="1" i="1" dirty="0">
              <a:solidFill>
                <a:srgbClr val="66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3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8070" name="Picture 6" descr="NTHONhanoimoi-com-vn_c4f9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4" name="Picture 10" descr="bosua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156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6" name="Picture 12" descr="k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5943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9" name="Picture 15" descr="dien-ve-buon-lang-ch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429000"/>
            <a:ext cx="617093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Text Box 10"/>
          <p:cNvSpPr txBox="1"/>
          <p:nvPr/>
        </p:nvSpPr>
        <p:spPr>
          <a:xfrm>
            <a:off x="2133600" y="2971800"/>
            <a:ext cx="30480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NÔNG THÔN ĐỔI MỚI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6781800" y="2971800"/>
            <a:ext cx="31242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XÓA ĐÓI GIẢM NGHÈO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492" name="Text Box 12"/>
          <p:cNvSpPr txBox="1"/>
          <p:nvPr/>
        </p:nvSpPr>
        <p:spPr>
          <a:xfrm>
            <a:off x="6705600" y="6461125"/>
            <a:ext cx="33528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ĐƯA ĐIỆN VỀ BẢN LÀNG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493" name="Text Box 13"/>
          <p:cNvSpPr txBox="1"/>
          <p:nvPr/>
        </p:nvSpPr>
        <p:spPr>
          <a:xfrm>
            <a:off x="2133600" y="6461125"/>
            <a:ext cx="31242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CHĂM SÓC SỨC KHỎE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bldLvl="0" animBg="1"/>
      <p:bldP spid="20491" grpId="0" bldLvl="0" animBg="1"/>
      <p:bldP spid="20492" grpId="0" bldLvl="0" animBg="1"/>
      <p:bldP spid="2049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9096" name="Picture 8" descr="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8" name="Picture 10" descr="B__tr__ng_Lu_n___u_t_-a0211ad86d4fa0bff9f5a9eef0ede3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2800"/>
            <a:ext cx="6096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0" name="Picture 12" descr="images826401_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6019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dien%20nong%20thon%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19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2" name="Text Box 18"/>
          <p:cNvSpPr txBox="1"/>
          <p:nvPr/>
        </p:nvSpPr>
        <p:spPr>
          <a:xfrm>
            <a:off x="2667000" y="2971800"/>
            <a:ext cx="69342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 TRIỂN CƠ SỞ HẠ TẦNG Ở NÔNG THÔN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5905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0"/>
            <a:ext cx="5355590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658235"/>
            <a:ext cx="5182235" cy="3199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2375"/>
            <a:ext cx="5335905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7" descr="tải xuống (8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425" y="2362200"/>
            <a:ext cx="3813175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%E2%80%9CHa-Noi--Coi-dat--Con-nguoi%E2%80%9D-Mot-cuon-tu-dien-song-22444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450"/>
            <a:ext cx="57912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tr%E1%BA%BB%20em%20mi%E1%BB%81n%20n%C3%BAi%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180" y="0"/>
            <a:ext cx="5925820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 descr="ngia4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180" y="3915410"/>
            <a:ext cx="5847080" cy="29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images243232_j01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0"/>
            <a:ext cx="5868035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836903" y="3041077"/>
            <a:ext cx="3326765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 thị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5810" y="2940050"/>
            <a:ext cx="366903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Nông thôn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29700" name="Picture 5" descr="110928HDlophocgio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8400" cy="3135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7" descr="Nhà giáo công tác ở vùng ĐBKK được nghỉ phép 16 ngày/nă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0"/>
            <a:ext cx="5715000" cy="299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9" descr="images65737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352800"/>
            <a:ext cx="5791200" cy="308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11" descr="76-bi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14700"/>
            <a:ext cx="6248400" cy="354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534251" y="3266768"/>
            <a:ext cx="376491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 bằng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5901" y="-10734"/>
            <a:ext cx="296481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Miền núi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hinh-nen-powerpoint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564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8"/>
          <p:cNvSpPr txBox="1"/>
          <p:nvPr/>
        </p:nvSpPr>
        <p:spPr>
          <a:xfrm>
            <a:off x="2590800" y="68580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III. Chất lượng cuộc sống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752600" y="1600200"/>
            <a:ext cx="8915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- Chất lượng cuộc sống đang được cải thiện.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- Chất lượng cuộc sống của người dân còn thấp, chênh lệch giữa các vùng, giữa th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nh thị v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nông thôn.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/>
          <p:nvPr/>
        </p:nvSpPr>
        <p:spPr>
          <a:xfrm>
            <a:off x="1752600" y="228600"/>
            <a:ext cx="86106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cơ cấu lao động, nguồn lao động nước ta chủ yếu tập trung trong hoạt động: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Công nghiệp			b. Nông nghiệp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Dịch vụ			              d. Cả ba lĩnh vực bằng nhau.</a:t>
            </a:r>
            <a:endParaRPr lang="it-IT" altLang="x-none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trình độ, nguồn lao động nước ta chủ yếu l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Đã qua đ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tạo			b. Lao động trình độ cao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Chưa qua đ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tạo			d. Tất cả chưa qua đ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tạo.</a:t>
            </a:r>
            <a:endParaRPr lang="it-IT" altLang="x-none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Nguyên nhân dẫn đến nguồn lao động thất nghiệp nhiều l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Nguồn lao động tăng nhanh	 </a:t>
            </a:r>
            <a:r>
              <a:rPr lang="en-US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Các nh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máy, xí nghiệp còn ít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Các cơ sở đ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tạo chưa nhiều	</a:t>
            </a:r>
            <a:r>
              <a:rPr lang="en-US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Tất cả các ý trên.</a:t>
            </a:r>
            <a:endParaRPr lang="it-IT" altLang="x-none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Tại sao nguồn lao động dư m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nh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máy, xí nghiệp vẫn còn thiếu lao động?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Số lượng nh</a:t>
            </a:r>
            <a:r>
              <a:rPr lang="it-IT" altLang="x-none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tăng nhanh	</a:t>
            </a:r>
            <a:r>
              <a:rPr lang="en-US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Nguồn lao động tăng chưa kịp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it-IT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Nguồn lao đông nhập cư nhiều	d. Nguồn lao động không đáp ứng         được yêu cầu.</a:t>
            </a:r>
            <a:endParaRPr lang="it-IT" altLang="x-none" sz="2000" u="sng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877" name="Oval 5"/>
          <p:cNvSpPr/>
          <p:nvPr/>
        </p:nvSpPr>
        <p:spPr>
          <a:xfrm>
            <a:off x="6400800" y="11430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878" name="Oval 6"/>
          <p:cNvSpPr/>
          <p:nvPr/>
        </p:nvSpPr>
        <p:spPr>
          <a:xfrm>
            <a:off x="2133600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879" name="Oval 7"/>
          <p:cNvSpPr/>
          <p:nvPr/>
        </p:nvSpPr>
        <p:spPr>
          <a:xfrm>
            <a:off x="6400800" y="3040063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880" name="Oval 8"/>
          <p:cNvSpPr/>
          <p:nvPr/>
        </p:nvSpPr>
        <p:spPr>
          <a:xfrm>
            <a:off x="6324600" y="42672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ldLvl="0" animBg="1"/>
      <p:bldP spid="79878" grpId="0" bldLvl="0" animBg="1"/>
      <p:bldP spid="79879" grpId="0" bldLvl="0" animBg="1"/>
      <p:bldP spid="7988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/>
          <p:nvPr/>
        </p:nvSpPr>
        <p:spPr>
          <a:xfrm>
            <a:off x="3352800" y="50101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2485" name="Text Box 21"/>
          <p:cNvSpPr txBox="1"/>
          <p:nvPr/>
        </p:nvSpPr>
        <p:spPr>
          <a:xfrm>
            <a:off x="2286000" y="1752600"/>
            <a:ext cx="7467600" cy="829945"/>
          </a:xfrm>
          <a:prstGeom prst="rect">
            <a:avLst/>
          </a:prstGeom>
          <a:solidFill>
            <a:srgbClr val="F2FEA8"/>
          </a:solidFill>
          <a:ln w="1905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Dựa v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H 4.1, nhận xét cơ cấu lực lượng lao động giữa th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thị v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nông thôn? Nguyên nhân?</a:t>
            </a:r>
            <a:endParaRPr lang="en-US" altLang="en-US" sz="2400" b="1" dirty="0">
              <a:solidFill>
                <a:srgbClr val="66003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4" name="WordArt 24"/>
          <p:cNvSpPr>
            <a:spLocks noTextEdit="1"/>
          </p:cNvSpPr>
          <p:nvPr/>
        </p:nvSpPr>
        <p:spPr>
          <a:xfrm>
            <a:off x="3886200" y="457200"/>
            <a:ext cx="5334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NHÓM: 2 phút</a:t>
            </a:r>
          </a:p>
        </p:txBody>
      </p:sp>
      <p:pic>
        <p:nvPicPr>
          <p:cNvPr id="62489" name="Picture 25" descr="questionbig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"/>
            <a:ext cx="9906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/>
          <p:nvPr/>
        </p:nvSpPr>
        <p:spPr>
          <a:xfrm>
            <a:off x="1676400" y="304800"/>
            <a:ext cx="8915400" cy="5815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xu hướng phát triển kinh tế hiện nay, thu nhập của các lao động ng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ng: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Ngang bằng nhau                     b. Thu hẹp dần khoảng cách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Ng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chênh lệch		d. Tất cả đều đúng.</a:t>
            </a:r>
            <a:endParaRPr lang="it-IT" altLang="x-none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it-IT" altLang="x-none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Cũng theo xu hướng hiện nay, lĩnh vực n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tỷ trọng lao động ng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tăng?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Nông nghiệp			b. Công nghiệp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Dịch vụ				d. Không có sự thay đổi.</a:t>
            </a:r>
            <a:endParaRPr lang="it-IT" altLang="x-none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Nguồn lao động bao gồm những đối tượng n</a:t>
            </a:r>
            <a:r>
              <a:rPr lang="it-IT" altLang="x-none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Dưới tuổi lao động ( đã có khả năng lao động )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Trong tuổi lao động ( có khả năng lao động )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Quá tuổi lao động ( vẫn còn khả năng lao động )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it-IT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Tất cả các đối tượng trên.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01" name="Oval 5"/>
          <p:cNvSpPr/>
          <p:nvPr/>
        </p:nvSpPr>
        <p:spPr>
          <a:xfrm>
            <a:off x="1676400" y="14478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02" name="Oval 6"/>
          <p:cNvSpPr/>
          <p:nvPr/>
        </p:nvSpPr>
        <p:spPr>
          <a:xfrm>
            <a:off x="62484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03" name="Oval 7"/>
          <p:cNvSpPr/>
          <p:nvPr/>
        </p:nvSpPr>
        <p:spPr>
          <a:xfrm>
            <a:off x="17526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ldLvl="0" animBg="1"/>
      <p:bldP spid="80902" grpId="0" bldLvl="0" animBg="1"/>
      <p:bldP spid="8090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/>
          <p:nvPr/>
        </p:nvSpPr>
        <p:spPr>
          <a:xfrm>
            <a:off x="3810000" y="2057400"/>
            <a:ext cx="45720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Dặn dò: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1. Cho biết nền kinh tế Việt Nam đang có xu hướng phát triển như thế n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o? Nêu tên các vùng kinh tế trọng điểm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2.Tìm hiểu những th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nh tựu, thách thức trong phát triển kinh tế của nước ta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35890"/>
            <a:ext cx="10515600" cy="1325563"/>
          </a:xfrm>
        </p:spPr>
        <p:txBody>
          <a:bodyPr vert="horz" wrap="square" lIns="91440" tIns="45720" rIns="91440" bIns="45720" anchor="ctr" anchorCtr="0"/>
          <a:lstStyle/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983163"/>
          </a:xfrm>
        </p:spPr>
        <p:txBody>
          <a:bodyPr vert="horz" wrap="square" lIns="91440" tIns="45720" rIns="91440" bIns="45720" anchor="t" anchorCtr="0"/>
          <a:lstStyle/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ở tiết n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Trả lời câu hỏi 1,2, 3 SGK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bản đồ</a:t>
            </a:r>
          </a:p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ở tiết tiếp theo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thực h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nh: Phân tích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sánh tháp dân số 1989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 nước ta có những thuận lợi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khó khăn gì cho sự phát triển kinh tế-xã hội.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3200400" y="5486400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endParaRPr lang="en-US" altLang="en-US" sz="24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9" name="Picture 5" descr="bieu do co caau"/>
          <p:cNvPicPr>
            <a:picLocks noChangeAspect="1"/>
          </p:cNvPicPr>
          <p:nvPr/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1524000" y="228600"/>
            <a:ext cx="9144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85" name="Text Box 21"/>
          <p:cNvSpPr txBox="1"/>
          <p:nvPr/>
        </p:nvSpPr>
        <p:spPr>
          <a:xfrm>
            <a:off x="2286000" y="3733800"/>
            <a:ext cx="7543800" cy="829945"/>
          </a:xfrm>
          <a:prstGeom prst="rect">
            <a:avLst/>
          </a:prstGeom>
          <a:solidFill>
            <a:srgbClr val="F2FEA8"/>
          </a:solidFill>
          <a:ln w="1905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Dựa v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H 4.1, nhận xét cơ cấu lực lượng lao động giữa th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thị v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nông thôn? Nguyên nhân?</a:t>
            </a:r>
            <a:endParaRPr lang="en-US" altLang="en-US" sz="2400" b="1" dirty="0">
              <a:solidFill>
                <a:srgbClr val="66003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2231" name="Text Box 7"/>
          <p:cNvSpPr txBox="1"/>
          <p:nvPr/>
        </p:nvSpPr>
        <p:spPr>
          <a:xfrm>
            <a:off x="1905000" y="5105400"/>
            <a:ext cx="8382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Tỉ trọng lao động ở th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thị chỉ = 1/3 lao động nông thôn, do trình độ đô thị hóa thấp, phần lớn các đô thị thuộc loại vừa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nhỏ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54" name="AutoShape 10"/>
          <p:cNvSpPr/>
          <p:nvPr/>
        </p:nvSpPr>
        <p:spPr>
          <a:xfrm>
            <a:off x="5715000" y="46482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 bldLvl="0" animBg="1"/>
      <p:bldP spid="52231" grpId="0"/>
      <p:bldP spid="61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2514600" y="3124200"/>
            <a:ext cx="6858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2590800" y="5562600"/>
            <a:ext cx="7239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Tỉ lệ lao động qua 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 tạo của nước ta năm 2003 còn quá ít chiếm hơn 1/5 lực lượng lao động của cả nước.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3200400" y="6324600"/>
            <a:ext cx="5410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173" name="Picture 5" descr="bieu do co caau"/>
          <p:cNvPicPr>
            <a:picLocks noChangeAspect="1"/>
          </p:cNvPicPr>
          <p:nvPr/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1524000" y="457200"/>
            <a:ext cx="9144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86" name="Text Box 22"/>
          <p:cNvSpPr txBox="1"/>
          <p:nvPr/>
        </p:nvSpPr>
        <p:spPr>
          <a:xfrm>
            <a:off x="2286000" y="3886200"/>
            <a:ext cx="7848600" cy="119888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 xét về chất lượng của lực lượng lao động ở nước ta? Để nâng cao chất lượng lao động cần có những giải pháp gì?</a:t>
            </a:r>
            <a:endParaRPr lang="en-US" altLang="en-US" sz="2400" b="1" i="1" dirty="0">
              <a:solidFill>
                <a:srgbClr val="66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76" name="AutoShape 8"/>
          <p:cNvSpPr/>
          <p:nvPr/>
        </p:nvSpPr>
        <p:spPr>
          <a:xfrm>
            <a:off x="5715000" y="51054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62486" grpId="0" bldLvl="0" animBg="1"/>
      <p:bldP spid="717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2286000" y="5703888"/>
            <a:ext cx="78597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1800" dirty="0">
              <a:latin typeface="VNI-Times" pitchFamily="2" charset="0"/>
              <a:ea typeface="Arial" panose="020B0604020202020204" pitchFamily="34" charset="0"/>
            </a:endParaRPr>
          </a:p>
        </p:txBody>
      </p:sp>
      <p:graphicFrame>
        <p:nvGraphicFramePr>
          <p:cNvPr id="8195" name="Table 8194"/>
          <p:cNvGraphicFramePr/>
          <p:nvPr/>
        </p:nvGraphicFramePr>
        <p:xfrm>
          <a:off x="1752600" y="914400"/>
          <a:ext cx="7848600" cy="3289318"/>
        </p:xfrm>
        <a:graphic>
          <a:graphicData uri="http://schemas.openxmlformats.org/drawingml/2006/table">
            <a:tbl>
              <a:tblPr/>
              <a:tblGrid>
                <a:gridCol w="1411605"/>
                <a:gridCol w="1163320"/>
                <a:gridCol w="1162050"/>
                <a:gridCol w="1163955"/>
                <a:gridCol w="996950"/>
                <a:gridCol w="1036320"/>
                <a:gridCol w="914400"/>
              </a:tblGrid>
              <a:tr h="7620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Nhóm tuổi</a:t>
                      </a:r>
                      <a:endParaRPr lang="en-US" sz="2000" b="1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Năm 1979</a:t>
                      </a:r>
                      <a:endParaRPr lang="en-US" sz="2000" b="1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Năm 1989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000" b="1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</a:rPr>
                        <a:t>Năm 1999 </a:t>
                      </a:r>
                      <a:endParaRPr lang="en-US" sz="2000" b="1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Nam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Nữ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Nam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Nữ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Nam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Nữ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0-14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21,8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20,7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20,1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18,9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17,4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16,1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15-59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23,8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26,6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25,6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28,2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28,4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30,0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60 trở lên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2,9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4,2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3,0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4,2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3,4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4,7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Tổng số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48,5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51,5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48,7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51,3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49,2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</a:rPr>
                        <a:t>50,8</a:t>
                      </a:r>
                      <a:endParaRPr lang="en-US" sz="2000" b="1" dirty="0">
                        <a:latin typeface="Times New Roman" panose="02020603050405020304" pitchFamily="18" charset="0"/>
                      </a:endParaRPr>
                    </a:p>
                  </a:txBody>
                  <a:tcPr marT="45729" marB="4572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49" name="Text Box 197"/>
          <p:cNvSpPr txBox="1"/>
          <p:nvPr/>
        </p:nvSpPr>
        <p:spPr>
          <a:xfrm>
            <a:off x="1752600" y="4419600"/>
            <a:ext cx="8915400" cy="10147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bảng 2.2, nhận xét số người trong độ tuổi lao động ở Việt Nam</a:t>
            </a: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năm 1979 đến 1999 tăng bao nhiêu %?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0" name="Text Box 200"/>
          <p:cNvSpPr txBox="1"/>
          <p:nvPr/>
        </p:nvSpPr>
        <p:spPr>
          <a:xfrm>
            <a:off x="1524000" y="304800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2.2: cơ cấu dân số theo giới tính v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tuổi ở Việt Nam (%)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1" name="Text Box 273"/>
          <p:cNvSpPr txBox="1"/>
          <p:nvPr/>
        </p:nvSpPr>
        <p:spPr>
          <a:xfrm>
            <a:off x="9601200" y="2133600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390" name="Text Box 278"/>
          <p:cNvSpPr txBox="1"/>
          <p:nvPr/>
        </p:nvSpPr>
        <p:spPr>
          <a:xfrm>
            <a:off x="3200400" y="2590800"/>
            <a:ext cx="2286000" cy="3987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50,4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394" name="Text Box 282"/>
          <p:cNvSpPr txBox="1"/>
          <p:nvPr/>
        </p:nvSpPr>
        <p:spPr>
          <a:xfrm>
            <a:off x="5486400" y="2590800"/>
            <a:ext cx="2133600" cy="3987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53,8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395" name="Text Box 283"/>
          <p:cNvSpPr txBox="1"/>
          <p:nvPr/>
        </p:nvSpPr>
        <p:spPr>
          <a:xfrm>
            <a:off x="7620000" y="2590800"/>
            <a:ext cx="1981200" cy="3987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58,4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401" name="Text Box 289"/>
          <p:cNvSpPr txBox="1"/>
          <p:nvPr/>
        </p:nvSpPr>
        <p:spPr>
          <a:xfrm>
            <a:off x="5181600" y="5867400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8%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390" grpId="0" bldLvl="0" animBg="1"/>
      <p:bldP spid="346394" grpId="0" bldLvl="0" animBg="1"/>
      <p:bldP spid="346395" grpId="0" bldLvl="0" animBg="1"/>
      <p:bldP spid="3464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/>
          <p:nvPr/>
        </p:nvSpPr>
        <p:spPr>
          <a:xfrm>
            <a:off x="1524000" y="4419600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19" name="Picture 7" descr="SXNN -LÚA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" y="574675"/>
            <a:ext cx="5714365" cy="3159125"/>
          </a:xfrm>
        </p:spPr>
      </p:pic>
      <p:pic>
        <p:nvPicPr>
          <p:cNvPr id="9220" name="Picture 10" descr="080422-ca-ng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14680"/>
            <a:ext cx="6172835" cy="3119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0" y="-9525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Nguồn lao động nước ta có những mặt mạnh, mặt hạn chế n</a:t>
            </a:r>
            <a:r>
              <a:rPr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10" descr="ab443b34c_00alangnghetruyenth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3886200"/>
            <a:ext cx="571563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7" descr="7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886200"/>
            <a:ext cx="617347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9"/>
          <p:cNvSpPr txBox="1"/>
          <p:nvPr/>
        </p:nvSpPr>
        <p:spPr>
          <a:xfrm>
            <a:off x="1905000" y="990600"/>
            <a:ext cx="762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Nguồn lao động v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sử dụng lao 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1828800" y="1447800"/>
            <a:ext cx="480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1.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Nguồn lao động.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1828800" y="1828800"/>
            <a:ext cx="8839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Thuận lợi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+ Nguồn lao động dồi d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o, tăng nhanh, chất lượng đang được nâng cao.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+ Có kinh nghiệm trong sản xuất: nông- lâm-ngư nghiệp.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828800" y="3352800"/>
            <a:ext cx="8839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Hạn chế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về thể lực, trình độ chuyên môn kĩ thuật, lao động thủ công còn phổ biến.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0247" name="Picture 8" descr="tad_cachcambutd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560513"/>
            <a:ext cx="800100" cy="53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/>
          <p:nvPr/>
        </p:nvSpPr>
        <p:spPr>
          <a:xfrm>
            <a:off x="1524000" y="1"/>
            <a:ext cx="8839200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Chất lượng lao động với thang điểm 10, VN được QT chấm 3,79 điểm về nguồn nhân lực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Thanh niên VN theo thang điểm 10 của khu vực thì trí tuệ đạt 2,3 điểm, ngoại ngữ đạt 3,5 điểm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7" name="Picture 7" descr="thu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52600"/>
            <a:ext cx="4495800" cy="2514600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8" name="Picture 8" descr="LD DUOC DT TRUOC KHI DI 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43400"/>
            <a:ext cx="4495800" cy="2514600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9" name="Picture 6" descr="LD TREN C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752600"/>
            <a:ext cx="4191000" cy="5105400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Presentation</Application>
  <PresentationFormat>Custom</PresentationFormat>
  <Paragraphs>159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Blue Waves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Hướng dẫn học tập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Customer</cp:lastModifiedBy>
  <cp:revision>4</cp:revision>
  <dcterms:created xsi:type="dcterms:W3CDTF">2021-09-10T12:26:00Z</dcterms:created>
  <dcterms:modified xsi:type="dcterms:W3CDTF">2023-09-26T01:30:54Z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FD7CDA68CA294E00894C05038116EF72</vt:lpwstr>
  </property>
  <property fmtid="{D5CDD505-2E9C-101B-9397-08002B2CF9AE}" pid="3" name="KSOProductBuildVer">
    <vt:lpwstr>1033-11.2.0.10296</vt:lpwstr>
  </property>
</Properties>
</file>