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78" r:id="rId2"/>
    <p:sldId id="3164" r:id="rId3"/>
    <p:sldId id="3088" r:id="rId4"/>
    <p:sldId id="3131" r:id="rId5"/>
    <p:sldId id="3168" r:id="rId6"/>
    <p:sldId id="3165" r:id="rId7"/>
    <p:sldId id="3185" r:id="rId8"/>
    <p:sldId id="3167" r:id="rId9"/>
    <p:sldId id="3170" r:id="rId10"/>
    <p:sldId id="3169" r:id="rId11"/>
    <p:sldId id="3171" r:id="rId12"/>
    <p:sldId id="3172" r:id="rId13"/>
    <p:sldId id="3173" r:id="rId14"/>
    <p:sldId id="3155" r:id="rId15"/>
    <p:sldId id="3159" r:id="rId16"/>
    <p:sldId id="3175" r:id="rId17"/>
    <p:sldId id="3182" r:id="rId18"/>
    <p:sldId id="3162" r:id="rId19"/>
    <p:sldId id="3134" r:id="rId20"/>
    <p:sldId id="3180" r:id="rId21"/>
    <p:sldId id="3183" r:id="rId22"/>
    <p:sldId id="3184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67BE"/>
    <a:srgbClr val="F3C5BE"/>
    <a:srgbClr val="1A8CE1"/>
    <a:srgbClr val="CE000D"/>
    <a:srgbClr val="84004C"/>
    <a:srgbClr val="8B2FC3"/>
    <a:srgbClr val="C9247B"/>
    <a:srgbClr val="60AEA9"/>
    <a:srgbClr val="00B3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32" autoAdjust="0"/>
    <p:restoredTop sz="92986" autoAdjust="0"/>
  </p:normalViewPr>
  <p:slideViewPr>
    <p:cSldViewPr>
      <p:cViewPr varScale="1">
        <p:scale>
          <a:sx n="80" d="100"/>
          <a:sy n="80" d="100"/>
        </p:scale>
        <p:origin x="859" y="48"/>
      </p:cViewPr>
      <p:guideLst>
        <p:guide orient="horz" pos="328"/>
        <p:guide orient="horz" pos="4183"/>
        <p:guide pos="4050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665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331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186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289642"/>
            <a:ext cx="11572875" cy="12054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38" y="1687620"/>
            <a:ext cx="5679281" cy="4773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36531" y="1687619"/>
            <a:ext cx="5679281" cy="2305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36531" y="4153754"/>
            <a:ext cx="5679281" cy="23070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7648-535A-4BF1-9447-28E874EE0B2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12854940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688" y="111828"/>
            <a:ext cx="12006471" cy="2622822"/>
          </a:xfrm>
          <a:prstGeom prst="rect">
            <a:avLst/>
          </a:prstGeom>
          <a:noFill/>
        </p:spPr>
        <p:txBody>
          <a:bodyPr wrap="none" lIns="128577" tIns="64288" rIns="128577" bIns="64288">
            <a:spAutoFit/>
          </a:bodyPr>
          <a:lstStyle/>
          <a:p>
            <a:pPr algn="ctr" defTabSz="1285737"/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br>
              <a:rPr lang="en-US" sz="65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85737"/>
            <a:r>
              <a:rPr 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4A1</a:t>
            </a:r>
          </a:p>
        </p:txBody>
      </p:sp>
      <p:grpSp>
        <p:nvGrpSpPr>
          <p:cNvPr id="4" name="Google Shape;227;p40"/>
          <p:cNvGrpSpPr/>
          <p:nvPr/>
        </p:nvGrpSpPr>
        <p:grpSpPr>
          <a:xfrm>
            <a:off x="454002" y="1968236"/>
            <a:ext cx="2730776" cy="3162147"/>
            <a:chOff x="5293245" y="6083019"/>
            <a:chExt cx="1941885" cy="2248761"/>
          </a:xfrm>
        </p:grpSpPr>
        <p:sp>
          <p:nvSpPr>
            <p:cNvPr id="5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1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2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6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3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8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9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0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1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2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3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4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5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6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7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8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49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0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1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2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3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4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5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6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7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8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59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0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1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2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3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4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5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6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7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8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69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0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1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2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3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4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5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6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7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8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79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0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1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2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3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4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5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6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7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8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89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0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1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2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3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4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5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6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7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8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99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0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1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2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3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4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5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6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7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8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09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10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11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12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</p:grpSp>
      <p:grpSp>
        <p:nvGrpSpPr>
          <p:cNvPr id="113" name="Google Shape;336;p40"/>
          <p:cNvGrpSpPr/>
          <p:nvPr/>
        </p:nvGrpSpPr>
        <p:grpSpPr>
          <a:xfrm>
            <a:off x="9547332" y="1717129"/>
            <a:ext cx="2830038" cy="3362810"/>
            <a:chOff x="11016213" y="5853720"/>
            <a:chExt cx="2012471" cy="2391463"/>
          </a:xfrm>
        </p:grpSpPr>
        <p:sp>
          <p:nvSpPr>
            <p:cNvPr id="114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15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16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17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18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19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0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1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2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3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4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5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6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7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8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29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0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1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2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3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4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5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6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7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8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39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0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1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2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3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4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5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6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7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8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49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0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1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2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3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4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5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6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7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8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59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0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1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2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3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4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5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6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7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8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69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0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1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2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3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4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5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6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7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8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79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0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1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2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3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4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5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6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7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8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89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0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1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2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3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4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5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6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7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8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199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0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1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2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3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4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5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6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7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8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09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0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1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2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3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4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5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6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7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8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19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20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21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</p:grpSp>
      <p:grpSp>
        <p:nvGrpSpPr>
          <p:cNvPr id="222" name="Google Shape;446;p40"/>
          <p:cNvGrpSpPr/>
          <p:nvPr/>
        </p:nvGrpSpPr>
        <p:grpSpPr>
          <a:xfrm>
            <a:off x="-1699" y="4930448"/>
            <a:ext cx="12859163" cy="2302217"/>
            <a:chOff x="6554550" y="3707188"/>
            <a:chExt cx="7127831" cy="1637222"/>
          </a:xfrm>
        </p:grpSpPr>
        <p:sp>
          <p:nvSpPr>
            <p:cNvPr id="223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24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25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26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27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</p:grpSp>
      <p:grpSp>
        <p:nvGrpSpPr>
          <p:cNvPr id="228" name="Google Shape;452;p40"/>
          <p:cNvGrpSpPr/>
          <p:nvPr/>
        </p:nvGrpSpPr>
        <p:grpSpPr>
          <a:xfrm>
            <a:off x="5023241" y="4250943"/>
            <a:ext cx="2812206" cy="1344540"/>
            <a:chOff x="1313950" y="2027925"/>
            <a:chExt cx="6516100" cy="3115575"/>
          </a:xfrm>
        </p:grpSpPr>
        <p:sp>
          <p:nvSpPr>
            <p:cNvPr id="229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0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1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2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3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4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5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6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7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8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39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0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1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2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3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4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5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6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7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8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49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0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1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2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3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4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5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6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7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8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59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60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61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62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63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64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</p:grpSp>
      <p:sp>
        <p:nvSpPr>
          <p:cNvPr id="265" name="Google Shape;490;p40"/>
          <p:cNvSpPr/>
          <p:nvPr/>
        </p:nvSpPr>
        <p:spPr>
          <a:xfrm>
            <a:off x="9199986" y="5290515"/>
            <a:ext cx="3678804" cy="1249832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8556" tIns="128556" rIns="128556" bIns="128556" anchor="ctr" anchorCtr="0">
            <a:noAutofit/>
          </a:bodyPr>
          <a:lstStyle/>
          <a:p>
            <a:endParaRPr sz="2500"/>
          </a:p>
        </p:txBody>
      </p:sp>
      <p:sp>
        <p:nvSpPr>
          <p:cNvPr id="266" name="Google Shape;491;p40"/>
          <p:cNvSpPr/>
          <p:nvPr/>
        </p:nvSpPr>
        <p:spPr>
          <a:xfrm>
            <a:off x="-20004" y="5290530"/>
            <a:ext cx="3678804" cy="1249832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8556" tIns="128556" rIns="128556" bIns="128556" anchor="ctr" anchorCtr="0">
            <a:noAutofit/>
          </a:bodyPr>
          <a:lstStyle/>
          <a:p>
            <a:endParaRPr sz="2500"/>
          </a:p>
        </p:txBody>
      </p:sp>
      <p:grpSp>
        <p:nvGrpSpPr>
          <p:cNvPr id="267" name="Google Shape;492;p40"/>
          <p:cNvGrpSpPr/>
          <p:nvPr/>
        </p:nvGrpSpPr>
        <p:grpSpPr>
          <a:xfrm>
            <a:off x="9521878" y="3975954"/>
            <a:ext cx="1552711" cy="2904239"/>
            <a:chOff x="35658225" y="12492275"/>
            <a:chExt cx="1104150" cy="2065350"/>
          </a:xfrm>
        </p:grpSpPr>
        <p:sp>
          <p:nvSpPr>
            <p:cNvPr id="268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69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0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1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2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3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4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5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6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7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8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79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0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1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2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3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4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5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6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7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8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89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0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1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2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3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4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5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6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7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8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299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0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1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2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3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4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5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6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7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8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09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0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1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2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3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4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5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6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7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8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19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0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1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2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3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4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5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6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7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8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29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30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</p:grpSp>
      <p:grpSp>
        <p:nvGrpSpPr>
          <p:cNvPr id="331" name="Google Shape;556;p40"/>
          <p:cNvGrpSpPr/>
          <p:nvPr/>
        </p:nvGrpSpPr>
        <p:grpSpPr>
          <a:xfrm>
            <a:off x="1897086" y="3750142"/>
            <a:ext cx="1566598" cy="3130035"/>
            <a:chOff x="31594325" y="12376475"/>
            <a:chExt cx="1114025" cy="2225925"/>
          </a:xfrm>
        </p:grpSpPr>
        <p:sp>
          <p:nvSpPr>
            <p:cNvPr id="332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33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34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35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36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37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38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39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0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1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2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3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4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5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6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7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8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49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0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1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2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3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4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5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6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7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8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59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0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1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2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3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4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5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6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7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8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69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0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1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2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3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4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5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6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7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8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79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80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81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82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83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84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85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  <p:sp>
          <p:nvSpPr>
            <p:cNvPr id="386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00"/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3239346" y="3409226"/>
            <a:ext cx="7163728" cy="703212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r>
              <a:rPr lang="en-US" sz="3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A5403-9937-4F05-95B6-7B25A1BBF627}"/>
              </a:ext>
            </a:extLst>
          </p:cNvPr>
          <p:cNvSpPr txBox="1"/>
          <p:nvPr/>
        </p:nvSpPr>
        <p:spPr>
          <a:xfrm>
            <a:off x="3540606" y="6438196"/>
            <a:ext cx="757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</p:spTree>
    <p:extLst>
      <p:ext uri="{BB962C8B-B14F-4D97-AF65-F5344CB8AC3E}">
        <p14:creationId xmlns:p14="http://schemas.microsoft.com/office/powerpoint/2010/main" val="27287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9"/>
          <a:stretch>
            <a:fillRect/>
          </a:stretch>
        </p:blipFill>
        <p:spPr bwMode="auto">
          <a:xfrm>
            <a:off x="-24555" y="0"/>
            <a:ext cx="12883307" cy="72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1609394" y="455389"/>
            <a:ext cx="10092226" cy="803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0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KHỐI LƯỢNG</a:t>
            </a:r>
          </a:p>
        </p:txBody>
      </p:sp>
      <p:graphicFrame>
        <p:nvGraphicFramePr>
          <p:cNvPr id="4" name="Group 5"/>
          <p:cNvGraphicFramePr>
            <a:graphicFrameLocks/>
          </p:cNvGraphicFramePr>
          <p:nvPr/>
        </p:nvGraphicFramePr>
        <p:xfrm>
          <a:off x="214654" y="1526893"/>
          <a:ext cx="12429442" cy="3777051"/>
        </p:xfrm>
        <a:graphic>
          <a:graphicData uri="http://schemas.openxmlformats.org/drawingml/2006/table">
            <a:tbl>
              <a:tblPr/>
              <a:tblGrid>
                <a:gridCol w="214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5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6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1071857" y="1473318"/>
            <a:ext cx="4393165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5762507" y="1473318"/>
            <a:ext cx="2529196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8465232" y="1473318"/>
            <a:ext cx="4286015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4415842" y="2237686"/>
            <a:ext cx="1370632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739244" y="2237685"/>
            <a:ext cx="134384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808585" y="2237686"/>
            <a:ext cx="75005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6494113" y="2237686"/>
            <a:ext cx="96435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8572382" y="2178167"/>
            <a:ext cx="107150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10286788" y="2196583"/>
            <a:ext cx="117865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2001194" y="2196582"/>
            <a:ext cx="85720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1786894" y="2973423"/>
            <a:ext cx="85720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10222052" y="2995188"/>
            <a:ext cx="1928707" cy="13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1dag</a:t>
            </a:r>
            <a:r>
              <a:rPr lang="en-US" altLang="en-US" sz="3935" b="1" dirty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8496484" y="2973423"/>
            <a:ext cx="117865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1hg</a:t>
            </a: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6299902" y="3005234"/>
            <a:ext cx="117865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1kg</a:t>
            </a: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4295297" y="2993513"/>
            <a:ext cx="1660831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1yến</a:t>
            </a: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2795192" y="2996862"/>
            <a:ext cx="1350542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1tạ</a:t>
            </a:r>
          </a:p>
        </p:txBody>
      </p:sp>
      <p:sp>
        <p:nvSpPr>
          <p:cNvPr id="22" name="Text Box 55"/>
          <p:cNvSpPr txBox="1">
            <a:spLocks noChangeArrowheads="1"/>
          </p:cNvSpPr>
          <p:nvPr/>
        </p:nvSpPr>
        <p:spPr bwMode="auto">
          <a:xfrm>
            <a:off x="529409" y="2996863"/>
            <a:ext cx="1553680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1tấn</a:t>
            </a: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7929480" y="3761984"/>
            <a:ext cx="214300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5871300" y="3725151"/>
            <a:ext cx="2357308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5871305" y="4542174"/>
            <a:ext cx="280823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auto">
          <a:xfrm>
            <a:off x="4179217" y="3716780"/>
            <a:ext cx="192870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2250511" y="3760309"/>
            <a:ext cx="2357308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  </a:t>
            </a:r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2250511" y="4513710"/>
            <a:ext cx="203585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9" name="Text Box 62"/>
          <p:cNvSpPr txBox="1">
            <a:spLocks noChangeArrowheads="1"/>
          </p:cNvSpPr>
          <p:nvPr/>
        </p:nvSpPr>
        <p:spPr bwMode="auto">
          <a:xfrm>
            <a:off x="214654" y="3684971"/>
            <a:ext cx="1821556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92330" y="4528780"/>
            <a:ext cx="2422046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10137225" y="3723475"/>
            <a:ext cx="1607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3" name="Text Box 58">
            <a:extLst>
              <a:ext uri="{FF2B5EF4-FFF2-40B4-BE49-F238E27FC236}">
                <a16:creationId xmlns:a16="http://schemas.microsoft.com/office/drawing/2014/main" id="{6FE02DB1-2BAB-412E-A177-B98CD2732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480" y="4596766"/>
            <a:ext cx="280823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21805" y="5625395"/>
            <a:ext cx="121727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b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2330" y="5670896"/>
            <a:ext cx="12451767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4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92332" y="5652183"/>
            <a:ext cx="12474092" cy="15147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1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nen bieu tuong\[Muare.asia]-FramesChildrenVol30\muare.asia - babyvol30 -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" y="1"/>
            <a:ext cx="12829728" cy="74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3779317" y="1283175"/>
            <a:ext cx="5329138" cy="94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803" tIns="57401" rIns="114803" bIns="574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</a:rPr>
              <a:t>HOẠT ĐỘNG 3</a:t>
            </a:r>
            <a:endParaRPr lang="en-US" altLang="en-US" sz="4400" b="1" dirty="0">
              <a:solidFill>
                <a:srgbClr val="002060"/>
              </a:solidFill>
            </a:endParaRPr>
          </a:p>
        </p:txBody>
      </p:sp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1748855" y="2536205"/>
            <a:ext cx="9217024" cy="8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803" tIns="57401" rIns="114803" bIns="574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THỰC HÀNH - LUYỆN TẬP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0750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9"/>
          <a:stretch>
            <a:fillRect/>
          </a:stretch>
        </p:blipFill>
        <p:spPr bwMode="auto">
          <a:xfrm>
            <a:off x="-24555" y="0"/>
            <a:ext cx="12883307" cy="72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1609394" y="455389"/>
            <a:ext cx="10092226" cy="803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0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KHOA/TRANG 24</a:t>
            </a:r>
          </a:p>
        </p:txBody>
      </p:sp>
      <p:sp>
        <p:nvSpPr>
          <p:cNvPr id="2" name="Rectangle 1"/>
          <p:cNvSpPr/>
          <p:nvPr/>
        </p:nvSpPr>
        <p:spPr>
          <a:xfrm>
            <a:off x="2252911" y="2536205"/>
            <a:ext cx="76328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 2, 3: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8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Nháp</a:t>
            </a:r>
            <a:endParaRPr lang="en-US" alt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6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-56786" y="5165612"/>
            <a:ext cx="6449423" cy="1772375"/>
            <a:chOff x="-153988" y="4656138"/>
            <a:chExt cx="5256213" cy="2220913"/>
          </a:xfrm>
        </p:grpSpPr>
        <p:sp>
          <p:nvSpPr>
            <p:cNvPr id="5" name="Freeform 4"/>
            <p:cNvSpPr/>
            <p:nvPr/>
          </p:nvSpPr>
          <p:spPr bwMode="auto">
            <a:xfrm>
              <a:off x="-153988" y="5380038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14300" y="5843588"/>
              <a:ext cx="398463" cy="909638"/>
            </a:xfrm>
            <a:custGeom>
              <a:avLst/>
              <a:gdLst>
                <a:gd name="T0" fmla="*/ 251 w 251"/>
                <a:gd name="T1" fmla="*/ 100 h 573"/>
                <a:gd name="T2" fmla="*/ 142 w 251"/>
                <a:gd name="T3" fmla="*/ 164 h 573"/>
                <a:gd name="T4" fmla="*/ 126 w 251"/>
                <a:gd name="T5" fmla="*/ 0 h 573"/>
                <a:gd name="T6" fmla="*/ 109 w 251"/>
                <a:gd name="T7" fmla="*/ 164 h 573"/>
                <a:gd name="T8" fmla="*/ 0 w 251"/>
                <a:gd name="T9" fmla="*/ 100 h 573"/>
                <a:gd name="T10" fmla="*/ 101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0"/>
                  </a:moveTo>
                  <a:lnTo>
                    <a:pt x="142" y="164"/>
                  </a:lnTo>
                  <a:lnTo>
                    <a:pt x="126" y="0"/>
                  </a:lnTo>
                  <a:lnTo>
                    <a:pt x="109" y="164"/>
                  </a:lnTo>
                  <a:lnTo>
                    <a:pt x="0" y="100"/>
                  </a:lnTo>
                  <a:lnTo>
                    <a:pt x="101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356100" y="6223001"/>
              <a:ext cx="746125" cy="361950"/>
            </a:xfrm>
            <a:custGeom>
              <a:avLst/>
              <a:gdLst>
                <a:gd name="T0" fmla="*/ 168 w 169"/>
                <a:gd name="T1" fmla="*/ 82 h 82"/>
                <a:gd name="T2" fmla="*/ 169 w 169"/>
                <a:gd name="T3" fmla="*/ 72 h 82"/>
                <a:gd name="T4" fmla="*/ 126 w 169"/>
                <a:gd name="T5" fmla="*/ 29 h 82"/>
                <a:gd name="T6" fmla="*/ 123 w 169"/>
                <a:gd name="T7" fmla="*/ 30 h 82"/>
                <a:gd name="T8" fmla="*/ 86 w 169"/>
                <a:gd name="T9" fmla="*/ 0 h 82"/>
                <a:gd name="T10" fmla="*/ 47 w 169"/>
                <a:gd name="T11" fmla="*/ 38 h 82"/>
                <a:gd name="T12" fmla="*/ 37 w 169"/>
                <a:gd name="T13" fmla="*/ 37 h 82"/>
                <a:gd name="T14" fmla="*/ 0 w 169"/>
                <a:gd name="T15" fmla="*/ 73 h 82"/>
                <a:gd name="T16" fmla="*/ 1 w 169"/>
                <a:gd name="T17" fmla="*/ 82 h 82"/>
                <a:gd name="T18" fmla="*/ 168 w 169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82">
                  <a:moveTo>
                    <a:pt x="168" y="82"/>
                  </a:moveTo>
                  <a:cubicBezTo>
                    <a:pt x="169" y="79"/>
                    <a:pt x="169" y="76"/>
                    <a:pt x="169" y="72"/>
                  </a:cubicBezTo>
                  <a:cubicBezTo>
                    <a:pt x="169" y="49"/>
                    <a:pt x="150" y="29"/>
                    <a:pt x="126" y="29"/>
                  </a:cubicBezTo>
                  <a:cubicBezTo>
                    <a:pt x="125" y="30"/>
                    <a:pt x="124" y="30"/>
                    <a:pt x="123" y="30"/>
                  </a:cubicBezTo>
                  <a:cubicBezTo>
                    <a:pt x="119" y="13"/>
                    <a:pt x="103" y="0"/>
                    <a:pt x="86" y="0"/>
                  </a:cubicBezTo>
                  <a:cubicBezTo>
                    <a:pt x="65" y="0"/>
                    <a:pt x="47" y="18"/>
                    <a:pt x="47" y="38"/>
                  </a:cubicBezTo>
                  <a:cubicBezTo>
                    <a:pt x="44" y="37"/>
                    <a:pt x="41" y="37"/>
                    <a:pt x="37" y="37"/>
                  </a:cubicBezTo>
                  <a:cubicBezTo>
                    <a:pt x="17" y="37"/>
                    <a:pt x="0" y="53"/>
                    <a:pt x="0" y="73"/>
                  </a:cubicBezTo>
                  <a:cubicBezTo>
                    <a:pt x="0" y="76"/>
                    <a:pt x="1" y="79"/>
                    <a:pt x="1" y="82"/>
                  </a:cubicBezTo>
                  <a:cubicBezTo>
                    <a:pt x="168" y="82"/>
                    <a:pt x="168" y="82"/>
                    <a:pt x="168" y="82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606925" y="6443663"/>
              <a:ext cx="93663" cy="101600"/>
            </a:xfrm>
            <a:custGeom>
              <a:avLst/>
              <a:gdLst>
                <a:gd name="T0" fmla="*/ 19 w 21"/>
                <a:gd name="T1" fmla="*/ 5 h 23"/>
                <a:gd name="T2" fmla="*/ 8 w 21"/>
                <a:gd name="T3" fmla="*/ 1 h 23"/>
                <a:gd name="T4" fmla="*/ 3 w 21"/>
                <a:gd name="T5" fmla="*/ 4 h 23"/>
                <a:gd name="T6" fmla="*/ 1 w 21"/>
                <a:gd name="T7" fmla="*/ 13 h 23"/>
                <a:gd name="T8" fmla="*/ 17 w 21"/>
                <a:gd name="T9" fmla="*/ 18 h 23"/>
                <a:gd name="T10" fmla="*/ 19 w 21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3">
                  <a:moveTo>
                    <a:pt x="19" y="5"/>
                  </a:moveTo>
                  <a:cubicBezTo>
                    <a:pt x="17" y="1"/>
                    <a:pt x="12" y="0"/>
                    <a:pt x="8" y="1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1" y="6"/>
                    <a:pt x="0" y="10"/>
                    <a:pt x="1" y="13"/>
                  </a:cubicBezTo>
                  <a:cubicBezTo>
                    <a:pt x="3" y="20"/>
                    <a:pt x="12" y="23"/>
                    <a:pt x="17" y="18"/>
                  </a:cubicBezTo>
                  <a:cubicBezTo>
                    <a:pt x="20" y="14"/>
                    <a:pt x="21" y="9"/>
                    <a:pt x="19" y="5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616450" y="6324601"/>
              <a:ext cx="123825" cy="93663"/>
            </a:xfrm>
            <a:custGeom>
              <a:avLst/>
              <a:gdLst>
                <a:gd name="T0" fmla="*/ 16 w 28"/>
                <a:gd name="T1" fmla="*/ 0 h 21"/>
                <a:gd name="T2" fmla="*/ 16 w 28"/>
                <a:gd name="T3" fmla="*/ 21 h 21"/>
                <a:gd name="T4" fmla="*/ 16 w 2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28" y="21"/>
                    <a:pt x="28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784725" y="6421438"/>
              <a:ext cx="87313" cy="101600"/>
            </a:xfrm>
            <a:custGeom>
              <a:avLst/>
              <a:gdLst>
                <a:gd name="T0" fmla="*/ 18 w 20"/>
                <a:gd name="T1" fmla="*/ 5 h 23"/>
                <a:gd name="T2" fmla="*/ 15 w 20"/>
                <a:gd name="T3" fmla="*/ 2 h 23"/>
                <a:gd name="T4" fmla="*/ 5 w 20"/>
                <a:gd name="T5" fmla="*/ 3 h 23"/>
                <a:gd name="T6" fmla="*/ 1 w 20"/>
                <a:gd name="T7" fmla="*/ 6 h 23"/>
                <a:gd name="T8" fmla="*/ 0 w 20"/>
                <a:gd name="T9" fmla="*/ 12 h 23"/>
                <a:gd name="T10" fmla="*/ 7 w 20"/>
                <a:gd name="T11" fmla="*/ 21 h 23"/>
                <a:gd name="T12" fmla="*/ 19 w 20"/>
                <a:gd name="T13" fmla="*/ 17 h 23"/>
                <a:gd name="T14" fmla="*/ 20 w 20"/>
                <a:gd name="T15" fmla="*/ 12 h 23"/>
                <a:gd name="T16" fmla="*/ 18 w 2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18" y="5"/>
                  </a:moveTo>
                  <a:cubicBezTo>
                    <a:pt x="17" y="4"/>
                    <a:pt x="16" y="3"/>
                    <a:pt x="15" y="2"/>
                  </a:cubicBezTo>
                  <a:cubicBezTo>
                    <a:pt x="12" y="1"/>
                    <a:pt x="8" y="0"/>
                    <a:pt x="5" y="3"/>
                  </a:cubicBezTo>
                  <a:cubicBezTo>
                    <a:pt x="3" y="4"/>
                    <a:pt x="2" y="5"/>
                    <a:pt x="1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6"/>
                    <a:pt x="3" y="20"/>
                    <a:pt x="7" y="21"/>
                  </a:cubicBezTo>
                  <a:cubicBezTo>
                    <a:pt x="12" y="23"/>
                    <a:pt x="17" y="21"/>
                    <a:pt x="19" y="17"/>
                  </a:cubicBezTo>
                  <a:cubicBezTo>
                    <a:pt x="20" y="15"/>
                    <a:pt x="20" y="13"/>
                    <a:pt x="20" y="12"/>
                  </a:cubicBezTo>
                  <a:cubicBezTo>
                    <a:pt x="20" y="9"/>
                    <a:pt x="20" y="7"/>
                    <a:pt x="18" y="5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916487" y="6448426"/>
              <a:ext cx="106363" cy="84138"/>
            </a:xfrm>
            <a:custGeom>
              <a:avLst/>
              <a:gdLst>
                <a:gd name="T0" fmla="*/ 12 w 24"/>
                <a:gd name="T1" fmla="*/ 0 h 19"/>
                <a:gd name="T2" fmla="*/ 12 w 24"/>
                <a:gd name="T3" fmla="*/ 19 h 19"/>
                <a:gd name="T4" fmla="*/ 12 w 24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12" y="0"/>
                  </a:moveTo>
                  <a:cubicBezTo>
                    <a:pt x="0" y="0"/>
                    <a:pt x="0" y="19"/>
                    <a:pt x="12" y="19"/>
                  </a:cubicBezTo>
                  <a:cubicBezTo>
                    <a:pt x="24" y="19"/>
                    <a:pt x="24" y="0"/>
                    <a:pt x="12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356100" y="6381751"/>
              <a:ext cx="206375" cy="163513"/>
            </a:xfrm>
            <a:custGeom>
              <a:avLst/>
              <a:gdLst>
                <a:gd name="T0" fmla="*/ 47 w 47"/>
                <a:gd name="T1" fmla="*/ 2 h 37"/>
                <a:gd name="T2" fmla="*/ 47 w 47"/>
                <a:gd name="T3" fmla="*/ 2 h 37"/>
                <a:gd name="T4" fmla="*/ 47 w 47"/>
                <a:gd name="T5" fmla="*/ 2 h 37"/>
                <a:gd name="T6" fmla="*/ 47 w 47"/>
                <a:gd name="T7" fmla="*/ 2 h 37"/>
                <a:gd name="T8" fmla="*/ 47 w 47"/>
                <a:gd name="T9" fmla="*/ 2 h 37"/>
                <a:gd name="T10" fmla="*/ 47 w 47"/>
                <a:gd name="T11" fmla="*/ 2 h 37"/>
                <a:gd name="T12" fmla="*/ 47 w 47"/>
                <a:gd name="T13" fmla="*/ 2 h 37"/>
                <a:gd name="T14" fmla="*/ 47 w 47"/>
                <a:gd name="T15" fmla="*/ 2 h 37"/>
                <a:gd name="T16" fmla="*/ 47 w 47"/>
                <a:gd name="T17" fmla="*/ 2 h 37"/>
                <a:gd name="T18" fmla="*/ 47 w 47"/>
                <a:gd name="T19" fmla="*/ 2 h 37"/>
                <a:gd name="T20" fmla="*/ 47 w 47"/>
                <a:gd name="T21" fmla="*/ 2 h 37"/>
                <a:gd name="T22" fmla="*/ 47 w 47"/>
                <a:gd name="T23" fmla="*/ 2 h 37"/>
                <a:gd name="T24" fmla="*/ 47 w 47"/>
                <a:gd name="T25" fmla="*/ 2 h 37"/>
                <a:gd name="T26" fmla="*/ 47 w 47"/>
                <a:gd name="T27" fmla="*/ 2 h 37"/>
                <a:gd name="T28" fmla="*/ 47 w 47"/>
                <a:gd name="T29" fmla="*/ 2 h 37"/>
                <a:gd name="T30" fmla="*/ 47 w 47"/>
                <a:gd name="T31" fmla="*/ 2 h 37"/>
                <a:gd name="T32" fmla="*/ 47 w 47"/>
                <a:gd name="T33" fmla="*/ 2 h 37"/>
                <a:gd name="T34" fmla="*/ 47 w 47"/>
                <a:gd name="T35" fmla="*/ 2 h 37"/>
                <a:gd name="T36" fmla="*/ 47 w 47"/>
                <a:gd name="T37" fmla="*/ 1 h 37"/>
                <a:gd name="T38" fmla="*/ 47 w 47"/>
                <a:gd name="T39" fmla="*/ 1 h 37"/>
                <a:gd name="T40" fmla="*/ 47 w 47"/>
                <a:gd name="T41" fmla="*/ 1 h 37"/>
                <a:gd name="T42" fmla="*/ 47 w 47"/>
                <a:gd name="T43" fmla="*/ 1 h 37"/>
                <a:gd name="T44" fmla="*/ 47 w 47"/>
                <a:gd name="T45" fmla="*/ 1 h 37"/>
                <a:gd name="T46" fmla="*/ 47 w 47"/>
                <a:gd name="T47" fmla="*/ 1 h 37"/>
                <a:gd name="T48" fmla="*/ 47 w 47"/>
                <a:gd name="T49" fmla="*/ 1 h 37"/>
                <a:gd name="T50" fmla="*/ 47 w 47"/>
                <a:gd name="T51" fmla="*/ 1 h 37"/>
                <a:gd name="T52" fmla="*/ 47 w 47"/>
                <a:gd name="T53" fmla="*/ 1 h 37"/>
                <a:gd name="T54" fmla="*/ 47 w 47"/>
                <a:gd name="T55" fmla="*/ 1 h 37"/>
                <a:gd name="T56" fmla="*/ 47 w 47"/>
                <a:gd name="T57" fmla="*/ 1 h 37"/>
                <a:gd name="T58" fmla="*/ 47 w 47"/>
                <a:gd name="T59" fmla="*/ 1 h 37"/>
                <a:gd name="T60" fmla="*/ 47 w 47"/>
                <a:gd name="T61" fmla="*/ 1 h 37"/>
                <a:gd name="T62" fmla="*/ 47 w 47"/>
                <a:gd name="T63" fmla="*/ 1 h 37"/>
                <a:gd name="T64" fmla="*/ 47 w 47"/>
                <a:gd name="T65" fmla="*/ 1 h 37"/>
                <a:gd name="T66" fmla="*/ 47 w 47"/>
                <a:gd name="T67" fmla="*/ 1 h 37"/>
                <a:gd name="T68" fmla="*/ 47 w 47"/>
                <a:gd name="T69" fmla="*/ 1 h 37"/>
                <a:gd name="T70" fmla="*/ 47 w 47"/>
                <a:gd name="T71" fmla="*/ 1 h 37"/>
                <a:gd name="T72" fmla="*/ 37 w 47"/>
                <a:gd name="T73" fmla="*/ 1 h 37"/>
                <a:gd name="T74" fmla="*/ 0 w 47"/>
                <a:gd name="T75" fmla="*/ 37 h 37"/>
                <a:gd name="T76" fmla="*/ 0 w 47"/>
                <a:gd name="T77" fmla="*/ 37 h 37"/>
                <a:gd name="T78" fmla="*/ 37 w 47"/>
                <a:gd name="T79" fmla="*/ 1 h 37"/>
                <a:gd name="T80" fmla="*/ 47 w 47"/>
                <a:gd name="T81" fmla="*/ 2 h 37"/>
                <a:gd name="T82" fmla="*/ 47 w 47"/>
                <a:gd name="T83" fmla="*/ 2 h 37"/>
                <a:gd name="T84" fmla="*/ 47 w 47"/>
                <a:gd name="T85" fmla="*/ 2 h 37"/>
                <a:gd name="T86" fmla="*/ 37 w 47"/>
                <a:gd name="T87" fmla="*/ 1 h 37"/>
                <a:gd name="T88" fmla="*/ 47 w 47"/>
                <a:gd name="T89" fmla="*/ 1 h 37"/>
                <a:gd name="T90" fmla="*/ 47 w 47"/>
                <a:gd name="T91" fmla="*/ 1 h 37"/>
                <a:gd name="T92" fmla="*/ 47 w 47"/>
                <a:gd name="T93" fmla="*/ 1 h 37"/>
                <a:gd name="T94" fmla="*/ 47 w 47"/>
                <a:gd name="T95" fmla="*/ 1 h 37"/>
                <a:gd name="T96" fmla="*/ 47 w 47"/>
                <a:gd name="T97" fmla="*/ 1 h 37"/>
                <a:gd name="T98" fmla="*/ 47 w 47"/>
                <a:gd name="T99" fmla="*/ 1 h 37"/>
                <a:gd name="T100" fmla="*/ 47 w 47"/>
                <a:gd name="T101" fmla="*/ 0 h 37"/>
                <a:gd name="T102" fmla="*/ 47 w 47"/>
                <a:gd name="T103" fmla="*/ 0 h 37"/>
                <a:gd name="T104" fmla="*/ 47 w 47"/>
                <a:gd name="T105" fmla="*/ 0 h 37"/>
                <a:gd name="T106" fmla="*/ 47 w 47"/>
                <a:gd name="T107" fmla="*/ 0 h 37"/>
                <a:gd name="T108" fmla="*/ 47 w 47"/>
                <a:gd name="T109" fmla="*/ 0 h 37"/>
                <a:gd name="T110" fmla="*/ 47 w 47"/>
                <a:gd name="T1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37"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2"/>
                  </a:move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37" y="1"/>
                  </a:moveTo>
                  <a:cubicBezTo>
                    <a:pt x="17" y="1"/>
                    <a:pt x="0" y="1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1"/>
                    <a:pt x="37" y="1"/>
                  </a:cubicBezTo>
                  <a:cubicBezTo>
                    <a:pt x="41" y="1"/>
                    <a:pt x="44" y="1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1"/>
                    <a:pt x="41" y="1"/>
                    <a:pt x="3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7" y="1"/>
                    <a:pt x="47" y="1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47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4356100" y="6227763"/>
              <a:ext cx="352425" cy="357188"/>
            </a:xfrm>
            <a:custGeom>
              <a:avLst/>
              <a:gdLst>
                <a:gd name="T0" fmla="*/ 27 w 80"/>
                <a:gd name="T1" fmla="*/ 69 h 81"/>
                <a:gd name="T2" fmla="*/ 27 w 80"/>
                <a:gd name="T3" fmla="*/ 51 h 81"/>
                <a:gd name="T4" fmla="*/ 27 w 80"/>
                <a:gd name="T5" fmla="*/ 69 h 81"/>
                <a:gd name="T6" fmla="*/ 67 w 80"/>
                <a:gd name="T7" fmla="*/ 69 h 81"/>
                <a:gd name="T8" fmla="*/ 58 w 80"/>
                <a:gd name="T9" fmla="*/ 62 h 81"/>
                <a:gd name="T10" fmla="*/ 60 w 80"/>
                <a:gd name="T11" fmla="*/ 53 h 81"/>
                <a:gd name="T12" fmla="*/ 65 w 80"/>
                <a:gd name="T13" fmla="*/ 50 h 81"/>
                <a:gd name="T14" fmla="*/ 68 w 80"/>
                <a:gd name="T15" fmla="*/ 50 h 81"/>
                <a:gd name="T16" fmla="*/ 76 w 80"/>
                <a:gd name="T17" fmla="*/ 54 h 81"/>
                <a:gd name="T18" fmla="*/ 74 w 80"/>
                <a:gd name="T19" fmla="*/ 67 h 81"/>
                <a:gd name="T20" fmla="*/ 67 w 80"/>
                <a:gd name="T21" fmla="*/ 69 h 81"/>
                <a:gd name="T22" fmla="*/ 80 w 80"/>
                <a:gd name="T23" fmla="*/ 0 h 81"/>
                <a:gd name="T24" fmla="*/ 47 w 80"/>
                <a:gd name="T25" fmla="*/ 35 h 81"/>
                <a:gd name="T26" fmla="*/ 47 w 80"/>
                <a:gd name="T27" fmla="*/ 35 h 81"/>
                <a:gd name="T28" fmla="*/ 47 w 80"/>
                <a:gd name="T29" fmla="*/ 35 h 81"/>
                <a:gd name="T30" fmla="*/ 47 w 80"/>
                <a:gd name="T31" fmla="*/ 35 h 81"/>
                <a:gd name="T32" fmla="*/ 47 w 80"/>
                <a:gd name="T33" fmla="*/ 36 h 81"/>
                <a:gd name="T34" fmla="*/ 47 w 80"/>
                <a:gd name="T35" fmla="*/ 36 h 81"/>
                <a:gd name="T36" fmla="*/ 47 w 80"/>
                <a:gd name="T37" fmla="*/ 36 h 81"/>
                <a:gd name="T38" fmla="*/ 47 w 80"/>
                <a:gd name="T39" fmla="*/ 36 h 81"/>
                <a:gd name="T40" fmla="*/ 47 w 80"/>
                <a:gd name="T41" fmla="*/ 36 h 81"/>
                <a:gd name="T42" fmla="*/ 47 w 80"/>
                <a:gd name="T43" fmla="*/ 36 h 81"/>
                <a:gd name="T44" fmla="*/ 47 w 80"/>
                <a:gd name="T45" fmla="*/ 36 h 81"/>
                <a:gd name="T46" fmla="*/ 47 w 80"/>
                <a:gd name="T47" fmla="*/ 36 h 81"/>
                <a:gd name="T48" fmla="*/ 47 w 80"/>
                <a:gd name="T49" fmla="*/ 36 h 81"/>
                <a:gd name="T50" fmla="*/ 47 w 80"/>
                <a:gd name="T51" fmla="*/ 36 h 81"/>
                <a:gd name="T52" fmla="*/ 47 w 80"/>
                <a:gd name="T53" fmla="*/ 36 h 81"/>
                <a:gd name="T54" fmla="*/ 47 w 80"/>
                <a:gd name="T55" fmla="*/ 36 h 81"/>
                <a:gd name="T56" fmla="*/ 47 w 80"/>
                <a:gd name="T57" fmla="*/ 36 h 81"/>
                <a:gd name="T58" fmla="*/ 47 w 80"/>
                <a:gd name="T59" fmla="*/ 36 h 81"/>
                <a:gd name="T60" fmla="*/ 47 w 80"/>
                <a:gd name="T61" fmla="*/ 36 h 81"/>
                <a:gd name="T62" fmla="*/ 47 w 80"/>
                <a:gd name="T63" fmla="*/ 36 h 81"/>
                <a:gd name="T64" fmla="*/ 47 w 80"/>
                <a:gd name="T65" fmla="*/ 37 h 81"/>
                <a:gd name="T66" fmla="*/ 47 w 80"/>
                <a:gd name="T67" fmla="*/ 37 h 81"/>
                <a:gd name="T68" fmla="*/ 47 w 80"/>
                <a:gd name="T69" fmla="*/ 37 h 81"/>
                <a:gd name="T70" fmla="*/ 47 w 80"/>
                <a:gd name="T71" fmla="*/ 37 h 81"/>
                <a:gd name="T72" fmla="*/ 47 w 80"/>
                <a:gd name="T73" fmla="*/ 37 h 81"/>
                <a:gd name="T74" fmla="*/ 47 w 80"/>
                <a:gd name="T75" fmla="*/ 37 h 81"/>
                <a:gd name="T76" fmla="*/ 47 w 80"/>
                <a:gd name="T77" fmla="*/ 37 h 81"/>
                <a:gd name="T78" fmla="*/ 47 w 80"/>
                <a:gd name="T79" fmla="*/ 37 h 81"/>
                <a:gd name="T80" fmla="*/ 47 w 80"/>
                <a:gd name="T81" fmla="*/ 37 h 81"/>
                <a:gd name="T82" fmla="*/ 47 w 80"/>
                <a:gd name="T83" fmla="*/ 37 h 81"/>
                <a:gd name="T84" fmla="*/ 47 w 80"/>
                <a:gd name="T85" fmla="*/ 37 h 81"/>
                <a:gd name="T86" fmla="*/ 47 w 80"/>
                <a:gd name="T87" fmla="*/ 37 h 81"/>
                <a:gd name="T88" fmla="*/ 47 w 80"/>
                <a:gd name="T89" fmla="*/ 37 h 81"/>
                <a:gd name="T90" fmla="*/ 47 w 80"/>
                <a:gd name="T91" fmla="*/ 37 h 81"/>
                <a:gd name="T92" fmla="*/ 37 w 80"/>
                <a:gd name="T93" fmla="*/ 36 h 81"/>
                <a:gd name="T94" fmla="*/ 0 w 80"/>
                <a:gd name="T95" fmla="*/ 72 h 81"/>
                <a:gd name="T96" fmla="*/ 1 w 80"/>
                <a:gd name="T97" fmla="*/ 81 h 81"/>
                <a:gd name="T98" fmla="*/ 80 w 80"/>
                <a:gd name="T99" fmla="*/ 81 h 81"/>
                <a:gd name="T100" fmla="*/ 80 w 80"/>
                <a:gd name="T101" fmla="*/ 42 h 81"/>
                <a:gd name="T102" fmla="*/ 75 w 80"/>
                <a:gd name="T103" fmla="*/ 43 h 81"/>
                <a:gd name="T104" fmla="*/ 75 w 80"/>
                <a:gd name="T105" fmla="*/ 22 h 81"/>
                <a:gd name="T106" fmla="*/ 80 w 80"/>
                <a:gd name="T107" fmla="*/ 23 h 81"/>
                <a:gd name="T108" fmla="*/ 80 w 80"/>
                <a:gd name="T10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81">
                  <a:moveTo>
                    <a:pt x="27" y="69"/>
                  </a:moveTo>
                  <a:cubicBezTo>
                    <a:pt x="15" y="69"/>
                    <a:pt x="15" y="51"/>
                    <a:pt x="27" y="51"/>
                  </a:cubicBezTo>
                  <a:cubicBezTo>
                    <a:pt x="39" y="51"/>
                    <a:pt x="39" y="69"/>
                    <a:pt x="27" y="69"/>
                  </a:cubicBezTo>
                  <a:moveTo>
                    <a:pt x="67" y="69"/>
                  </a:moveTo>
                  <a:cubicBezTo>
                    <a:pt x="63" y="69"/>
                    <a:pt x="59" y="67"/>
                    <a:pt x="58" y="62"/>
                  </a:cubicBezTo>
                  <a:cubicBezTo>
                    <a:pt x="57" y="59"/>
                    <a:pt x="58" y="55"/>
                    <a:pt x="60" y="53"/>
                  </a:cubicBezTo>
                  <a:cubicBezTo>
                    <a:pt x="61" y="52"/>
                    <a:pt x="63" y="51"/>
                    <a:pt x="65" y="50"/>
                  </a:cubicBezTo>
                  <a:cubicBezTo>
                    <a:pt x="66" y="50"/>
                    <a:pt x="67" y="50"/>
                    <a:pt x="68" y="50"/>
                  </a:cubicBezTo>
                  <a:cubicBezTo>
                    <a:pt x="71" y="50"/>
                    <a:pt x="74" y="51"/>
                    <a:pt x="76" y="54"/>
                  </a:cubicBezTo>
                  <a:cubicBezTo>
                    <a:pt x="78" y="58"/>
                    <a:pt x="77" y="63"/>
                    <a:pt x="74" y="67"/>
                  </a:cubicBezTo>
                  <a:cubicBezTo>
                    <a:pt x="72" y="69"/>
                    <a:pt x="70" y="69"/>
                    <a:pt x="67" y="69"/>
                  </a:cubicBezTo>
                  <a:moveTo>
                    <a:pt x="80" y="0"/>
                  </a:moveTo>
                  <a:cubicBezTo>
                    <a:pt x="62" y="3"/>
                    <a:pt x="48" y="17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4" y="36"/>
                    <a:pt x="41" y="36"/>
                    <a:pt x="37" y="36"/>
                  </a:cubicBezTo>
                  <a:cubicBezTo>
                    <a:pt x="17" y="36"/>
                    <a:pt x="0" y="52"/>
                    <a:pt x="0" y="72"/>
                  </a:cubicBezTo>
                  <a:cubicBezTo>
                    <a:pt x="0" y="75"/>
                    <a:pt x="1" y="78"/>
                    <a:pt x="1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8" y="42"/>
                    <a:pt x="77" y="43"/>
                    <a:pt x="75" y="43"/>
                  </a:cubicBezTo>
                  <a:cubicBezTo>
                    <a:pt x="59" y="43"/>
                    <a:pt x="59" y="22"/>
                    <a:pt x="75" y="22"/>
                  </a:cubicBezTo>
                  <a:cubicBezTo>
                    <a:pt x="77" y="22"/>
                    <a:pt x="78" y="23"/>
                    <a:pt x="80" y="23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4421187" y="6453188"/>
              <a:ext cx="106363" cy="79375"/>
            </a:xfrm>
            <a:custGeom>
              <a:avLst/>
              <a:gdLst>
                <a:gd name="T0" fmla="*/ 12 w 24"/>
                <a:gd name="T1" fmla="*/ 0 h 18"/>
                <a:gd name="T2" fmla="*/ 12 w 24"/>
                <a:gd name="T3" fmla="*/ 18 h 18"/>
                <a:gd name="T4" fmla="*/ 12 w 2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8">
                  <a:moveTo>
                    <a:pt x="12" y="0"/>
                  </a:moveTo>
                  <a:cubicBezTo>
                    <a:pt x="0" y="0"/>
                    <a:pt x="0" y="18"/>
                    <a:pt x="12" y="18"/>
                  </a:cubicBezTo>
                  <a:cubicBezTo>
                    <a:pt x="24" y="18"/>
                    <a:pt x="24" y="0"/>
                    <a:pt x="12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606925" y="6448426"/>
              <a:ext cx="93663" cy="84138"/>
            </a:xfrm>
            <a:custGeom>
              <a:avLst/>
              <a:gdLst>
                <a:gd name="T0" fmla="*/ 11 w 21"/>
                <a:gd name="T1" fmla="*/ 0 h 19"/>
                <a:gd name="T2" fmla="*/ 8 w 21"/>
                <a:gd name="T3" fmla="*/ 0 h 19"/>
                <a:gd name="T4" fmla="*/ 3 w 21"/>
                <a:gd name="T5" fmla="*/ 3 h 19"/>
                <a:gd name="T6" fmla="*/ 1 w 21"/>
                <a:gd name="T7" fmla="*/ 12 h 19"/>
                <a:gd name="T8" fmla="*/ 10 w 21"/>
                <a:gd name="T9" fmla="*/ 19 h 19"/>
                <a:gd name="T10" fmla="*/ 17 w 21"/>
                <a:gd name="T11" fmla="*/ 17 h 19"/>
                <a:gd name="T12" fmla="*/ 19 w 21"/>
                <a:gd name="T13" fmla="*/ 4 h 19"/>
                <a:gd name="T14" fmla="*/ 11 w 21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5"/>
                    <a:pt x="0" y="9"/>
                    <a:pt x="1" y="12"/>
                  </a:cubicBezTo>
                  <a:cubicBezTo>
                    <a:pt x="2" y="17"/>
                    <a:pt x="6" y="19"/>
                    <a:pt x="10" y="19"/>
                  </a:cubicBezTo>
                  <a:cubicBezTo>
                    <a:pt x="13" y="19"/>
                    <a:pt x="15" y="19"/>
                    <a:pt x="17" y="17"/>
                  </a:cubicBezTo>
                  <a:cubicBezTo>
                    <a:pt x="20" y="13"/>
                    <a:pt x="21" y="8"/>
                    <a:pt x="19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4616450" y="6324601"/>
              <a:ext cx="92075" cy="93663"/>
            </a:xfrm>
            <a:custGeom>
              <a:avLst/>
              <a:gdLst>
                <a:gd name="T0" fmla="*/ 16 w 21"/>
                <a:gd name="T1" fmla="*/ 0 h 21"/>
                <a:gd name="T2" fmla="*/ 16 w 21"/>
                <a:gd name="T3" fmla="*/ 21 h 21"/>
                <a:gd name="T4" fmla="*/ 21 w 21"/>
                <a:gd name="T5" fmla="*/ 20 h 21"/>
                <a:gd name="T6" fmla="*/ 21 w 21"/>
                <a:gd name="T7" fmla="*/ 1 h 21"/>
                <a:gd name="T8" fmla="*/ 16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6" y="0"/>
                  </a:moveTo>
                  <a:cubicBezTo>
                    <a:pt x="0" y="0"/>
                    <a:pt x="0" y="21"/>
                    <a:pt x="16" y="21"/>
                  </a:cubicBezTo>
                  <a:cubicBezTo>
                    <a:pt x="18" y="21"/>
                    <a:pt x="19" y="20"/>
                    <a:pt x="21" y="2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8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3984625" y="6157913"/>
              <a:ext cx="163513" cy="719138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3873500" y="5853113"/>
              <a:ext cx="547688" cy="577850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05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3997325" y="5997576"/>
              <a:ext cx="331788" cy="304800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3811587" y="6378576"/>
              <a:ext cx="242888" cy="193675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500062" y="5273676"/>
              <a:ext cx="917575" cy="919163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768350" y="5737226"/>
              <a:ext cx="398463" cy="909638"/>
            </a:xfrm>
            <a:custGeom>
              <a:avLst/>
              <a:gdLst>
                <a:gd name="T0" fmla="*/ 251 w 251"/>
                <a:gd name="T1" fmla="*/ 101 h 573"/>
                <a:gd name="T2" fmla="*/ 142 w 251"/>
                <a:gd name="T3" fmla="*/ 164 h 573"/>
                <a:gd name="T4" fmla="*/ 125 w 251"/>
                <a:gd name="T5" fmla="*/ 0 h 573"/>
                <a:gd name="T6" fmla="*/ 109 w 251"/>
                <a:gd name="T7" fmla="*/ 164 h 573"/>
                <a:gd name="T8" fmla="*/ 0 w 251"/>
                <a:gd name="T9" fmla="*/ 101 h 573"/>
                <a:gd name="T10" fmla="*/ 100 w 251"/>
                <a:gd name="T11" fmla="*/ 217 h 573"/>
                <a:gd name="T12" fmla="*/ 103 w 251"/>
                <a:gd name="T13" fmla="*/ 573 h 573"/>
                <a:gd name="T14" fmla="*/ 156 w 251"/>
                <a:gd name="T15" fmla="*/ 573 h 573"/>
                <a:gd name="T16" fmla="*/ 151 w 251"/>
                <a:gd name="T17" fmla="*/ 217 h 573"/>
                <a:gd name="T18" fmla="*/ 251 w 251"/>
                <a:gd name="T19" fmla="*/ 10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573">
                  <a:moveTo>
                    <a:pt x="251" y="101"/>
                  </a:moveTo>
                  <a:lnTo>
                    <a:pt x="142" y="164"/>
                  </a:lnTo>
                  <a:lnTo>
                    <a:pt x="125" y="0"/>
                  </a:lnTo>
                  <a:lnTo>
                    <a:pt x="109" y="164"/>
                  </a:lnTo>
                  <a:lnTo>
                    <a:pt x="0" y="101"/>
                  </a:lnTo>
                  <a:lnTo>
                    <a:pt x="100" y="217"/>
                  </a:lnTo>
                  <a:lnTo>
                    <a:pt x="103" y="573"/>
                  </a:lnTo>
                  <a:lnTo>
                    <a:pt x="156" y="573"/>
                  </a:lnTo>
                  <a:lnTo>
                    <a:pt x="151" y="217"/>
                  </a:lnTo>
                  <a:lnTo>
                    <a:pt x="251" y="101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391025" y="4656138"/>
              <a:ext cx="230188" cy="3762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4276725" y="4749800"/>
              <a:ext cx="300038" cy="300038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452937" y="4779963"/>
              <a:ext cx="282575" cy="317500"/>
            </a:xfrm>
            <a:custGeom>
              <a:avLst/>
              <a:gdLst>
                <a:gd name="T0" fmla="*/ 29 w 64"/>
                <a:gd name="T1" fmla="*/ 29 h 72"/>
                <a:gd name="T2" fmla="*/ 60 w 64"/>
                <a:gd name="T3" fmla="*/ 45 h 72"/>
                <a:gd name="T4" fmla="*/ 15 w 64"/>
                <a:gd name="T5" fmla="*/ 36 h 72"/>
                <a:gd name="T6" fmla="*/ 29 w 64"/>
                <a:gd name="T7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2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2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4391025" y="4797425"/>
              <a:ext cx="230188" cy="384175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4391025" y="4832350"/>
              <a:ext cx="242888" cy="180975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500562" y="4846638"/>
              <a:ext cx="98425" cy="119063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4413250" y="4899025"/>
              <a:ext cx="87313" cy="106363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1281112" y="5570538"/>
              <a:ext cx="1858963" cy="1031875"/>
            </a:xfrm>
            <a:custGeom>
              <a:avLst/>
              <a:gdLst>
                <a:gd name="T0" fmla="*/ 419 w 421"/>
                <a:gd name="T1" fmla="*/ 234 h 234"/>
                <a:gd name="T2" fmla="*/ 421 w 421"/>
                <a:gd name="T3" fmla="*/ 212 h 234"/>
                <a:gd name="T4" fmla="*/ 212 w 421"/>
                <a:gd name="T5" fmla="*/ 1 h 234"/>
                <a:gd name="T6" fmla="*/ 0 w 421"/>
                <a:gd name="T7" fmla="*/ 210 h 234"/>
                <a:gd name="T8" fmla="*/ 1 w 421"/>
                <a:gd name="T9" fmla="*/ 232 h 234"/>
                <a:gd name="T10" fmla="*/ 419 w 421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1" h="234">
                  <a:moveTo>
                    <a:pt x="419" y="234"/>
                  </a:moveTo>
                  <a:cubicBezTo>
                    <a:pt x="420" y="227"/>
                    <a:pt x="421" y="220"/>
                    <a:pt x="421" y="212"/>
                  </a:cubicBezTo>
                  <a:cubicBezTo>
                    <a:pt x="421" y="96"/>
                    <a:pt x="328" y="1"/>
                    <a:pt x="212" y="1"/>
                  </a:cubicBezTo>
                  <a:cubicBezTo>
                    <a:pt x="95" y="0"/>
                    <a:pt x="1" y="94"/>
                    <a:pt x="0" y="210"/>
                  </a:cubicBezTo>
                  <a:cubicBezTo>
                    <a:pt x="0" y="217"/>
                    <a:pt x="1" y="225"/>
                    <a:pt x="1" y="232"/>
                  </a:cubicBezTo>
                  <a:lnTo>
                    <a:pt x="419" y="234"/>
                  </a:ln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1422400" y="5729288"/>
              <a:ext cx="1576388" cy="873125"/>
            </a:xfrm>
            <a:custGeom>
              <a:avLst/>
              <a:gdLst>
                <a:gd name="T0" fmla="*/ 355 w 357"/>
                <a:gd name="T1" fmla="*/ 198 h 198"/>
                <a:gd name="T2" fmla="*/ 356 w 357"/>
                <a:gd name="T3" fmla="*/ 179 h 198"/>
                <a:gd name="T4" fmla="*/ 179 w 357"/>
                <a:gd name="T5" fmla="*/ 0 h 198"/>
                <a:gd name="T6" fmla="*/ 0 w 357"/>
                <a:gd name="T7" fmla="*/ 177 h 198"/>
                <a:gd name="T8" fmla="*/ 1 w 357"/>
                <a:gd name="T9" fmla="*/ 196 h 198"/>
                <a:gd name="T10" fmla="*/ 355 w 357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7" h="198">
                  <a:moveTo>
                    <a:pt x="355" y="198"/>
                  </a:moveTo>
                  <a:cubicBezTo>
                    <a:pt x="356" y="192"/>
                    <a:pt x="356" y="186"/>
                    <a:pt x="356" y="179"/>
                  </a:cubicBezTo>
                  <a:cubicBezTo>
                    <a:pt x="357" y="81"/>
                    <a:pt x="278" y="1"/>
                    <a:pt x="179" y="0"/>
                  </a:cubicBezTo>
                  <a:cubicBezTo>
                    <a:pt x="81" y="0"/>
                    <a:pt x="1" y="79"/>
                    <a:pt x="0" y="177"/>
                  </a:cubicBezTo>
                  <a:cubicBezTo>
                    <a:pt x="0" y="184"/>
                    <a:pt x="1" y="190"/>
                    <a:pt x="1" y="196"/>
                  </a:cubicBezTo>
                  <a:lnTo>
                    <a:pt x="355" y="198"/>
                  </a:ln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1617662" y="5918201"/>
              <a:ext cx="1187450" cy="684213"/>
            </a:xfrm>
            <a:custGeom>
              <a:avLst/>
              <a:gdLst>
                <a:gd name="T0" fmla="*/ 268 w 269"/>
                <a:gd name="T1" fmla="*/ 155 h 155"/>
                <a:gd name="T2" fmla="*/ 269 w 269"/>
                <a:gd name="T3" fmla="*/ 136 h 155"/>
                <a:gd name="T4" fmla="*/ 135 w 269"/>
                <a:gd name="T5" fmla="*/ 1 h 155"/>
                <a:gd name="T6" fmla="*/ 0 w 269"/>
                <a:gd name="T7" fmla="*/ 135 h 155"/>
                <a:gd name="T8" fmla="*/ 1 w 269"/>
                <a:gd name="T9" fmla="*/ 153 h 155"/>
                <a:gd name="T10" fmla="*/ 268 w 269"/>
                <a:gd name="T1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155">
                  <a:moveTo>
                    <a:pt x="268" y="155"/>
                  </a:moveTo>
                  <a:cubicBezTo>
                    <a:pt x="268" y="149"/>
                    <a:pt x="269" y="142"/>
                    <a:pt x="269" y="136"/>
                  </a:cubicBezTo>
                  <a:cubicBezTo>
                    <a:pt x="269" y="62"/>
                    <a:pt x="209" y="1"/>
                    <a:pt x="135" y="1"/>
                  </a:cubicBezTo>
                  <a:cubicBezTo>
                    <a:pt x="61" y="0"/>
                    <a:pt x="0" y="60"/>
                    <a:pt x="0" y="135"/>
                  </a:cubicBezTo>
                  <a:cubicBezTo>
                    <a:pt x="0" y="141"/>
                    <a:pt x="0" y="147"/>
                    <a:pt x="1" y="153"/>
                  </a:cubicBezTo>
                  <a:lnTo>
                    <a:pt x="268" y="155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1824037" y="6126163"/>
              <a:ext cx="773113" cy="473075"/>
            </a:xfrm>
            <a:custGeom>
              <a:avLst/>
              <a:gdLst>
                <a:gd name="T0" fmla="*/ 173 w 175"/>
                <a:gd name="T1" fmla="*/ 107 h 107"/>
                <a:gd name="T2" fmla="*/ 175 w 175"/>
                <a:gd name="T3" fmla="*/ 89 h 107"/>
                <a:gd name="T4" fmla="*/ 88 w 175"/>
                <a:gd name="T5" fmla="*/ 1 h 107"/>
                <a:gd name="T6" fmla="*/ 0 w 175"/>
                <a:gd name="T7" fmla="*/ 88 h 107"/>
                <a:gd name="T8" fmla="*/ 2 w 175"/>
                <a:gd name="T9" fmla="*/ 107 h 107"/>
                <a:gd name="T10" fmla="*/ 173 w 175"/>
                <a:gd name="T1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07">
                  <a:moveTo>
                    <a:pt x="173" y="107"/>
                  </a:moveTo>
                  <a:cubicBezTo>
                    <a:pt x="174" y="101"/>
                    <a:pt x="175" y="95"/>
                    <a:pt x="175" y="89"/>
                  </a:cubicBezTo>
                  <a:cubicBezTo>
                    <a:pt x="175" y="40"/>
                    <a:pt x="136" y="1"/>
                    <a:pt x="88" y="1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94"/>
                    <a:pt x="0" y="100"/>
                    <a:pt x="2" y="107"/>
                  </a:cubicBezTo>
                  <a:lnTo>
                    <a:pt x="173" y="107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2014537" y="6319838"/>
              <a:ext cx="393700" cy="279400"/>
            </a:xfrm>
            <a:custGeom>
              <a:avLst/>
              <a:gdLst>
                <a:gd name="T0" fmla="*/ 84 w 89"/>
                <a:gd name="T1" fmla="*/ 63 h 63"/>
                <a:gd name="T2" fmla="*/ 89 w 89"/>
                <a:gd name="T3" fmla="*/ 45 h 63"/>
                <a:gd name="T4" fmla="*/ 45 w 89"/>
                <a:gd name="T5" fmla="*/ 0 h 63"/>
                <a:gd name="T6" fmla="*/ 0 w 89"/>
                <a:gd name="T7" fmla="*/ 44 h 63"/>
                <a:gd name="T8" fmla="*/ 4 w 89"/>
                <a:gd name="T9" fmla="*/ 63 h 63"/>
                <a:gd name="T10" fmla="*/ 84 w 8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63">
                  <a:moveTo>
                    <a:pt x="84" y="63"/>
                  </a:moveTo>
                  <a:cubicBezTo>
                    <a:pt x="87" y="58"/>
                    <a:pt x="89" y="51"/>
                    <a:pt x="89" y="45"/>
                  </a:cubicBez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51"/>
                    <a:pt x="2" y="57"/>
                    <a:pt x="4" y="63"/>
                  </a:cubicBezTo>
                  <a:lnTo>
                    <a:pt x="84" y="63"/>
                  </a:lnTo>
                  <a:close/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defTabSz="96456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450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Freeform 122"/>
          <p:cNvSpPr/>
          <p:nvPr/>
        </p:nvSpPr>
        <p:spPr bwMode="auto">
          <a:xfrm>
            <a:off x="353" y="6949786"/>
            <a:ext cx="12858046" cy="309652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6435" tIns="48218" rIns="96435" bIns="48218" numCol="1" anchor="t" anchorCtr="0" compatLnSpc="1"/>
          <a:lstStyle/>
          <a:p>
            <a:pPr defTabSz="964565" fontAlgn="auto">
              <a:spcBef>
                <a:spcPts val="0"/>
              </a:spcBef>
              <a:spcAft>
                <a:spcPts val="0"/>
              </a:spcAft>
            </a:pPr>
            <a:endParaRPr lang="zh-CN" altLang="en-US" sz="450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007914" y="2396788"/>
            <a:ext cx="389561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10dag = … hg 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95134" y="3845743"/>
            <a:ext cx="29979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4dag = .... g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08968" y="4830303"/>
            <a:ext cx="375134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8hg = .... dag   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33254" y="1228656"/>
            <a:ext cx="299793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1dag = .... g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308695" y="2384646"/>
            <a:ext cx="371928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10g  = … dag  </a:t>
            </a: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4025585" y="1228656"/>
            <a:ext cx="375134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1hg = ….. dag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338567" y="1111936"/>
            <a:ext cx="1178654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73394" y="2308776"/>
            <a:ext cx="1178654" cy="784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25198" y="1156648"/>
            <a:ext cx="1178654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229254" y="2308776"/>
            <a:ext cx="1178654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483248" y="3762584"/>
            <a:ext cx="1178654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036887" y="4753280"/>
            <a:ext cx="1928707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145350" y="3911615"/>
            <a:ext cx="375134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3kg = ….. hg   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779587" y="3820944"/>
            <a:ext cx="1928707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077985" y="4847719"/>
            <a:ext cx="386355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7kg = ……. g   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725198" y="4757048"/>
            <a:ext cx="1928707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7928980" y="3900210"/>
            <a:ext cx="501772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2kg300g = ……. g   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0693356" y="3820944"/>
            <a:ext cx="1928707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2300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8108653" y="4836314"/>
            <a:ext cx="472917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2kg30g = ……. g  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0677847" y="4757048"/>
            <a:ext cx="1928707" cy="7848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38387" y="322200"/>
            <a:ext cx="2935670" cy="7848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1/24</a:t>
            </a: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20663" y="1168053"/>
            <a:ext cx="66556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-20281" y="3839607"/>
            <a:ext cx="69762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2574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Group 3"/>
          <p:cNvGraphicFramePr>
            <a:graphicFrameLocks noGrp="1"/>
          </p:cNvGraphicFramePr>
          <p:nvPr>
            <p:ph sz="half" idx="1"/>
          </p:nvPr>
        </p:nvGraphicFramePr>
        <p:xfrm>
          <a:off x="643255" y="1767981"/>
          <a:ext cx="11465090" cy="3617838"/>
        </p:xfrm>
        <a:graphic>
          <a:graphicData uri="http://schemas.openxmlformats.org/drawingml/2006/table">
            <a:tbl>
              <a:tblPr/>
              <a:tblGrid>
                <a:gridCol w="160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4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2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9215285" y="3375237"/>
            <a:ext cx="139295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225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179217" y="3375237"/>
            <a:ext cx="11786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225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2786262" y="3375237"/>
            <a:ext cx="107150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225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5297456" y="2002791"/>
            <a:ext cx="2464459" cy="611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Ki-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5893623" y="2866272"/>
            <a:ext cx="1178654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964706" y="1967633"/>
            <a:ext cx="4393165" cy="611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857556" y="2866273"/>
            <a:ext cx="1178654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464811" y="2866272"/>
            <a:ext cx="916730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857765" y="2866273"/>
            <a:ext cx="1309615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7715179" y="2002791"/>
            <a:ext cx="4286015" cy="611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7715179" y="2866272"/>
            <a:ext cx="1309615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9215284" y="2866273"/>
            <a:ext cx="1440578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0929690" y="2866272"/>
            <a:ext cx="1047693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214654" y="160726"/>
            <a:ext cx="12429443" cy="683083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 wrap="none" anchor="ctr"/>
          <a:lstStyle/>
          <a:p>
            <a:pPr algn="ctr" defTabSz="1285875">
              <a:defRPr/>
            </a:pPr>
            <a:endParaRPr lang="en-US" sz="197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28955" y="306840"/>
            <a:ext cx="12000841" cy="650938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wrap="none" anchor="ctr"/>
          <a:lstStyle/>
          <a:p>
            <a:pPr algn="ctr" defTabSz="1285875">
              <a:defRPr/>
            </a:pPr>
            <a:endParaRPr lang="en-US" sz="197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281" y="508965"/>
            <a:ext cx="10768612" cy="84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85875">
              <a:defRPr/>
            </a:pPr>
            <a:r>
              <a:rPr lang="vi-VN" sz="492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vi-VN" sz="492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ĐƠN </a:t>
            </a:r>
            <a:r>
              <a:rPr lang="vi-VN" sz="492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vi-VN" sz="492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 </a:t>
            </a:r>
            <a:r>
              <a:rPr lang="vi-VN" sz="492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lang="vi-VN" sz="492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492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endParaRPr lang="en-US" sz="492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9193" y="4012032"/>
            <a:ext cx="1178654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618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3174" y="5744792"/>
            <a:ext cx="7392175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6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vi-VN" sz="6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…...   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16531" y="4004526"/>
            <a:ext cx="1821556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31955" y="5632549"/>
            <a:ext cx="1240322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9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Group 3"/>
          <p:cNvGraphicFramePr>
            <a:graphicFrameLocks noGrp="1"/>
          </p:cNvGraphicFramePr>
          <p:nvPr>
            <p:ph sz="half" idx="1"/>
          </p:nvPr>
        </p:nvGraphicFramePr>
        <p:xfrm>
          <a:off x="643255" y="1767981"/>
          <a:ext cx="11465090" cy="3617838"/>
        </p:xfrm>
        <a:graphic>
          <a:graphicData uri="http://schemas.openxmlformats.org/drawingml/2006/table">
            <a:tbl>
              <a:tblPr/>
              <a:tblGrid>
                <a:gridCol w="160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9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4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2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9215285" y="3375237"/>
            <a:ext cx="1392955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225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179217" y="3375237"/>
            <a:ext cx="117865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225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2786262" y="3375237"/>
            <a:ext cx="1071504" cy="4385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225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5297456" y="2002791"/>
            <a:ext cx="2464459" cy="611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Ki-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5893623" y="2866272"/>
            <a:ext cx="1178654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964706" y="1967633"/>
            <a:ext cx="4393165" cy="611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857556" y="2866273"/>
            <a:ext cx="1178654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464811" y="2866272"/>
            <a:ext cx="916730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3857765" y="2866273"/>
            <a:ext cx="1309615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7715179" y="2002791"/>
            <a:ext cx="4286015" cy="6117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en-US" sz="3375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lô</a:t>
            </a:r>
            <a:r>
              <a:rPr lang="en-US" sz="3375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7715179" y="2866272"/>
            <a:ext cx="1309615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9215284" y="2866273"/>
            <a:ext cx="1440578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0929690" y="2866272"/>
            <a:ext cx="1047693" cy="698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85875">
              <a:spcBef>
                <a:spcPct val="50000"/>
              </a:spcBef>
              <a:defRPr/>
            </a:pPr>
            <a:r>
              <a:rPr lang="en-US" sz="3935" b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214654" y="160726"/>
            <a:ext cx="12429443" cy="683083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 wrap="none" anchor="ctr"/>
          <a:lstStyle/>
          <a:p>
            <a:pPr algn="ctr" defTabSz="1285875">
              <a:defRPr/>
            </a:pPr>
            <a:endParaRPr lang="en-US" sz="197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28955" y="306840"/>
            <a:ext cx="12000841" cy="650938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wrap="none" anchor="ctr"/>
          <a:lstStyle/>
          <a:p>
            <a:pPr algn="ctr" defTabSz="1285875">
              <a:defRPr/>
            </a:pPr>
            <a:endParaRPr lang="en-US" sz="197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8281" y="508965"/>
            <a:ext cx="10768612" cy="84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85875">
              <a:defRPr/>
            </a:pPr>
            <a:r>
              <a:rPr lang="vi-VN" sz="492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lang="vi-VN" sz="492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ĐƠN </a:t>
            </a:r>
            <a:r>
              <a:rPr lang="vi-VN" sz="492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lang="vi-VN" sz="492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 </a:t>
            </a:r>
            <a:r>
              <a:rPr lang="vi-VN" sz="492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KHỐI</a:t>
            </a:r>
            <a:r>
              <a:rPr lang="vi-VN" sz="492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492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endParaRPr lang="en-US" sz="492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3137" y="4012032"/>
            <a:ext cx="1178654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618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3174" y="5744792"/>
            <a:ext cx="7392175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6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6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…... 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6140" y="4012032"/>
            <a:ext cx="738978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8271" y="4013896"/>
            <a:ext cx="738978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04805" y="4013896"/>
            <a:ext cx="738978" cy="104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1062" y="5690205"/>
            <a:ext cx="2343627" cy="104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</a:t>
            </a:r>
            <a:r>
              <a:rPr lang="vi-VN" sz="618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4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5" grpId="0"/>
      <p:bldP spid="27" grpId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9"/>
          <a:stretch>
            <a:fillRect/>
          </a:stretch>
        </p:blipFill>
        <p:spPr bwMode="auto">
          <a:xfrm>
            <a:off x="-24555" y="0"/>
            <a:ext cx="12883307" cy="72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2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92698" y="4741404"/>
            <a:ext cx="4393406" cy="70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433" tIns="48216" rIns="96433" bIns="48216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85737">
              <a:spcBef>
                <a:spcPct val="50000"/>
              </a:spcBef>
              <a:defRPr/>
            </a:pPr>
            <a:endParaRPr lang="en-US" sz="390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55564" y="1580469"/>
            <a:ext cx="9065866" cy="1049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85737">
              <a:spcBef>
                <a:spcPct val="50000"/>
              </a:spcBef>
              <a:defRPr/>
            </a:pPr>
            <a:r>
              <a:rPr lang="en-US" sz="6200" dirty="0">
                <a:solidFill>
                  <a:srgbClr val="0000FF"/>
                </a:solidFill>
              </a:rPr>
              <a:t>380 g + 195 g</a:t>
            </a:r>
            <a:r>
              <a:rPr lang="en-US" sz="6200" dirty="0">
                <a:solidFill>
                  <a:srgbClr val="000000"/>
                </a:solidFill>
              </a:rPr>
              <a:t> </a:t>
            </a:r>
            <a:r>
              <a:rPr lang="en-US" sz="6200" dirty="0">
                <a:solidFill>
                  <a:srgbClr val="0000FF"/>
                </a:solidFill>
              </a:rPr>
              <a:t>=</a:t>
            </a:r>
            <a:endParaRPr lang="en-US" sz="6200" dirty="0">
              <a:solidFill>
                <a:srgbClr val="FF0000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44363" y="2651973"/>
            <a:ext cx="10822781" cy="1049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85737">
              <a:spcBef>
                <a:spcPct val="50000"/>
              </a:spcBef>
              <a:defRPr/>
            </a:pPr>
            <a:r>
              <a:rPr lang="en-US" sz="6200" dirty="0">
                <a:solidFill>
                  <a:srgbClr val="0000FF"/>
                </a:solidFill>
              </a:rPr>
              <a:t>928 dag – 274 dag</a:t>
            </a:r>
            <a:r>
              <a:rPr lang="en-US" sz="6200" dirty="0">
                <a:solidFill>
                  <a:srgbClr val="000000"/>
                </a:solidFill>
              </a:rPr>
              <a:t> </a:t>
            </a:r>
            <a:r>
              <a:rPr lang="en-US" sz="6200" dirty="0">
                <a:solidFill>
                  <a:srgbClr val="0000FF"/>
                </a:solidFill>
              </a:rPr>
              <a:t>=</a:t>
            </a:r>
            <a:endParaRPr lang="en-US" sz="6200" dirty="0">
              <a:solidFill>
                <a:srgbClr val="FF000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708054" y="3830627"/>
            <a:ext cx="8614916" cy="1049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85737">
              <a:spcBef>
                <a:spcPct val="50000"/>
              </a:spcBef>
              <a:defRPr/>
            </a:pPr>
            <a:r>
              <a:rPr lang="en-US" sz="6200" dirty="0">
                <a:solidFill>
                  <a:srgbClr val="0000FF"/>
                </a:solidFill>
              </a:rPr>
              <a:t>452 hg x 3</a:t>
            </a:r>
            <a:r>
              <a:rPr lang="en-US" sz="6200" dirty="0">
                <a:solidFill>
                  <a:srgbClr val="000000"/>
                </a:solidFill>
              </a:rPr>
              <a:t> </a:t>
            </a:r>
            <a:r>
              <a:rPr lang="en-US" sz="6200" dirty="0">
                <a:solidFill>
                  <a:srgbClr val="0000FF"/>
                </a:solidFill>
              </a:rPr>
              <a:t>=</a:t>
            </a:r>
            <a:endParaRPr lang="en-US" sz="6200" dirty="0">
              <a:solidFill>
                <a:srgbClr val="FF0000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962903" y="5069854"/>
            <a:ext cx="7854777" cy="10495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1285737">
              <a:spcBef>
                <a:spcPct val="50000"/>
              </a:spcBef>
              <a:defRPr/>
            </a:pPr>
            <a:r>
              <a:rPr lang="en-US" sz="6200" dirty="0">
                <a:solidFill>
                  <a:srgbClr val="0000FF"/>
                </a:solidFill>
              </a:rPr>
              <a:t>768 hg : 6</a:t>
            </a:r>
            <a:r>
              <a:rPr lang="en-US" sz="6200" dirty="0">
                <a:solidFill>
                  <a:srgbClr val="000000"/>
                </a:solidFill>
              </a:rPr>
              <a:t> </a:t>
            </a:r>
            <a:r>
              <a:rPr lang="en-US" sz="6200" dirty="0">
                <a:solidFill>
                  <a:srgbClr val="0000FF"/>
                </a:solidFill>
              </a:rPr>
              <a:t>=</a:t>
            </a:r>
            <a:endParaRPr lang="en-US" sz="6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01940" y="1580469"/>
            <a:ext cx="2179608" cy="1049577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6200" dirty="0">
                <a:solidFill>
                  <a:srgbClr val="FF0000"/>
                </a:solidFill>
                <a:latin typeface="Arial" panose="020B0604020202020204" pitchFamily="34" charset="0"/>
              </a:rPr>
              <a:t>575 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91775" y="2711770"/>
            <a:ext cx="3062136" cy="1049577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6200" dirty="0">
                <a:solidFill>
                  <a:srgbClr val="FF0000"/>
                </a:solidFill>
                <a:latin typeface="Arial" panose="020B0604020202020204" pitchFamily="34" charset="0"/>
              </a:rPr>
              <a:t>654 dag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05471" y="3830627"/>
            <a:ext cx="3062136" cy="1049577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/>
            <a:r>
              <a:rPr lang="en-US" sz="6200" dirty="0">
                <a:solidFill>
                  <a:srgbClr val="FF0000"/>
                </a:solidFill>
                <a:latin typeface="Arial" panose="020B0604020202020204" pitchFamily="34" charset="0"/>
              </a:rPr>
              <a:t>1356 hg</a:t>
            </a:r>
            <a:endParaRPr lang="en-US" sz="2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98189" y="4930383"/>
            <a:ext cx="2620873" cy="1049577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6200" dirty="0">
                <a:solidFill>
                  <a:srgbClr val="FF0000"/>
                </a:solidFill>
                <a:latin typeface="Arial" panose="020B0604020202020204" pitchFamily="34" charset="0"/>
              </a:rPr>
              <a:t>128 hg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4879" y="231949"/>
            <a:ext cx="3335033" cy="1051481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6200" u="sng" dirty="0" err="1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sz="6200" u="sng" dirty="0">
                <a:solidFill>
                  <a:srgbClr val="FF0000"/>
                </a:solidFill>
                <a:latin typeface="Arial" panose="020B0604020202020204" pitchFamily="34" charset="0"/>
              </a:rPr>
              <a:t> 2/24:</a:t>
            </a:r>
          </a:p>
        </p:txBody>
      </p:sp>
    </p:spTree>
    <p:extLst>
      <p:ext uri="{BB962C8B-B14F-4D97-AF65-F5344CB8AC3E}">
        <p14:creationId xmlns:p14="http://schemas.microsoft.com/office/powerpoint/2010/main" val="39891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980"/>
            <a:ext cx="6712669" cy="6712669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629175" y="2392189"/>
            <a:ext cx="8352928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Tiếp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sức</a:t>
            </a:r>
            <a:r>
              <a:rPr lang="en-US" altLang="zh-CN" sz="7200" b="1" dirty="0">
                <a:ln w="12700">
                  <a:noFill/>
                </a:ln>
                <a:solidFill>
                  <a:srgbClr val="44424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!</a:t>
            </a:r>
            <a:endParaRPr lang="vi-VN" altLang="zh-CN" sz="7200" b="1" dirty="0">
              <a:ln w="12700">
                <a:noFill/>
              </a:ln>
              <a:solidFill>
                <a:srgbClr val="44424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" y="-26786"/>
            <a:ext cx="12858044" cy="725943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82026" y="830416"/>
            <a:ext cx="11021181" cy="5182578"/>
          </a:xfrm>
          <a:custGeom>
            <a:avLst/>
            <a:gdLst>
              <a:gd name="connsiteX0" fmla="*/ 7837714 w 7837714"/>
              <a:gd name="connsiteY0" fmla="*/ 3685591 h 3685591"/>
              <a:gd name="connsiteX1" fmla="*/ 7455159 w 7837714"/>
              <a:gd name="connsiteY1" fmla="*/ 3610947 h 3685591"/>
              <a:gd name="connsiteX2" fmla="*/ 7343192 w 7837714"/>
              <a:gd name="connsiteY2" fmla="*/ 3387012 h 3685591"/>
              <a:gd name="connsiteX3" fmla="*/ 6298163 w 7837714"/>
              <a:gd name="connsiteY3" fmla="*/ 2425959 h 3685591"/>
              <a:gd name="connsiteX4" fmla="*/ 4665306 w 7837714"/>
              <a:gd name="connsiteY4" fmla="*/ 2183363 h 3685591"/>
              <a:gd name="connsiteX5" fmla="*/ 2948474 w 7837714"/>
              <a:gd name="connsiteY5" fmla="*/ 2659224 h 3685591"/>
              <a:gd name="connsiteX6" fmla="*/ 1604865 w 7837714"/>
              <a:gd name="connsiteY6" fmla="*/ 2099387 h 3685591"/>
              <a:gd name="connsiteX7" fmla="*/ 0 w 7837714"/>
              <a:gd name="connsiteY7" fmla="*/ 0 h 3685591"/>
              <a:gd name="connsiteX8" fmla="*/ 0 w 7837714"/>
              <a:gd name="connsiteY8" fmla="*/ 0 h 3685591"/>
              <a:gd name="connsiteX9" fmla="*/ 18661 w 7837714"/>
              <a:gd name="connsiteY9" fmla="*/ 18661 h 368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4" h="3685591">
                <a:moveTo>
                  <a:pt x="7837714" y="3685591"/>
                </a:moveTo>
                <a:cubicBezTo>
                  <a:pt x="7687646" y="3673150"/>
                  <a:pt x="7537579" y="3660710"/>
                  <a:pt x="7455159" y="3610947"/>
                </a:cubicBezTo>
                <a:cubicBezTo>
                  <a:pt x="7372739" y="3561184"/>
                  <a:pt x="7536025" y="3584510"/>
                  <a:pt x="7343192" y="3387012"/>
                </a:cubicBezTo>
                <a:cubicBezTo>
                  <a:pt x="7150359" y="3189514"/>
                  <a:pt x="6744477" y="2626567"/>
                  <a:pt x="6298163" y="2425959"/>
                </a:cubicBezTo>
                <a:cubicBezTo>
                  <a:pt x="5851849" y="2225351"/>
                  <a:pt x="5223587" y="2144485"/>
                  <a:pt x="4665306" y="2183363"/>
                </a:cubicBezTo>
                <a:cubicBezTo>
                  <a:pt x="4107024" y="2222240"/>
                  <a:pt x="3458547" y="2673220"/>
                  <a:pt x="2948474" y="2659224"/>
                </a:cubicBezTo>
                <a:cubicBezTo>
                  <a:pt x="2438401" y="2645228"/>
                  <a:pt x="2096277" y="2542591"/>
                  <a:pt x="1604865" y="2099387"/>
                </a:cubicBezTo>
                <a:cubicBezTo>
                  <a:pt x="1113453" y="1656183"/>
                  <a:pt x="0" y="0"/>
                  <a:pt x="0" y="0"/>
                </a:cubicBezTo>
                <a:lnTo>
                  <a:pt x="0" y="0"/>
                </a:lnTo>
                <a:lnTo>
                  <a:pt x="18661" y="18661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1857" y="1901919"/>
            <a:ext cx="1500105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3" name="Oval 2"/>
          <p:cNvSpPr/>
          <p:nvPr/>
        </p:nvSpPr>
        <p:spPr>
          <a:xfrm>
            <a:off x="2464811" y="3169410"/>
            <a:ext cx="1500105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4" name="Oval 3"/>
          <p:cNvSpPr/>
          <p:nvPr/>
        </p:nvSpPr>
        <p:spPr>
          <a:xfrm>
            <a:off x="4001083" y="3618816"/>
            <a:ext cx="1806249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5" name="Oval 4"/>
          <p:cNvSpPr/>
          <p:nvPr/>
        </p:nvSpPr>
        <p:spPr>
          <a:xfrm>
            <a:off x="6322225" y="3202484"/>
            <a:ext cx="1500105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8" name="Oval 7"/>
          <p:cNvSpPr/>
          <p:nvPr/>
        </p:nvSpPr>
        <p:spPr>
          <a:xfrm>
            <a:off x="11251142" y="5911857"/>
            <a:ext cx="1500105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21" name="Straight Connector 20"/>
          <p:cNvCxnSpPr>
            <a:endCxn id="11" idx="7"/>
          </p:cNvCxnSpPr>
          <p:nvPr/>
        </p:nvCxnSpPr>
        <p:spPr>
          <a:xfrm flipV="1">
            <a:off x="582026" y="830416"/>
            <a:ext cx="0" cy="366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>
            <a:off x="582027" y="830415"/>
            <a:ext cx="382680" cy="1834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995" flipH="1">
            <a:off x="295892" y="577655"/>
            <a:ext cx="1551932" cy="121986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478636" y="3577226"/>
            <a:ext cx="1500105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15" name="Oval 14"/>
          <p:cNvSpPr/>
          <p:nvPr/>
        </p:nvSpPr>
        <p:spPr>
          <a:xfrm>
            <a:off x="9978741" y="4716989"/>
            <a:ext cx="1745020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16" name="Left Brace 15"/>
          <p:cNvSpPr/>
          <p:nvPr/>
        </p:nvSpPr>
        <p:spPr>
          <a:xfrm rot="18988887">
            <a:off x="1427291" y="2912380"/>
            <a:ext cx="611982" cy="1437920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85875">
              <a:defRPr/>
            </a:pPr>
            <a:endParaRPr lang="en-US" sz="253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eft Brace 16"/>
          <p:cNvSpPr/>
          <p:nvPr/>
        </p:nvSpPr>
        <p:spPr>
          <a:xfrm rot="6272004" flipH="1">
            <a:off x="3322662" y="4065403"/>
            <a:ext cx="587575" cy="156293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85875">
              <a:defRPr/>
            </a:pPr>
            <a:endParaRPr lang="en-US" sz="253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 rot="7447097" flipH="1">
            <a:off x="8773359" y="4484060"/>
            <a:ext cx="636908" cy="164091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85875">
              <a:defRPr/>
            </a:pPr>
            <a:endParaRPr lang="en-US" sz="253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eft Brace 18"/>
          <p:cNvSpPr/>
          <p:nvPr/>
        </p:nvSpPr>
        <p:spPr>
          <a:xfrm rot="5915015" flipH="1">
            <a:off x="7397715" y="3977517"/>
            <a:ext cx="636908" cy="164091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85875">
              <a:defRPr/>
            </a:pPr>
            <a:endParaRPr lang="en-US" sz="253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4536947" flipH="1">
            <a:off x="5820259" y="4177701"/>
            <a:ext cx="587575" cy="156293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85875">
              <a:defRPr/>
            </a:pPr>
            <a:endParaRPr lang="en-US" sz="253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eft Brace 21"/>
          <p:cNvSpPr/>
          <p:nvPr/>
        </p:nvSpPr>
        <p:spPr>
          <a:xfrm rot="7220703" flipH="1">
            <a:off x="10170899" y="5521051"/>
            <a:ext cx="636908" cy="1640917"/>
          </a:xfrm>
          <a:prstGeom prst="leftBrace">
            <a:avLst>
              <a:gd name="adj1" fmla="val 8333"/>
              <a:gd name="adj2" fmla="val 53635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85875">
              <a:defRPr/>
            </a:pPr>
            <a:endParaRPr lang="en-US" sz="253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2675" y="5857407"/>
            <a:ext cx="9597739" cy="130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39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35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935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647" y="5857407"/>
            <a:ext cx="9591766" cy="130953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nen bieu tuong\[Muare.asia]-FramesChildrenVol30\muare.asia - babyvol30 -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" y="1"/>
            <a:ext cx="12829728" cy="74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3620517" y="1756635"/>
            <a:ext cx="5329138" cy="94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803" tIns="57401" rIns="114803" bIns="574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</a:rPr>
              <a:t>HOẠT ĐỘNG 1</a:t>
            </a:r>
            <a:endParaRPr lang="en-US" altLang="en-US" sz="4400" b="1" dirty="0">
              <a:solidFill>
                <a:srgbClr val="002060"/>
              </a:solidFill>
            </a:endParaRPr>
          </a:p>
        </p:txBody>
      </p:sp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2509568" y="3328293"/>
            <a:ext cx="7411641" cy="13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803" tIns="57401" rIns="114803" bIns="574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b="1" dirty="0">
                <a:solidFill>
                  <a:srgbClr val="FF0000"/>
                </a:solidFill>
                <a:latin typeface="Times New Roman" pitchFamily="18" charset="0"/>
              </a:rPr>
              <a:t>KẾT NỐI</a:t>
            </a:r>
            <a:endParaRPr lang="en-US" alt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2201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7" name="Rectangle 65"/>
          <p:cNvSpPr>
            <a:spLocks noChangeArrowheads="1"/>
          </p:cNvSpPr>
          <p:nvPr/>
        </p:nvSpPr>
        <p:spPr bwMode="auto">
          <a:xfrm>
            <a:off x="214313" y="214301"/>
            <a:ext cx="12430125" cy="6830836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</a:ln>
        </p:spPr>
        <p:txBody>
          <a:bodyPr wrap="none" lIns="96433" tIns="48216" rIns="96433" bIns="48216" anchor="ctr"/>
          <a:lstStyle/>
          <a:p>
            <a:pPr algn="ctr" defTabSz="1285737">
              <a:defRPr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58" name="Rectangle 66"/>
          <p:cNvSpPr>
            <a:spLocks noChangeArrowheads="1"/>
          </p:cNvSpPr>
          <p:nvPr/>
        </p:nvSpPr>
        <p:spPr bwMode="auto">
          <a:xfrm>
            <a:off x="428625" y="375026"/>
            <a:ext cx="12001500" cy="650938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</a:ln>
        </p:spPr>
        <p:txBody>
          <a:bodyPr wrap="none" lIns="96433" tIns="48216" rIns="96433" bIns="48216" anchor="ctr"/>
          <a:lstStyle/>
          <a:p>
            <a:pPr algn="ctr" defTabSz="1285737">
              <a:defRPr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6586" y="5684780"/>
            <a:ext cx="11055213" cy="1049577"/>
          </a:xfrm>
          <a:prstGeom prst="rect">
            <a:avLst/>
          </a:prstGeom>
          <a:noFill/>
        </p:spPr>
        <p:txBody>
          <a:bodyPr wrap="square" lIns="96433" tIns="48216" rIns="96433" bIns="48216">
            <a:spAutoFit/>
          </a:bodyPr>
          <a:lstStyle/>
          <a:p>
            <a:pPr defTabSz="1285737"/>
            <a:r>
              <a:rPr lang="en-US" sz="6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6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vi-VN" sz="6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30g</a:t>
            </a:r>
            <a:r>
              <a:rPr lang="en-US" sz="6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=………g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20907" y="723265"/>
            <a:ext cx="10769203" cy="854823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algn="ctr" defTabSz="1285737">
              <a:defRPr/>
            </a:pPr>
            <a:r>
              <a:rPr lang="vi-VN" sz="49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BẢNG</a:t>
            </a:r>
            <a:r>
              <a:rPr lang="vi-VN" sz="4900" b="1" dirty="0">
                <a:solidFill>
                  <a:srgbClr val="FF0000"/>
                </a:solidFill>
                <a:latin typeface="Arial" panose="020B0604020202020204" pitchFamily="34" charset="0"/>
              </a:rPr>
              <a:t> ĐƠN </a:t>
            </a:r>
            <a:r>
              <a:rPr lang="vi-VN" sz="49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VỊ</a:t>
            </a:r>
            <a:r>
              <a:rPr lang="vi-VN" sz="4900" b="1" dirty="0">
                <a:solidFill>
                  <a:srgbClr val="FF0000"/>
                </a:solidFill>
                <a:latin typeface="Arial" panose="020B0604020202020204" pitchFamily="34" charset="0"/>
              </a:rPr>
              <a:t> ĐO </a:t>
            </a:r>
            <a:r>
              <a:rPr lang="vi-VN" sz="49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KHỐI</a:t>
            </a:r>
            <a:r>
              <a:rPr lang="vi-VN" sz="49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49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LƯỢNG</a:t>
            </a:r>
            <a:endParaRPr lang="en-US" sz="49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9" name="Group 3"/>
          <p:cNvGraphicFramePr>
            <a:graphicFrameLocks noGrp="1"/>
          </p:cNvGraphicFramePr>
          <p:nvPr>
            <p:ph sz="half" idx="1"/>
          </p:nvPr>
        </p:nvGraphicFramePr>
        <p:xfrm>
          <a:off x="750094" y="1901920"/>
          <a:ext cx="11465721" cy="3617839"/>
        </p:xfrm>
        <a:graphic>
          <a:graphicData uri="http://schemas.openxmlformats.org/drawingml/2006/table">
            <a:tbl>
              <a:tblPr/>
              <a:tblGrid>
                <a:gridCol w="1607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4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2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204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0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FF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8588" marR="128588" marT="48218" marB="482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5250656" y="2124257"/>
            <a:ext cx="2464594" cy="616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Ki-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5893594" y="2987737"/>
            <a:ext cx="1178719" cy="70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</a:rPr>
              <a:t>kg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1178719" y="2089098"/>
            <a:ext cx="4393406" cy="616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</a:rPr>
              <a:t>Lớn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3" name="Text Box 41"/>
          <p:cNvSpPr txBox="1">
            <a:spLocks noChangeArrowheads="1"/>
          </p:cNvSpPr>
          <p:nvPr/>
        </p:nvSpPr>
        <p:spPr bwMode="auto">
          <a:xfrm>
            <a:off x="1071562" y="2987738"/>
            <a:ext cx="1178719" cy="70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tấn</a:t>
            </a:r>
            <a:endParaRPr lang="en-US" sz="39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 Box 42"/>
          <p:cNvSpPr txBox="1">
            <a:spLocks noChangeArrowheads="1"/>
          </p:cNvSpPr>
          <p:nvPr/>
        </p:nvSpPr>
        <p:spPr bwMode="auto">
          <a:xfrm>
            <a:off x="2678905" y="2987737"/>
            <a:ext cx="916781" cy="70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tạ</a:t>
            </a:r>
            <a:endParaRPr lang="en-US" sz="39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4071938" y="2987738"/>
            <a:ext cx="1309687" cy="70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900" b="1" dirty="0" err="1">
                <a:solidFill>
                  <a:srgbClr val="00B050"/>
                </a:solidFill>
                <a:latin typeface="Arial" panose="020B0604020202020204" pitchFamily="34" charset="0"/>
              </a:rPr>
              <a:t>yến</a:t>
            </a:r>
            <a:endParaRPr lang="en-US" sz="39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7929563" y="2124257"/>
            <a:ext cx="4286250" cy="6167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</a:rPr>
              <a:t>Nhỏ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</a:rPr>
              <a:t>ki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sz="3400" b="1" dirty="0" err="1">
                <a:solidFill>
                  <a:prstClr val="black"/>
                </a:solidFill>
                <a:latin typeface="Arial" panose="020B0604020202020204" pitchFamily="34" charset="0"/>
              </a:rPr>
              <a:t>lô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</a:rPr>
              <a:t>-gam</a:t>
            </a:r>
          </a:p>
        </p:txBody>
      </p:sp>
      <p:sp>
        <p:nvSpPr>
          <p:cNvPr id="57" name="Text Box 45"/>
          <p:cNvSpPr txBox="1">
            <a:spLocks noChangeArrowheads="1"/>
          </p:cNvSpPr>
          <p:nvPr/>
        </p:nvSpPr>
        <p:spPr bwMode="auto">
          <a:xfrm>
            <a:off x="7929563" y="2987737"/>
            <a:ext cx="1309687" cy="70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900" b="1" dirty="0">
                <a:solidFill>
                  <a:srgbClr val="0070C0"/>
                </a:solidFill>
                <a:latin typeface="Arial" panose="020B0604020202020204" pitchFamily="34" charset="0"/>
              </a:rPr>
              <a:t>hg</a:t>
            </a: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9429749" y="2987737"/>
            <a:ext cx="1440657" cy="70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900" b="1" dirty="0" err="1">
                <a:solidFill>
                  <a:srgbClr val="0070C0"/>
                </a:solidFill>
                <a:latin typeface="Arial" panose="020B0604020202020204" pitchFamily="34" charset="0"/>
              </a:rPr>
              <a:t>dag</a:t>
            </a:r>
            <a:endParaRPr lang="en-US" sz="39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47"/>
          <p:cNvSpPr txBox="1">
            <a:spLocks noChangeArrowheads="1"/>
          </p:cNvSpPr>
          <p:nvPr/>
        </p:nvSpPr>
        <p:spPr bwMode="auto">
          <a:xfrm>
            <a:off x="11144249" y="2987737"/>
            <a:ext cx="1047751" cy="70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433" tIns="48216" rIns="96433" bIns="48216">
            <a:spAutoFit/>
          </a:bodyPr>
          <a:lstStyle/>
          <a:p>
            <a:pPr defTabSz="1285737">
              <a:spcBef>
                <a:spcPct val="50000"/>
              </a:spcBef>
              <a:defRPr/>
            </a:pPr>
            <a:r>
              <a:rPr lang="en-US" sz="3900" b="1" dirty="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27485" y="5684779"/>
            <a:ext cx="636029" cy="1049577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/>
            <a:r>
              <a:rPr lang="en-US" sz="6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6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9188" y="5695296"/>
            <a:ext cx="636029" cy="1049577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/>
            <a:r>
              <a:rPr lang="en-US" sz="6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6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1985" y="5668332"/>
            <a:ext cx="636029" cy="1049577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/>
            <a:r>
              <a:rPr lang="en-US" sz="6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6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76301" y="4044928"/>
            <a:ext cx="636029" cy="1049577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/>
            <a:r>
              <a:rPr lang="en-US" sz="6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6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77116" y="5668331"/>
            <a:ext cx="1959821" cy="1049577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/>
            <a:r>
              <a:rPr lang="en-US" sz="6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vi-VN" sz="6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" descr="Tải +999 Hình Nền Powerpoint Doremon Đẹp Nhất Năm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2"/>
          <a:stretch>
            <a:fillRect/>
          </a:stretch>
        </p:blipFill>
        <p:spPr bwMode="auto">
          <a:xfrm>
            <a:off x="0" y="15925"/>
            <a:ext cx="12858750" cy="715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136274" y="1036263"/>
            <a:ext cx="3668457" cy="1390035"/>
          </a:xfrm>
          <a:prstGeom prst="rect">
            <a:avLst/>
          </a:prstGeom>
        </p:spPr>
        <p:txBody>
          <a:bodyPr wrap="none" lIns="96433" tIns="48216" rIns="96433" bIns="48216">
            <a:spAutoFit/>
          </a:bodyPr>
          <a:lstStyle/>
          <a:p>
            <a:pPr defTabSz="1285737"/>
            <a:r>
              <a:rPr lang="en-US" sz="8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8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8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8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7885" y="3026710"/>
            <a:ext cx="6588194" cy="1328480"/>
          </a:xfrm>
          <a:prstGeom prst="rect">
            <a:avLst/>
          </a:prstGeom>
          <a:noFill/>
        </p:spPr>
        <p:txBody>
          <a:bodyPr wrap="square" lIns="96433" tIns="48216" rIns="96433" bIns="48216" rtlCol="0">
            <a:spAutoFit/>
          </a:bodyPr>
          <a:lstStyle/>
          <a:p>
            <a:pPr defTabSz="1285737"/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Lạng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ứng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đơn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khối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endParaRPr lang="en-US" sz="4000" dirty="0">
              <a:solidFill>
                <a:srgbClr val="002060"/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80543" y="4696445"/>
            <a:ext cx="7494290" cy="1160235"/>
            <a:chOff x="150128" y="102542"/>
            <a:chExt cx="11127473" cy="2009400"/>
          </a:xfrm>
        </p:grpSpPr>
        <p:grpSp>
          <p:nvGrpSpPr>
            <p:cNvPr id="26" name="Group 25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Lạng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héc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tô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-gam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756967" y="5898826"/>
            <a:ext cx="7494290" cy="1160235"/>
            <a:chOff x="150128" y="102542"/>
            <a:chExt cx="11127473" cy="2009400"/>
          </a:xfrm>
        </p:grpSpPr>
        <p:grpSp>
          <p:nvGrpSpPr>
            <p:cNvPr id="36" name="Group 35"/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lô</a:t>
                </a:r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-gam</a:t>
                </a: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5202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86413" y="266399"/>
            <a:ext cx="8493270" cy="4867833"/>
            <a:chOff x="2123671" y="189450"/>
            <a:chExt cx="6039659" cy="3461760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2123671" y="353448"/>
              <a:ext cx="6039659" cy="3036503"/>
              <a:chOff x="0" y="0"/>
              <a:chExt cx="7820660" cy="393192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11430" y="-1270"/>
                <a:ext cx="7843520" cy="3934460"/>
              </a:xfrm>
              <a:custGeom>
                <a:avLst/>
                <a:gdLst/>
                <a:ahLst/>
                <a:cxnLst/>
                <a:rect l="l" t="t" r="r" b="b"/>
                <a:pathLst>
                  <a:path w="7843520" h="3934460">
                    <a:moveTo>
                      <a:pt x="7797800" y="1043940"/>
                    </a:moveTo>
                    <a:cubicBezTo>
                      <a:pt x="7791450" y="952500"/>
                      <a:pt x="7766050" y="863600"/>
                      <a:pt x="7727950" y="777240"/>
                    </a:cubicBezTo>
                    <a:cubicBezTo>
                      <a:pt x="7592060" y="478790"/>
                      <a:pt x="7280910" y="233680"/>
                      <a:pt x="6954519" y="189230"/>
                    </a:cubicBezTo>
                    <a:cubicBezTo>
                      <a:pt x="6681469" y="156210"/>
                      <a:pt x="6409689" y="127000"/>
                      <a:pt x="6139179" y="102870"/>
                    </a:cubicBezTo>
                    <a:cubicBezTo>
                      <a:pt x="5712459" y="64770"/>
                      <a:pt x="5287009" y="36830"/>
                      <a:pt x="4864099" y="20320"/>
                    </a:cubicBezTo>
                    <a:cubicBezTo>
                      <a:pt x="4464049" y="5080"/>
                      <a:pt x="4065269" y="0"/>
                      <a:pt x="3665219" y="3810"/>
                    </a:cubicBezTo>
                    <a:cubicBezTo>
                      <a:pt x="2744470" y="12700"/>
                      <a:pt x="1823720" y="74930"/>
                      <a:pt x="889000" y="189230"/>
                    </a:cubicBezTo>
                    <a:cubicBezTo>
                      <a:pt x="469900" y="246380"/>
                      <a:pt x="76200" y="635000"/>
                      <a:pt x="45720" y="1042670"/>
                    </a:cubicBezTo>
                    <a:cubicBezTo>
                      <a:pt x="0" y="1657350"/>
                      <a:pt x="0" y="2274570"/>
                      <a:pt x="45720" y="2890520"/>
                    </a:cubicBezTo>
                    <a:cubicBezTo>
                      <a:pt x="76200" y="3299460"/>
                      <a:pt x="468630" y="3688080"/>
                      <a:pt x="889000" y="3743960"/>
                    </a:cubicBezTo>
                    <a:cubicBezTo>
                      <a:pt x="1336040" y="3798570"/>
                      <a:pt x="1780540" y="3841750"/>
                      <a:pt x="2223770" y="3872230"/>
                    </a:cubicBezTo>
                    <a:cubicBezTo>
                      <a:pt x="2600960" y="3898900"/>
                      <a:pt x="2978150" y="3916680"/>
                      <a:pt x="3352800" y="3924300"/>
                    </a:cubicBezTo>
                    <a:cubicBezTo>
                      <a:pt x="3804920" y="3934460"/>
                      <a:pt x="4258310" y="3933190"/>
                      <a:pt x="4710430" y="3917950"/>
                    </a:cubicBezTo>
                    <a:cubicBezTo>
                      <a:pt x="5030470" y="3907790"/>
                      <a:pt x="5350510" y="3891280"/>
                      <a:pt x="5670550" y="3867150"/>
                    </a:cubicBezTo>
                    <a:cubicBezTo>
                      <a:pt x="5797550" y="3858260"/>
                      <a:pt x="5925820" y="3848100"/>
                      <a:pt x="6052820" y="3836670"/>
                    </a:cubicBezTo>
                    <a:cubicBezTo>
                      <a:pt x="6245860" y="3820161"/>
                      <a:pt x="6438900" y="3801111"/>
                      <a:pt x="6631940" y="3779520"/>
                    </a:cubicBezTo>
                    <a:cubicBezTo>
                      <a:pt x="6738620" y="3768090"/>
                      <a:pt x="6845300" y="3755390"/>
                      <a:pt x="6951980" y="3742690"/>
                    </a:cubicBezTo>
                    <a:cubicBezTo>
                      <a:pt x="7372350" y="3685540"/>
                      <a:pt x="7764780" y="3296920"/>
                      <a:pt x="7796530" y="2889251"/>
                    </a:cubicBezTo>
                    <a:cubicBezTo>
                      <a:pt x="7843520" y="2275840"/>
                      <a:pt x="7843520" y="1658620"/>
                      <a:pt x="7797800" y="1043940"/>
                    </a:cubicBezTo>
                    <a:close/>
                  </a:path>
                </a:pathLst>
              </a:cu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</p:grpSp>
        <p:pic>
          <p:nvPicPr>
            <p:cNvPr id="4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748049" y="189450"/>
              <a:ext cx="2790902" cy="441470"/>
            </a:xfrm>
            <a:prstGeom prst="rect">
              <a:avLst/>
            </a:prstGeom>
          </p:spPr>
        </p:pic>
        <p:pic>
          <p:nvPicPr>
            <p:cNvPr id="5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8712" y="3211649"/>
              <a:ext cx="2302462" cy="43956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A95EAF-BDF9-452B-90FD-F2DA654B5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582860">
              <a:off x="7248899" y="271723"/>
              <a:ext cx="749927" cy="98532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333031" y="2248806"/>
            <a:ext cx="8208912" cy="1360944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500" b="91167" l="19500" r="82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2" y="2543582"/>
            <a:ext cx="5207064" cy="5206778"/>
          </a:xfrm>
          <a:prstGeom prst="rect">
            <a:avLst/>
          </a:prstGeom>
        </p:spPr>
      </p:pic>
      <p:grpSp>
        <p:nvGrpSpPr>
          <p:cNvPr id="17" name="组合 30"/>
          <p:cNvGrpSpPr/>
          <p:nvPr/>
        </p:nvGrpSpPr>
        <p:grpSpPr>
          <a:xfrm>
            <a:off x="698275" y="266383"/>
            <a:ext cx="3257699" cy="2690142"/>
            <a:chOff x="4932419" y="2620258"/>
            <a:chExt cx="2195176" cy="1997094"/>
          </a:xfrm>
        </p:grpSpPr>
        <p:sp>
          <p:nvSpPr>
            <p:cNvPr id="18" name="Block Arc 27"/>
            <p:cNvSpPr/>
            <p:nvPr/>
          </p:nvSpPr>
          <p:spPr>
            <a:xfrm>
              <a:off x="5130501" y="2620258"/>
              <a:ext cx="1997094" cy="1997094"/>
            </a:xfrm>
            <a:prstGeom prst="blockArc">
              <a:avLst>
                <a:gd name="adj1" fmla="val 14421142"/>
                <a:gd name="adj2" fmla="val 10800000"/>
                <a:gd name="adj3" fmla="val 18030"/>
              </a:avLst>
            </a:prstGeom>
            <a:gradFill>
              <a:gsLst>
                <a:gs pos="0">
                  <a:srgbClr val="6F3494"/>
                </a:gs>
                <a:gs pos="69000">
                  <a:srgbClr val="26BAD9"/>
                </a:gs>
                <a:gs pos="36000">
                  <a:srgbClr val="E4007F"/>
                </a:gs>
                <a:gs pos="100000">
                  <a:srgbClr val="DEE012"/>
                </a:gs>
              </a:gsLst>
              <a:path path="circle">
                <a:fillToRect r="100000" b="100000"/>
              </a:path>
            </a:gra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Up Arrow 28"/>
            <p:cNvSpPr/>
            <p:nvPr/>
          </p:nvSpPr>
          <p:spPr>
            <a:xfrm>
              <a:off x="4932419" y="3081124"/>
              <a:ext cx="726216" cy="544662"/>
            </a:xfrm>
            <a:prstGeom prst="upArrow">
              <a:avLst>
                <a:gd name="adj1" fmla="val 49616"/>
                <a:gd name="adj2" fmla="val 80855"/>
              </a:avLst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65743" y="1172300"/>
            <a:ext cx="2223809" cy="822295"/>
          </a:xfrm>
          <a:prstGeom prst="rect">
            <a:avLst/>
          </a:prstGeom>
          <a:noFill/>
        </p:spPr>
        <p:txBody>
          <a:bodyPr wrap="square" lIns="128583" tIns="64291" rIns="128583" bIns="64291" rtlCol="0">
            <a:spAutoFit/>
          </a:bodyPr>
          <a:lstStyle/>
          <a:p>
            <a:pPr algn="ctr"/>
            <a:r>
              <a:rPr lang="en-US" altLang="zh-CN" sz="4500" b="1" dirty="0" err="1">
                <a:solidFill>
                  <a:schemeClr val="accent3">
                    <a:lumMod val="10000"/>
                  </a:schemeClr>
                </a:solidFill>
                <a:latin typeface=".VnArabia" panose="020B7200000000000000" pitchFamily="34" charset="0"/>
                <a:cs typeface="+mn-ea"/>
                <a:sym typeface="+mn-lt"/>
              </a:rPr>
              <a:t>Dặn</a:t>
            </a:r>
            <a:r>
              <a:rPr lang="en-US" altLang="zh-CN" sz="4500" b="1" dirty="0">
                <a:solidFill>
                  <a:schemeClr val="accent3">
                    <a:lumMod val="10000"/>
                  </a:schemeClr>
                </a:solidFill>
                <a:latin typeface=".VnArabia" panose="020B7200000000000000" pitchFamily="34" charset="0"/>
                <a:cs typeface="+mn-ea"/>
                <a:sym typeface="+mn-lt"/>
              </a:rPr>
              <a:t> dò</a:t>
            </a:r>
            <a:endParaRPr lang="zh-CN" altLang="en-US" sz="4500" b="1" dirty="0">
              <a:solidFill>
                <a:schemeClr val="accent3">
                  <a:lumMod val="10000"/>
                </a:schemeClr>
              </a:solidFill>
              <a:latin typeface=".VnArabia" panose="020B7200000000000000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18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-150289"/>
            <a:ext cx="12854940" cy="7232650"/>
          </a:xfrm>
          <a:prstGeom prst="rect">
            <a:avLst/>
          </a:prstGeom>
        </p:spPr>
      </p:pic>
      <p:sp>
        <p:nvSpPr>
          <p:cNvPr id="10" name="矩形 3"/>
          <p:cNvSpPr/>
          <p:nvPr/>
        </p:nvSpPr>
        <p:spPr>
          <a:xfrm>
            <a:off x="2834172" y="997155"/>
            <a:ext cx="9735912" cy="293703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8583" tIns="64291" rIns="128583" bIns="64291" rtlCol="0" anchor="ctr"/>
          <a:lstStyle/>
          <a:p>
            <a:pPr algn="ctr"/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dõi</a:t>
            </a:r>
            <a:b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Chúc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altLang="zh-CN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5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98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01" y="1816125"/>
            <a:ext cx="4264397" cy="42643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56967" y="3117905"/>
            <a:ext cx="9302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" y="-26786"/>
            <a:ext cx="12858044" cy="72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82026" y="830416"/>
            <a:ext cx="11021181" cy="5182578"/>
          </a:xfrm>
          <a:custGeom>
            <a:avLst/>
            <a:gdLst>
              <a:gd name="connsiteX0" fmla="*/ 7837714 w 7837714"/>
              <a:gd name="connsiteY0" fmla="*/ 3685591 h 3685591"/>
              <a:gd name="connsiteX1" fmla="*/ 7455159 w 7837714"/>
              <a:gd name="connsiteY1" fmla="*/ 3610947 h 3685591"/>
              <a:gd name="connsiteX2" fmla="*/ 7343192 w 7837714"/>
              <a:gd name="connsiteY2" fmla="*/ 3387012 h 3685591"/>
              <a:gd name="connsiteX3" fmla="*/ 6298163 w 7837714"/>
              <a:gd name="connsiteY3" fmla="*/ 2425959 h 3685591"/>
              <a:gd name="connsiteX4" fmla="*/ 4665306 w 7837714"/>
              <a:gd name="connsiteY4" fmla="*/ 2183363 h 3685591"/>
              <a:gd name="connsiteX5" fmla="*/ 2948474 w 7837714"/>
              <a:gd name="connsiteY5" fmla="*/ 2659224 h 3685591"/>
              <a:gd name="connsiteX6" fmla="*/ 1604865 w 7837714"/>
              <a:gd name="connsiteY6" fmla="*/ 2099387 h 3685591"/>
              <a:gd name="connsiteX7" fmla="*/ 0 w 7837714"/>
              <a:gd name="connsiteY7" fmla="*/ 0 h 3685591"/>
              <a:gd name="connsiteX8" fmla="*/ 0 w 7837714"/>
              <a:gd name="connsiteY8" fmla="*/ 0 h 3685591"/>
              <a:gd name="connsiteX9" fmla="*/ 18661 w 7837714"/>
              <a:gd name="connsiteY9" fmla="*/ 18661 h 368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4" h="3685591">
                <a:moveTo>
                  <a:pt x="7837714" y="3685591"/>
                </a:moveTo>
                <a:cubicBezTo>
                  <a:pt x="7687646" y="3673150"/>
                  <a:pt x="7537579" y="3660710"/>
                  <a:pt x="7455159" y="3610947"/>
                </a:cubicBezTo>
                <a:cubicBezTo>
                  <a:pt x="7372739" y="3561184"/>
                  <a:pt x="7536025" y="3584510"/>
                  <a:pt x="7343192" y="3387012"/>
                </a:cubicBezTo>
                <a:cubicBezTo>
                  <a:pt x="7150359" y="3189514"/>
                  <a:pt x="6744477" y="2626567"/>
                  <a:pt x="6298163" y="2425959"/>
                </a:cubicBezTo>
                <a:cubicBezTo>
                  <a:pt x="5851849" y="2225351"/>
                  <a:pt x="5223587" y="2144485"/>
                  <a:pt x="4665306" y="2183363"/>
                </a:cubicBezTo>
                <a:cubicBezTo>
                  <a:pt x="4107024" y="2222240"/>
                  <a:pt x="3458547" y="2673220"/>
                  <a:pt x="2948474" y="2659224"/>
                </a:cubicBezTo>
                <a:cubicBezTo>
                  <a:pt x="2438401" y="2645228"/>
                  <a:pt x="2096277" y="2542591"/>
                  <a:pt x="1604865" y="2099387"/>
                </a:cubicBezTo>
                <a:cubicBezTo>
                  <a:pt x="1113453" y="1656183"/>
                  <a:pt x="0" y="0"/>
                  <a:pt x="0" y="0"/>
                </a:cubicBezTo>
                <a:lnTo>
                  <a:pt x="0" y="0"/>
                </a:lnTo>
                <a:lnTo>
                  <a:pt x="18661" y="18661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08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071857" y="1901919"/>
            <a:ext cx="1500105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3" name="Oval 2"/>
          <p:cNvSpPr/>
          <p:nvPr/>
        </p:nvSpPr>
        <p:spPr>
          <a:xfrm>
            <a:off x="2828975" y="3443781"/>
            <a:ext cx="1500105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4" name="Oval 3"/>
          <p:cNvSpPr/>
          <p:nvPr/>
        </p:nvSpPr>
        <p:spPr>
          <a:xfrm>
            <a:off x="5637287" y="3602933"/>
            <a:ext cx="1821556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5" name="Oval 4"/>
          <p:cNvSpPr/>
          <p:nvPr/>
        </p:nvSpPr>
        <p:spPr>
          <a:xfrm>
            <a:off x="8889710" y="3763728"/>
            <a:ext cx="1500105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8" name="Oval 7"/>
          <p:cNvSpPr/>
          <p:nvPr/>
        </p:nvSpPr>
        <p:spPr>
          <a:xfrm>
            <a:off x="11037887" y="5632549"/>
            <a:ext cx="1500105" cy="122074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21" name="Straight Connector 20"/>
          <p:cNvCxnSpPr>
            <a:endCxn id="11" idx="7"/>
          </p:cNvCxnSpPr>
          <p:nvPr/>
        </p:nvCxnSpPr>
        <p:spPr>
          <a:xfrm flipV="1">
            <a:off x="582026" y="830416"/>
            <a:ext cx="0" cy="366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7"/>
          </p:cNvCxnSpPr>
          <p:nvPr/>
        </p:nvCxnSpPr>
        <p:spPr>
          <a:xfrm>
            <a:off x="582027" y="830415"/>
            <a:ext cx="382680" cy="1834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6995" flipH="1">
            <a:off x="295892" y="577655"/>
            <a:ext cx="1551932" cy="1219868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592" y="3059961"/>
            <a:ext cx="3073590" cy="4264397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9"/>
          <a:stretch>
            <a:fillRect/>
          </a:stretch>
        </p:blipFill>
        <p:spPr bwMode="auto">
          <a:xfrm>
            <a:off x="-24555" y="0"/>
            <a:ext cx="12883307" cy="72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904991"/>
              </p:ext>
            </p:extLst>
          </p:nvPr>
        </p:nvGraphicFramePr>
        <p:xfrm>
          <a:off x="214654" y="1526893"/>
          <a:ext cx="12429442" cy="3777051"/>
        </p:xfrm>
        <a:graphic>
          <a:graphicData uri="http://schemas.openxmlformats.org/drawingml/2006/table">
            <a:tbl>
              <a:tblPr/>
              <a:tblGrid>
                <a:gridCol w="214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6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1071857" y="1473318"/>
            <a:ext cx="4393165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5601075" y="1473318"/>
            <a:ext cx="2529196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8465232" y="1473318"/>
            <a:ext cx="4286015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4415842" y="2237686"/>
            <a:ext cx="1370632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39244" y="2237685"/>
            <a:ext cx="134384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2808585" y="2237686"/>
            <a:ext cx="75005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6494113" y="2237686"/>
            <a:ext cx="96435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9751036" y="2250786"/>
            <a:ext cx="85720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1609394" y="455389"/>
            <a:ext cx="10092226" cy="803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0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KHỐI LƯỢNG</a:t>
            </a:r>
          </a:p>
        </p:txBody>
      </p:sp>
    </p:spTree>
    <p:extLst>
      <p:ext uri="{BB962C8B-B14F-4D97-AF65-F5344CB8AC3E}">
        <p14:creationId xmlns:p14="http://schemas.microsoft.com/office/powerpoint/2010/main" val="42178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nen bieu tuong\[Muare.asia]-FramesChildrenVol30\muare.asia - babyvol30 -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" y="1"/>
            <a:ext cx="12829728" cy="740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3779317" y="1283175"/>
            <a:ext cx="5329138" cy="94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803" tIns="57401" rIns="114803" bIns="574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</a:rPr>
              <a:t>HOẠT ĐỘNG 2</a:t>
            </a:r>
            <a:endParaRPr lang="en-US" altLang="en-US" sz="4400" b="1" dirty="0">
              <a:solidFill>
                <a:srgbClr val="002060"/>
              </a:solidFill>
            </a:endParaRPr>
          </a:p>
        </p:txBody>
      </p:sp>
      <p:sp>
        <p:nvSpPr>
          <p:cNvPr id="3076" name="Text Box 18"/>
          <p:cNvSpPr txBox="1">
            <a:spLocks noChangeArrowheads="1"/>
          </p:cNvSpPr>
          <p:nvPr/>
        </p:nvSpPr>
        <p:spPr bwMode="auto">
          <a:xfrm>
            <a:off x="1748855" y="2536205"/>
            <a:ext cx="9217024" cy="8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803" tIns="57401" rIns="114803" bIns="574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KHÁM PHÁ -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8779725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9"/>
          <a:stretch>
            <a:fillRect/>
          </a:stretch>
        </p:blipFill>
        <p:spPr bwMode="auto">
          <a:xfrm>
            <a:off x="-24555" y="0"/>
            <a:ext cx="12883307" cy="72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9"/>
          <a:stretch>
            <a:fillRect/>
          </a:stretch>
        </p:blipFill>
        <p:spPr bwMode="auto">
          <a:xfrm>
            <a:off x="-24555" y="0"/>
            <a:ext cx="12883307" cy="72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527916"/>
              </p:ext>
            </p:extLst>
          </p:nvPr>
        </p:nvGraphicFramePr>
        <p:xfrm>
          <a:off x="214654" y="1526893"/>
          <a:ext cx="12429442" cy="3777051"/>
        </p:xfrm>
        <a:graphic>
          <a:graphicData uri="http://schemas.openxmlformats.org/drawingml/2006/table">
            <a:tbl>
              <a:tblPr/>
              <a:tblGrid>
                <a:gridCol w="214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6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1071857" y="1473318"/>
            <a:ext cx="4393165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5601075" y="1473318"/>
            <a:ext cx="2529196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8465232" y="1473318"/>
            <a:ext cx="4286015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4415842" y="2237686"/>
            <a:ext cx="1370632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739244" y="2237685"/>
            <a:ext cx="134384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2808585" y="2237686"/>
            <a:ext cx="75005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6494113" y="2237686"/>
            <a:ext cx="96435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9751036" y="2250786"/>
            <a:ext cx="85720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1609394" y="455389"/>
            <a:ext cx="10092226" cy="803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0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KHỐI LƯỢNG</a:t>
            </a:r>
          </a:p>
        </p:txBody>
      </p:sp>
    </p:spTree>
    <p:extLst>
      <p:ext uri="{BB962C8B-B14F-4D97-AF65-F5344CB8AC3E}">
        <p14:creationId xmlns:p14="http://schemas.microsoft.com/office/powerpoint/2010/main" val="10513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29"/>
          <a:stretch>
            <a:fillRect/>
          </a:stretch>
        </p:blipFill>
        <p:spPr bwMode="auto">
          <a:xfrm>
            <a:off x="-24555" y="0"/>
            <a:ext cx="12883307" cy="72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1609394" y="455389"/>
            <a:ext cx="10092226" cy="803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0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ĐƠN VỊ ĐO KHỐI LƯỢNG</a:t>
            </a:r>
          </a:p>
        </p:txBody>
      </p:sp>
      <p:graphicFrame>
        <p:nvGraphicFramePr>
          <p:cNvPr id="4" name="Group 5"/>
          <p:cNvGraphicFramePr>
            <a:graphicFrameLocks/>
          </p:cNvGraphicFramePr>
          <p:nvPr/>
        </p:nvGraphicFramePr>
        <p:xfrm>
          <a:off x="214654" y="1526893"/>
          <a:ext cx="12429442" cy="3777051"/>
        </p:xfrm>
        <a:graphic>
          <a:graphicData uri="http://schemas.openxmlformats.org/drawingml/2006/table">
            <a:tbl>
              <a:tblPr/>
              <a:tblGrid>
                <a:gridCol w="214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5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66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99CC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580" marR="128580" marT="48218" marB="482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1071857" y="1473318"/>
            <a:ext cx="4393165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5767655" y="1473318"/>
            <a:ext cx="2529196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7" name="Text Box 41"/>
          <p:cNvSpPr txBox="1">
            <a:spLocks noChangeArrowheads="1"/>
          </p:cNvSpPr>
          <p:nvPr/>
        </p:nvSpPr>
        <p:spPr bwMode="auto">
          <a:xfrm>
            <a:off x="8465232" y="1473318"/>
            <a:ext cx="4286015" cy="65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55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365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4415842" y="2237686"/>
            <a:ext cx="1370632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739244" y="2237685"/>
            <a:ext cx="134384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2808585" y="2237686"/>
            <a:ext cx="75005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6494113" y="2237686"/>
            <a:ext cx="96435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8572382" y="2178167"/>
            <a:ext cx="107150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10286788" y="2196583"/>
            <a:ext cx="117865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2001194" y="2196582"/>
            <a:ext cx="85720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1786894" y="2973423"/>
            <a:ext cx="85720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10222052" y="2995188"/>
            <a:ext cx="1928707" cy="130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1dag</a:t>
            </a:r>
            <a:r>
              <a:rPr lang="en-US" altLang="en-US" sz="3935" b="1" dirty="0">
                <a:solidFill>
                  <a:srgbClr val="99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8496484" y="2973423"/>
            <a:ext cx="117865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1hg</a:t>
            </a: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6299902" y="3005234"/>
            <a:ext cx="1178654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1kg</a:t>
            </a: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4295297" y="2993513"/>
            <a:ext cx="1660831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9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39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2795192" y="2996862"/>
            <a:ext cx="1350542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9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39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55"/>
          <p:cNvSpPr txBox="1">
            <a:spLocks noChangeArrowheads="1"/>
          </p:cNvSpPr>
          <p:nvPr/>
        </p:nvSpPr>
        <p:spPr bwMode="auto">
          <a:xfrm>
            <a:off x="529409" y="2996863"/>
            <a:ext cx="1553680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93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39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7929480" y="3761984"/>
            <a:ext cx="214300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 dag</a:t>
            </a: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5871300" y="3725151"/>
            <a:ext cx="2357308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 hg</a:t>
            </a:r>
          </a:p>
        </p:txBody>
      </p:sp>
      <p:sp>
        <p:nvSpPr>
          <p:cNvPr id="25" name="Text Box 58"/>
          <p:cNvSpPr txBox="1">
            <a:spLocks noChangeArrowheads="1"/>
          </p:cNvSpPr>
          <p:nvPr/>
        </p:nvSpPr>
        <p:spPr bwMode="auto">
          <a:xfrm>
            <a:off x="5871305" y="4542174"/>
            <a:ext cx="280823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…g</a:t>
            </a:r>
          </a:p>
        </p:txBody>
      </p:sp>
      <p:sp>
        <p:nvSpPr>
          <p:cNvPr id="26" name="Text Box 59"/>
          <p:cNvSpPr txBox="1">
            <a:spLocks noChangeArrowheads="1"/>
          </p:cNvSpPr>
          <p:nvPr/>
        </p:nvSpPr>
        <p:spPr bwMode="auto">
          <a:xfrm>
            <a:off x="4179217" y="3716780"/>
            <a:ext cx="192870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…kg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2250511" y="3760309"/>
            <a:ext cx="2357308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r>
              <a:rPr lang="en-US" altLang="en-US" sz="393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8" name="Text Box 61"/>
          <p:cNvSpPr txBox="1">
            <a:spLocks noChangeArrowheads="1"/>
          </p:cNvSpPr>
          <p:nvPr/>
        </p:nvSpPr>
        <p:spPr bwMode="auto">
          <a:xfrm>
            <a:off x="2250511" y="4513710"/>
            <a:ext cx="2035857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 kg</a:t>
            </a:r>
          </a:p>
        </p:txBody>
      </p:sp>
      <p:sp>
        <p:nvSpPr>
          <p:cNvPr id="29" name="Text Box 62"/>
          <p:cNvSpPr txBox="1">
            <a:spLocks noChangeArrowheads="1"/>
          </p:cNvSpPr>
          <p:nvPr/>
        </p:nvSpPr>
        <p:spPr bwMode="auto">
          <a:xfrm>
            <a:off x="214654" y="3684971"/>
            <a:ext cx="1821556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</a:t>
            </a:r>
            <a:r>
              <a:rPr lang="en-US" altLang="en-US" sz="3935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altLang="en-US" sz="3935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192330" y="4528780"/>
            <a:ext cx="2422046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…kg</a:t>
            </a:r>
          </a:p>
        </p:txBody>
      </p:sp>
      <p:sp>
        <p:nvSpPr>
          <p:cNvPr id="31" name="Text Box 64"/>
          <p:cNvSpPr txBox="1">
            <a:spLocks noChangeArrowheads="1"/>
          </p:cNvSpPr>
          <p:nvPr/>
        </p:nvSpPr>
        <p:spPr bwMode="auto">
          <a:xfrm>
            <a:off x="10137225" y="3723475"/>
            <a:ext cx="16072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…g</a:t>
            </a:r>
          </a:p>
        </p:txBody>
      </p:sp>
      <p:sp>
        <p:nvSpPr>
          <p:cNvPr id="33" name="Text Box 58">
            <a:extLst>
              <a:ext uri="{FF2B5EF4-FFF2-40B4-BE49-F238E27FC236}">
                <a16:creationId xmlns:a16="http://schemas.microsoft.com/office/drawing/2014/main" id="{6FE02DB1-2BAB-412E-A177-B98CD2732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480" y="4596766"/>
            <a:ext cx="2808233" cy="6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93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… g</a:t>
            </a:r>
          </a:p>
        </p:txBody>
      </p:sp>
    </p:spTree>
    <p:extLst>
      <p:ext uri="{BB962C8B-B14F-4D97-AF65-F5344CB8AC3E}">
        <p14:creationId xmlns:p14="http://schemas.microsoft.com/office/powerpoint/2010/main" val="8373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幼儿成长教育儿童招生开学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.3|3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5.3|3.2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3.7|9.2|5.1|7.3|1.8"/>
</p:tagLst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Custom</PresentationFormat>
  <Paragraphs>202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.VnArabia</vt:lpstr>
      <vt:lpstr>Arial</vt:lpstr>
      <vt:lpstr>Calibri</vt:lpstr>
      <vt:lpstr>Calibri Light</vt:lpstr>
      <vt:lpstr>Times New Roman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卡通幼儿成长教育儿童招生开学PPT课件</dc:title>
  <dc:creator/>
  <cp:lastModifiedBy/>
  <cp:revision>2</cp:revision>
  <dcterms:created xsi:type="dcterms:W3CDTF">2016-10-17T14:00:00Z</dcterms:created>
  <dcterms:modified xsi:type="dcterms:W3CDTF">2023-02-15T02:37:46Z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65027C6543924429A0FED3E6D0A15515</vt:lpwstr>
  </property>
  <property fmtid="{D5CDD505-2E9C-101B-9397-08002B2CF9AE}" pid="3" name="KSOProductBuildVer">
    <vt:lpwstr>1033-11.2.0.10323</vt:lpwstr>
  </property>
</Properties>
</file>